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432" r:id="rId2"/>
    <p:sldId id="433" r:id="rId3"/>
    <p:sldId id="434" r:id="rId4"/>
    <p:sldId id="435" r:id="rId5"/>
    <p:sldId id="436" r:id="rId6"/>
    <p:sldId id="437" r:id="rId7"/>
    <p:sldId id="438" r:id="rId8"/>
    <p:sldId id="43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98"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s-Jahnel, Roger (Volunteer)(CFPB)" userId="dd25b2a7-01c5-45b2-8fa8-ec28bc90a4e1" providerId="ADAL" clId="{A12A3C3F-6B1E-45A8-B7D8-0EF7283D0006}"/>
    <pc:docChg chg="undo custSel addSld delSld modSld">
      <pc:chgData name="Davis-Jahnel, Roger (Volunteer)(CFPB)" userId="dd25b2a7-01c5-45b2-8fa8-ec28bc90a4e1" providerId="ADAL" clId="{A12A3C3F-6B1E-45A8-B7D8-0EF7283D0006}" dt="2022-02-09T16:22:04.384" v="25"/>
      <pc:docMkLst>
        <pc:docMk/>
      </pc:docMkLst>
      <pc:sldChg chg="add del">
        <pc:chgData name="Davis-Jahnel, Roger (Volunteer)(CFPB)" userId="dd25b2a7-01c5-45b2-8fa8-ec28bc90a4e1" providerId="ADAL" clId="{A12A3C3F-6B1E-45A8-B7D8-0EF7283D0006}" dt="2022-02-09T16:22:04.384" v="25"/>
        <pc:sldMkLst>
          <pc:docMk/>
          <pc:sldMk cId="0" sldId="432"/>
        </pc:sldMkLst>
      </pc:sldChg>
      <pc:sldChg chg="add del">
        <pc:chgData name="Davis-Jahnel, Roger (Volunteer)(CFPB)" userId="dd25b2a7-01c5-45b2-8fa8-ec28bc90a4e1" providerId="ADAL" clId="{A12A3C3F-6B1E-45A8-B7D8-0EF7283D0006}" dt="2022-02-09T16:22:04.384" v="25"/>
        <pc:sldMkLst>
          <pc:docMk/>
          <pc:sldMk cId="0" sldId="433"/>
        </pc:sldMkLst>
      </pc:sldChg>
      <pc:sldChg chg="add del">
        <pc:chgData name="Davis-Jahnel, Roger (Volunteer)(CFPB)" userId="dd25b2a7-01c5-45b2-8fa8-ec28bc90a4e1" providerId="ADAL" clId="{A12A3C3F-6B1E-45A8-B7D8-0EF7283D0006}" dt="2022-02-09T16:22:04.384" v="25"/>
        <pc:sldMkLst>
          <pc:docMk/>
          <pc:sldMk cId="0" sldId="434"/>
        </pc:sldMkLst>
      </pc:sldChg>
      <pc:sldChg chg="add del">
        <pc:chgData name="Davis-Jahnel, Roger (Volunteer)(CFPB)" userId="dd25b2a7-01c5-45b2-8fa8-ec28bc90a4e1" providerId="ADAL" clId="{A12A3C3F-6B1E-45A8-B7D8-0EF7283D0006}" dt="2022-02-09T16:22:04.384" v="25"/>
        <pc:sldMkLst>
          <pc:docMk/>
          <pc:sldMk cId="0" sldId="435"/>
        </pc:sldMkLst>
      </pc:sldChg>
      <pc:sldChg chg="add del">
        <pc:chgData name="Davis-Jahnel, Roger (Volunteer)(CFPB)" userId="dd25b2a7-01c5-45b2-8fa8-ec28bc90a4e1" providerId="ADAL" clId="{A12A3C3F-6B1E-45A8-B7D8-0EF7283D0006}" dt="2022-02-09T16:22:04.384" v="25"/>
        <pc:sldMkLst>
          <pc:docMk/>
          <pc:sldMk cId="0" sldId="436"/>
        </pc:sldMkLst>
      </pc:sldChg>
      <pc:sldChg chg="add del">
        <pc:chgData name="Davis-Jahnel, Roger (Volunteer)(CFPB)" userId="dd25b2a7-01c5-45b2-8fa8-ec28bc90a4e1" providerId="ADAL" clId="{A12A3C3F-6B1E-45A8-B7D8-0EF7283D0006}" dt="2022-02-09T16:22:04.384" v="25"/>
        <pc:sldMkLst>
          <pc:docMk/>
          <pc:sldMk cId="0" sldId="437"/>
        </pc:sldMkLst>
      </pc:sldChg>
      <pc:sldChg chg="add del">
        <pc:chgData name="Davis-Jahnel, Roger (Volunteer)(CFPB)" userId="dd25b2a7-01c5-45b2-8fa8-ec28bc90a4e1" providerId="ADAL" clId="{A12A3C3F-6B1E-45A8-B7D8-0EF7283D0006}" dt="2022-02-09T16:22:04.384" v="25"/>
        <pc:sldMkLst>
          <pc:docMk/>
          <pc:sldMk cId="0" sldId="438"/>
        </pc:sldMkLst>
      </pc:sldChg>
      <pc:sldChg chg="add del">
        <pc:chgData name="Davis-Jahnel, Roger (Volunteer)(CFPB)" userId="dd25b2a7-01c5-45b2-8fa8-ec28bc90a4e1" providerId="ADAL" clId="{A12A3C3F-6B1E-45A8-B7D8-0EF7283D0006}" dt="2022-02-09T16:22:04.384" v="25"/>
        <pc:sldMkLst>
          <pc:docMk/>
          <pc:sldMk cId="0" sldId="439"/>
        </pc:sldMkLst>
      </pc:sldChg>
      <pc:sldChg chg="del">
        <pc:chgData name="Davis-Jahnel, Roger (Volunteer)(CFPB)" userId="dd25b2a7-01c5-45b2-8fa8-ec28bc90a4e1" providerId="ADAL" clId="{A12A3C3F-6B1E-45A8-B7D8-0EF7283D0006}" dt="2022-02-09T16:20:35.265" v="12" actId="2696"/>
        <pc:sldMkLst>
          <pc:docMk/>
          <pc:sldMk cId="0" sldId="444"/>
        </pc:sldMkLst>
      </pc:sldChg>
      <pc:sldChg chg="modSp add del mod">
        <pc:chgData name="Davis-Jahnel, Roger (Volunteer)(CFPB)" userId="dd25b2a7-01c5-45b2-8fa8-ec28bc90a4e1" providerId="ADAL" clId="{A12A3C3F-6B1E-45A8-B7D8-0EF7283D0006}" dt="2022-02-09T16:21:10.151" v="23"/>
        <pc:sldMkLst>
          <pc:docMk/>
          <pc:sldMk cId="0" sldId="445"/>
        </pc:sldMkLst>
        <pc:spChg chg="mod">
          <ac:chgData name="Davis-Jahnel, Roger (Volunteer)(CFPB)" userId="dd25b2a7-01c5-45b2-8fa8-ec28bc90a4e1" providerId="ADAL" clId="{A12A3C3F-6B1E-45A8-B7D8-0EF7283D0006}" dt="2022-02-09T16:21:10.125" v="22"/>
          <ac:spMkLst>
            <pc:docMk/>
            <pc:sldMk cId="0" sldId="445"/>
            <ac:spMk id="103426" creationId="{00000000-0000-0000-0000-000000000000}"/>
          </ac:spMkLst>
        </pc:spChg>
      </pc:sldChg>
      <pc:sldChg chg="del">
        <pc:chgData name="Davis-Jahnel, Roger (Volunteer)(CFPB)" userId="dd25b2a7-01c5-45b2-8fa8-ec28bc90a4e1" providerId="ADAL" clId="{A12A3C3F-6B1E-45A8-B7D8-0EF7283D0006}" dt="2022-02-09T16:21:06.560" v="18" actId="47"/>
        <pc:sldMkLst>
          <pc:docMk/>
          <pc:sldMk cId="369382208" sldId="445"/>
        </pc:sldMkLst>
      </pc:sldChg>
      <pc:sldChg chg="add del">
        <pc:chgData name="Davis-Jahnel, Roger (Volunteer)(CFPB)" userId="dd25b2a7-01c5-45b2-8fa8-ec28bc90a4e1" providerId="ADAL" clId="{A12A3C3F-6B1E-45A8-B7D8-0EF7283D0006}" dt="2022-02-09T16:20:50.737" v="15"/>
        <pc:sldMkLst>
          <pc:docMk/>
          <pc:sldMk cId="1319794830" sldId="445"/>
        </pc:sldMkLst>
      </pc:sldChg>
      <pc:sldChg chg="add del">
        <pc:chgData name="Davis-Jahnel, Roger (Volunteer)(CFPB)" userId="dd25b2a7-01c5-45b2-8fa8-ec28bc90a4e1" providerId="ADAL" clId="{A12A3C3F-6B1E-45A8-B7D8-0EF7283D0006}" dt="2022-02-09T16:20:54.830" v="17"/>
        <pc:sldMkLst>
          <pc:docMk/>
          <pc:sldMk cId="2247712720" sldId="445"/>
        </pc:sldMkLst>
      </pc:sldChg>
      <pc:sldChg chg="modSp add del mod">
        <pc:chgData name="Davis-Jahnel, Roger (Volunteer)(CFPB)" userId="dd25b2a7-01c5-45b2-8fa8-ec28bc90a4e1" providerId="ADAL" clId="{A12A3C3F-6B1E-45A8-B7D8-0EF7283D0006}" dt="2022-02-09T16:20:31.039" v="11"/>
        <pc:sldMkLst>
          <pc:docMk/>
          <pc:sldMk cId="0" sldId="453"/>
        </pc:sldMkLst>
        <pc:spChg chg="mod">
          <ac:chgData name="Davis-Jahnel, Roger (Volunteer)(CFPB)" userId="dd25b2a7-01c5-45b2-8fa8-ec28bc90a4e1" providerId="ADAL" clId="{A12A3C3F-6B1E-45A8-B7D8-0EF7283D0006}" dt="2022-02-09T16:20:31.010" v="10"/>
          <ac:spMkLst>
            <pc:docMk/>
            <pc:sldMk cId="0" sldId="453"/>
            <ac:spMk id="4098" creationId="{00000000-0000-0000-0000-000000000000}"/>
          </ac:spMkLst>
        </pc:spChg>
      </pc:sldChg>
      <pc:sldChg chg="modSp add del mod">
        <pc:chgData name="Davis-Jahnel, Roger (Volunteer)(CFPB)" userId="dd25b2a7-01c5-45b2-8fa8-ec28bc90a4e1" providerId="ADAL" clId="{A12A3C3F-6B1E-45A8-B7D8-0EF7283D0006}" dt="2022-02-09T16:20:31.039" v="11"/>
        <pc:sldMkLst>
          <pc:docMk/>
          <pc:sldMk cId="0" sldId="454"/>
        </pc:sldMkLst>
        <pc:spChg chg="mod">
          <ac:chgData name="Davis-Jahnel, Roger (Volunteer)(CFPB)" userId="dd25b2a7-01c5-45b2-8fa8-ec28bc90a4e1" providerId="ADAL" clId="{A12A3C3F-6B1E-45A8-B7D8-0EF7283D0006}" dt="2022-02-09T16:20:31.010" v="10"/>
          <ac:spMkLst>
            <pc:docMk/>
            <pc:sldMk cId="0" sldId="454"/>
            <ac:spMk id="6146" creationId="{00000000-0000-0000-0000-000000000000}"/>
          </ac:spMkLst>
        </pc:spChg>
      </pc:sldChg>
      <pc:sldChg chg="add del">
        <pc:chgData name="Davis-Jahnel, Roger (Volunteer)(CFPB)" userId="dd25b2a7-01c5-45b2-8fa8-ec28bc90a4e1" providerId="ADAL" clId="{A12A3C3F-6B1E-45A8-B7D8-0EF7283D0006}" dt="2022-02-09T16:20:31.039" v="11"/>
        <pc:sldMkLst>
          <pc:docMk/>
          <pc:sldMk cId="0" sldId="455"/>
        </pc:sldMkLst>
      </pc:sldChg>
      <pc:sldChg chg="modSp add del mod">
        <pc:chgData name="Davis-Jahnel, Roger (Volunteer)(CFPB)" userId="dd25b2a7-01c5-45b2-8fa8-ec28bc90a4e1" providerId="ADAL" clId="{A12A3C3F-6B1E-45A8-B7D8-0EF7283D0006}" dt="2022-02-09T16:20:31.039" v="11"/>
        <pc:sldMkLst>
          <pc:docMk/>
          <pc:sldMk cId="0" sldId="456"/>
        </pc:sldMkLst>
        <pc:spChg chg="mod">
          <ac:chgData name="Davis-Jahnel, Roger (Volunteer)(CFPB)" userId="dd25b2a7-01c5-45b2-8fa8-ec28bc90a4e1" providerId="ADAL" clId="{A12A3C3F-6B1E-45A8-B7D8-0EF7283D0006}" dt="2022-02-09T16:20:31.010" v="10"/>
          <ac:spMkLst>
            <pc:docMk/>
            <pc:sldMk cId="0" sldId="456"/>
            <ac:spMk id="8194" creationId="{00000000-0000-0000-0000-000000000000}"/>
          </ac:spMkLst>
        </pc:spChg>
      </pc:sldChg>
      <pc:sldChg chg="modSp add del mod">
        <pc:chgData name="Davis-Jahnel, Roger (Volunteer)(CFPB)" userId="dd25b2a7-01c5-45b2-8fa8-ec28bc90a4e1" providerId="ADAL" clId="{A12A3C3F-6B1E-45A8-B7D8-0EF7283D0006}" dt="2022-02-09T16:20:31.039" v="11"/>
        <pc:sldMkLst>
          <pc:docMk/>
          <pc:sldMk cId="0" sldId="457"/>
        </pc:sldMkLst>
        <pc:spChg chg="mod">
          <ac:chgData name="Davis-Jahnel, Roger (Volunteer)(CFPB)" userId="dd25b2a7-01c5-45b2-8fa8-ec28bc90a4e1" providerId="ADAL" clId="{A12A3C3F-6B1E-45A8-B7D8-0EF7283D0006}" dt="2022-02-09T16:20:31.010" v="10"/>
          <ac:spMkLst>
            <pc:docMk/>
            <pc:sldMk cId="0" sldId="457"/>
            <ac:spMk id="9218" creationId="{00000000-0000-0000-0000-000000000000}"/>
          </ac:spMkLst>
        </pc:spChg>
      </pc:sldChg>
      <pc:sldChg chg="modSp add del mod">
        <pc:chgData name="Davis-Jahnel, Roger (Volunteer)(CFPB)" userId="dd25b2a7-01c5-45b2-8fa8-ec28bc90a4e1" providerId="ADAL" clId="{A12A3C3F-6B1E-45A8-B7D8-0EF7283D0006}" dt="2022-02-09T16:20:31.039" v="11"/>
        <pc:sldMkLst>
          <pc:docMk/>
          <pc:sldMk cId="0" sldId="458"/>
        </pc:sldMkLst>
        <pc:spChg chg="mod">
          <ac:chgData name="Davis-Jahnel, Roger (Volunteer)(CFPB)" userId="dd25b2a7-01c5-45b2-8fa8-ec28bc90a4e1" providerId="ADAL" clId="{A12A3C3F-6B1E-45A8-B7D8-0EF7283D0006}" dt="2022-02-09T16:20:31.010" v="10"/>
          <ac:spMkLst>
            <pc:docMk/>
            <pc:sldMk cId="0" sldId="458"/>
            <ac:spMk id="10242" creationId="{00000000-0000-0000-0000-000000000000}"/>
          </ac:spMkLst>
        </pc:spChg>
      </pc:sldChg>
      <pc:sldChg chg="modSp add del mod">
        <pc:chgData name="Davis-Jahnel, Roger (Volunteer)(CFPB)" userId="dd25b2a7-01c5-45b2-8fa8-ec28bc90a4e1" providerId="ADAL" clId="{A12A3C3F-6B1E-45A8-B7D8-0EF7283D0006}" dt="2022-02-09T16:20:31.039" v="11"/>
        <pc:sldMkLst>
          <pc:docMk/>
          <pc:sldMk cId="0" sldId="459"/>
        </pc:sldMkLst>
        <pc:spChg chg="mod">
          <ac:chgData name="Davis-Jahnel, Roger (Volunteer)(CFPB)" userId="dd25b2a7-01c5-45b2-8fa8-ec28bc90a4e1" providerId="ADAL" clId="{A12A3C3F-6B1E-45A8-B7D8-0EF7283D0006}" dt="2022-02-09T16:20:31.010" v="10"/>
          <ac:spMkLst>
            <pc:docMk/>
            <pc:sldMk cId="0" sldId="459"/>
            <ac:spMk id="14340" creationId="{00000000-0000-0000-0000-000000000000}"/>
          </ac:spMkLst>
        </pc:spChg>
      </pc:sldChg>
      <pc:sldChg chg="modSp add del mod">
        <pc:chgData name="Davis-Jahnel, Roger (Volunteer)(CFPB)" userId="dd25b2a7-01c5-45b2-8fa8-ec28bc90a4e1" providerId="ADAL" clId="{A12A3C3F-6B1E-45A8-B7D8-0EF7283D0006}" dt="2022-02-09T16:20:31.039" v="11"/>
        <pc:sldMkLst>
          <pc:docMk/>
          <pc:sldMk cId="0" sldId="460"/>
        </pc:sldMkLst>
        <pc:spChg chg="mod">
          <ac:chgData name="Davis-Jahnel, Roger (Volunteer)(CFPB)" userId="dd25b2a7-01c5-45b2-8fa8-ec28bc90a4e1" providerId="ADAL" clId="{A12A3C3F-6B1E-45A8-B7D8-0EF7283D0006}" dt="2022-02-09T16:20:31.010" v="10"/>
          <ac:spMkLst>
            <pc:docMk/>
            <pc:sldMk cId="0" sldId="460"/>
            <ac:spMk id="15363" creationId="{00000000-0000-0000-0000-000000000000}"/>
          </ac:spMkLst>
        </pc:spChg>
      </pc:sldChg>
    </pc:docChg>
  </pc:docChgLst>
  <pc:docChgLst>
    <pc:chgData name="Davis-Jahnel, Roger (Volunteer)(CFPB)" userId="dd25b2a7-01c5-45b2-8fa8-ec28bc90a4e1" providerId="ADAL" clId="{176CBE93-2B03-41C3-A14A-7EFB077A6B50}"/>
    <pc:docChg chg="custSel modSld">
      <pc:chgData name="Davis-Jahnel, Roger (Volunteer)(CFPB)" userId="dd25b2a7-01c5-45b2-8fa8-ec28bc90a4e1" providerId="ADAL" clId="{176CBE93-2B03-41C3-A14A-7EFB077A6B50}" dt="2022-02-08T21:21:12.704" v="9" actId="27636"/>
      <pc:docMkLst>
        <pc:docMk/>
      </pc:docMkLst>
      <pc:sldChg chg="modSp mod">
        <pc:chgData name="Davis-Jahnel, Roger (Volunteer)(CFPB)" userId="dd25b2a7-01c5-45b2-8fa8-ec28bc90a4e1" providerId="ADAL" clId="{176CBE93-2B03-41C3-A14A-7EFB077A6B50}" dt="2022-02-08T21:21:12.575" v="1" actId="27636"/>
        <pc:sldMkLst>
          <pc:docMk/>
          <pc:sldMk cId="0" sldId="432"/>
        </pc:sldMkLst>
        <pc:spChg chg="mod">
          <ac:chgData name="Davis-Jahnel, Roger (Volunteer)(CFPB)" userId="dd25b2a7-01c5-45b2-8fa8-ec28bc90a4e1" providerId="ADAL" clId="{176CBE93-2B03-41C3-A14A-7EFB077A6B50}" dt="2022-02-08T21:21:12.575" v="1" actId="27636"/>
          <ac:spMkLst>
            <pc:docMk/>
            <pc:sldMk cId="0" sldId="432"/>
            <ac:spMk id="3" creationId="{00000000-0000-0000-0000-000000000000}"/>
          </ac:spMkLst>
        </pc:spChg>
        <pc:spChg chg="mod">
          <ac:chgData name="Davis-Jahnel, Roger (Volunteer)(CFPB)" userId="dd25b2a7-01c5-45b2-8fa8-ec28bc90a4e1" providerId="ADAL" clId="{176CBE93-2B03-41C3-A14A-7EFB077A6B50}" dt="2022-02-08T21:21:12.570" v="0" actId="27636"/>
          <ac:spMkLst>
            <pc:docMk/>
            <pc:sldMk cId="0" sldId="432"/>
            <ac:spMk id="90114" creationId="{00000000-0000-0000-0000-000000000000}"/>
          </ac:spMkLst>
        </pc:spChg>
      </pc:sldChg>
      <pc:sldChg chg="modSp mod">
        <pc:chgData name="Davis-Jahnel, Roger (Volunteer)(CFPB)" userId="dd25b2a7-01c5-45b2-8fa8-ec28bc90a4e1" providerId="ADAL" clId="{176CBE93-2B03-41C3-A14A-7EFB077A6B50}" dt="2022-02-08T21:21:12.611" v="2" actId="27636"/>
        <pc:sldMkLst>
          <pc:docMk/>
          <pc:sldMk cId="0" sldId="433"/>
        </pc:sldMkLst>
        <pc:spChg chg="mod">
          <ac:chgData name="Davis-Jahnel, Roger (Volunteer)(CFPB)" userId="dd25b2a7-01c5-45b2-8fa8-ec28bc90a4e1" providerId="ADAL" clId="{176CBE93-2B03-41C3-A14A-7EFB077A6B50}" dt="2022-02-08T21:21:12.611" v="2" actId="27636"/>
          <ac:spMkLst>
            <pc:docMk/>
            <pc:sldMk cId="0" sldId="433"/>
            <ac:spMk id="91138" creationId="{00000000-0000-0000-0000-000000000000}"/>
          </ac:spMkLst>
        </pc:spChg>
      </pc:sldChg>
      <pc:sldChg chg="modSp mod">
        <pc:chgData name="Davis-Jahnel, Roger (Volunteer)(CFPB)" userId="dd25b2a7-01c5-45b2-8fa8-ec28bc90a4e1" providerId="ADAL" clId="{176CBE93-2B03-41C3-A14A-7EFB077A6B50}" dt="2022-02-08T21:21:12.622" v="3" actId="27636"/>
        <pc:sldMkLst>
          <pc:docMk/>
          <pc:sldMk cId="0" sldId="434"/>
        </pc:sldMkLst>
        <pc:spChg chg="mod">
          <ac:chgData name="Davis-Jahnel, Roger (Volunteer)(CFPB)" userId="dd25b2a7-01c5-45b2-8fa8-ec28bc90a4e1" providerId="ADAL" clId="{176CBE93-2B03-41C3-A14A-7EFB077A6B50}" dt="2022-02-08T21:21:12.622" v="3" actId="27636"/>
          <ac:spMkLst>
            <pc:docMk/>
            <pc:sldMk cId="0" sldId="434"/>
            <ac:spMk id="92162" creationId="{00000000-0000-0000-0000-000000000000}"/>
          </ac:spMkLst>
        </pc:spChg>
      </pc:sldChg>
      <pc:sldChg chg="modSp mod">
        <pc:chgData name="Davis-Jahnel, Roger (Volunteer)(CFPB)" userId="dd25b2a7-01c5-45b2-8fa8-ec28bc90a4e1" providerId="ADAL" clId="{176CBE93-2B03-41C3-A14A-7EFB077A6B50}" dt="2022-02-08T21:21:12.658" v="4" actId="27636"/>
        <pc:sldMkLst>
          <pc:docMk/>
          <pc:sldMk cId="0" sldId="435"/>
        </pc:sldMkLst>
        <pc:spChg chg="mod">
          <ac:chgData name="Davis-Jahnel, Roger (Volunteer)(CFPB)" userId="dd25b2a7-01c5-45b2-8fa8-ec28bc90a4e1" providerId="ADAL" clId="{176CBE93-2B03-41C3-A14A-7EFB077A6B50}" dt="2022-02-08T21:21:12.658" v="4" actId="27636"/>
          <ac:spMkLst>
            <pc:docMk/>
            <pc:sldMk cId="0" sldId="435"/>
            <ac:spMk id="93186" creationId="{00000000-0000-0000-0000-000000000000}"/>
          </ac:spMkLst>
        </pc:spChg>
      </pc:sldChg>
      <pc:sldChg chg="modSp mod">
        <pc:chgData name="Davis-Jahnel, Roger (Volunteer)(CFPB)" userId="dd25b2a7-01c5-45b2-8fa8-ec28bc90a4e1" providerId="ADAL" clId="{176CBE93-2B03-41C3-A14A-7EFB077A6B50}" dt="2022-02-08T21:21:12.671" v="6" actId="27636"/>
        <pc:sldMkLst>
          <pc:docMk/>
          <pc:sldMk cId="0" sldId="436"/>
        </pc:sldMkLst>
        <pc:spChg chg="mod">
          <ac:chgData name="Davis-Jahnel, Roger (Volunteer)(CFPB)" userId="dd25b2a7-01c5-45b2-8fa8-ec28bc90a4e1" providerId="ADAL" clId="{176CBE93-2B03-41C3-A14A-7EFB077A6B50}" dt="2022-02-08T21:21:12.667" v="5" actId="27636"/>
          <ac:spMkLst>
            <pc:docMk/>
            <pc:sldMk cId="0" sldId="436"/>
            <ac:spMk id="94210" creationId="{00000000-0000-0000-0000-000000000000}"/>
          </ac:spMkLst>
        </pc:spChg>
        <pc:spChg chg="mod">
          <ac:chgData name="Davis-Jahnel, Roger (Volunteer)(CFPB)" userId="dd25b2a7-01c5-45b2-8fa8-ec28bc90a4e1" providerId="ADAL" clId="{176CBE93-2B03-41C3-A14A-7EFB077A6B50}" dt="2022-02-08T21:21:12.671" v="6" actId="27636"/>
          <ac:spMkLst>
            <pc:docMk/>
            <pc:sldMk cId="0" sldId="436"/>
            <ac:spMk id="94211" creationId="{00000000-0000-0000-0000-000000000000}"/>
          </ac:spMkLst>
        </pc:spChg>
      </pc:sldChg>
      <pc:sldChg chg="modSp mod">
        <pc:chgData name="Davis-Jahnel, Roger (Volunteer)(CFPB)" userId="dd25b2a7-01c5-45b2-8fa8-ec28bc90a4e1" providerId="ADAL" clId="{176CBE93-2B03-41C3-A14A-7EFB077A6B50}" dt="2022-02-08T21:21:12.678" v="7" actId="27636"/>
        <pc:sldMkLst>
          <pc:docMk/>
          <pc:sldMk cId="0" sldId="437"/>
        </pc:sldMkLst>
        <pc:spChg chg="mod">
          <ac:chgData name="Davis-Jahnel, Roger (Volunteer)(CFPB)" userId="dd25b2a7-01c5-45b2-8fa8-ec28bc90a4e1" providerId="ADAL" clId="{176CBE93-2B03-41C3-A14A-7EFB077A6B50}" dt="2022-02-08T21:21:12.678" v="7" actId="27636"/>
          <ac:spMkLst>
            <pc:docMk/>
            <pc:sldMk cId="0" sldId="437"/>
            <ac:spMk id="95236" creationId="{00000000-0000-0000-0000-000000000000}"/>
          </ac:spMkLst>
        </pc:spChg>
      </pc:sldChg>
      <pc:sldChg chg="modSp mod">
        <pc:chgData name="Davis-Jahnel, Roger (Volunteer)(CFPB)" userId="dd25b2a7-01c5-45b2-8fa8-ec28bc90a4e1" providerId="ADAL" clId="{176CBE93-2B03-41C3-A14A-7EFB077A6B50}" dt="2022-02-08T21:21:12.686" v="8" actId="27636"/>
        <pc:sldMkLst>
          <pc:docMk/>
          <pc:sldMk cId="0" sldId="438"/>
        </pc:sldMkLst>
        <pc:spChg chg="mod">
          <ac:chgData name="Davis-Jahnel, Roger (Volunteer)(CFPB)" userId="dd25b2a7-01c5-45b2-8fa8-ec28bc90a4e1" providerId="ADAL" clId="{176CBE93-2B03-41C3-A14A-7EFB077A6B50}" dt="2022-02-08T21:21:12.686" v="8" actId="27636"/>
          <ac:spMkLst>
            <pc:docMk/>
            <pc:sldMk cId="0" sldId="438"/>
            <ac:spMk id="96258" creationId="{00000000-0000-0000-0000-000000000000}"/>
          </ac:spMkLst>
        </pc:spChg>
      </pc:sldChg>
      <pc:sldChg chg="modSp mod">
        <pc:chgData name="Davis-Jahnel, Roger (Volunteer)(CFPB)" userId="dd25b2a7-01c5-45b2-8fa8-ec28bc90a4e1" providerId="ADAL" clId="{176CBE93-2B03-41C3-A14A-7EFB077A6B50}" dt="2022-02-08T21:21:12.704" v="9" actId="27636"/>
        <pc:sldMkLst>
          <pc:docMk/>
          <pc:sldMk cId="0" sldId="439"/>
        </pc:sldMkLst>
        <pc:spChg chg="mod">
          <ac:chgData name="Davis-Jahnel, Roger (Volunteer)(CFPB)" userId="dd25b2a7-01c5-45b2-8fa8-ec28bc90a4e1" providerId="ADAL" clId="{176CBE93-2B03-41C3-A14A-7EFB077A6B50}" dt="2022-02-08T21:21:12.704" v="9" actId="27636"/>
          <ac:spMkLst>
            <pc:docMk/>
            <pc:sldMk cId="0" sldId="439"/>
            <ac:spMk id="97283" creationId="{00000000-0000-0000-0000-000000000000}"/>
          </ac:spMkLst>
        </pc:spChg>
      </pc:sldChg>
    </pc:docChg>
  </pc:docChgLst>
  <pc:docChgLst>
    <pc:chgData name="Davis-Jahnel, Roger (Volunteer)(CFPB)" userId="dd25b2a7-01c5-45b2-8fa8-ec28bc90a4e1" providerId="ADAL" clId="{0A765821-3208-41DF-8764-58D18A22B3F7}"/>
    <pc:docChg chg="delSld delMainMaster">
      <pc:chgData name="Davis-Jahnel, Roger (Volunteer)(CFPB)" userId="dd25b2a7-01c5-45b2-8fa8-ec28bc90a4e1" providerId="ADAL" clId="{0A765821-3208-41DF-8764-58D18A22B3F7}" dt="2022-04-13T17:59:39.783" v="1" actId="2696"/>
      <pc:docMkLst>
        <pc:docMk/>
      </pc:docMkLst>
      <pc:sldChg chg="del">
        <pc:chgData name="Davis-Jahnel, Roger (Volunteer)(CFPB)" userId="dd25b2a7-01c5-45b2-8fa8-ec28bc90a4e1" providerId="ADAL" clId="{0A765821-3208-41DF-8764-58D18A22B3F7}" dt="2022-04-13T17:59:31.440" v="0" actId="2696"/>
        <pc:sldMkLst>
          <pc:docMk/>
          <pc:sldMk cId="0" sldId="445"/>
        </pc:sldMkLst>
      </pc:sldChg>
      <pc:sldChg chg="del">
        <pc:chgData name="Davis-Jahnel, Roger (Volunteer)(CFPB)" userId="dd25b2a7-01c5-45b2-8fa8-ec28bc90a4e1" providerId="ADAL" clId="{0A765821-3208-41DF-8764-58D18A22B3F7}" dt="2022-04-13T17:59:39.783" v="1" actId="2696"/>
        <pc:sldMkLst>
          <pc:docMk/>
          <pc:sldMk cId="0" sldId="446"/>
        </pc:sldMkLst>
      </pc:sldChg>
      <pc:sldChg chg="del">
        <pc:chgData name="Davis-Jahnel, Roger (Volunteer)(CFPB)" userId="dd25b2a7-01c5-45b2-8fa8-ec28bc90a4e1" providerId="ADAL" clId="{0A765821-3208-41DF-8764-58D18A22B3F7}" dt="2022-04-13T17:59:39.783" v="1" actId="2696"/>
        <pc:sldMkLst>
          <pc:docMk/>
          <pc:sldMk cId="0" sldId="453"/>
        </pc:sldMkLst>
      </pc:sldChg>
      <pc:sldChg chg="del">
        <pc:chgData name="Davis-Jahnel, Roger (Volunteer)(CFPB)" userId="dd25b2a7-01c5-45b2-8fa8-ec28bc90a4e1" providerId="ADAL" clId="{0A765821-3208-41DF-8764-58D18A22B3F7}" dt="2022-04-13T17:59:39.783" v="1" actId="2696"/>
        <pc:sldMkLst>
          <pc:docMk/>
          <pc:sldMk cId="0" sldId="454"/>
        </pc:sldMkLst>
      </pc:sldChg>
      <pc:sldChg chg="del">
        <pc:chgData name="Davis-Jahnel, Roger (Volunteer)(CFPB)" userId="dd25b2a7-01c5-45b2-8fa8-ec28bc90a4e1" providerId="ADAL" clId="{0A765821-3208-41DF-8764-58D18A22B3F7}" dt="2022-04-13T17:59:39.783" v="1" actId="2696"/>
        <pc:sldMkLst>
          <pc:docMk/>
          <pc:sldMk cId="0" sldId="455"/>
        </pc:sldMkLst>
      </pc:sldChg>
      <pc:sldChg chg="del">
        <pc:chgData name="Davis-Jahnel, Roger (Volunteer)(CFPB)" userId="dd25b2a7-01c5-45b2-8fa8-ec28bc90a4e1" providerId="ADAL" clId="{0A765821-3208-41DF-8764-58D18A22B3F7}" dt="2022-04-13T17:59:39.783" v="1" actId="2696"/>
        <pc:sldMkLst>
          <pc:docMk/>
          <pc:sldMk cId="0" sldId="456"/>
        </pc:sldMkLst>
      </pc:sldChg>
      <pc:sldChg chg="del">
        <pc:chgData name="Davis-Jahnel, Roger (Volunteer)(CFPB)" userId="dd25b2a7-01c5-45b2-8fa8-ec28bc90a4e1" providerId="ADAL" clId="{0A765821-3208-41DF-8764-58D18A22B3F7}" dt="2022-04-13T17:59:39.783" v="1" actId="2696"/>
        <pc:sldMkLst>
          <pc:docMk/>
          <pc:sldMk cId="0" sldId="457"/>
        </pc:sldMkLst>
      </pc:sldChg>
      <pc:sldChg chg="del">
        <pc:chgData name="Davis-Jahnel, Roger (Volunteer)(CFPB)" userId="dd25b2a7-01c5-45b2-8fa8-ec28bc90a4e1" providerId="ADAL" clId="{0A765821-3208-41DF-8764-58D18A22B3F7}" dt="2022-04-13T17:59:39.783" v="1" actId="2696"/>
        <pc:sldMkLst>
          <pc:docMk/>
          <pc:sldMk cId="0" sldId="458"/>
        </pc:sldMkLst>
      </pc:sldChg>
      <pc:sldChg chg="del">
        <pc:chgData name="Davis-Jahnel, Roger (Volunteer)(CFPB)" userId="dd25b2a7-01c5-45b2-8fa8-ec28bc90a4e1" providerId="ADAL" clId="{0A765821-3208-41DF-8764-58D18A22B3F7}" dt="2022-04-13T17:59:39.783" v="1" actId="2696"/>
        <pc:sldMkLst>
          <pc:docMk/>
          <pc:sldMk cId="0" sldId="459"/>
        </pc:sldMkLst>
      </pc:sldChg>
      <pc:sldChg chg="del">
        <pc:chgData name="Davis-Jahnel, Roger (Volunteer)(CFPB)" userId="dd25b2a7-01c5-45b2-8fa8-ec28bc90a4e1" providerId="ADAL" clId="{0A765821-3208-41DF-8764-58D18A22B3F7}" dt="2022-04-13T17:59:39.783" v="1" actId="2696"/>
        <pc:sldMkLst>
          <pc:docMk/>
          <pc:sldMk cId="0" sldId="460"/>
        </pc:sldMkLst>
      </pc:sldChg>
      <pc:sldMasterChg chg="del delSldLayout">
        <pc:chgData name="Davis-Jahnel, Roger (Volunteer)(CFPB)" userId="dd25b2a7-01c5-45b2-8fa8-ec28bc90a4e1" providerId="ADAL" clId="{0A765821-3208-41DF-8764-58D18A22B3F7}" dt="2022-04-13T17:59:39.783" v="1" actId="2696"/>
        <pc:sldMasterMkLst>
          <pc:docMk/>
          <pc:sldMasterMk cId="2191178878" sldId="2147483648"/>
        </pc:sldMasterMkLst>
        <pc:sldLayoutChg chg="del">
          <pc:chgData name="Davis-Jahnel, Roger (Volunteer)(CFPB)" userId="dd25b2a7-01c5-45b2-8fa8-ec28bc90a4e1" providerId="ADAL" clId="{0A765821-3208-41DF-8764-58D18A22B3F7}" dt="2022-04-13T17:59:39.783" v="1" actId="2696"/>
          <pc:sldLayoutMkLst>
            <pc:docMk/>
            <pc:sldMasterMk cId="2191178878" sldId="2147483648"/>
            <pc:sldLayoutMk cId="979467242" sldId="2147483649"/>
          </pc:sldLayoutMkLst>
        </pc:sldLayoutChg>
        <pc:sldLayoutChg chg="del">
          <pc:chgData name="Davis-Jahnel, Roger (Volunteer)(CFPB)" userId="dd25b2a7-01c5-45b2-8fa8-ec28bc90a4e1" providerId="ADAL" clId="{0A765821-3208-41DF-8764-58D18A22B3F7}" dt="2022-04-13T17:59:39.783" v="1" actId="2696"/>
          <pc:sldLayoutMkLst>
            <pc:docMk/>
            <pc:sldMasterMk cId="2191178878" sldId="2147483648"/>
            <pc:sldLayoutMk cId="1493678459" sldId="2147483650"/>
          </pc:sldLayoutMkLst>
        </pc:sldLayoutChg>
        <pc:sldLayoutChg chg="del">
          <pc:chgData name="Davis-Jahnel, Roger (Volunteer)(CFPB)" userId="dd25b2a7-01c5-45b2-8fa8-ec28bc90a4e1" providerId="ADAL" clId="{0A765821-3208-41DF-8764-58D18A22B3F7}" dt="2022-04-13T17:59:39.783" v="1" actId="2696"/>
          <pc:sldLayoutMkLst>
            <pc:docMk/>
            <pc:sldMasterMk cId="2191178878" sldId="2147483648"/>
            <pc:sldLayoutMk cId="2091444375" sldId="2147483651"/>
          </pc:sldLayoutMkLst>
        </pc:sldLayoutChg>
        <pc:sldLayoutChg chg="del">
          <pc:chgData name="Davis-Jahnel, Roger (Volunteer)(CFPB)" userId="dd25b2a7-01c5-45b2-8fa8-ec28bc90a4e1" providerId="ADAL" clId="{0A765821-3208-41DF-8764-58D18A22B3F7}" dt="2022-04-13T17:59:39.783" v="1" actId="2696"/>
          <pc:sldLayoutMkLst>
            <pc:docMk/>
            <pc:sldMasterMk cId="2191178878" sldId="2147483648"/>
            <pc:sldLayoutMk cId="3043372520" sldId="2147483652"/>
          </pc:sldLayoutMkLst>
        </pc:sldLayoutChg>
        <pc:sldLayoutChg chg="del">
          <pc:chgData name="Davis-Jahnel, Roger (Volunteer)(CFPB)" userId="dd25b2a7-01c5-45b2-8fa8-ec28bc90a4e1" providerId="ADAL" clId="{0A765821-3208-41DF-8764-58D18A22B3F7}" dt="2022-04-13T17:59:39.783" v="1" actId="2696"/>
          <pc:sldLayoutMkLst>
            <pc:docMk/>
            <pc:sldMasterMk cId="2191178878" sldId="2147483648"/>
            <pc:sldLayoutMk cId="239210826" sldId="2147483653"/>
          </pc:sldLayoutMkLst>
        </pc:sldLayoutChg>
        <pc:sldLayoutChg chg="del">
          <pc:chgData name="Davis-Jahnel, Roger (Volunteer)(CFPB)" userId="dd25b2a7-01c5-45b2-8fa8-ec28bc90a4e1" providerId="ADAL" clId="{0A765821-3208-41DF-8764-58D18A22B3F7}" dt="2022-04-13T17:59:39.783" v="1" actId="2696"/>
          <pc:sldLayoutMkLst>
            <pc:docMk/>
            <pc:sldMasterMk cId="2191178878" sldId="2147483648"/>
            <pc:sldLayoutMk cId="4010686629" sldId="2147483654"/>
          </pc:sldLayoutMkLst>
        </pc:sldLayoutChg>
        <pc:sldLayoutChg chg="del">
          <pc:chgData name="Davis-Jahnel, Roger (Volunteer)(CFPB)" userId="dd25b2a7-01c5-45b2-8fa8-ec28bc90a4e1" providerId="ADAL" clId="{0A765821-3208-41DF-8764-58D18A22B3F7}" dt="2022-04-13T17:59:39.783" v="1" actId="2696"/>
          <pc:sldLayoutMkLst>
            <pc:docMk/>
            <pc:sldMasterMk cId="2191178878" sldId="2147483648"/>
            <pc:sldLayoutMk cId="1658872507" sldId="2147483655"/>
          </pc:sldLayoutMkLst>
        </pc:sldLayoutChg>
        <pc:sldLayoutChg chg="del">
          <pc:chgData name="Davis-Jahnel, Roger (Volunteer)(CFPB)" userId="dd25b2a7-01c5-45b2-8fa8-ec28bc90a4e1" providerId="ADAL" clId="{0A765821-3208-41DF-8764-58D18A22B3F7}" dt="2022-04-13T17:59:39.783" v="1" actId="2696"/>
          <pc:sldLayoutMkLst>
            <pc:docMk/>
            <pc:sldMasterMk cId="2191178878" sldId="2147483648"/>
            <pc:sldLayoutMk cId="3600551064" sldId="2147483656"/>
          </pc:sldLayoutMkLst>
        </pc:sldLayoutChg>
        <pc:sldLayoutChg chg="del">
          <pc:chgData name="Davis-Jahnel, Roger (Volunteer)(CFPB)" userId="dd25b2a7-01c5-45b2-8fa8-ec28bc90a4e1" providerId="ADAL" clId="{0A765821-3208-41DF-8764-58D18A22B3F7}" dt="2022-04-13T17:59:39.783" v="1" actId="2696"/>
          <pc:sldLayoutMkLst>
            <pc:docMk/>
            <pc:sldMasterMk cId="2191178878" sldId="2147483648"/>
            <pc:sldLayoutMk cId="2263065230" sldId="2147483657"/>
          </pc:sldLayoutMkLst>
        </pc:sldLayoutChg>
        <pc:sldLayoutChg chg="del">
          <pc:chgData name="Davis-Jahnel, Roger (Volunteer)(CFPB)" userId="dd25b2a7-01c5-45b2-8fa8-ec28bc90a4e1" providerId="ADAL" clId="{0A765821-3208-41DF-8764-58D18A22B3F7}" dt="2022-04-13T17:59:39.783" v="1" actId="2696"/>
          <pc:sldLayoutMkLst>
            <pc:docMk/>
            <pc:sldMasterMk cId="2191178878" sldId="2147483648"/>
            <pc:sldLayoutMk cId="1389464794" sldId="2147483658"/>
          </pc:sldLayoutMkLst>
        </pc:sldLayoutChg>
        <pc:sldLayoutChg chg="del">
          <pc:chgData name="Davis-Jahnel, Roger (Volunteer)(CFPB)" userId="dd25b2a7-01c5-45b2-8fa8-ec28bc90a4e1" providerId="ADAL" clId="{0A765821-3208-41DF-8764-58D18A22B3F7}" dt="2022-04-13T17:59:39.783" v="1" actId="2696"/>
          <pc:sldLayoutMkLst>
            <pc:docMk/>
            <pc:sldMasterMk cId="2191178878" sldId="2147483648"/>
            <pc:sldLayoutMk cId="4219754213" sldId="214748365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CD7928-3FA7-430F-8DC4-4156E3B1CC8A}" type="datetimeFigureOut">
              <a:rPr lang="en-US" smtClean="0"/>
              <a:t>4/13/2022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5B2E5A-90BA-463F-AB69-ED474C962E98}" type="slidenum">
              <a:rPr lang="en-US" smtClean="0"/>
              <a:t>‹#›</a:t>
            </a:fld>
            <a:endParaRPr lang="en-US"/>
          </a:p>
        </p:txBody>
      </p:sp>
    </p:spTree>
    <p:extLst>
      <p:ext uri="{BB962C8B-B14F-4D97-AF65-F5344CB8AC3E}">
        <p14:creationId xmlns:p14="http://schemas.microsoft.com/office/powerpoint/2010/main" val="2257120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Reverse Mortgage Proceeds Fraud Scenario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To pay for his recommended home improvements, a handyman convinces an older woman to appoint him as her agent under a power of attorney so he can help her get a reverse mortgage on the home she had purchased in the 1950’s and owns outright. When the lender provided a lump-sum payout, she never saw any of the money because the handyman used it for drugs, among other things. </a:t>
            </a:r>
          </a:p>
          <a:p>
            <a:r>
              <a:rPr lang="en-US" sz="1200" b="1" i="0" u="none" strike="noStrike" kern="1200" baseline="0" dirty="0">
                <a:solidFill>
                  <a:schemeClr val="tx1"/>
                </a:solidFill>
                <a:latin typeface="+mn-lt"/>
                <a:ea typeface="+mn-ea"/>
                <a:cs typeface="+mn-cs"/>
              </a:rPr>
              <a:t>What is a reverse mortgage?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Although reverse mortgages are legitimate products and are appropriate for some consumers, scammers also sell these products to the disadvantage of their victims. </a:t>
            </a:r>
          </a:p>
          <a:p>
            <a:r>
              <a:rPr lang="en-US" sz="1200" b="0" i="0" u="none" strike="noStrike" kern="1200" baseline="0" dirty="0">
                <a:solidFill>
                  <a:schemeClr val="tx1"/>
                </a:solidFill>
                <a:latin typeface="+mn-lt"/>
                <a:ea typeface="+mn-ea"/>
                <a:cs typeface="+mn-cs"/>
              </a:rPr>
              <a:t>A reverse mortgage is a special type of loan that allows homeowners age 62 and older to borrow against the equity in their homes. It is called a “reverse” mortgage because you receive money from the lender, instead of making payments as you would with a traditional mortgage. The money you receive, and the interest charged on the loan, increases the balance of your loan each month. Over time, the equity you have in your home decreases as the amount you owe increases. </a:t>
            </a:r>
          </a:p>
          <a:p>
            <a:r>
              <a:rPr lang="en-US" sz="1200" b="0" i="0" u="none" strike="noStrike" kern="1200" baseline="0" dirty="0">
                <a:solidFill>
                  <a:schemeClr val="tx1"/>
                </a:solidFill>
                <a:latin typeface="+mn-lt"/>
                <a:ea typeface="+mn-ea"/>
                <a:cs typeface="+mn-cs"/>
              </a:rPr>
              <a:t>When you take out a reverse mortgage loan, you can receive your money as a line of credit available when you need it, in regular monthly installments, or up-front as a lump sum. You do not have to pay back the loan as long as you continue to live in the home, maintain your home, and stay current on expenses such as homeowner’s insurance and property taxes. If you move out or die, or fall behind on property taxes or homeowner’s insurance, the loan becomes due and must be paid off. </a:t>
            </a:r>
          </a:p>
          <a:p>
            <a:r>
              <a:rPr lang="en-US" sz="1200" b="0" i="0" u="none" strike="noStrike" kern="1200" baseline="0" dirty="0">
                <a:solidFill>
                  <a:schemeClr val="tx1"/>
                </a:solidFill>
                <a:latin typeface="+mn-lt"/>
                <a:ea typeface="+mn-ea"/>
                <a:cs typeface="+mn-cs"/>
              </a:rPr>
              <a:t>For more information, go to ASK CFPB </a:t>
            </a:r>
            <a:r>
              <a:rPr lang="en-US" sz="1200" b="1" i="0" u="none" strike="noStrike" kern="1200" baseline="0" dirty="0" err="1">
                <a:solidFill>
                  <a:schemeClr val="tx1"/>
                </a:solidFill>
                <a:latin typeface="+mn-lt"/>
                <a:ea typeface="+mn-ea"/>
                <a:cs typeface="+mn-cs"/>
              </a:rPr>
              <a:t>consumerfinance</a:t>
            </a:r>
            <a:r>
              <a:rPr lang="en-US" sz="1200" b="1" i="0" u="none" strike="noStrike" kern="1200" baseline="0" dirty="0">
                <a:solidFill>
                  <a:schemeClr val="tx1"/>
                </a:solidFill>
                <a:latin typeface="+mn-lt"/>
                <a:ea typeface="+mn-ea"/>
                <a:cs typeface="+mn-cs"/>
              </a:rPr>
              <a:t>. gov/</a:t>
            </a:r>
            <a:r>
              <a:rPr lang="en-US" sz="1200" b="1" i="0" u="none" strike="noStrike" kern="1200" baseline="0" dirty="0" err="1">
                <a:solidFill>
                  <a:schemeClr val="tx1"/>
                </a:solidFill>
                <a:latin typeface="+mn-lt"/>
                <a:ea typeface="+mn-ea"/>
                <a:cs typeface="+mn-cs"/>
              </a:rPr>
              <a:t>askcfpb</a:t>
            </a:r>
            <a:r>
              <a:rPr lang="en-US" sz="1200" b="1" i="0" u="none" strike="noStrike" kern="1200" baseline="0" dirty="0">
                <a:solidFill>
                  <a:schemeClr val="tx1"/>
                </a:solidFill>
                <a:latin typeface="+mn-lt"/>
                <a:ea typeface="+mn-ea"/>
                <a:cs typeface="+mn-cs"/>
              </a:rPr>
              <a:t>/</a:t>
            </a:r>
            <a:r>
              <a:rPr lang="en-US" sz="1200" b="1" i="0" u="none" strike="noStrike" kern="1200" baseline="0" dirty="0" err="1">
                <a:solidFill>
                  <a:schemeClr val="tx1"/>
                </a:solidFill>
                <a:latin typeface="+mn-lt"/>
                <a:ea typeface="+mn-ea"/>
                <a:cs typeface="+mn-cs"/>
              </a:rPr>
              <a:t>reversemortgage</a:t>
            </a:r>
            <a:r>
              <a:rPr lang="en-US" sz="1200" b="1"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and consult the CFPB consumer guide </a:t>
            </a:r>
            <a:r>
              <a:rPr lang="en-US" sz="1200" b="0" i="1" u="none" strike="noStrike" kern="1200" baseline="0" dirty="0">
                <a:solidFill>
                  <a:schemeClr val="tx1"/>
                </a:solidFill>
                <a:latin typeface="+mn-lt"/>
                <a:ea typeface="+mn-ea"/>
                <a:cs typeface="+mn-cs"/>
              </a:rPr>
              <a:t>Considering a Reverse Mortgage </a:t>
            </a:r>
            <a:r>
              <a:rPr lang="en-US" sz="1200" b="0" i="0" u="none" strike="noStrike" kern="1200" baseline="0" dirty="0">
                <a:solidFill>
                  <a:schemeClr val="tx1"/>
                </a:solidFill>
                <a:latin typeface="+mn-lt"/>
                <a:ea typeface="+mn-ea"/>
                <a:cs typeface="+mn-cs"/>
              </a:rPr>
              <a:t>to help you ask the right questions before applying for a reverse mortgage. Visit: </a:t>
            </a:r>
            <a:r>
              <a:rPr lang="en-US" sz="1200" b="1" i="0" u="none" strike="noStrike" kern="1200" baseline="0" dirty="0">
                <a:solidFill>
                  <a:schemeClr val="tx1"/>
                </a:solidFill>
                <a:latin typeface="+mn-lt"/>
                <a:ea typeface="+mn-ea"/>
                <a:cs typeface="+mn-cs"/>
              </a:rPr>
              <a:t>consumerfinance.gov/f/201409_ cfpb_guide_reverse_mortgage.pdf </a:t>
            </a:r>
            <a:endParaRPr lang="en-US" altLang="en-US" dirty="0"/>
          </a:p>
        </p:txBody>
      </p:sp>
      <p:sp>
        <p:nvSpPr>
          <p:cNvPr id="133124"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fld id="{8B39D49B-2AC7-440A-AF3A-B9E7DEA97FAA}" type="slidenum">
              <a:rPr lang="en-US" altLang="en-US" smtClean="0"/>
              <a:pPr eaLnBrk="1" hangingPunct="1">
                <a:defRPr/>
              </a:pPr>
              <a:t>1</a:t>
            </a:fld>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How Borrowers Get Scammed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Scammers can take advantage of the fact that borrowers can receive the loan in the form of a lump sum payout. The reverse mortgage proceeds scam may include one or several of the following elements: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Family members or others who pressure the older adult to get a reverse mortgage and then “borrow” the money or scam the elder out of the proceeds.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Scammers who “require” an older borrower to sign a power of attorney or to sign proceeds over to a “loan officer or other agent” for future “disbursals.” The scammers then embezzle a portion or all of the funds.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Brokers who pressure or fraudulently require the borrower to purchase annuities, long-term care insurance, high risk investments or other financial products with the proceeds from the reverse mortgage in order to generate additional commissions. </a:t>
            </a:r>
          </a:p>
          <a:p>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2</a:t>
            </a:fld>
            <a:endParaRPr lang="en-US" dirty="0"/>
          </a:p>
        </p:txBody>
      </p:sp>
    </p:spTree>
    <p:extLst>
      <p:ext uri="{BB962C8B-B14F-4D97-AF65-F5344CB8AC3E}">
        <p14:creationId xmlns:p14="http://schemas.microsoft.com/office/powerpoint/2010/main" val="2900252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Mortgage Assistance Rescue Scam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Beware of anyone who promises you can stay in your home or who asks for a lot of money to help you. Scammers might promise guaranteed or immediate relief from foreclosure, and they might charge you very high fees for little or no services. </a:t>
            </a:r>
          </a:p>
          <a:p>
            <a:r>
              <a:rPr lang="en-US" sz="1200" b="0" i="0" u="none" strike="noStrike" kern="1200" baseline="0" dirty="0">
                <a:solidFill>
                  <a:schemeClr val="tx1"/>
                </a:solidFill>
                <a:latin typeface="+mn-lt"/>
                <a:ea typeface="+mn-ea"/>
                <a:cs typeface="+mn-cs"/>
              </a:rPr>
              <a:t>Mortgage relief companies may not collect any fees until they have provided you with a written offer from a lender or servicer that you decide is acceptable and a written document from the lender or servicer describing the key changes to the mortgage that would result if you accept the offer. The companies also must remind you of your right to reject the offer without any charge. </a:t>
            </a:r>
          </a:p>
          <a:p>
            <a:r>
              <a:rPr lang="en-US" sz="1200" b="0" i="0" u="none" strike="noStrike" kern="1200" baseline="0" dirty="0">
                <a:solidFill>
                  <a:schemeClr val="tx1"/>
                </a:solidFill>
                <a:latin typeface="+mn-lt"/>
                <a:ea typeface="+mn-ea"/>
                <a:cs typeface="+mn-cs"/>
              </a:rPr>
              <a:t>Don’t get scammed. There is help available at little or no cost to you. Foreclosure prevention counseling is available free of charge through HUD’s Housing Counseling Program. Visit HUD’s website (</a:t>
            </a:r>
            <a:r>
              <a:rPr lang="en-US" sz="1200" b="1" i="0" u="none" strike="noStrike" kern="1200" baseline="0" dirty="0">
                <a:solidFill>
                  <a:schemeClr val="tx1"/>
                </a:solidFill>
                <a:latin typeface="+mn-lt"/>
                <a:ea typeface="+mn-ea"/>
                <a:cs typeface="+mn-cs"/>
              </a:rPr>
              <a:t>go.usa.gov/ v2H</a:t>
            </a:r>
            <a:r>
              <a:rPr lang="en-US" sz="1200" b="0" i="0" u="none" strike="noStrike" kern="1200" baseline="0" dirty="0">
                <a:solidFill>
                  <a:schemeClr val="tx1"/>
                </a:solidFill>
                <a:latin typeface="+mn-lt"/>
                <a:ea typeface="+mn-ea"/>
                <a:cs typeface="+mn-cs"/>
              </a:rPr>
              <a:t>) or call </a:t>
            </a:r>
            <a:r>
              <a:rPr lang="en-US" sz="1200" b="1" i="0" u="none" strike="noStrike" kern="1200" baseline="0" dirty="0">
                <a:solidFill>
                  <a:schemeClr val="tx1"/>
                </a:solidFill>
                <a:latin typeface="+mn-lt"/>
                <a:ea typeface="+mn-ea"/>
                <a:cs typeface="+mn-cs"/>
              </a:rPr>
              <a:t>1-800-569-4287</a:t>
            </a:r>
            <a:r>
              <a:rPr lang="en-US" sz="1200" b="0" i="0" u="none" strike="noStrike" kern="1200" baseline="0" dirty="0">
                <a:solidFill>
                  <a:schemeClr val="tx1"/>
                </a:solidFill>
                <a:latin typeface="+mn-lt"/>
                <a:ea typeface="+mn-ea"/>
                <a:cs typeface="+mn-cs"/>
              </a:rPr>
              <a:t>) to find a qualified reverse mortgage counselor near you.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3</a:t>
            </a:fld>
            <a:endParaRPr lang="en-US" dirty="0"/>
          </a:p>
        </p:txBody>
      </p:sp>
    </p:spTree>
    <p:extLst>
      <p:ext uri="{BB962C8B-B14F-4D97-AF65-F5344CB8AC3E}">
        <p14:creationId xmlns:p14="http://schemas.microsoft.com/office/powerpoint/2010/main" val="3622933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Contractor Fraud and Home Improvement Scams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Sooner or later every home needs repairs or improvements. Although some home improvement companies do good work, some may not provide the level of service you expect. Many homeowners are targeted by scam artists who use high pressure tactics to sell unneeded and overpriced contracts for “home improvements.” Often these scam artists charge more than their quoted prices or their work does not live up to their promises. When the homeowner refuses to pay for shoddy or incomplete work, the contractor or an affiliated lender threatens foreclosure on the home. Con artists may pose as building inspectors and order immediate repairs which they can do on the side. They may also pose as government officials and demand a fee for processing emergency loan documents.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4</a:t>
            </a:fld>
            <a:endParaRPr lang="en-US" dirty="0"/>
          </a:p>
        </p:txBody>
      </p:sp>
    </p:spTree>
    <p:extLst>
      <p:ext uri="{BB962C8B-B14F-4D97-AF65-F5344CB8AC3E}">
        <p14:creationId xmlns:p14="http://schemas.microsoft.com/office/powerpoint/2010/main" val="3742089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Contractor Fraud and Home Improvement Scams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Sooner or later every home needs repairs or improvements. Although some home improvement companies do good work, some may not provide the level of service you expect. Many homeowners are targeted by scam artists who use high pressure tactics to sell unneeded and overpriced contracts for “home improvements.” Often these scam artists charge more than their quoted prices or their work does not live up to their promises. When the homeowner refuses to pay for shoddy or incomplete work, the contractor or an affiliated lender threatens foreclosure on the home. Con artists may pose as building inspectors and order immediate repairs which they can do on the side. They may also pose as government officials and demand a fee for processing emergency loan documents.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5</a:t>
            </a:fld>
            <a:endParaRPr lang="en-US" dirty="0"/>
          </a:p>
        </p:txBody>
      </p:sp>
    </p:spTree>
    <p:extLst>
      <p:ext uri="{BB962C8B-B14F-4D97-AF65-F5344CB8AC3E}">
        <p14:creationId xmlns:p14="http://schemas.microsoft.com/office/powerpoint/2010/main" val="25559428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Home improvement scam scenario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Monica is 76 years old and lives alone in her home. One morning she is outside watering her garden when a truck pulls up and a man approaches her. He tells her that he is a building contractor and that he can see that she has a problem with her roof. He points to a spot near the chimney and tells her he can fix the problem now with the materials he has left over from a job he just finished nearby. He says he’ll give her a big discount if she’ll pay him today in cash. After going up on the roof and tearing off some roof tiles, he tells her that the problem is worse than he thought, but he can do it for $2,800. When Monica says she doesn’t have $2,800 in cash, the contractor becomes angry and threatening. He says if Monica doesn’t have the money she will have to take out a loan to pay him. </a:t>
            </a:r>
            <a:endParaRPr lang="en-US" altLang="en-US" dirty="0"/>
          </a:p>
        </p:txBody>
      </p:sp>
      <p:sp>
        <p:nvSpPr>
          <p:cNvPr id="134148"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fld id="{EC33E4BD-0B79-4B61-9645-9600D81AFD25}" type="slidenum">
              <a:rPr lang="en-US" altLang="en-US" smtClean="0"/>
              <a:pPr eaLnBrk="1" hangingPunct="1">
                <a:defRPr/>
              </a:pPr>
              <a:t>6</a:t>
            </a:fld>
            <a:endParaRPr lang="en-US"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1" i="0" u="none" strike="noStrike" kern="1200" baseline="0" dirty="0">
                <a:solidFill>
                  <a:schemeClr val="tx1"/>
                </a:solidFill>
                <a:latin typeface="+mn-lt"/>
                <a:ea typeface="+mn-ea"/>
                <a:cs typeface="+mn-cs"/>
              </a:rPr>
              <a:t>Tips for avoiding contractor fraud </a:t>
            </a:r>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Here are some common sense tips to protect yourself from contractor fraud.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Ask to see identification for anyone representing him or herself as a government official. Call the government agency to verify the identity if there is any payment of money involved.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Get bids from several local, established contractors. Obtain at least three legible bids in writing. Don’t sign anything before carefully reading it. Do not do business with anyone who approaches you door-to-door or on the phone. Note that many states and local jurisdictions have laws regulating door-to-door sales.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Avoid contractors who: </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Are working door-to-door </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Come from out of state </a:t>
            </a:r>
          </a:p>
          <a:p>
            <a:pPr marL="628650" lvl="1"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Don’t provide an address and telephone number, or refuse to show identification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Before beginning any home repair project, ask if the contractor has the required licenses (note license numbers) and is bonded. Seek out references from neighbors or members of your affinity groups (e.g., place of worship.)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Check with your state licensing agency’s website or hotline to make sure the licenses are valid. Ask the licensing agencies if the contractor has a history of complaints.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Get several references from previous customers. If possible, visit them to see the work done. </a:t>
            </a:r>
          </a:p>
          <a:p>
            <a:endParaRPr lang="en-US" altLang="en-US" dirty="0"/>
          </a:p>
        </p:txBody>
      </p:sp>
      <p:sp>
        <p:nvSpPr>
          <p:cNvPr id="135172"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621" eaLnBrk="0" hangingPunct="0">
              <a:defRPr>
                <a:solidFill>
                  <a:schemeClr val="tx1"/>
                </a:solidFill>
                <a:latin typeface="Arial" pitchFamily="34" charset="0"/>
                <a:ea typeface="ＭＳ Ｐゴシック" pitchFamily="34" charset="-128"/>
              </a:defRPr>
            </a:lvl1pPr>
            <a:lvl2pPr marL="770662" indent="-296408" defTabSz="966621" eaLnBrk="0" hangingPunct="0">
              <a:defRPr>
                <a:solidFill>
                  <a:schemeClr val="tx1"/>
                </a:solidFill>
                <a:latin typeface="Arial" pitchFamily="34" charset="0"/>
                <a:ea typeface="ＭＳ Ｐゴシック" pitchFamily="34" charset="-128"/>
              </a:defRPr>
            </a:lvl2pPr>
            <a:lvl3pPr marL="1185634" indent="-237127" defTabSz="966621" eaLnBrk="0" hangingPunct="0">
              <a:defRPr>
                <a:solidFill>
                  <a:schemeClr val="tx1"/>
                </a:solidFill>
                <a:latin typeface="Arial" pitchFamily="34" charset="0"/>
                <a:ea typeface="ＭＳ Ｐゴシック" pitchFamily="34" charset="-128"/>
              </a:defRPr>
            </a:lvl3pPr>
            <a:lvl4pPr marL="1659887" indent="-237127" defTabSz="966621" eaLnBrk="0" hangingPunct="0">
              <a:defRPr>
                <a:solidFill>
                  <a:schemeClr val="tx1"/>
                </a:solidFill>
                <a:latin typeface="Arial" pitchFamily="34" charset="0"/>
                <a:ea typeface="ＭＳ Ｐゴシック" pitchFamily="34" charset="-128"/>
              </a:defRPr>
            </a:lvl4pPr>
            <a:lvl5pPr marL="2134141" indent="-237127" defTabSz="966621" eaLnBrk="0" hangingPunct="0">
              <a:defRPr>
                <a:solidFill>
                  <a:schemeClr val="tx1"/>
                </a:solidFill>
                <a:latin typeface="Arial" pitchFamily="34" charset="0"/>
                <a:ea typeface="ＭＳ Ｐゴシック" pitchFamily="34" charset="-128"/>
              </a:defRPr>
            </a:lvl5pPr>
            <a:lvl6pPr marL="260839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6pPr>
            <a:lvl7pPr marL="3082648"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7pPr>
            <a:lvl8pPr marL="3556902"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8pPr>
            <a:lvl9pPr marL="4031155" indent="-237127" defTabSz="966621"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defRPr/>
            </a:pPr>
            <a:fld id="{1DB7E28D-D1BC-484B-AADA-2265E89558B8}" type="slidenum">
              <a:rPr lang="en-US" altLang="en-US" smtClean="0"/>
              <a:pPr eaLnBrk="1" hangingPunct="1">
                <a:defRPr/>
              </a:pPr>
              <a:t>7</a:t>
            </a:fld>
            <a:endParaRPr lang="en-US"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Require the contractor you choose to provide you with a contract that contains clearly written payment terms.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Don’t pay in advance.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Never pay with cash.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Don’t provide personal financial information, such as your checking account, credit card or debit card numbers.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you need to borrow money to pay for repairs, don’t let the contractor steer you toward a particular lender.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Do not make a final payment until you are satisfied with the job, all debris is removed from your property, and any necessary building inspections have been completed.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If a contractor shows up at your door and pressures you to go to the bank with him to get cash to pay for a job you do not want done, ask to speak with the branch manager. The manager can call the police for you, who can show up at the branch. Being in a public place with video cameras and witnesses should reduce your risk. </a:t>
            </a:r>
          </a:p>
          <a:p>
            <a:r>
              <a:rPr lang="en-US" sz="1200" b="0" i="0" u="none" strike="noStrike" kern="1200" baseline="0" dirty="0">
                <a:solidFill>
                  <a:schemeClr val="tx1"/>
                </a:solidFill>
                <a:latin typeface="+mn-lt"/>
                <a:ea typeface="+mn-ea"/>
                <a:cs typeface="+mn-cs"/>
              </a:rPr>
              <a:t>To get more information on home improvement, including: how to hire contractors, how to understand your payment options, and how to protect against home improvement scams, read the FTC brochure titled </a:t>
            </a:r>
            <a:r>
              <a:rPr lang="en-US" sz="1200" b="0" i="1" u="none" strike="noStrike" kern="1200" baseline="0" dirty="0">
                <a:solidFill>
                  <a:schemeClr val="tx1"/>
                </a:solidFill>
                <a:latin typeface="+mn-lt"/>
                <a:ea typeface="+mn-ea"/>
                <a:cs typeface="+mn-cs"/>
              </a:rPr>
              <a:t>Hiring a Contractor. </a:t>
            </a:r>
            <a:r>
              <a:rPr lang="en-US" sz="1200" b="0" i="0" u="none" strike="noStrike" kern="1200" baseline="0" dirty="0">
                <a:solidFill>
                  <a:schemeClr val="tx1"/>
                </a:solidFill>
                <a:latin typeface="+mn-lt"/>
                <a:ea typeface="+mn-ea"/>
                <a:cs typeface="+mn-cs"/>
              </a:rPr>
              <a:t>The brochure is available at </a:t>
            </a:r>
            <a:r>
              <a:rPr lang="en-US" sz="1200" b="1" i="0" u="none" strike="noStrike" kern="1200" baseline="0" dirty="0">
                <a:solidFill>
                  <a:schemeClr val="tx1"/>
                </a:solidFill>
                <a:latin typeface="+mn-lt"/>
                <a:ea typeface="+mn-ea"/>
                <a:cs typeface="+mn-cs"/>
              </a:rPr>
              <a:t>consumer.ftc.gov/ articles/0242-hiring-contractor</a:t>
            </a:r>
            <a:r>
              <a:rPr lang="en-US" sz="1200" b="0" i="0" u="none" strike="noStrike" kern="1200" baseline="0" dirty="0">
                <a:solidFill>
                  <a:schemeClr val="tx1"/>
                </a:solidFill>
                <a:latin typeface="+mn-lt"/>
                <a:ea typeface="+mn-ea"/>
                <a:cs typeface="+mn-cs"/>
              </a:rPr>
              <a:t>. You can also call the FTC to request the brochure at </a:t>
            </a:r>
            <a:r>
              <a:rPr lang="en-US" sz="1200" b="1" i="0" u="none" strike="noStrike" kern="1200" baseline="0" dirty="0">
                <a:solidFill>
                  <a:schemeClr val="tx1"/>
                </a:solidFill>
                <a:latin typeface="+mn-lt"/>
                <a:ea typeface="+mn-ea"/>
                <a:cs typeface="+mn-cs"/>
              </a:rPr>
              <a:t>1-877-FTC-HELP </a:t>
            </a:r>
            <a:r>
              <a:rPr lang="en-US" sz="1200" b="0" i="0" u="none" strike="noStrike" kern="1200" baseline="0" dirty="0">
                <a:solidFill>
                  <a:schemeClr val="tx1"/>
                </a:solidFill>
                <a:latin typeface="+mn-lt"/>
                <a:ea typeface="+mn-ea"/>
                <a:cs typeface="+mn-cs"/>
              </a:rPr>
              <a:t>(</a:t>
            </a:r>
            <a:r>
              <a:rPr lang="en-US" sz="1200" b="1" i="0" u="none" strike="noStrike" kern="1200" baseline="0" dirty="0">
                <a:solidFill>
                  <a:schemeClr val="tx1"/>
                </a:solidFill>
                <a:latin typeface="+mn-lt"/>
                <a:ea typeface="+mn-ea"/>
                <a:cs typeface="+mn-cs"/>
              </a:rPr>
              <a:t>382-4357</a:t>
            </a:r>
            <a:r>
              <a:rPr lang="en-US" sz="1200" b="0" i="0" u="none" strike="noStrike" kern="1200" baseline="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pPr>
              <a:defRPr/>
            </a:pPr>
            <a:fld id="{69419535-728B-43E5-AF8E-37893FB7B965}" type="slidenum">
              <a:rPr lang="en-US" smtClean="0"/>
              <a:pPr>
                <a:defRPr/>
              </a:pPr>
              <a:t>8</a:t>
            </a:fld>
            <a:endParaRPr lang="en-US" dirty="0"/>
          </a:p>
        </p:txBody>
      </p:sp>
    </p:spTree>
    <p:extLst>
      <p:ext uri="{BB962C8B-B14F-4D97-AF65-F5344CB8AC3E}">
        <p14:creationId xmlns:p14="http://schemas.microsoft.com/office/powerpoint/2010/main" val="1338867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DFEB9885-50A1-47DB-B5BD-421E613BEAA2}" type="datetime1">
              <a:rPr lang="en-US"/>
              <a:pPr>
                <a:defRPr/>
              </a:pPr>
              <a:t>4/13/2022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24A2756-6239-4BCA-BD74-06D4DF99D5A1}" type="slidenum">
              <a:rPr lang="en-US"/>
              <a:pPr>
                <a:defRPr/>
              </a:pPr>
              <a:t>‹#›</a:t>
            </a:fld>
            <a:endParaRPr lang="en-US" dirty="0"/>
          </a:p>
        </p:txBody>
      </p:sp>
    </p:spTree>
    <p:extLst>
      <p:ext uri="{BB962C8B-B14F-4D97-AF65-F5344CB8AC3E}">
        <p14:creationId xmlns:p14="http://schemas.microsoft.com/office/powerpoint/2010/main" val="2852227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8" name="Rectangle 17"/>
          <p:cNvSpPr/>
          <p:nvPr userDrawn="1"/>
        </p:nvSpPr>
        <p:spPr>
          <a:xfrm>
            <a:off x="11074400" y="6248400"/>
            <a:ext cx="812800" cy="609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5" name="TextBox 4"/>
          <p:cNvSpPr txBox="1"/>
          <p:nvPr userDrawn="1"/>
        </p:nvSpPr>
        <p:spPr>
          <a:xfrm>
            <a:off x="812800" y="6367790"/>
            <a:ext cx="2946400" cy="261610"/>
          </a:xfrm>
          <a:prstGeom prst="rect">
            <a:avLst/>
          </a:prstGeom>
          <a:noFill/>
        </p:spPr>
        <p:txBody>
          <a:bodyPr>
            <a:spAutoFit/>
          </a:bodyPr>
          <a:lstStyle/>
          <a:p>
            <a:pPr algn="l" fontAlgn="auto">
              <a:spcBef>
                <a:spcPts val="0"/>
              </a:spcBef>
              <a:spcAft>
                <a:spcPts val="0"/>
              </a:spcAft>
              <a:defRPr/>
            </a:pPr>
            <a:r>
              <a:rPr lang="en-US" sz="1100" b="0" dirty="0">
                <a:solidFill>
                  <a:srgbClr val="000000"/>
                </a:solidFill>
                <a:latin typeface="Helvetica Neue"/>
                <a:ea typeface="+mn-ea"/>
                <a:cs typeface="Helvetica Neue"/>
              </a:rPr>
              <a:t>Money Smart for Older Adults</a:t>
            </a:r>
          </a:p>
        </p:txBody>
      </p:sp>
      <p:sp>
        <p:nvSpPr>
          <p:cNvPr id="6" name="TextBox 5"/>
          <p:cNvSpPr txBox="1">
            <a:spLocks noChangeArrowheads="1"/>
          </p:cNvSpPr>
          <p:nvPr userDrawn="1"/>
        </p:nvSpPr>
        <p:spPr bwMode="auto">
          <a:xfrm>
            <a:off x="11176000" y="6400801"/>
            <a:ext cx="609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defRPr/>
            </a:pPr>
            <a:fld id="{1E409D2F-E643-451A-B731-8218C2698BBB}" type="slidenum">
              <a:rPr lang="en-US" sz="1400" b="1" smtClean="0">
                <a:solidFill>
                  <a:schemeClr val="tx1"/>
                </a:solidFill>
                <a:latin typeface="Helvetica Neue"/>
                <a:ea typeface="Helvetica Neue"/>
                <a:cs typeface="Helvetica Neue"/>
              </a:rPr>
              <a:t>‹#›</a:t>
            </a:fld>
            <a:endParaRPr lang="en-US" sz="1400" b="1" dirty="0">
              <a:solidFill>
                <a:schemeClr val="tx1"/>
              </a:solidFill>
              <a:latin typeface="Helvetica Neue"/>
              <a:ea typeface="Helvetica Neue"/>
              <a:cs typeface="Helvetica Neue"/>
            </a:endParaRPr>
          </a:p>
        </p:txBody>
      </p:sp>
      <p:sp>
        <p:nvSpPr>
          <p:cNvPr id="2" name="Title 1"/>
          <p:cNvSpPr>
            <a:spLocks noGrp="1"/>
          </p:cNvSpPr>
          <p:nvPr>
            <p:ph type="title"/>
          </p:nvPr>
        </p:nvSpPr>
        <p:spPr>
          <a:xfrm>
            <a:off x="914400" y="304800"/>
            <a:ext cx="10058400" cy="609600"/>
          </a:xfrm>
          <a:noFill/>
        </p:spPr>
        <p:txBody>
          <a:bodyPr anchor="t">
            <a:noAutofit/>
          </a:bodyPr>
          <a:lstStyle>
            <a:lvl1pPr algn="l">
              <a:spcAft>
                <a:spcPts val="0"/>
              </a:spcAft>
              <a:defRPr sz="3200" b="0" i="0" cap="all" spc="0" baseline="0">
                <a:solidFill>
                  <a:schemeClr val="tx1"/>
                </a:solidFill>
                <a:effectLst/>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914400" y="1066800"/>
            <a:ext cx="10058400" cy="4267200"/>
          </a:xfrm>
        </p:spPr>
        <p:txBody>
          <a:bodyPr/>
          <a:lstStyle>
            <a:lvl1pPr marL="342900" indent="-342900">
              <a:spcBef>
                <a:spcPts val="600"/>
              </a:spcBef>
              <a:spcAft>
                <a:spcPts val="1200"/>
              </a:spcAft>
              <a:buClr>
                <a:schemeClr val="accent5">
                  <a:lumMod val="75000"/>
                </a:schemeClr>
              </a:buClr>
              <a:buFont typeface="Wingdings" charset="2"/>
              <a:buChar char="§"/>
              <a:defRPr sz="2200" b="0">
                <a:solidFill>
                  <a:schemeClr val="tx1"/>
                </a:solidFill>
                <a:latin typeface="Helvetica Neue"/>
                <a:cs typeface="Helvetica Neue"/>
              </a:defRPr>
            </a:lvl1pPr>
            <a:lvl2pPr marL="914400" indent="-274320">
              <a:spcBef>
                <a:spcPts val="600"/>
              </a:spcBef>
              <a:spcAft>
                <a:spcPts val="1200"/>
              </a:spcAft>
              <a:buSzPct val="110000"/>
              <a:buFont typeface="Arial"/>
              <a:buChar char="•"/>
              <a:defRPr sz="2200" b="0" i="0">
                <a:solidFill>
                  <a:schemeClr val="tx1"/>
                </a:solidFill>
                <a:latin typeface="Helvetica Neue"/>
                <a:cs typeface="Helvetica Neue"/>
              </a:defRPr>
            </a:lvl2pPr>
            <a:lvl3pPr marL="1143000" indent="-228600">
              <a:spcBef>
                <a:spcPts val="600"/>
              </a:spcBef>
              <a:spcAft>
                <a:spcPts val="1200"/>
              </a:spcAft>
              <a:buSzPct val="75000"/>
              <a:buFont typeface="Courier New"/>
              <a:buChar char="o"/>
              <a:defRPr sz="2200" b="0" i="0">
                <a:solidFill>
                  <a:schemeClr val="tx1"/>
                </a:solidFill>
                <a:latin typeface="Helvetica Neue"/>
                <a:cs typeface="Helvetica Neue"/>
              </a:defRPr>
            </a:lvl3pPr>
            <a:lvl4pPr>
              <a:spcBef>
                <a:spcPts val="600"/>
              </a:spcBef>
              <a:spcAft>
                <a:spcPts val="1200"/>
              </a:spcAft>
              <a:defRPr sz="2200" b="0" i="0">
                <a:solidFill>
                  <a:schemeClr val="tx1"/>
                </a:solidFill>
                <a:latin typeface="Helvetica Neue"/>
                <a:cs typeface="Helvetica Neue"/>
              </a:defRPr>
            </a:lvl4pPr>
            <a:lvl5pPr>
              <a:spcBef>
                <a:spcPts val="600"/>
              </a:spcBef>
              <a:spcAft>
                <a:spcPts val="1200"/>
              </a:spcAft>
              <a:defRPr sz="2200" b="0" i="0">
                <a:solidFill>
                  <a:schemeClr val="tx1"/>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447800"/>
            <a:ext cx="304800" cy="5410200"/>
          </a:xfrm>
          <a:prstGeom prst="rect">
            <a:avLst/>
          </a:prstGeom>
          <a:solidFill>
            <a:srgbClr val="8080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4" name="Rectangle 13"/>
          <p:cNvSpPr/>
          <p:nvPr userDrawn="1"/>
        </p:nvSpPr>
        <p:spPr>
          <a:xfrm>
            <a:off x="0" y="990600"/>
            <a:ext cx="304800" cy="457200"/>
          </a:xfrm>
          <a:prstGeom prst="rect">
            <a:avLst/>
          </a:prstGeom>
          <a:solidFill>
            <a:srgbClr val="008FBE">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Rectangle 14"/>
          <p:cNvSpPr/>
          <p:nvPr userDrawn="1"/>
        </p:nvSpPr>
        <p:spPr>
          <a:xfrm>
            <a:off x="0" y="0"/>
            <a:ext cx="304800" cy="990600"/>
          </a:xfrm>
          <a:prstGeom prst="rect">
            <a:avLst/>
          </a:prstGeom>
          <a:solidFill>
            <a:srgbClr val="008F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17136171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110" charset="-128"/>
                <a:cs typeface="+mn-cs"/>
              </a:defRPr>
            </a:lvl1pPr>
          </a:lstStyle>
          <a:p>
            <a:pPr>
              <a:defRPr/>
            </a:pPr>
            <a:fld id="{FB993C77-EF2D-48B8-94C3-49A90CF1C103}" type="datetime1">
              <a:rPr lang="en-US"/>
              <a:pPr>
                <a:defRPr/>
              </a:pPr>
              <a:t>4/13/2022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ea typeface="ＭＳ Ｐゴシック" pitchFamily="-110" charset="-128"/>
                <a:cs typeface="+mn-cs"/>
              </a:defRPr>
            </a:lvl1pPr>
          </a:lstStyle>
          <a:p>
            <a:pPr>
              <a:defRPr/>
            </a:pPr>
            <a:fld id="{92E6F545-A6EA-4B57-BB9D-C6497E113B70}" type="slidenum">
              <a:rPr lang="en-US"/>
              <a:pPr>
                <a:defRPr/>
              </a:pPr>
              <a:t>‹#›</a:t>
            </a:fld>
            <a:endParaRPr lang="en-US" dirty="0"/>
          </a:p>
        </p:txBody>
      </p:sp>
    </p:spTree>
    <p:extLst>
      <p:ext uri="{BB962C8B-B14F-4D97-AF65-F5344CB8AC3E}">
        <p14:creationId xmlns:p14="http://schemas.microsoft.com/office/powerpoint/2010/main" val="3591831100"/>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rtl="0" eaLnBrk="0" fontAlgn="base" hangingPunct="0">
        <a:spcBef>
          <a:spcPct val="0"/>
        </a:spcBef>
        <a:spcAft>
          <a:spcPct val="0"/>
        </a:spcAft>
        <a:defRPr sz="4400" kern="1200">
          <a:solidFill>
            <a:schemeClr val="tx1"/>
          </a:solidFill>
          <a:latin typeface="+mj-lt"/>
          <a:ea typeface="Geneva" pitchFamily="-110" charset="-128"/>
          <a:cs typeface="Geneva" pitchFamily="-110" charset="-128"/>
        </a:defRPr>
      </a:lvl1pPr>
      <a:lvl2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2pPr>
      <a:lvl3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3pPr>
      <a:lvl4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4pPr>
      <a:lvl5pPr algn="ctr" rtl="0" eaLnBrk="0" fontAlgn="base" hangingPunct="0">
        <a:spcBef>
          <a:spcPct val="0"/>
        </a:spcBef>
        <a:spcAft>
          <a:spcPct val="0"/>
        </a:spcAft>
        <a:defRPr sz="4400">
          <a:solidFill>
            <a:schemeClr val="tx1"/>
          </a:solidFill>
          <a:latin typeface="Calibri" pitchFamily="34" charset="0"/>
          <a:ea typeface="Geneva" pitchFamily="-110" charset="-128"/>
          <a:cs typeface="Geneva" pitchFamily="-11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Geneva" pitchFamily="-110" charset="-128"/>
          <a:cs typeface="Geneva" pitchFamily="-110" charset="-128"/>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Geneva" pitchFamily="-110" charset="-128"/>
          <a:cs typeface="Geneva" pitchFamily="-110" charset="0"/>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a:cs typeface="Geneva" pitchFamily="34" charset="0"/>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a:cs typeface="Genev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consumer.ftc.gov/articles/how-avoid-home-improvement-sca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2209800" y="381000"/>
            <a:ext cx="80010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Reverse Mortgages</a:t>
            </a:r>
          </a:p>
        </p:txBody>
      </p:sp>
      <p:pic>
        <p:nvPicPr>
          <p:cNvPr id="4" name="Picture 3" descr="house rotated sideways, with coins falling out into a han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9796" y="1295400"/>
            <a:ext cx="1681005" cy="2438400"/>
          </a:xfrm>
          <a:prstGeom prst="rect">
            <a:avLst/>
          </a:prstGeom>
        </p:spPr>
      </p:pic>
      <p:sp>
        <p:nvSpPr>
          <p:cNvPr id="3" name="Content Placeholder 2"/>
          <p:cNvSpPr>
            <a:spLocks noGrp="1"/>
          </p:cNvSpPr>
          <p:nvPr>
            <p:ph idx="1"/>
          </p:nvPr>
        </p:nvSpPr>
        <p:spPr>
          <a:xfrm>
            <a:off x="4038600" y="1371600"/>
            <a:ext cx="6172200" cy="4343400"/>
          </a:xfrm>
        </p:spPr>
        <p:txBody>
          <a:bodyPr/>
          <a:lstStyle/>
          <a:p>
            <a:pPr marL="0" indent="0">
              <a:buNone/>
              <a:defRPr/>
            </a:pPr>
            <a:r>
              <a:rPr lang="en-US" b="1" dirty="0"/>
              <a:t>Allow homeowners 62 and older </a:t>
            </a:r>
            <a:br>
              <a:rPr lang="en-US" b="1" dirty="0"/>
            </a:br>
            <a:r>
              <a:rPr lang="en-US" b="1" dirty="0"/>
              <a:t>to borrow against equity in their homes. </a:t>
            </a:r>
          </a:p>
          <a:p>
            <a:pPr marL="228600" indent="-228600">
              <a:defRPr/>
            </a:pPr>
            <a:r>
              <a:rPr lang="en-US" dirty="0"/>
              <a:t>Monthly interest charges are added to loan amount</a:t>
            </a:r>
          </a:p>
          <a:p>
            <a:pPr marL="228600" indent="-228600">
              <a:defRPr/>
            </a:pPr>
            <a:r>
              <a:rPr lang="en-US" dirty="0"/>
              <a:t>Available as a line of credit, in regular monthly installments, or as a lump sum</a:t>
            </a:r>
          </a:p>
          <a:p>
            <a:pPr marL="228600" indent="-228600">
              <a:defRPr/>
            </a:pPr>
            <a:r>
              <a:rPr lang="en-US" dirty="0"/>
              <a:t>Repayable when you no longer live in the home</a:t>
            </a:r>
          </a:p>
          <a:p>
            <a:pPr marL="228600" indent="-228600">
              <a:defRPr/>
            </a:pPr>
            <a:r>
              <a:rPr lang="en-US" dirty="0"/>
              <a:t>Must maintain the home and pay property taxes and insurance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a:xfrm>
            <a:off x="2209800" y="381000"/>
            <a:ext cx="80010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Reverse Mortgage: Scams</a:t>
            </a:r>
          </a:p>
        </p:txBody>
      </p:sp>
      <p:sp>
        <p:nvSpPr>
          <p:cNvPr id="91139" name="Content Placeholder 2"/>
          <p:cNvSpPr>
            <a:spLocks noGrp="1"/>
          </p:cNvSpPr>
          <p:nvPr>
            <p:ph idx="1"/>
          </p:nvPr>
        </p:nvSpPr>
        <p:spPr>
          <a:xfrm>
            <a:off x="2209800" y="1371600"/>
            <a:ext cx="7620000" cy="4267200"/>
          </a:xfrm>
        </p:spPr>
        <p:txBody>
          <a:bodyPr/>
          <a:lstStyle/>
          <a:p>
            <a:r>
              <a:rPr lang="en-US" altLang="en-US" dirty="0">
                <a:latin typeface="Helvetica Neue" pitchFamily="-84" charset="0"/>
                <a:ea typeface="Geneva" pitchFamily="-84" charset="0"/>
                <a:cs typeface="Geneva" pitchFamily="-84" charset="0"/>
              </a:rPr>
              <a:t>Family members or others pressure a homeowner to get a reverse mortgage so they can “borrow” the money</a:t>
            </a:r>
          </a:p>
          <a:p>
            <a:r>
              <a:rPr lang="en-US" altLang="en-US" dirty="0">
                <a:latin typeface="Helvetica Neue" pitchFamily="-84" charset="0"/>
                <a:ea typeface="Geneva" pitchFamily="-84" charset="0"/>
                <a:cs typeface="Geneva" pitchFamily="-84" charset="0"/>
              </a:rPr>
              <a:t>Scammer requires borrower to sign a power of attorney or otherwise sign over proceeds</a:t>
            </a:r>
          </a:p>
          <a:p>
            <a:r>
              <a:rPr lang="en-US" altLang="en-US" dirty="0">
                <a:latin typeface="Helvetica Neue" pitchFamily="-84" charset="0"/>
                <a:ea typeface="Geneva" pitchFamily="-84" charset="0"/>
                <a:cs typeface="Geneva" pitchFamily="-84" charset="0"/>
              </a:rPr>
              <a:t>Brokers pressure borrowers to purchase other financial products</a:t>
            </a:r>
          </a:p>
          <a:p>
            <a:endParaRPr lang="en-US" altLang="en-US" dirty="0">
              <a:latin typeface="Helvetica Neue" pitchFamily="-84" charset="0"/>
              <a:ea typeface="Geneva" pitchFamily="-84" charset="0"/>
              <a:cs typeface="Geneva" pitchFamily="-8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Mortgage Assistance Relief Scam</a:t>
            </a:r>
          </a:p>
        </p:txBody>
      </p:sp>
      <p:sp>
        <p:nvSpPr>
          <p:cNvPr id="92163" name="Content Placeholder 2"/>
          <p:cNvSpPr>
            <a:spLocks noGrp="1"/>
          </p:cNvSpPr>
          <p:nvPr>
            <p:ph idx="1"/>
          </p:nvPr>
        </p:nvSpPr>
        <p:spPr>
          <a:xfrm>
            <a:off x="2209800" y="1524000"/>
            <a:ext cx="7696200" cy="4267200"/>
          </a:xfrm>
        </p:spPr>
        <p:txBody>
          <a:bodyPr/>
          <a:lstStyle/>
          <a:p>
            <a:r>
              <a:rPr lang="en-US" altLang="en-US" dirty="0">
                <a:latin typeface="Helvetica Neue" pitchFamily="-84" charset="0"/>
                <a:ea typeface="Geneva" pitchFamily="-84" charset="0"/>
                <a:cs typeface="Geneva" pitchFamily="-84" charset="0"/>
              </a:rPr>
              <a:t>Scammers may promise that you can stay in your home or ask for a lot of money to help you </a:t>
            </a:r>
          </a:p>
          <a:p>
            <a:r>
              <a:rPr lang="en-US" altLang="en-US" dirty="0">
                <a:latin typeface="Helvetica Neue" pitchFamily="-84" charset="0"/>
                <a:ea typeface="Geneva" pitchFamily="-84" charset="0"/>
                <a:cs typeface="Geneva" pitchFamily="-84" charset="0"/>
              </a:rPr>
              <a:t>Scammers might promise guaranteed or immediate relief from foreclosure, and  might charge you very high fees for few or no services  </a:t>
            </a:r>
          </a:p>
          <a:p>
            <a:endParaRPr lang="en-US" altLang="en-US" dirty="0">
              <a:latin typeface="Helvetica Neue" pitchFamily="-84" charset="0"/>
              <a:ea typeface="Geneva" pitchFamily="-84" charset="0"/>
              <a:cs typeface="Geneva" pitchFamily="-8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2209800" y="381000"/>
            <a:ext cx="80010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Contractor/</a:t>
            </a:r>
            <a:br>
              <a:rPr lang="en-US" altLang="en-US" dirty="0">
                <a:latin typeface="Helvetica Neue" pitchFamily="-84" charset="0"/>
                <a:ea typeface="Helvetica Neue" pitchFamily="-84" charset="0"/>
                <a:cs typeface="Helvetica Neue" pitchFamily="-84" charset="0"/>
              </a:rPr>
            </a:br>
            <a:r>
              <a:rPr lang="en-US" altLang="en-US" dirty="0">
                <a:latin typeface="Helvetica Neue" pitchFamily="-84" charset="0"/>
                <a:ea typeface="Helvetica Neue" pitchFamily="-84" charset="0"/>
                <a:cs typeface="Helvetica Neue" pitchFamily="-84" charset="0"/>
              </a:rPr>
              <a:t>Home Improvement Fraud</a:t>
            </a:r>
          </a:p>
        </p:txBody>
      </p:sp>
      <p:sp>
        <p:nvSpPr>
          <p:cNvPr id="3" name="TextBox 2"/>
          <p:cNvSpPr txBox="1"/>
          <p:nvPr/>
        </p:nvSpPr>
        <p:spPr>
          <a:xfrm>
            <a:off x="2514600" y="2514600"/>
            <a:ext cx="5638800" cy="1711238"/>
          </a:xfrm>
          <a:prstGeom prst="rect">
            <a:avLst/>
          </a:prstGeom>
          <a:noFill/>
        </p:spPr>
        <p:txBody>
          <a:bodyPr wrap="square" rtlCol="0">
            <a:spAutoFit/>
          </a:bodyPr>
          <a:lstStyle/>
          <a:p>
            <a:pPr>
              <a:lnSpc>
                <a:spcPct val="110000"/>
              </a:lnSpc>
              <a:spcAft>
                <a:spcPts val="1200"/>
              </a:spcAft>
            </a:pPr>
            <a:r>
              <a:rPr lang="en-US" altLang="en-US" sz="2400" b="1" dirty="0">
                <a:latin typeface="Helvetica Neue" pitchFamily="-84" charset="0"/>
                <a:ea typeface="Geneva" pitchFamily="-84" charset="0"/>
                <a:cs typeface="Geneva" pitchFamily="-84" charset="0"/>
              </a:rPr>
              <a:t>Scam artists use high pressure tactics to sell unneeded and overpriced contracts for </a:t>
            </a:r>
            <a:br>
              <a:rPr lang="en-US" altLang="en-US" sz="2400" b="1" dirty="0">
                <a:latin typeface="Helvetica Neue" pitchFamily="-84" charset="0"/>
                <a:ea typeface="Geneva" pitchFamily="-84" charset="0"/>
                <a:cs typeface="Geneva" pitchFamily="-84" charset="0"/>
              </a:rPr>
            </a:br>
            <a:r>
              <a:rPr lang="en-US" altLang="en-US" sz="2400" b="1" dirty="0">
                <a:latin typeface="Helvetica Neue" pitchFamily="-84" charset="0"/>
                <a:ea typeface="Geneva" pitchFamily="-84" charset="0"/>
                <a:cs typeface="Geneva" pitchFamily="-84" charset="0"/>
              </a:rPr>
              <a:t>“home improvements </a:t>
            </a:r>
          </a:p>
        </p:txBody>
      </p:sp>
      <p:pic>
        <p:nvPicPr>
          <p:cNvPr id="5" name="Picture 4" descr="house with an exclamation mark in front of i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3800" y="1828800"/>
            <a:ext cx="2667000" cy="386346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a:xfrm>
            <a:off x="2209800" y="381000"/>
            <a:ext cx="80010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Contractor/</a:t>
            </a:r>
            <a:br>
              <a:rPr lang="en-US" altLang="en-US" dirty="0">
                <a:latin typeface="Helvetica Neue" pitchFamily="-84" charset="0"/>
                <a:ea typeface="Helvetica Neue" pitchFamily="-84" charset="0"/>
                <a:cs typeface="Helvetica Neue" pitchFamily="-84" charset="0"/>
              </a:rPr>
            </a:br>
            <a:r>
              <a:rPr lang="en-US" altLang="en-US" dirty="0">
                <a:latin typeface="Helvetica Neue" pitchFamily="-84" charset="0"/>
                <a:ea typeface="Helvetica Neue" pitchFamily="-84" charset="0"/>
                <a:cs typeface="Helvetica Neue" pitchFamily="-84" charset="0"/>
              </a:rPr>
              <a:t>Home Improvement Fraud</a:t>
            </a:r>
          </a:p>
        </p:txBody>
      </p:sp>
      <p:sp>
        <p:nvSpPr>
          <p:cNvPr id="94211" name="Content Placeholder 2"/>
          <p:cNvSpPr>
            <a:spLocks noGrp="1"/>
          </p:cNvSpPr>
          <p:nvPr>
            <p:ph idx="1"/>
          </p:nvPr>
        </p:nvSpPr>
        <p:spPr>
          <a:xfrm>
            <a:off x="2438400" y="1752600"/>
            <a:ext cx="7772400" cy="4114800"/>
          </a:xfrm>
        </p:spPr>
        <p:txBody>
          <a:bodyPr/>
          <a:lstStyle/>
          <a:p>
            <a:pPr>
              <a:spcAft>
                <a:spcPts val="1800"/>
              </a:spcAft>
            </a:pPr>
            <a:r>
              <a:rPr lang="en-US" altLang="en-US" dirty="0">
                <a:latin typeface="Helvetica Neue" pitchFamily="-84" charset="0"/>
                <a:ea typeface="Geneva" pitchFamily="-84" charset="0"/>
                <a:cs typeface="Geneva" pitchFamily="-84" charset="0"/>
              </a:rPr>
              <a:t>Promises for quick work at below market prices</a:t>
            </a:r>
          </a:p>
          <a:p>
            <a:pPr>
              <a:spcAft>
                <a:spcPts val="1800"/>
              </a:spcAft>
            </a:pPr>
            <a:r>
              <a:rPr lang="en-US" altLang="en-US" dirty="0">
                <a:latin typeface="Helvetica Neue" pitchFamily="-84" charset="0"/>
                <a:ea typeface="Geneva" pitchFamily="-84" charset="0"/>
                <a:cs typeface="Geneva" pitchFamily="-84" charset="0"/>
              </a:rPr>
              <a:t>Delivers substandard, unnecessary, or damaging work</a:t>
            </a:r>
          </a:p>
          <a:p>
            <a:pPr>
              <a:spcAft>
                <a:spcPts val="1800"/>
              </a:spcAft>
            </a:pPr>
            <a:r>
              <a:rPr lang="en-US" altLang="en-US" dirty="0">
                <a:latin typeface="Helvetica Neue" pitchFamily="-84" charset="0"/>
                <a:ea typeface="Geneva" pitchFamily="-84" charset="0"/>
                <a:cs typeface="Geneva" pitchFamily="-84" charset="0"/>
              </a:rPr>
              <a:t>Pressures to pay through threats or intimidation</a:t>
            </a:r>
          </a:p>
          <a:p>
            <a:pPr>
              <a:spcAft>
                <a:spcPts val="1800"/>
              </a:spcAft>
            </a:pPr>
            <a:r>
              <a:rPr lang="en-US" altLang="en-US" dirty="0">
                <a:latin typeface="Helvetica Neue" pitchFamily="-84" charset="0"/>
                <a:ea typeface="Geneva" pitchFamily="-84" charset="0"/>
                <a:cs typeface="Geneva" pitchFamily="-84" charset="0"/>
              </a:rPr>
              <a:t>May pose as government officials and demand a fee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Title 1"/>
          <p:cNvSpPr>
            <a:spLocks noGrp="1"/>
          </p:cNvSpPr>
          <p:nvPr>
            <p:ph type="title"/>
          </p:nvPr>
        </p:nvSpPr>
        <p:spPr>
          <a:xfrm>
            <a:off x="2209800" y="381000"/>
            <a:ext cx="80010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Home Improvement </a:t>
            </a:r>
            <a:br>
              <a:rPr lang="en-US" altLang="en-US" dirty="0">
                <a:latin typeface="Helvetica Neue" pitchFamily="-84" charset="0"/>
                <a:ea typeface="Helvetica Neue" pitchFamily="-84" charset="0"/>
                <a:cs typeface="Helvetica Neue" pitchFamily="-84" charset="0"/>
              </a:rPr>
            </a:br>
            <a:r>
              <a:rPr lang="en-US" altLang="en-US" dirty="0">
                <a:latin typeface="Helvetica Neue" pitchFamily="-84" charset="0"/>
                <a:ea typeface="Helvetica Neue" pitchFamily="-84" charset="0"/>
                <a:cs typeface="Helvetica Neue" pitchFamily="-84" charset="0"/>
              </a:rPr>
              <a:t>Scam Scenario</a:t>
            </a:r>
          </a:p>
        </p:txBody>
      </p:sp>
      <p:pic>
        <p:nvPicPr>
          <p:cNvPr id="4" name="Picture 3" descr="face that is one-half dressed like a robber, and the other half is dressed with a hardhat like a construction work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43200" y="1676400"/>
            <a:ext cx="3224784" cy="4236720"/>
          </a:xfrm>
          <a:prstGeom prst="rect">
            <a:avLst/>
          </a:prstGeom>
        </p:spPr>
      </p:pic>
      <p:sp>
        <p:nvSpPr>
          <p:cNvPr id="2" name="Oval Callout 1"/>
          <p:cNvSpPr/>
          <p:nvPr/>
        </p:nvSpPr>
        <p:spPr>
          <a:xfrm>
            <a:off x="5638800" y="2286001"/>
            <a:ext cx="3271838" cy="1393825"/>
          </a:xfrm>
          <a:prstGeom prst="wedgeEllipseCallout">
            <a:avLst>
              <a:gd name="adj1" fmla="val -55022"/>
              <a:gd name="adj2" fmla="val 62131"/>
            </a:avLst>
          </a:prstGeom>
          <a:solidFill>
            <a:schemeClr val="bg1">
              <a:lumMod val="8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i="1" dirty="0">
                <a:solidFill>
                  <a:schemeClr val="tx1"/>
                </a:solidFill>
              </a:rPr>
              <a:t>I’ll give you a nice discount.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a:xfrm>
            <a:off x="2209800" y="381000"/>
            <a:ext cx="80010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Avoid Contractor Fraud: Tips</a:t>
            </a:r>
          </a:p>
        </p:txBody>
      </p:sp>
      <p:sp>
        <p:nvSpPr>
          <p:cNvPr id="96259" name="Content Placeholder 2"/>
          <p:cNvSpPr>
            <a:spLocks noGrp="1"/>
          </p:cNvSpPr>
          <p:nvPr>
            <p:ph idx="1"/>
          </p:nvPr>
        </p:nvSpPr>
        <p:spPr>
          <a:xfrm>
            <a:off x="2209800" y="1447800"/>
            <a:ext cx="8001000" cy="4419600"/>
          </a:xfrm>
        </p:spPr>
        <p:txBody>
          <a:bodyPr/>
          <a:lstStyle/>
          <a:p>
            <a:r>
              <a:rPr lang="en-US" altLang="en-US" dirty="0">
                <a:latin typeface="Helvetica Neue" pitchFamily="-84" charset="0"/>
                <a:ea typeface="Geneva" pitchFamily="-84" charset="0"/>
                <a:cs typeface="Geneva" pitchFamily="-84" charset="0"/>
              </a:rPr>
              <a:t>Verify the identity of anyone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claiming to be a government employee</a:t>
            </a:r>
          </a:p>
          <a:p>
            <a:r>
              <a:rPr lang="en-US" altLang="en-US" dirty="0">
                <a:latin typeface="Helvetica Neue" pitchFamily="-84" charset="0"/>
                <a:ea typeface="Geneva" pitchFamily="-84" charset="0"/>
                <a:cs typeface="Geneva" pitchFamily="-84" charset="0"/>
              </a:rPr>
              <a:t>Obtain written bids from local contractors</a:t>
            </a:r>
          </a:p>
          <a:p>
            <a:r>
              <a:rPr lang="en-US" altLang="en-US" dirty="0">
                <a:latin typeface="Helvetica Neue" pitchFamily="-84" charset="0"/>
                <a:ea typeface="Geneva" pitchFamily="-84" charset="0"/>
                <a:cs typeface="Geneva" pitchFamily="-84" charset="0"/>
              </a:rPr>
              <a:t>Avoid contractors </a:t>
            </a:r>
            <a:r>
              <a:rPr lang="en-US" altLang="en-US" i="1" dirty="0">
                <a:latin typeface="Helvetica Neue" pitchFamily="-84" charset="0"/>
                <a:ea typeface="Geneva" pitchFamily="-84" charset="0"/>
                <a:cs typeface="Geneva" pitchFamily="-84" charset="0"/>
              </a:rPr>
              <a:t>who approach you</a:t>
            </a:r>
            <a:endParaRPr lang="en-US" altLang="en-US" dirty="0">
              <a:latin typeface="Helvetica Neue" pitchFamily="-84" charset="0"/>
              <a:ea typeface="Geneva" pitchFamily="-84" charset="0"/>
              <a:cs typeface="Geneva" pitchFamily="-84" charset="0"/>
            </a:endParaRPr>
          </a:p>
          <a:p>
            <a:r>
              <a:rPr lang="en-US" altLang="en-US" dirty="0">
                <a:latin typeface="Helvetica Neue" pitchFamily="-84" charset="0"/>
                <a:ea typeface="Geneva" pitchFamily="-84" charset="0"/>
                <a:cs typeface="Geneva" pitchFamily="-84" charset="0"/>
              </a:rPr>
              <a:t>Check for licenses and complaints</a:t>
            </a:r>
          </a:p>
          <a:p>
            <a:r>
              <a:rPr lang="en-US" altLang="en-US" dirty="0">
                <a:latin typeface="Helvetica Neue" pitchFamily="-84" charset="0"/>
                <a:ea typeface="Geneva" pitchFamily="-84" charset="0"/>
                <a:cs typeface="Geneva" pitchFamily="-84" charset="0"/>
              </a:rPr>
              <a:t>Check references</a:t>
            </a:r>
          </a:p>
          <a:p>
            <a:r>
              <a:rPr lang="en-US" altLang="en-US" dirty="0">
                <a:latin typeface="Helvetica Neue" pitchFamily="-84" charset="0"/>
                <a:ea typeface="Geneva" pitchFamily="-84" charset="0"/>
                <a:cs typeface="Geneva" pitchFamily="-84" charset="0"/>
              </a:rPr>
              <a:t>Require a clearly written contract</a:t>
            </a:r>
          </a:p>
          <a:p>
            <a:r>
              <a:rPr lang="en-US" altLang="en-US" dirty="0">
                <a:latin typeface="Helvetica Neue" pitchFamily="-84" charset="0"/>
                <a:ea typeface="Geneva" pitchFamily="-84" charset="0"/>
                <a:cs typeface="Geneva" pitchFamily="-84" charset="0"/>
              </a:rPr>
              <a:t>Don’t pay in advance; never pay cash</a:t>
            </a:r>
          </a:p>
        </p:txBody>
      </p:sp>
      <p:pic>
        <p:nvPicPr>
          <p:cNvPr id="5" name="Picture 4" descr="lightbulb with dollar sign in i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7656" y="914400"/>
            <a:ext cx="1761744" cy="224942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Title 1"/>
          <p:cNvSpPr>
            <a:spLocks noGrp="1"/>
          </p:cNvSpPr>
          <p:nvPr>
            <p:ph type="title"/>
          </p:nvPr>
        </p:nvSpPr>
        <p:spPr>
          <a:xfrm>
            <a:off x="2209800" y="381000"/>
            <a:ext cx="7772400" cy="609600"/>
          </a:xfrm>
        </p:spPr>
        <p:txBody>
          <a:bodyPr/>
          <a:lstStyle/>
          <a:p>
            <a:pPr>
              <a:spcAft>
                <a:spcPct val="0"/>
              </a:spcAft>
            </a:pPr>
            <a:r>
              <a:rPr lang="en-US" altLang="en-US" dirty="0">
                <a:latin typeface="Helvetica Neue" pitchFamily="-84" charset="0"/>
                <a:ea typeface="Helvetica Neue" pitchFamily="-84" charset="0"/>
                <a:cs typeface="Helvetica Neue" pitchFamily="-84" charset="0"/>
              </a:rPr>
              <a:t>Avoid Contractor Fraud: Tips </a:t>
            </a:r>
            <a:r>
              <a:rPr lang="en-US" altLang="en-US" sz="1800" cap="none" dirty="0">
                <a:solidFill>
                  <a:prstClr val="black"/>
                </a:solidFill>
                <a:latin typeface="Helvetica Neue" pitchFamily="-84" charset="0"/>
                <a:ea typeface="Helvetica Neue" pitchFamily="-84" charset="0"/>
                <a:cs typeface="Helvetica Neue" pitchFamily="-84" charset="0"/>
              </a:rPr>
              <a:t>(cont.)</a:t>
            </a:r>
            <a:endParaRPr lang="en-US" altLang="en-US" dirty="0">
              <a:latin typeface="Helvetica Neue" pitchFamily="-84" charset="0"/>
              <a:ea typeface="Helvetica Neue" pitchFamily="-84" charset="0"/>
              <a:cs typeface="Helvetica Neue" pitchFamily="-84" charset="0"/>
            </a:endParaRPr>
          </a:p>
        </p:txBody>
      </p:sp>
      <p:sp>
        <p:nvSpPr>
          <p:cNvPr id="97282" name="Content Placeholder 2"/>
          <p:cNvSpPr>
            <a:spLocks noGrp="1"/>
          </p:cNvSpPr>
          <p:nvPr>
            <p:ph idx="1"/>
          </p:nvPr>
        </p:nvSpPr>
        <p:spPr>
          <a:xfrm>
            <a:off x="2209800" y="1524000"/>
            <a:ext cx="7467600" cy="3849688"/>
          </a:xfrm>
        </p:spPr>
        <p:txBody>
          <a:bodyPr/>
          <a:lstStyle/>
          <a:p>
            <a:r>
              <a:rPr lang="en-US" altLang="en-US" dirty="0">
                <a:latin typeface="Helvetica Neue" pitchFamily="-84" charset="0"/>
                <a:ea typeface="Geneva" pitchFamily="-84" charset="0"/>
                <a:cs typeface="Geneva" pitchFamily="-84" charset="0"/>
              </a:rPr>
              <a:t>Don’t provide personal financial information</a:t>
            </a:r>
          </a:p>
          <a:p>
            <a:r>
              <a:rPr lang="en-US" altLang="en-US" dirty="0">
                <a:latin typeface="Helvetica Neue" pitchFamily="-84" charset="0"/>
                <a:ea typeface="Geneva" pitchFamily="-84" charset="0"/>
                <a:cs typeface="Geneva" pitchFamily="-84" charset="0"/>
              </a:rPr>
              <a:t>If you need a loan, don’t let the contractor steer </a:t>
            </a:r>
            <a:br>
              <a:rPr lang="en-US" altLang="en-US" dirty="0">
                <a:latin typeface="Helvetica Neue" pitchFamily="-84" charset="0"/>
                <a:ea typeface="Geneva" pitchFamily="-84" charset="0"/>
                <a:cs typeface="Geneva" pitchFamily="-84" charset="0"/>
              </a:rPr>
            </a:br>
            <a:r>
              <a:rPr lang="en-US" altLang="en-US" dirty="0">
                <a:latin typeface="Helvetica Neue" pitchFamily="-84" charset="0"/>
                <a:ea typeface="Geneva" pitchFamily="-84" charset="0"/>
                <a:cs typeface="Geneva" pitchFamily="-84" charset="0"/>
              </a:rPr>
              <a:t>you to a lender</a:t>
            </a:r>
          </a:p>
          <a:p>
            <a:r>
              <a:rPr lang="en-US" altLang="en-US" dirty="0">
                <a:latin typeface="Helvetica Neue" pitchFamily="-84" charset="0"/>
                <a:ea typeface="Geneva" pitchFamily="-84" charset="0"/>
                <a:cs typeface="Geneva" pitchFamily="-84" charset="0"/>
              </a:rPr>
              <a:t>Withhold final payment until you are satisfied and all required inspections are completed</a:t>
            </a:r>
          </a:p>
        </p:txBody>
      </p:sp>
      <p:pic>
        <p:nvPicPr>
          <p:cNvPr id="7" name="Picture 6" descr="lightbulb with dollar sign in i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7656" y="914400"/>
            <a:ext cx="1761744" cy="2249424"/>
          </a:xfrm>
          <a:prstGeom prst="rect">
            <a:avLst/>
          </a:prstGeom>
        </p:spPr>
      </p:pic>
      <p:cxnSp>
        <p:nvCxnSpPr>
          <p:cNvPr id="3" name="Straight Connector 2" descr="straight vertical line"/>
          <p:cNvCxnSpPr/>
          <p:nvPr/>
        </p:nvCxnSpPr>
        <p:spPr>
          <a:xfrm>
            <a:off x="2514600" y="4495800"/>
            <a:ext cx="0" cy="1524000"/>
          </a:xfrm>
          <a:prstGeom prst="line">
            <a:avLst/>
          </a:prstGeom>
          <a:ln w="127000">
            <a:solidFill>
              <a:srgbClr val="EF7122"/>
            </a:solidFill>
          </a:ln>
          <a:effectLst/>
        </p:spPr>
        <p:style>
          <a:lnRef idx="2">
            <a:schemeClr val="accent1"/>
          </a:lnRef>
          <a:fillRef idx="0">
            <a:schemeClr val="accent1"/>
          </a:fillRef>
          <a:effectRef idx="1">
            <a:schemeClr val="accent1"/>
          </a:effectRef>
          <a:fontRef idx="minor">
            <a:schemeClr val="tx1"/>
          </a:fontRef>
        </p:style>
      </p:cxnSp>
      <p:sp>
        <p:nvSpPr>
          <p:cNvPr id="5" name="Rounded Rectangle 4"/>
          <p:cNvSpPr/>
          <p:nvPr/>
        </p:nvSpPr>
        <p:spPr>
          <a:xfrm>
            <a:off x="2590800" y="4419600"/>
            <a:ext cx="7810500" cy="1722438"/>
          </a:xfrm>
          <a:prstGeom prst="roundRect">
            <a:avLst/>
          </a:prstGeom>
          <a:noFill/>
          <a:ln w="38100">
            <a:noFill/>
            <a:beve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00"/>
                </a:solidFill>
                <a:latin typeface="Helvetica Neue"/>
              </a:rPr>
              <a:t>Read </a:t>
            </a:r>
            <a:r>
              <a:rPr lang="en-US" sz="2400" b="1" i="1" dirty="0">
                <a:solidFill>
                  <a:srgbClr val="000000"/>
                </a:solidFill>
                <a:latin typeface="Helvetica Neue"/>
              </a:rPr>
              <a:t>Hiring Contractors </a:t>
            </a:r>
            <a:r>
              <a:rPr lang="en-US" sz="2400" b="1" dirty="0">
                <a:solidFill>
                  <a:srgbClr val="000000"/>
                </a:solidFill>
                <a:latin typeface="Helvetica Neue"/>
              </a:rPr>
              <a:t>available at </a:t>
            </a:r>
            <a:r>
              <a:rPr lang="en-US" sz="2400" b="1" dirty="0">
                <a:solidFill>
                  <a:srgbClr val="000000"/>
                </a:solidFill>
                <a:latin typeface="Helvetica Neue"/>
                <a:hlinkClick r:id="rId4"/>
              </a:rPr>
              <a:t>www.consumer.ftc.gov/articles/how-avoid-home-improvement-scam</a:t>
            </a:r>
            <a:endParaRPr lang="en-US" sz="2400" b="1" dirty="0">
              <a:solidFill>
                <a:srgbClr val="000000"/>
              </a:solidFill>
              <a:latin typeface="Helvetica Neue"/>
            </a:endParaRPr>
          </a:p>
          <a:p>
            <a:pPr>
              <a:defRPr/>
            </a:pPr>
            <a:endParaRPr lang="en-US" sz="2400" b="1" dirty="0">
              <a:solidFill>
                <a:srgbClr val="000000"/>
              </a:solidFill>
              <a:latin typeface="Helvetica Neue"/>
            </a:endParaRPr>
          </a:p>
          <a:p>
            <a:pPr>
              <a:defRPr/>
            </a:pPr>
            <a:endParaRPr lang="en-US" sz="2400" b="1" dirty="0">
              <a:solidFill>
                <a:srgbClr val="000000"/>
              </a:solidFill>
              <a:latin typeface="Helvetica Neue"/>
            </a:endParaRPr>
          </a:p>
          <a:p>
            <a:pPr>
              <a:defRPr/>
            </a:pPr>
            <a:r>
              <a:rPr lang="en-US" sz="2400" b="1" dirty="0">
                <a:solidFill>
                  <a:srgbClr val="000000"/>
                </a:solidFill>
                <a:latin typeface="Helvetica Neue"/>
              </a:rPr>
              <a:t>Call 1‑877‑FTC‑HELP (382-4357)</a:t>
            </a: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5875" cap="rnd" cmpd="sng">
          <a:solidFill>
            <a:srgbClr val="008FBE"/>
          </a:solidFill>
        </a:ln>
        <a:effectLst/>
      </a:spPr>
      <a:bodyPr lIns="182880" rIns="182880" bIns="228600" numCol="1" spcCol="91440" anchor="t" anchorCtr="0">
        <a:spAutoFit/>
      </a:bodyPr>
      <a:lstStyle>
        <a:defPPr>
          <a:defRPr sz="2400" b="1" dirty="0">
            <a:solidFill>
              <a:schemeClr val="tx1"/>
            </a:solidFill>
          </a:defRPr>
        </a:defPPr>
      </a:lstStyle>
      <a:style>
        <a:lnRef idx="3">
          <a:schemeClr val="lt1"/>
        </a:lnRef>
        <a:fillRef idx="1">
          <a:schemeClr val="accent2"/>
        </a:fillRef>
        <a:effectRef idx="1">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1960</Words>
  <Application>Microsoft Office PowerPoint</Application>
  <PresentationFormat>Widescreen</PresentationFormat>
  <Paragraphs>87</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Courier New</vt:lpstr>
      <vt:lpstr>Helvetica Neue</vt:lpstr>
      <vt:lpstr>Wingdings</vt:lpstr>
      <vt:lpstr>1_Office Theme</vt:lpstr>
      <vt:lpstr>Reverse Mortgages</vt:lpstr>
      <vt:lpstr>Reverse Mortgage: Scams</vt:lpstr>
      <vt:lpstr>Mortgage Assistance Relief Scam</vt:lpstr>
      <vt:lpstr>Contractor/ Home Improvement Fraud</vt:lpstr>
      <vt:lpstr>Contractor/ Home Improvement Fraud</vt:lpstr>
      <vt:lpstr>Home Improvement  Scam Scenario</vt:lpstr>
      <vt:lpstr>Avoid Contractor Fraud: Tips</vt:lpstr>
      <vt:lpstr>Avoid Contractor Fraud: Tips (cont.)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Money Smart for Older Adults</dc:title>
  <dc:creator>Davis-Jahnel, Roger (Volunteer)(CFPB)</dc:creator>
  <cp:lastModifiedBy>Davis-Jahnel, Roger (Volunteer)(CFPB)</cp:lastModifiedBy>
  <cp:revision>1</cp:revision>
  <dcterms:created xsi:type="dcterms:W3CDTF">2022-02-08T21:20:56Z</dcterms:created>
  <dcterms:modified xsi:type="dcterms:W3CDTF">2022-04-13T17:59:40Z</dcterms:modified>
</cp:coreProperties>
</file>