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421" r:id="rId2"/>
    <p:sldId id="422" r:id="rId3"/>
    <p:sldId id="423" r:id="rId4"/>
    <p:sldId id="424" r:id="rId5"/>
    <p:sldId id="425" r:id="rId6"/>
    <p:sldId id="426" r:id="rId7"/>
    <p:sldId id="427" r:id="rId8"/>
    <p:sldId id="428" r:id="rId9"/>
    <p:sldId id="429" r:id="rId10"/>
    <p:sldId id="430" r:id="rId11"/>
    <p:sldId id="43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DB6DEC82-9C68-43F3-88D4-DE6459224365}"/>
    <pc:docChg chg="delSld delMainMaster">
      <pc:chgData name="Davis-Jahnel, Roger (Volunteer)(CFPB)" userId="dd25b2a7-01c5-45b2-8fa8-ec28bc90a4e1" providerId="ADAL" clId="{DB6DEC82-9C68-43F3-88D4-DE6459224365}" dt="2022-04-13T17:59:15.583" v="1" actId="2696"/>
      <pc:docMkLst>
        <pc:docMk/>
      </pc:docMkLst>
      <pc:sldChg chg="del">
        <pc:chgData name="Davis-Jahnel, Roger (Volunteer)(CFPB)" userId="dd25b2a7-01c5-45b2-8fa8-ec28bc90a4e1" providerId="ADAL" clId="{DB6DEC82-9C68-43F3-88D4-DE6459224365}" dt="2022-04-13T17:59:04.993" v="0" actId="2696"/>
        <pc:sldMkLst>
          <pc:docMk/>
          <pc:sldMk cId="0" sldId="445"/>
        </pc:sldMkLst>
      </pc:sldChg>
      <pc:sldChg chg="del">
        <pc:chgData name="Davis-Jahnel, Roger (Volunteer)(CFPB)" userId="dd25b2a7-01c5-45b2-8fa8-ec28bc90a4e1" providerId="ADAL" clId="{DB6DEC82-9C68-43F3-88D4-DE6459224365}" dt="2022-04-13T17:59:15.583" v="1" actId="2696"/>
        <pc:sldMkLst>
          <pc:docMk/>
          <pc:sldMk cId="0" sldId="446"/>
        </pc:sldMkLst>
      </pc:sldChg>
      <pc:sldChg chg="del">
        <pc:chgData name="Davis-Jahnel, Roger (Volunteer)(CFPB)" userId="dd25b2a7-01c5-45b2-8fa8-ec28bc90a4e1" providerId="ADAL" clId="{DB6DEC82-9C68-43F3-88D4-DE6459224365}" dt="2022-04-13T17:59:15.583" v="1" actId="2696"/>
        <pc:sldMkLst>
          <pc:docMk/>
          <pc:sldMk cId="0" sldId="453"/>
        </pc:sldMkLst>
      </pc:sldChg>
      <pc:sldChg chg="del">
        <pc:chgData name="Davis-Jahnel, Roger (Volunteer)(CFPB)" userId="dd25b2a7-01c5-45b2-8fa8-ec28bc90a4e1" providerId="ADAL" clId="{DB6DEC82-9C68-43F3-88D4-DE6459224365}" dt="2022-04-13T17:59:15.583" v="1" actId="2696"/>
        <pc:sldMkLst>
          <pc:docMk/>
          <pc:sldMk cId="0" sldId="454"/>
        </pc:sldMkLst>
      </pc:sldChg>
      <pc:sldChg chg="del">
        <pc:chgData name="Davis-Jahnel, Roger (Volunteer)(CFPB)" userId="dd25b2a7-01c5-45b2-8fa8-ec28bc90a4e1" providerId="ADAL" clId="{DB6DEC82-9C68-43F3-88D4-DE6459224365}" dt="2022-04-13T17:59:15.583" v="1" actId="2696"/>
        <pc:sldMkLst>
          <pc:docMk/>
          <pc:sldMk cId="0" sldId="455"/>
        </pc:sldMkLst>
      </pc:sldChg>
      <pc:sldChg chg="del">
        <pc:chgData name="Davis-Jahnel, Roger (Volunteer)(CFPB)" userId="dd25b2a7-01c5-45b2-8fa8-ec28bc90a4e1" providerId="ADAL" clId="{DB6DEC82-9C68-43F3-88D4-DE6459224365}" dt="2022-04-13T17:59:15.583" v="1" actId="2696"/>
        <pc:sldMkLst>
          <pc:docMk/>
          <pc:sldMk cId="0" sldId="456"/>
        </pc:sldMkLst>
      </pc:sldChg>
      <pc:sldChg chg="del">
        <pc:chgData name="Davis-Jahnel, Roger (Volunteer)(CFPB)" userId="dd25b2a7-01c5-45b2-8fa8-ec28bc90a4e1" providerId="ADAL" clId="{DB6DEC82-9C68-43F3-88D4-DE6459224365}" dt="2022-04-13T17:59:15.583" v="1" actId="2696"/>
        <pc:sldMkLst>
          <pc:docMk/>
          <pc:sldMk cId="0" sldId="457"/>
        </pc:sldMkLst>
      </pc:sldChg>
      <pc:sldChg chg="del">
        <pc:chgData name="Davis-Jahnel, Roger (Volunteer)(CFPB)" userId="dd25b2a7-01c5-45b2-8fa8-ec28bc90a4e1" providerId="ADAL" clId="{DB6DEC82-9C68-43F3-88D4-DE6459224365}" dt="2022-04-13T17:59:15.583" v="1" actId="2696"/>
        <pc:sldMkLst>
          <pc:docMk/>
          <pc:sldMk cId="0" sldId="458"/>
        </pc:sldMkLst>
      </pc:sldChg>
      <pc:sldChg chg="del">
        <pc:chgData name="Davis-Jahnel, Roger (Volunteer)(CFPB)" userId="dd25b2a7-01c5-45b2-8fa8-ec28bc90a4e1" providerId="ADAL" clId="{DB6DEC82-9C68-43F3-88D4-DE6459224365}" dt="2022-04-13T17:59:15.583" v="1" actId="2696"/>
        <pc:sldMkLst>
          <pc:docMk/>
          <pc:sldMk cId="0" sldId="459"/>
        </pc:sldMkLst>
      </pc:sldChg>
      <pc:sldChg chg="del">
        <pc:chgData name="Davis-Jahnel, Roger (Volunteer)(CFPB)" userId="dd25b2a7-01c5-45b2-8fa8-ec28bc90a4e1" providerId="ADAL" clId="{DB6DEC82-9C68-43F3-88D4-DE6459224365}" dt="2022-04-13T17:59:15.583" v="1" actId="2696"/>
        <pc:sldMkLst>
          <pc:docMk/>
          <pc:sldMk cId="0" sldId="460"/>
        </pc:sldMkLst>
      </pc:sldChg>
      <pc:sldMasterChg chg="del delSldLayout">
        <pc:chgData name="Davis-Jahnel, Roger (Volunteer)(CFPB)" userId="dd25b2a7-01c5-45b2-8fa8-ec28bc90a4e1" providerId="ADAL" clId="{DB6DEC82-9C68-43F3-88D4-DE6459224365}" dt="2022-04-13T17:59:15.583" v="1" actId="2696"/>
        <pc:sldMasterMkLst>
          <pc:docMk/>
          <pc:sldMasterMk cId="3683101712" sldId="2147483648"/>
        </pc:sldMasterMkLst>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482017245" sldId="2147483649"/>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699424010" sldId="2147483650"/>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3529305969" sldId="2147483651"/>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582634454" sldId="2147483652"/>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244418678" sldId="2147483653"/>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3848489818" sldId="2147483654"/>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4080896796" sldId="2147483655"/>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3922331024" sldId="2147483656"/>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482705777" sldId="2147483657"/>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987053613" sldId="2147483658"/>
          </pc:sldLayoutMkLst>
        </pc:sldLayoutChg>
        <pc:sldLayoutChg chg="del">
          <pc:chgData name="Davis-Jahnel, Roger (Volunteer)(CFPB)" userId="dd25b2a7-01c5-45b2-8fa8-ec28bc90a4e1" providerId="ADAL" clId="{DB6DEC82-9C68-43F3-88D4-DE6459224365}" dt="2022-04-13T17:59:15.583" v="1" actId="2696"/>
          <pc:sldLayoutMkLst>
            <pc:docMk/>
            <pc:sldMasterMk cId="3683101712" sldId="2147483648"/>
            <pc:sldLayoutMk cId="1310707115" sldId="2147483659"/>
          </pc:sldLayoutMkLst>
        </pc:sldLayoutChg>
      </pc:sldMasterChg>
    </pc:docChg>
  </pc:docChgLst>
  <pc:docChgLst>
    <pc:chgData name="Davis-Jahnel, Roger (Volunteer)(CFPB)" userId="dd25b2a7-01c5-45b2-8fa8-ec28bc90a4e1" providerId="ADAL" clId="{33089177-5B9C-44DA-A190-2B2BE3E2C26E}"/>
    <pc:docChg chg="undo custSel addSld delSld modSld">
      <pc:chgData name="Davis-Jahnel, Roger (Volunteer)(CFPB)" userId="dd25b2a7-01c5-45b2-8fa8-ec28bc90a4e1" providerId="ADAL" clId="{33089177-5B9C-44DA-A190-2B2BE3E2C26E}" dt="2022-02-09T16:19:54.681" v="36"/>
      <pc:docMkLst>
        <pc:docMk/>
      </pc:docMkLst>
      <pc:sldChg chg="modSp add del mod">
        <pc:chgData name="Davis-Jahnel, Roger (Volunteer)(CFPB)" userId="dd25b2a7-01c5-45b2-8fa8-ec28bc90a4e1" providerId="ADAL" clId="{33089177-5B9C-44DA-A190-2B2BE3E2C26E}" dt="2022-02-09T16:19:54.681" v="36"/>
        <pc:sldMkLst>
          <pc:docMk/>
          <pc:sldMk cId="0" sldId="421"/>
        </pc:sldMkLst>
        <pc:spChg chg="mod">
          <ac:chgData name="Davis-Jahnel, Roger (Volunteer)(CFPB)" userId="dd25b2a7-01c5-45b2-8fa8-ec28bc90a4e1" providerId="ADAL" clId="{33089177-5B9C-44DA-A190-2B2BE3E2C26E}" dt="2022-02-08T21:19:44.383" v="0" actId="27636"/>
          <ac:spMkLst>
            <pc:docMk/>
            <pc:sldMk cId="0" sldId="421"/>
            <ac:spMk id="78850"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2"/>
        </pc:sldMkLst>
        <pc:spChg chg="mod">
          <ac:chgData name="Davis-Jahnel, Roger (Volunteer)(CFPB)" userId="dd25b2a7-01c5-45b2-8fa8-ec28bc90a4e1" providerId="ADAL" clId="{33089177-5B9C-44DA-A190-2B2BE3E2C26E}" dt="2022-02-08T21:19:44.404" v="1" actId="27636"/>
          <ac:spMkLst>
            <pc:docMk/>
            <pc:sldMk cId="0" sldId="422"/>
            <ac:spMk id="79874"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3"/>
        </pc:sldMkLst>
        <pc:spChg chg="mod">
          <ac:chgData name="Davis-Jahnel, Roger (Volunteer)(CFPB)" userId="dd25b2a7-01c5-45b2-8fa8-ec28bc90a4e1" providerId="ADAL" clId="{33089177-5B9C-44DA-A190-2B2BE3E2C26E}" dt="2022-02-08T21:19:44.424" v="2" actId="27636"/>
          <ac:spMkLst>
            <pc:docMk/>
            <pc:sldMk cId="0" sldId="423"/>
            <ac:spMk id="80898"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4"/>
        </pc:sldMkLst>
        <pc:spChg chg="mod">
          <ac:chgData name="Davis-Jahnel, Roger (Volunteer)(CFPB)" userId="dd25b2a7-01c5-45b2-8fa8-ec28bc90a4e1" providerId="ADAL" clId="{33089177-5B9C-44DA-A190-2B2BE3E2C26E}" dt="2022-02-08T21:19:44.439" v="3" actId="27636"/>
          <ac:spMkLst>
            <pc:docMk/>
            <pc:sldMk cId="0" sldId="424"/>
            <ac:spMk id="81922"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5"/>
        </pc:sldMkLst>
        <pc:spChg chg="mod">
          <ac:chgData name="Davis-Jahnel, Roger (Volunteer)(CFPB)" userId="dd25b2a7-01c5-45b2-8fa8-ec28bc90a4e1" providerId="ADAL" clId="{33089177-5B9C-44DA-A190-2B2BE3E2C26E}" dt="2022-02-08T21:19:44.454" v="4" actId="27636"/>
          <ac:spMkLst>
            <pc:docMk/>
            <pc:sldMk cId="0" sldId="425"/>
            <ac:spMk id="82947"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6"/>
        </pc:sldMkLst>
        <pc:spChg chg="mod">
          <ac:chgData name="Davis-Jahnel, Roger (Volunteer)(CFPB)" userId="dd25b2a7-01c5-45b2-8fa8-ec28bc90a4e1" providerId="ADAL" clId="{33089177-5B9C-44DA-A190-2B2BE3E2C26E}" dt="2022-02-08T21:19:44.470" v="5" actId="27636"/>
          <ac:spMkLst>
            <pc:docMk/>
            <pc:sldMk cId="0" sldId="426"/>
            <ac:spMk id="83972"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7"/>
        </pc:sldMkLst>
        <pc:spChg chg="mod">
          <ac:chgData name="Davis-Jahnel, Roger (Volunteer)(CFPB)" userId="dd25b2a7-01c5-45b2-8fa8-ec28bc90a4e1" providerId="ADAL" clId="{33089177-5B9C-44DA-A190-2B2BE3E2C26E}" dt="2022-02-08T21:19:44.501" v="7" actId="27636"/>
          <ac:spMkLst>
            <pc:docMk/>
            <pc:sldMk cId="0" sldId="427"/>
            <ac:spMk id="84994" creationId="{00000000-0000-0000-0000-000000000000}"/>
          </ac:spMkLst>
        </pc:spChg>
        <pc:spChg chg="mod">
          <ac:chgData name="Davis-Jahnel, Roger (Volunteer)(CFPB)" userId="dd25b2a7-01c5-45b2-8fa8-ec28bc90a4e1" providerId="ADAL" clId="{33089177-5B9C-44DA-A190-2B2BE3E2C26E}" dt="2022-02-08T21:19:44.498" v="6" actId="27636"/>
          <ac:spMkLst>
            <pc:docMk/>
            <pc:sldMk cId="0" sldId="427"/>
            <ac:spMk id="84995"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8"/>
        </pc:sldMkLst>
        <pc:spChg chg="mod">
          <ac:chgData name="Davis-Jahnel, Roger (Volunteer)(CFPB)" userId="dd25b2a7-01c5-45b2-8fa8-ec28bc90a4e1" providerId="ADAL" clId="{33089177-5B9C-44DA-A190-2B2BE3E2C26E}" dt="2022-02-08T21:19:44.513" v="8" actId="27636"/>
          <ac:spMkLst>
            <pc:docMk/>
            <pc:sldMk cId="0" sldId="428"/>
            <ac:spMk id="86019"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29"/>
        </pc:sldMkLst>
        <pc:spChg chg="mod">
          <ac:chgData name="Davis-Jahnel, Roger (Volunteer)(CFPB)" userId="dd25b2a7-01c5-45b2-8fa8-ec28bc90a4e1" providerId="ADAL" clId="{33089177-5B9C-44DA-A190-2B2BE3E2C26E}" dt="2022-02-08T21:19:44.523" v="9" actId="27636"/>
          <ac:spMkLst>
            <pc:docMk/>
            <pc:sldMk cId="0" sldId="429"/>
            <ac:spMk id="87042"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30"/>
        </pc:sldMkLst>
        <pc:spChg chg="mod">
          <ac:chgData name="Davis-Jahnel, Roger (Volunteer)(CFPB)" userId="dd25b2a7-01c5-45b2-8fa8-ec28bc90a4e1" providerId="ADAL" clId="{33089177-5B9C-44DA-A190-2B2BE3E2C26E}" dt="2022-02-08T21:19:44.539" v="10" actId="27636"/>
          <ac:spMkLst>
            <pc:docMk/>
            <pc:sldMk cId="0" sldId="430"/>
            <ac:spMk id="88067" creationId="{00000000-0000-0000-0000-000000000000}"/>
          </ac:spMkLst>
        </pc:spChg>
      </pc:sldChg>
      <pc:sldChg chg="modSp add del mod">
        <pc:chgData name="Davis-Jahnel, Roger (Volunteer)(CFPB)" userId="dd25b2a7-01c5-45b2-8fa8-ec28bc90a4e1" providerId="ADAL" clId="{33089177-5B9C-44DA-A190-2B2BE3E2C26E}" dt="2022-02-09T16:19:54.681" v="36"/>
        <pc:sldMkLst>
          <pc:docMk/>
          <pc:sldMk cId="0" sldId="431"/>
        </pc:sldMkLst>
        <pc:spChg chg="mod">
          <ac:chgData name="Davis-Jahnel, Roger (Volunteer)(CFPB)" userId="dd25b2a7-01c5-45b2-8fa8-ec28bc90a4e1" providerId="ADAL" clId="{33089177-5B9C-44DA-A190-2B2BE3E2C26E}" dt="2022-02-08T21:19:44.561" v="11" actId="27636"/>
          <ac:spMkLst>
            <pc:docMk/>
            <pc:sldMk cId="0" sldId="431"/>
            <ac:spMk id="89090" creationId="{00000000-0000-0000-0000-000000000000}"/>
          </ac:spMkLst>
        </pc:spChg>
      </pc:sldChg>
      <pc:sldChg chg="del">
        <pc:chgData name="Davis-Jahnel, Roger (Volunteer)(CFPB)" userId="dd25b2a7-01c5-45b2-8fa8-ec28bc90a4e1" providerId="ADAL" clId="{33089177-5B9C-44DA-A190-2B2BE3E2C26E}" dt="2022-02-09T16:17:59.406" v="12" actId="2696"/>
        <pc:sldMkLst>
          <pc:docMk/>
          <pc:sldMk cId="0" sldId="444"/>
        </pc:sldMkLst>
      </pc:sldChg>
      <pc:sldChg chg="add del">
        <pc:chgData name="Davis-Jahnel, Roger (Volunteer)(CFPB)" userId="dd25b2a7-01c5-45b2-8fa8-ec28bc90a4e1" providerId="ADAL" clId="{33089177-5B9C-44DA-A190-2B2BE3E2C26E}" dt="2022-02-09T16:18:10.092" v="15"/>
        <pc:sldMkLst>
          <pc:docMk/>
          <pc:sldMk cId="839947271" sldId="444"/>
        </pc:sldMkLst>
      </pc:sldChg>
      <pc:sldChg chg="add del">
        <pc:chgData name="Davis-Jahnel, Roger (Volunteer)(CFPB)" userId="dd25b2a7-01c5-45b2-8fa8-ec28bc90a4e1" providerId="ADAL" clId="{33089177-5B9C-44DA-A190-2B2BE3E2C26E}" dt="2022-02-09T16:18:13.446" v="17"/>
        <pc:sldMkLst>
          <pc:docMk/>
          <pc:sldMk cId="1156255266" sldId="444"/>
        </pc:sldMkLst>
      </pc:sldChg>
      <pc:sldChg chg="modSp add del mod">
        <pc:chgData name="Davis-Jahnel, Roger (Volunteer)(CFPB)" userId="dd25b2a7-01c5-45b2-8fa8-ec28bc90a4e1" providerId="ADAL" clId="{33089177-5B9C-44DA-A190-2B2BE3E2C26E}" dt="2022-02-09T16:18:23.267" v="22"/>
        <pc:sldMkLst>
          <pc:docMk/>
          <pc:sldMk cId="0" sldId="445"/>
        </pc:sldMkLst>
        <pc:spChg chg="mod">
          <ac:chgData name="Davis-Jahnel, Roger (Volunteer)(CFPB)" userId="dd25b2a7-01c5-45b2-8fa8-ec28bc90a4e1" providerId="ADAL" clId="{33089177-5B9C-44DA-A190-2B2BE3E2C26E}" dt="2022-02-09T16:18:23.238" v="21"/>
          <ac:spMkLst>
            <pc:docMk/>
            <pc:sldMk cId="0" sldId="445"/>
            <ac:spMk id="103426" creationId="{00000000-0000-0000-0000-000000000000}"/>
          </ac:spMkLst>
        </pc:spChg>
      </pc:sldChg>
      <pc:sldChg chg="modSp add del mod">
        <pc:chgData name="Davis-Jahnel, Roger (Volunteer)(CFPB)" userId="dd25b2a7-01c5-45b2-8fa8-ec28bc90a4e1" providerId="ADAL" clId="{33089177-5B9C-44DA-A190-2B2BE3E2C26E}" dt="2022-02-09T16:18:53.692" v="34"/>
        <pc:sldMkLst>
          <pc:docMk/>
          <pc:sldMk cId="0" sldId="453"/>
        </pc:sldMkLst>
        <pc:spChg chg="mod">
          <ac:chgData name="Davis-Jahnel, Roger (Volunteer)(CFPB)" userId="dd25b2a7-01c5-45b2-8fa8-ec28bc90a4e1" providerId="ADAL" clId="{33089177-5B9C-44DA-A190-2B2BE3E2C26E}" dt="2022-02-09T16:18:53.656" v="33"/>
          <ac:spMkLst>
            <pc:docMk/>
            <pc:sldMk cId="0" sldId="453"/>
            <ac:spMk id="4098" creationId="{00000000-0000-0000-0000-000000000000}"/>
          </ac:spMkLst>
        </pc:spChg>
      </pc:sldChg>
      <pc:sldChg chg="modSp add del mod">
        <pc:chgData name="Davis-Jahnel, Roger (Volunteer)(CFPB)" userId="dd25b2a7-01c5-45b2-8fa8-ec28bc90a4e1" providerId="ADAL" clId="{33089177-5B9C-44DA-A190-2B2BE3E2C26E}" dt="2022-02-09T16:18:53.692" v="34"/>
        <pc:sldMkLst>
          <pc:docMk/>
          <pc:sldMk cId="0" sldId="454"/>
        </pc:sldMkLst>
        <pc:spChg chg="mod">
          <ac:chgData name="Davis-Jahnel, Roger (Volunteer)(CFPB)" userId="dd25b2a7-01c5-45b2-8fa8-ec28bc90a4e1" providerId="ADAL" clId="{33089177-5B9C-44DA-A190-2B2BE3E2C26E}" dt="2022-02-09T16:18:53.656" v="33"/>
          <ac:spMkLst>
            <pc:docMk/>
            <pc:sldMk cId="0" sldId="454"/>
            <ac:spMk id="6146" creationId="{00000000-0000-0000-0000-000000000000}"/>
          </ac:spMkLst>
        </pc:spChg>
      </pc:sldChg>
      <pc:sldChg chg="add del">
        <pc:chgData name="Davis-Jahnel, Roger (Volunteer)(CFPB)" userId="dd25b2a7-01c5-45b2-8fa8-ec28bc90a4e1" providerId="ADAL" clId="{33089177-5B9C-44DA-A190-2B2BE3E2C26E}" dt="2022-02-09T16:18:53.692" v="34"/>
        <pc:sldMkLst>
          <pc:docMk/>
          <pc:sldMk cId="0" sldId="455"/>
        </pc:sldMkLst>
      </pc:sldChg>
      <pc:sldChg chg="modSp add del mod">
        <pc:chgData name="Davis-Jahnel, Roger (Volunteer)(CFPB)" userId="dd25b2a7-01c5-45b2-8fa8-ec28bc90a4e1" providerId="ADAL" clId="{33089177-5B9C-44DA-A190-2B2BE3E2C26E}" dt="2022-02-09T16:18:53.692" v="34"/>
        <pc:sldMkLst>
          <pc:docMk/>
          <pc:sldMk cId="0" sldId="456"/>
        </pc:sldMkLst>
        <pc:spChg chg="mod">
          <ac:chgData name="Davis-Jahnel, Roger (Volunteer)(CFPB)" userId="dd25b2a7-01c5-45b2-8fa8-ec28bc90a4e1" providerId="ADAL" clId="{33089177-5B9C-44DA-A190-2B2BE3E2C26E}" dt="2022-02-09T16:18:53.656" v="33"/>
          <ac:spMkLst>
            <pc:docMk/>
            <pc:sldMk cId="0" sldId="456"/>
            <ac:spMk id="8194" creationId="{00000000-0000-0000-0000-000000000000}"/>
          </ac:spMkLst>
        </pc:spChg>
      </pc:sldChg>
      <pc:sldChg chg="modSp add del mod">
        <pc:chgData name="Davis-Jahnel, Roger (Volunteer)(CFPB)" userId="dd25b2a7-01c5-45b2-8fa8-ec28bc90a4e1" providerId="ADAL" clId="{33089177-5B9C-44DA-A190-2B2BE3E2C26E}" dt="2022-02-09T16:18:53.692" v="34"/>
        <pc:sldMkLst>
          <pc:docMk/>
          <pc:sldMk cId="0" sldId="457"/>
        </pc:sldMkLst>
        <pc:spChg chg="mod">
          <ac:chgData name="Davis-Jahnel, Roger (Volunteer)(CFPB)" userId="dd25b2a7-01c5-45b2-8fa8-ec28bc90a4e1" providerId="ADAL" clId="{33089177-5B9C-44DA-A190-2B2BE3E2C26E}" dt="2022-02-09T16:18:53.656" v="33"/>
          <ac:spMkLst>
            <pc:docMk/>
            <pc:sldMk cId="0" sldId="457"/>
            <ac:spMk id="9218" creationId="{00000000-0000-0000-0000-000000000000}"/>
          </ac:spMkLst>
        </pc:spChg>
      </pc:sldChg>
      <pc:sldChg chg="modSp add del mod">
        <pc:chgData name="Davis-Jahnel, Roger (Volunteer)(CFPB)" userId="dd25b2a7-01c5-45b2-8fa8-ec28bc90a4e1" providerId="ADAL" clId="{33089177-5B9C-44DA-A190-2B2BE3E2C26E}" dt="2022-02-09T16:18:53.692" v="34"/>
        <pc:sldMkLst>
          <pc:docMk/>
          <pc:sldMk cId="0" sldId="458"/>
        </pc:sldMkLst>
        <pc:spChg chg="mod">
          <ac:chgData name="Davis-Jahnel, Roger (Volunteer)(CFPB)" userId="dd25b2a7-01c5-45b2-8fa8-ec28bc90a4e1" providerId="ADAL" clId="{33089177-5B9C-44DA-A190-2B2BE3E2C26E}" dt="2022-02-09T16:18:53.656" v="33"/>
          <ac:spMkLst>
            <pc:docMk/>
            <pc:sldMk cId="0" sldId="458"/>
            <ac:spMk id="10242" creationId="{00000000-0000-0000-0000-000000000000}"/>
          </ac:spMkLst>
        </pc:spChg>
      </pc:sldChg>
      <pc:sldChg chg="modSp add del mod">
        <pc:chgData name="Davis-Jahnel, Roger (Volunteer)(CFPB)" userId="dd25b2a7-01c5-45b2-8fa8-ec28bc90a4e1" providerId="ADAL" clId="{33089177-5B9C-44DA-A190-2B2BE3E2C26E}" dt="2022-02-09T16:18:53.692" v="34"/>
        <pc:sldMkLst>
          <pc:docMk/>
          <pc:sldMk cId="0" sldId="459"/>
        </pc:sldMkLst>
        <pc:spChg chg="mod">
          <ac:chgData name="Davis-Jahnel, Roger (Volunteer)(CFPB)" userId="dd25b2a7-01c5-45b2-8fa8-ec28bc90a4e1" providerId="ADAL" clId="{33089177-5B9C-44DA-A190-2B2BE3E2C26E}" dt="2022-02-09T16:18:53.656" v="33"/>
          <ac:spMkLst>
            <pc:docMk/>
            <pc:sldMk cId="0" sldId="459"/>
            <ac:spMk id="14340" creationId="{00000000-0000-0000-0000-000000000000}"/>
          </ac:spMkLst>
        </pc:spChg>
      </pc:sldChg>
      <pc:sldChg chg="modSp add del mod">
        <pc:chgData name="Davis-Jahnel, Roger (Volunteer)(CFPB)" userId="dd25b2a7-01c5-45b2-8fa8-ec28bc90a4e1" providerId="ADAL" clId="{33089177-5B9C-44DA-A190-2B2BE3E2C26E}" dt="2022-02-09T16:18:53.692" v="34"/>
        <pc:sldMkLst>
          <pc:docMk/>
          <pc:sldMk cId="0" sldId="460"/>
        </pc:sldMkLst>
        <pc:spChg chg="mod">
          <ac:chgData name="Davis-Jahnel, Roger (Volunteer)(CFPB)" userId="dd25b2a7-01c5-45b2-8fa8-ec28bc90a4e1" providerId="ADAL" clId="{33089177-5B9C-44DA-A190-2B2BE3E2C26E}" dt="2022-02-09T16:18:53.656" v="33"/>
          <ac:spMkLst>
            <pc:docMk/>
            <pc:sldMk cId="0" sldId="460"/>
            <ac:spMk id="1536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A4A14-1EC8-43DA-88FC-B7E47D84673A}"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6DBCD9-B69B-4891-B814-52679A49F2DE}" type="slidenum">
              <a:rPr lang="en-US" smtClean="0"/>
              <a:t>‹#›</a:t>
            </a:fld>
            <a:endParaRPr lang="en-US"/>
          </a:p>
        </p:txBody>
      </p:sp>
    </p:spTree>
    <p:extLst>
      <p:ext uri="{BB962C8B-B14F-4D97-AF65-F5344CB8AC3E}">
        <p14:creationId xmlns:p14="http://schemas.microsoft.com/office/powerpoint/2010/main" val="164710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PLANNING FOR UNEXPECTED LIFE EVENTS</a:t>
            </a:r>
          </a:p>
          <a:p>
            <a:r>
              <a:rPr lang="en-US" sz="1200" b="0" i="0" u="none" strike="noStrike" kern="1200" baseline="0" dirty="0">
                <a:solidFill>
                  <a:schemeClr val="tx1"/>
                </a:solidFill>
                <a:latin typeface="+mn-lt"/>
                <a:ea typeface="+mn-ea"/>
                <a:cs typeface="+mn-cs"/>
              </a:rPr>
              <a:t>Planning ahead: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Gives you control and options for your situation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Relieves the stress of decision-making from caretakers/family members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Saves money and helps you avoid financial disaster or setback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Allows time for gathering information, comparing options, and determining which options help achieve what is most important </a:t>
            </a: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a:t>
            </a:fld>
            <a:endParaRPr lang="en-US" dirty="0"/>
          </a:p>
        </p:txBody>
      </p:sp>
    </p:spTree>
    <p:extLst>
      <p:ext uri="{BB962C8B-B14F-4D97-AF65-F5344CB8AC3E}">
        <p14:creationId xmlns:p14="http://schemas.microsoft.com/office/powerpoint/2010/main" val="3244445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To learn more about being financially prepared for disasters, visit fdic.gov/</a:t>
            </a:r>
            <a:r>
              <a:rPr lang="en-US" sz="1200" b="0" i="0" u="none" strike="noStrike" kern="1200" baseline="0" dirty="0" err="1">
                <a:solidFill>
                  <a:schemeClr val="tx1"/>
                </a:solidFill>
                <a:latin typeface="+mn-lt"/>
                <a:ea typeface="+mn-ea"/>
                <a:cs typeface="+mn-cs"/>
              </a:rPr>
              <a:t>consumernews</a:t>
            </a:r>
            <a:r>
              <a:rPr lang="en-US" sz="1200" b="0" i="0" u="none" strike="noStrike" kern="1200" baseline="0" dirty="0">
                <a:solidFill>
                  <a:schemeClr val="tx1"/>
                </a:solidFill>
                <a:latin typeface="+mn-lt"/>
                <a:ea typeface="+mn-ea"/>
                <a:cs typeface="+mn-cs"/>
              </a:rPr>
              <a:t>/ and type “</a:t>
            </a:r>
            <a:r>
              <a:rPr lang="en-US" sz="1200" b="0" i="1" u="none" strike="noStrike" kern="1200" baseline="0" dirty="0">
                <a:solidFill>
                  <a:schemeClr val="tx1"/>
                </a:solidFill>
                <a:latin typeface="+mn-lt"/>
                <a:ea typeface="+mn-ea"/>
                <a:cs typeface="+mn-cs"/>
              </a:rPr>
              <a:t>disaster</a:t>
            </a:r>
            <a:r>
              <a:rPr lang="en-US" sz="1200" b="0" i="0" u="none" strike="noStrike" kern="1200" baseline="0" dirty="0">
                <a:solidFill>
                  <a:schemeClr val="tx1"/>
                </a:solidFill>
                <a:latin typeface="+mn-lt"/>
                <a:ea typeface="+mn-ea"/>
                <a:cs typeface="+mn-cs"/>
              </a:rPr>
              <a:t>” in the </a:t>
            </a:r>
            <a:r>
              <a:rPr lang="en-US" sz="1200" b="0" i="1" u="none" strike="noStrike" kern="1200" baseline="0" dirty="0">
                <a:solidFill>
                  <a:schemeClr val="tx1"/>
                </a:solidFill>
                <a:latin typeface="+mn-lt"/>
                <a:ea typeface="+mn-ea"/>
                <a:cs typeface="+mn-cs"/>
              </a:rPr>
              <a:t>Search FDIC Consumer News article by topic </a:t>
            </a:r>
            <a:r>
              <a:rPr lang="en-US" sz="1200" b="0" i="0" u="none" strike="noStrike" kern="1200" baseline="0" dirty="0">
                <a:solidFill>
                  <a:schemeClr val="tx1"/>
                </a:solidFill>
                <a:latin typeface="+mn-lt"/>
                <a:ea typeface="+mn-ea"/>
                <a:cs typeface="+mn-cs"/>
              </a:rPr>
              <a:t>box.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10</a:t>
            </a:fld>
            <a:endParaRPr lang="en-US" dirty="0"/>
          </a:p>
        </p:txBody>
      </p:sp>
    </p:spTree>
    <p:extLst>
      <p:ext uri="{BB962C8B-B14F-4D97-AF65-F5344CB8AC3E}">
        <p14:creationId xmlns:p14="http://schemas.microsoft.com/office/powerpoint/2010/main" val="272996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Think about what you have learned today. Open your Resource Guide to Activity 4, page 68. In the space provided, jot down what documents you will gather and where you will put them. </a:t>
            </a:r>
          </a:p>
          <a:p>
            <a:r>
              <a:rPr lang="en-US" sz="1200" b="1" i="0" u="none" strike="noStrike" kern="1200" baseline="0" dirty="0">
                <a:solidFill>
                  <a:schemeClr val="tx1"/>
                </a:solidFill>
                <a:latin typeface="+mn-lt"/>
                <a:ea typeface="+mn-ea"/>
                <a:cs typeface="+mn-cs"/>
              </a:rPr>
              <a:t>Instructor: </a:t>
            </a:r>
            <a:r>
              <a:rPr lang="en-US" sz="1200" b="0" i="0" u="none" strike="noStrike" kern="1200" baseline="0" dirty="0">
                <a:solidFill>
                  <a:schemeClr val="tx1"/>
                </a:solidFill>
                <a:latin typeface="+mn-lt"/>
                <a:ea typeface="+mn-ea"/>
                <a:cs typeface="+mn-cs"/>
              </a:rPr>
              <a:t>Refer participants to Activity 4: How Financially Prepared Are You? in their Resource Guide, page 46. Give participants a few minutes to think about what actions they might take after the class. If they are comfortable doing so, allow participants to share what they have learned and how they can apply it. Answer any questions.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11</a:t>
            </a:fld>
            <a:endParaRPr lang="en-US" dirty="0"/>
          </a:p>
        </p:txBody>
      </p:sp>
    </p:spTree>
    <p:extLst>
      <p:ext uri="{BB962C8B-B14F-4D97-AF65-F5344CB8AC3E}">
        <p14:creationId xmlns:p14="http://schemas.microsoft.com/office/powerpoint/2010/main" val="872790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Preparing for possible future health problems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majority of people who need long-term care are older adults. However, the need for long-term care can come at any age due to disabling diseases, car accidents, brain injuries, strokes, and other disabling events.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Families and individuals who plan ahead before a disability will be in a better position to cope in the event of a disability. Consider taking these steps before you or a family member becomes ill or disabled: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Prepare a plan. </a:t>
            </a:r>
            <a:r>
              <a:rPr lang="en-US" sz="1200" b="0" i="0" u="none" strike="noStrike" kern="1200" baseline="0" dirty="0">
                <a:solidFill>
                  <a:schemeClr val="tx1"/>
                </a:solidFill>
                <a:latin typeface="+mn-lt"/>
                <a:ea typeface="+mn-ea"/>
                <a:cs typeface="+mn-cs"/>
              </a:rPr>
              <a:t>Start with reviewing your income and expenses.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Make sure trusted family members know where to find personal and financial documents in an emergency.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Set up direct deposit for income and benefit checks.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Direct deposit delivers your Social Security or Supplemental Security Income (SSI) benefit or other income sources into your bank, savings and loan, or credit union account quickly and safely.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Consider automatic payment of important, recurring bills. </a:t>
            </a:r>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2</a:t>
            </a:fld>
            <a:endParaRPr lang="en-US" dirty="0"/>
          </a:p>
        </p:txBody>
      </p:sp>
    </p:spTree>
    <p:extLst>
      <p:ext uri="{BB962C8B-B14F-4D97-AF65-F5344CB8AC3E}">
        <p14:creationId xmlns:p14="http://schemas.microsoft.com/office/powerpoint/2010/main" val="3743532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Consider automatic payment of important, recurring bills.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Consider a durable power of attorney. </a:t>
            </a:r>
            <a:r>
              <a:rPr lang="en-US" sz="1200" b="0" i="0" u="none" strike="noStrike" kern="1200" baseline="0" dirty="0">
                <a:solidFill>
                  <a:schemeClr val="tx1"/>
                </a:solidFill>
                <a:latin typeface="+mn-lt"/>
                <a:ea typeface="+mn-ea"/>
                <a:cs typeface="+mn-cs"/>
              </a:rPr>
              <a:t>As we mentioned in the section on power of attorney, this legal document gives one or more people the authority to handle finances and remains in effect if you become incapacitated.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Make sure you are properly insured. </a:t>
            </a:r>
            <a:r>
              <a:rPr lang="en-US" sz="1200" b="0" i="0" u="none" strike="noStrike" kern="1200" baseline="0" dirty="0">
                <a:solidFill>
                  <a:schemeClr val="tx1"/>
                </a:solidFill>
                <a:latin typeface="+mn-lt"/>
                <a:ea typeface="+mn-ea"/>
                <a:cs typeface="+mn-cs"/>
              </a:rPr>
              <a:t>Speak with a financial planner or an insurance agent you trust. Review your policy regularly because your needs can change.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Maintain a healthy lifestyle.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Experts also recommend a health care power of attorney (also known as a health care proxy, advance directive or by another name, depending on the state) designating a family member or other trusted person to make decisions about medical treatment. Health care powers of attorney are intended to ensure that someone’s wishes regarding medical care are honored.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3</a:t>
            </a:fld>
            <a:endParaRPr lang="en-US" dirty="0"/>
          </a:p>
        </p:txBody>
      </p:sp>
    </p:spTree>
    <p:extLst>
      <p:ext uri="{BB962C8B-B14F-4D97-AF65-F5344CB8AC3E}">
        <p14:creationId xmlns:p14="http://schemas.microsoft.com/office/powerpoint/2010/main" val="2589254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Direct Deposit of your Social Security Benefit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Let’s go into a little more detail about direct deposit of your Social Security and Supplemental Security Income (SSI) benefit payments. Applicants filing for these benefits must now choose either direct deposit or the Direct Express® debit card. Currently entitled beneficiaries and recipients who had been receiving payment by check generally had to switch to direct deposit to a checking account or a pre-paid card they select or to the Direct Express® debit card. </a:t>
            </a:r>
          </a:p>
          <a:p>
            <a:r>
              <a:rPr lang="en-US" sz="1200" b="0" i="0" u="none" strike="noStrike" kern="1200" baseline="0" dirty="0">
                <a:solidFill>
                  <a:schemeClr val="tx1"/>
                </a:solidFill>
                <a:latin typeface="+mn-lt"/>
                <a:ea typeface="+mn-ea"/>
                <a:cs typeface="+mn-cs"/>
              </a:rPr>
              <a:t>Currently entitled beneficiaries and recipients who had been receiving payment by check have had to switch to direct deposit to a checking account or a pre-paid card they select or to the Direct Express® debit card. </a:t>
            </a:r>
          </a:p>
          <a:p>
            <a:r>
              <a:rPr lang="en-US" sz="1200" b="0" i="0" u="none" strike="noStrike" kern="1200" baseline="0" dirty="0">
                <a:solidFill>
                  <a:schemeClr val="tx1"/>
                </a:solidFill>
                <a:latin typeface="+mn-lt"/>
                <a:ea typeface="+mn-ea"/>
                <a:cs typeface="+mn-cs"/>
              </a:rPr>
              <a:t>The U.S. Treasury sends an electronic message to your bank, savings and loan, or credit union crediting your account with the exact amount of your Social Security or SSI benefit. You can withdraw money, put some in savings or pay bills – the ordinary things you do with your money. The difference is, your check isn’t printed or mailed. For more information, visit the Department of the Treasury’s Go Direct® website </a:t>
            </a:r>
            <a:r>
              <a:rPr lang="en-US" sz="1200" b="1" i="0" u="none" strike="noStrike" kern="1200" baseline="0" dirty="0">
                <a:solidFill>
                  <a:schemeClr val="tx1"/>
                </a:solidFill>
                <a:latin typeface="+mn-lt"/>
                <a:ea typeface="+mn-ea"/>
                <a:cs typeface="+mn-cs"/>
              </a:rPr>
              <a:t>godirect.org</a:t>
            </a:r>
            <a:r>
              <a:rPr lang="en-US" sz="1200" b="0" i="0" u="none" strike="noStrike" kern="1200" baseline="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4</a:t>
            </a:fld>
            <a:endParaRPr lang="en-US" dirty="0"/>
          </a:p>
        </p:txBody>
      </p:sp>
    </p:spTree>
    <p:extLst>
      <p:ext uri="{BB962C8B-B14F-4D97-AF65-F5344CB8AC3E}">
        <p14:creationId xmlns:p14="http://schemas.microsoft.com/office/powerpoint/2010/main" val="383235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How to Be Financially Prepared for Disasters </a:t>
            </a:r>
          </a:p>
          <a:p>
            <a:r>
              <a:rPr lang="en-US" sz="1200" b="0" i="0" u="none" strike="noStrike" kern="1200" baseline="0" dirty="0">
                <a:solidFill>
                  <a:schemeClr val="tx1"/>
                </a:solidFill>
                <a:latin typeface="+mn-lt"/>
                <a:ea typeface="+mn-ea"/>
                <a:cs typeface="+mn-cs"/>
              </a:rPr>
              <a:t>Natural or man-made disasters can strike without warning and can happen anywhere. These include floods, fires, earthquakes, tornadoes, hurricanes, chemical spills or similar events that can force people to evacuate their homes. Even minor disasters can damage or destroy property or other belongings. They can also seriously impair your ability to conduct essential financial transactions for a period of time. In addition to planning for your personal safety and basic needs (e.g., shelter, food, and water), you should be ready to deal with financial challenges, including how to pay for supplies or temporary housing if necessary. </a:t>
            </a:r>
          </a:p>
          <a:p>
            <a:r>
              <a:rPr lang="en-US" sz="1200" b="1" i="0" u="none" strike="noStrike" kern="1200" baseline="0" dirty="0">
                <a:solidFill>
                  <a:schemeClr val="tx1"/>
                </a:solidFill>
                <a:latin typeface="+mn-lt"/>
                <a:ea typeface="+mn-ea"/>
                <a:cs typeface="+mn-cs"/>
              </a:rPr>
              <a:t>What to have ready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Consider keeping the following documents, bank products, and other items in a secure place and readily available in case of an emergency: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Forms of identification: These primarily include driver’s licenses (or state identification cards for non-drivers), insurance cards, Social Security card, passport, and birth certificate. </a:t>
            </a:r>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5</a:t>
            </a:fld>
            <a:endParaRPr lang="en-US" dirty="0"/>
          </a:p>
        </p:txBody>
      </p:sp>
    </p:spTree>
    <p:extLst>
      <p:ext uri="{BB962C8B-B14F-4D97-AF65-F5344CB8AC3E}">
        <p14:creationId xmlns:p14="http://schemas.microsoft.com/office/powerpoint/2010/main" val="3186774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Your checkbook with enough blank checks and deposit slips to last at least a month.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ATM cards, debit cards (for use at ATMs and merchants), and credit cards: Do not assume that merchants and ATMs in areas affected by a disaster will immediately be functioning as usual. </a:t>
            </a:r>
            <a:r>
              <a:rPr lang="en-US" sz="1200" b="0" i="0" u="none" strike="noStrike" kern="1200" baseline="0" dirty="0">
                <a:solidFill>
                  <a:schemeClr val="tx1"/>
                </a:solidFill>
                <a:latin typeface="+mn-lt"/>
                <a:ea typeface="+mn-ea"/>
                <a:cs typeface="+mn-cs"/>
              </a:rPr>
              <a:t>Have other options available for getting cash and making payments.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Cash.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Telephone numbers for your financial services providers: These include local and toll-free numbers for your bank, credit card companies, brokerage firms (for stocks, bonds, or mutual fund investments) and insurance companies.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Important account numbers: These include bank and brokerage account numbers, credit card numbers, and homeowner’s or renter’s insurance policy numbers. </a:t>
            </a:r>
            <a:r>
              <a:rPr lang="en-US" sz="1200" b="0" i="0" u="none" strike="noStrike" kern="1200" baseline="0" dirty="0">
                <a:solidFill>
                  <a:schemeClr val="tx1"/>
                </a:solidFill>
                <a:latin typeface="+mn-lt"/>
                <a:ea typeface="+mn-ea"/>
                <a:cs typeface="+mn-cs"/>
              </a:rPr>
              <a:t>You may want to copy the front and back of your credit cards (and keep them in a safe place).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The key to your safe deposit box. </a:t>
            </a:r>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6</a:t>
            </a:fld>
            <a:endParaRPr lang="en-US" dirty="0"/>
          </a:p>
        </p:txBody>
      </p:sp>
    </p:spTree>
    <p:extLst>
      <p:ext uri="{BB962C8B-B14F-4D97-AF65-F5344CB8AC3E}">
        <p14:creationId xmlns:p14="http://schemas.microsoft.com/office/powerpoint/2010/main" val="2780854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What to keep and where to keep it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After you have gathered your most important financial items and documents, protect them as well as you can while also ensuring you have access to them in an emergency. Here is a reasonable strategy for many people: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Make backup copies of important documents.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Make an electronic image of your documents so you can more easily store the information.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Give a copy of your documents to loved ones or let them know where to find the documents in an emergency.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Store your backups at some distance from your home in case the disaster impacts your entire community.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Make a record of all credit/debit cards with the account and contact numbers to report lost/stolen cards. </a:t>
            </a:r>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7</a:t>
            </a:fld>
            <a:endParaRPr lang="en-US" dirty="0"/>
          </a:p>
        </p:txBody>
      </p:sp>
    </p:spTree>
    <p:extLst>
      <p:ext uri="{BB962C8B-B14F-4D97-AF65-F5344CB8AC3E}">
        <p14:creationId xmlns:p14="http://schemas.microsoft.com/office/powerpoint/2010/main" val="2210023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Determine what to keep at home and what to store in a safe deposit box at your bank.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safe deposit box is best for protecting items of value and certain papers that could be difficult or impossible to replace, but not anything you might need to access quickly. What should you put in a safe deposit box? Examples include a birth certificate and originals of important contracts. What is better left safely at home, preferably in a durable, fireproof safe? Your passport and medical care directives because you might need these on short notice. Consult your attorney before putting an original will in a safe deposit box. Some states do not permit immediate access to a safe deposit box after a person dies, so there may be complications accessing a will stored in a safe deposit box. Remember that safe deposit boxes are not necessarily fireproof or waterproof. </a:t>
            </a:r>
          </a:p>
          <a:p>
            <a:r>
              <a:rPr lang="en-US" sz="1200" b="1" i="0" u="none" strike="noStrike" kern="1200" baseline="0" dirty="0">
                <a:solidFill>
                  <a:schemeClr val="tx1"/>
                </a:solidFill>
                <a:latin typeface="+mn-lt"/>
                <a:ea typeface="+mn-ea"/>
                <a:cs typeface="+mn-cs"/>
              </a:rPr>
              <a:t>Seal important documents in airtight and waterproof plastic bags or containers to prevent water damage. </a:t>
            </a:r>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Prepare one or more emergency evacuation b</a:t>
            </a:r>
            <a:r>
              <a:rPr lang="en-US" sz="1200" b="0" i="0" u="none" strike="noStrike" kern="1200" baseline="0" dirty="0">
                <a:solidFill>
                  <a:schemeClr val="tx1"/>
                </a:solidFill>
                <a:latin typeface="+mn-lt"/>
                <a:ea typeface="+mn-ea"/>
                <a:cs typeface="+mn-cs"/>
              </a:rPr>
              <a:t>a</a:t>
            </a:r>
            <a:r>
              <a:rPr lang="en-US" sz="1200" b="1" i="0" u="none" strike="noStrike" kern="1200" baseline="0" dirty="0">
                <a:solidFill>
                  <a:schemeClr val="tx1"/>
                </a:solidFill>
                <a:latin typeface="+mn-lt"/>
                <a:ea typeface="+mn-ea"/>
                <a:cs typeface="+mn-cs"/>
              </a:rPr>
              <a:t>gs.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Pack essential financial items and documents (e.g., cash, checks, copies of your credit cards and identification cards, a key to your safe deposit box, and contact information for your financial services providers). Make sure each evacuation bag is waterproof and easy to carry. Keep it in a secure place in your home. Periodically update the contents of the bag. It will not do you any good if the checks in your bag are for a closed account.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8</a:t>
            </a:fld>
            <a:endParaRPr lang="en-US" dirty="0"/>
          </a:p>
        </p:txBody>
      </p:sp>
    </p:spTree>
    <p:extLst>
      <p:ext uri="{BB962C8B-B14F-4D97-AF65-F5344CB8AC3E}">
        <p14:creationId xmlns:p14="http://schemas.microsoft.com/office/powerpoint/2010/main" val="594841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What else to consider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Arrange for automatic bill payments from your bank account. </a:t>
            </a:r>
            <a:r>
              <a:rPr lang="en-US" sz="1200" b="0" i="0" u="none" strike="noStrike" kern="1200" baseline="0" dirty="0">
                <a:solidFill>
                  <a:schemeClr val="tx1"/>
                </a:solidFill>
                <a:latin typeface="+mn-lt"/>
                <a:ea typeface="+mn-ea"/>
                <a:cs typeface="+mn-cs"/>
              </a:rPr>
              <a:t>This service enables you to make scheduled payments (e.g., for your telephone bill, insurance premiums and loan payments), and avoids late charges or service interruptions.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Sign up for Internet banking services. </a:t>
            </a:r>
            <a:r>
              <a:rPr lang="en-US" sz="1200" b="0" i="0" u="none" strike="noStrike" kern="1200" baseline="0" dirty="0">
                <a:solidFill>
                  <a:schemeClr val="tx1"/>
                </a:solidFill>
                <a:latin typeface="+mn-lt"/>
                <a:ea typeface="+mn-ea"/>
                <a:cs typeface="+mn-cs"/>
              </a:rPr>
              <a:t>This also makes it possible to conduct your banking business without writing checks. Only do this if you feel comfortable with keeping your internet security software up-to-date.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Review your insurance coverage. </a:t>
            </a:r>
            <a:r>
              <a:rPr lang="en-US" sz="1200" b="0" i="0" u="none" strike="noStrike" kern="1200" baseline="0" dirty="0">
                <a:solidFill>
                  <a:schemeClr val="tx1"/>
                </a:solidFill>
                <a:latin typeface="+mn-lt"/>
                <a:ea typeface="+mn-ea"/>
                <a:cs typeface="+mn-cs"/>
              </a:rPr>
              <a:t>Make sure you have enough insurance, including: personal property coverage, as applicable, to cover the cost to replace or repair your home, car and other valuable property. </a:t>
            </a: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9</a:t>
            </a:fld>
            <a:endParaRPr lang="en-US" dirty="0"/>
          </a:p>
        </p:txBody>
      </p:sp>
    </p:spTree>
    <p:extLst>
      <p:ext uri="{BB962C8B-B14F-4D97-AF65-F5344CB8AC3E}">
        <p14:creationId xmlns:p14="http://schemas.microsoft.com/office/powerpoint/2010/main" val="1875046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2602492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8400686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1859213045"/>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fdic.gov/consumersnew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Planning for the Unexpected</a:t>
            </a:r>
          </a:p>
        </p:txBody>
      </p:sp>
      <p:pic>
        <p:nvPicPr>
          <p:cNvPr id="2" name="Picture 1" descr="paper and pen, where two of the three checkboxes are marke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1295400"/>
            <a:ext cx="1805996" cy="2616200"/>
          </a:xfrm>
          <a:prstGeom prst="rect">
            <a:avLst/>
          </a:prstGeom>
        </p:spPr>
      </p:pic>
      <p:sp>
        <p:nvSpPr>
          <p:cNvPr id="41987" name="Content Placeholder 2"/>
          <p:cNvSpPr>
            <a:spLocks noGrp="1"/>
          </p:cNvSpPr>
          <p:nvPr>
            <p:ph idx="1"/>
          </p:nvPr>
        </p:nvSpPr>
        <p:spPr>
          <a:xfrm>
            <a:off x="4343400" y="1219200"/>
            <a:ext cx="5791200" cy="4267200"/>
          </a:xfrm>
        </p:spPr>
        <p:txBody>
          <a:bodyPr/>
          <a:lstStyle/>
          <a:p>
            <a:pPr marL="0" indent="0">
              <a:buNone/>
              <a:defRPr/>
            </a:pPr>
            <a:r>
              <a:rPr lang="en-US" sz="2800" b="1" dirty="0">
                <a:ea typeface="Helvetica Neue"/>
              </a:rPr>
              <a:t>Preparing for future health problems or disasters:</a:t>
            </a:r>
          </a:p>
          <a:p>
            <a:pPr>
              <a:defRPr/>
            </a:pPr>
            <a:r>
              <a:rPr lang="en-US" sz="2400" dirty="0">
                <a:ea typeface="Helvetica Neue"/>
              </a:rPr>
              <a:t>Gives you control</a:t>
            </a:r>
          </a:p>
          <a:p>
            <a:pPr>
              <a:defRPr/>
            </a:pPr>
            <a:r>
              <a:rPr lang="en-US" sz="2400" dirty="0">
                <a:ea typeface="Helvetica Neue"/>
              </a:rPr>
              <a:t>Relieves stress of decision-making from caretakers and family members</a:t>
            </a:r>
          </a:p>
          <a:p>
            <a:pPr>
              <a:defRPr/>
            </a:pPr>
            <a:r>
              <a:rPr lang="en-US" sz="2400" dirty="0">
                <a:ea typeface="Helvetica Neue"/>
              </a:rPr>
              <a:t>Saves money and helps avoid financial setbacks</a:t>
            </a:r>
          </a:p>
          <a:p>
            <a:pPr>
              <a:defRPr/>
            </a:pPr>
            <a:r>
              <a:rPr lang="en-US" sz="2400" dirty="0">
                <a:ea typeface="Helvetica Neue"/>
              </a:rPr>
              <a:t>Allows time to gather information and compare options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Additional Resources</a:t>
            </a:r>
          </a:p>
        </p:txBody>
      </p:sp>
      <p:pic>
        <p:nvPicPr>
          <p:cNvPr id="2" name="Picture 1" descr="Picture of a computer with a globe on the monito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990600"/>
            <a:ext cx="3142488" cy="2956560"/>
          </a:xfrm>
          <a:prstGeom prst="rect">
            <a:avLst/>
          </a:prstGeom>
        </p:spPr>
      </p:pic>
      <p:sp>
        <p:nvSpPr>
          <p:cNvPr id="64515" name="Content Placeholder 2"/>
          <p:cNvSpPr>
            <a:spLocks noGrp="1"/>
          </p:cNvSpPr>
          <p:nvPr>
            <p:ph idx="1"/>
          </p:nvPr>
        </p:nvSpPr>
        <p:spPr>
          <a:xfrm>
            <a:off x="5486400" y="1447800"/>
            <a:ext cx="4267200" cy="4419600"/>
          </a:xfrm>
        </p:spPr>
        <p:txBody>
          <a:bodyPr/>
          <a:lstStyle/>
          <a:p>
            <a:pPr marL="0" indent="0">
              <a:lnSpc>
                <a:spcPct val="120000"/>
              </a:lnSpc>
              <a:buNone/>
              <a:defRPr/>
            </a:pPr>
            <a:r>
              <a:rPr lang="en-US" dirty="0">
                <a:ea typeface="Helvetica Neue"/>
              </a:rPr>
              <a:t>You may find answers at </a:t>
            </a:r>
            <a:br>
              <a:rPr lang="en-US" dirty="0">
                <a:ea typeface="Helvetica Neue"/>
              </a:rPr>
            </a:br>
            <a:r>
              <a:rPr lang="en-US" sz="2800" b="1" dirty="0">
                <a:ea typeface="Helvetica Neue"/>
              </a:rPr>
              <a:t>FDIC’s website: </a:t>
            </a:r>
            <a:r>
              <a:rPr lang="en-US" altLang="en-US" b="1" dirty="0">
                <a:hlinkClick r:id="rId4"/>
              </a:rPr>
              <a:t>fdic.gov/consumernews</a:t>
            </a:r>
            <a:endParaRPr lang="en-US" b="1" dirty="0">
              <a:ea typeface="Helvetica Neue"/>
            </a:endParaRPr>
          </a:p>
          <a:p>
            <a:pPr marL="57150" indent="0">
              <a:buNone/>
              <a:defRPr/>
            </a:pPr>
            <a:r>
              <a:rPr lang="en-US" b="0" dirty="0">
                <a:ea typeface="Helvetica Neue"/>
              </a:rPr>
              <a:t>Type “</a:t>
            </a:r>
            <a:r>
              <a:rPr lang="en-US" b="0" i="1" dirty="0">
                <a:ea typeface="Helvetica Neue"/>
              </a:rPr>
              <a:t>disaster</a:t>
            </a:r>
            <a:r>
              <a:rPr lang="en-US" b="0" dirty="0">
                <a:ea typeface="Helvetica Neue"/>
              </a:rPr>
              <a:t>” in the </a:t>
            </a:r>
            <a:br>
              <a:rPr lang="en-US" b="0" dirty="0">
                <a:ea typeface="Helvetica Neue"/>
              </a:rPr>
            </a:br>
            <a:r>
              <a:rPr lang="en-US" b="0" dirty="0">
                <a:ea typeface="Helvetica Neue"/>
              </a:rPr>
              <a:t>Search box to find </a:t>
            </a:r>
            <a:br>
              <a:rPr lang="en-US" b="0" dirty="0">
                <a:ea typeface="Helvetica Neue"/>
              </a:rPr>
            </a:br>
            <a:r>
              <a:rPr lang="en-US" b="0" dirty="0">
                <a:ea typeface="Helvetica Neue"/>
              </a:rPr>
              <a:t>FDIC Consumer News </a:t>
            </a:r>
            <a:br>
              <a:rPr lang="en-US" b="0" dirty="0">
                <a:ea typeface="Helvetica Neue"/>
              </a:rPr>
            </a:br>
            <a:r>
              <a:rPr lang="en-US" b="0" dirty="0">
                <a:ea typeface="Helvetica Neue"/>
              </a:rPr>
              <a:t>articles by topic</a:t>
            </a:r>
          </a:p>
          <a:p>
            <a:pPr marL="457200" lvl="1" indent="0">
              <a:buNone/>
              <a:defRPr/>
            </a:pPr>
            <a:endParaRPr lang="en-US" dirty="0">
              <a:ea typeface="Helvetica Neue"/>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a:xfrm>
            <a:off x="3048000" y="381001"/>
            <a:ext cx="7162800" cy="612775"/>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Activity 4: How Financially Prepared Are You?</a:t>
            </a:r>
          </a:p>
        </p:txBody>
      </p:sp>
      <p:pic>
        <p:nvPicPr>
          <p:cNvPr id="5" name="Picture 4" descr="A p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260317">
            <a:off x="1898388" y="224980"/>
            <a:ext cx="1581464" cy="1843617"/>
          </a:xfrm>
          <a:prstGeom prst="rect">
            <a:avLst/>
          </a:prstGeom>
        </p:spPr>
      </p:pic>
      <p:sp>
        <p:nvSpPr>
          <p:cNvPr id="89091" name="Content Placeholder 2"/>
          <p:cNvSpPr>
            <a:spLocks noGrp="1"/>
          </p:cNvSpPr>
          <p:nvPr>
            <p:ph idx="1"/>
          </p:nvPr>
        </p:nvSpPr>
        <p:spPr>
          <a:xfrm>
            <a:off x="3048000" y="1216026"/>
            <a:ext cx="7162800" cy="4270375"/>
          </a:xfrm>
        </p:spPr>
        <p:txBody>
          <a:bodyPr/>
          <a:lstStyle/>
          <a:p>
            <a:pPr eaLnBrk="1" hangingPunct="1"/>
            <a:endParaRPr lang="en-US" altLang="en-US" dirty="0">
              <a:latin typeface="Helvetica Neue" pitchFamily="-84" charset="0"/>
              <a:ea typeface="Geneva" pitchFamily="-84" charset="0"/>
              <a:cs typeface="Arial" pitchFamily="34" charset="0"/>
            </a:endParaRPr>
          </a:p>
          <a:p>
            <a:pPr eaLnBrk="1" hangingPunct="1">
              <a:buFont typeface="Arial" pitchFamily="34" charset="0"/>
              <a:buNone/>
            </a:pPr>
            <a:r>
              <a:rPr lang="en-US" altLang="en-US" b="1" dirty="0">
                <a:latin typeface="Helvetica Neue" pitchFamily="-84" charset="0"/>
                <a:ea typeface="Geneva" pitchFamily="-84" charset="0"/>
                <a:cs typeface="Arial" pitchFamily="34" charset="0"/>
              </a:rPr>
              <a:t>Complete Activity 4 in the Resource Guide. </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Reflect on what you have learned today</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List the documents you will gather and where you will keep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2209800" y="381000"/>
            <a:ext cx="79248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Preparing for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Future Health Problems</a:t>
            </a:r>
          </a:p>
        </p:txBody>
      </p:sp>
      <p:sp>
        <p:nvSpPr>
          <p:cNvPr id="79875" name="Content Placeholder 2"/>
          <p:cNvSpPr>
            <a:spLocks noGrp="1"/>
          </p:cNvSpPr>
          <p:nvPr>
            <p:ph idx="1"/>
          </p:nvPr>
        </p:nvSpPr>
        <p:spPr>
          <a:xfrm>
            <a:off x="2209800" y="1676400"/>
            <a:ext cx="7772400" cy="4267200"/>
          </a:xfrm>
        </p:spPr>
        <p:txBody>
          <a:bodyPr/>
          <a:lstStyle/>
          <a:p>
            <a:r>
              <a:rPr lang="en-US" altLang="en-US" dirty="0">
                <a:latin typeface="Helvetica Neue" pitchFamily="-84" charset="0"/>
                <a:ea typeface="Geneva" pitchFamily="-84" charset="0"/>
                <a:cs typeface="Geneva" pitchFamily="-84" charset="0"/>
              </a:rPr>
              <a:t>Prepare a Plan: review income and expenses</a:t>
            </a:r>
          </a:p>
          <a:p>
            <a:r>
              <a:rPr lang="en-US" altLang="en-US" dirty="0">
                <a:latin typeface="Helvetica Neue" pitchFamily="-84" charset="0"/>
                <a:ea typeface="Geneva" pitchFamily="-84" charset="0"/>
                <a:cs typeface="Geneva" pitchFamily="-84" charset="0"/>
              </a:rPr>
              <a:t>Make sure trusted family members know where to find necessary documents</a:t>
            </a:r>
          </a:p>
          <a:p>
            <a:r>
              <a:rPr lang="en-US" altLang="en-US" dirty="0">
                <a:latin typeface="Helvetica Neue" pitchFamily="-84" charset="0"/>
                <a:ea typeface="Geneva" pitchFamily="-84" charset="0"/>
                <a:cs typeface="Geneva" pitchFamily="-84" charset="0"/>
              </a:rPr>
              <a:t>Set up direct deposit for income and benefit checks</a:t>
            </a:r>
          </a:p>
          <a:p>
            <a:r>
              <a:rPr lang="en-US" altLang="en-US" dirty="0">
                <a:latin typeface="Helvetica Neue" pitchFamily="-84" charset="0"/>
                <a:ea typeface="Geneva" pitchFamily="-84" charset="0"/>
                <a:cs typeface="Geneva" pitchFamily="-84" charset="0"/>
              </a:rPr>
              <a:t>Consider automatic payment of important, recurring bills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2209800" y="381000"/>
            <a:ext cx="7924800" cy="609600"/>
          </a:xfrm>
        </p:spPr>
        <p:txBody>
          <a:bodyPr/>
          <a:lstStyle/>
          <a:p>
            <a:pPr>
              <a:spcAft>
                <a:spcPts val="3000"/>
              </a:spcAft>
            </a:pPr>
            <a:r>
              <a:rPr lang="en-US" altLang="en-US" dirty="0">
                <a:latin typeface="Helvetica Neue" pitchFamily="-84" charset="0"/>
                <a:ea typeface="Helvetica Neue" pitchFamily="-84" charset="0"/>
                <a:cs typeface="Helvetica Neue" pitchFamily="-84" charset="0"/>
              </a:rPr>
              <a:t>Preparing for Future Health Problems </a:t>
            </a:r>
            <a:r>
              <a:rPr lang="en-US" altLang="en-US" sz="1800" dirty="0">
                <a:latin typeface="Helvetica Neue" pitchFamily="-84" charset="0"/>
                <a:ea typeface="Helvetica Neue" pitchFamily="-84" charset="0"/>
                <a:cs typeface="Helvetica Neue" pitchFamily="-84" charset="0"/>
              </a:rPr>
              <a:t>(cont.)</a:t>
            </a:r>
          </a:p>
        </p:txBody>
      </p:sp>
      <p:sp>
        <p:nvSpPr>
          <p:cNvPr id="80899" name="Content Placeholder 2"/>
          <p:cNvSpPr>
            <a:spLocks noGrp="1"/>
          </p:cNvSpPr>
          <p:nvPr>
            <p:ph idx="1"/>
          </p:nvPr>
        </p:nvSpPr>
        <p:spPr>
          <a:xfrm>
            <a:off x="2209800" y="1600200"/>
            <a:ext cx="6324600" cy="4267200"/>
          </a:xfrm>
        </p:spPr>
        <p:txBody>
          <a:bodyPr/>
          <a:lstStyle/>
          <a:p>
            <a:pPr>
              <a:spcAft>
                <a:spcPts val="3000"/>
              </a:spcAft>
            </a:pPr>
            <a:r>
              <a:rPr lang="en-US" altLang="en-US" dirty="0">
                <a:latin typeface="Helvetica Neue" pitchFamily="-84" charset="0"/>
                <a:ea typeface="Geneva" pitchFamily="-84" charset="0"/>
                <a:cs typeface="Geneva" pitchFamily="-84" charset="0"/>
              </a:rPr>
              <a:t>Consider a durable power of attorney</a:t>
            </a:r>
          </a:p>
          <a:p>
            <a:pPr>
              <a:spcAft>
                <a:spcPts val="3000"/>
              </a:spcAft>
            </a:pPr>
            <a:r>
              <a:rPr lang="en-US" altLang="en-US" dirty="0">
                <a:latin typeface="Helvetica Neue" pitchFamily="-84" charset="0"/>
                <a:ea typeface="Geneva" pitchFamily="-84" charset="0"/>
                <a:cs typeface="Geneva" pitchFamily="-84" charset="0"/>
              </a:rPr>
              <a:t>Make sure you are properly insured</a:t>
            </a:r>
          </a:p>
          <a:p>
            <a:pPr>
              <a:spcAft>
                <a:spcPts val="3000"/>
              </a:spcAft>
            </a:pPr>
            <a:r>
              <a:rPr lang="en-US" altLang="en-US" dirty="0">
                <a:latin typeface="Helvetica Neue" pitchFamily="-84" charset="0"/>
                <a:ea typeface="Geneva" pitchFamily="-84" charset="0"/>
                <a:cs typeface="Geneva" pitchFamily="-84" charset="0"/>
              </a:rPr>
              <a:t>Maintain a healthy lifestyle</a:t>
            </a:r>
          </a:p>
        </p:txBody>
      </p:sp>
      <p:pic>
        <p:nvPicPr>
          <p:cNvPr id="2" name="Picture 1" descr="umbrella over a dollar sig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1401" y="2133600"/>
            <a:ext cx="2947803" cy="3657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Receiving Social Security Benefits</a:t>
            </a:r>
          </a:p>
        </p:txBody>
      </p:sp>
      <p:sp>
        <p:nvSpPr>
          <p:cNvPr id="81923" name="Content Placeholder 2"/>
          <p:cNvSpPr>
            <a:spLocks noGrp="1"/>
          </p:cNvSpPr>
          <p:nvPr>
            <p:ph idx="1"/>
          </p:nvPr>
        </p:nvSpPr>
        <p:spPr>
          <a:xfrm>
            <a:off x="2209800" y="1600200"/>
            <a:ext cx="8001000" cy="2514600"/>
          </a:xfrm>
        </p:spPr>
        <p:txBody>
          <a:bodyPr/>
          <a:lstStyle/>
          <a:p>
            <a:pPr marL="0" indent="0">
              <a:buNone/>
            </a:pPr>
            <a:r>
              <a:rPr lang="en-US" altLang="en-US" dirty="0">
                <a:latin typeface="Helvetica Neue" pitchFamily="-84" charset="0"/>
                <a:ea typeface="Geneva" pitchFamily="-84" charset="0"/>
                <a:cs typeface="Geneva" pitchFamily="-84" charset="0"/>
              </a:rPr>
              <a:t>Social Security and Supplemental Security Income (SSI) benefit payments: </a:t>
            </a:r>
          </a:p>
          <a:p>
            <a:pPr marL="457200" lvl="1" indent="0">
              <a:buNone/>
            </a:pPr>
            <a:endParaRPr lang="en-US" altLang="en-US" i="1" dirty="0">
              <a:solidFill>
                <a:srgbClr val="FF0000"/>
              </a:solidFill>
              <a:latin typeface="Helvetica Neue" pitchFamily="-84" charset="0"/>
              <a:ea typeface="Geneva" pitchFamily="-84" charset="0"/>
              <a:cs typeface="Geneva" pitchFamily="-84" charset="0"/>
            </a:endParaRPr>
          </a:p>
        </p:txBody>
      </p:sp>
      <p:pic>
        <p:nvPicPr>
          <p:cNvPr id="78854" name="Picture 6" descr="sign that says &quot;Go Direct. Get direct deposit.&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3800" y="3043809"/>
            <a:ext cx="3314700" cy="1276350"/>
          </a:xfrm>
          <a:prstGeom prst="rect">
            <a:avLst/>
          </a:prstGeom>
          <a:noFill/>
          <a:ln>
            <a:noFill/>
          </a:ln>
        </p:spPr>
      </p:pic>
      <p:sp>
        <p:nvSpPr>
          <p:cNvPr id="81925" name="Rectangle 18"/>
          <p:cNvSpPr>
            <a:spLocks noChangeArrowheads="1"/>
          </p:cNvSpPr>
          <p:nvPr/>
        </p:nvSpPr>
        <p:spPr bwMode="auto">
          <a:xfrm>
            <a:off x="2895600" y="4495801"/>
            <a:ext cx="2463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spcBef>
                <a:spcPct val="20000"/>
              </a:spcBef>
              <a:spcAft>
                <a:spcPts val="600"/>
              </a:spcAft>
            </a:pPr>
            <a:r>
              <a:rPr lang="en-US" altLang="en-US" sz="2400" b="1" dirty="0">
                <a:latin typeface="Helvetica Neue" pitchFamily="-84" charset="0"/>
              </a:rPr>
              <a:t>Direct Deposit</a:t>
            </a:r>
          </a:p>
        </p:txBody>
      </p:sp>
      <p:pic>
        <p:nvPicPr>
          <p:cNvPr id="78855" name="Picture 26" descr="picture of a MasterCard debit card that says &quot;debit express&quot; on the top of the car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34201" y="2895600"/>
            <a:ext cx="2406701" cy="1572768"/>
          </a:xfrm>
          <a:prstGeom prst="rect">
            <a:avLst/>
          </a:prstGeom>
          <a:noFill/>
          <a:ln>
            <a:noFill/>
          </a:ln>
        </p:spPr>
      </p:pic>
      <p:sp>
        <p:nvSpPr>
          <p:cNvPr id="78852" name="Rectangle 17"/>
          <p:cNvSpPr>
            <a:spLocks noChangeArrowheads="1"/>
          </p:cNvSpPr>
          <p:nvPr/>
        </p:nvSpPr>
        <p:spPr bwMode="auto">
          <a:xfrm>
            <a:off x="6408738" y="4495801"/>
            <a:ext cx="37258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Geneva" pitchFamily="-84" charset="0"/>
                <a:cs typeface="Geneva" pitchFamily="-84" charset="0"/>
              </a:defRPr>
            </a:lvl1pPr>
            <a:lvl2pPr marL="742950" indent="-285750" eaLnBrk="0" hangingPunct="0">
              <a:spcBef>
                <a:spcPct val="20000"/>
              </a:spcBef>
              <a:buFont typeface="Arial" pitchFamily="34" charset="0"/>
              <a:buChar char="–"/>
              <a:defRPr sz="2800">
                <a:solidFill>
                  <a:schemeClr val="tx1"/>
                </a:solidFill>
                <a:latin typeface="Calibri" pitchFamily="34" charset="0"/>
                <a:ea typeface="Geneva" pitchFamily="-84" charset="0"/>
                <a:cs typeface="Geneva" pitchFamily="-84" charset="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cs typeface="Geneva" pitchFamily="-84" charset="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cs typeface="Geneva" pitchFamily="-84" charset="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cs typeface="Geneva" pitchFamily="-8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9pPr>
          </a:lstStyle>
          <a:p>
            <a:pPr>
              <a:spcBef>
                <a:spcPts val="0"/>
              </a:spcBef>
              <a:buNone/>
              <a:defRPr/>
            </a:pPr>
            <a:r>
              <a:rPr lang="en-US" altLang="en-US" sz="2400" b="1" spc="-150" dirty="0">
                <a:latin typeface="Helvetica Neue" pitchFamily="-84" charset="0"/>
                <a:ea typeface="ＭＳ Ｐゴシック" pitchFamily="34" charset="-128"/>
              </a:rPr>
              <a:t>Direct Express® Debit Card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Preparing Financially for a Disaster</a:t>
            </a:r>
          </a:p>
        </p:txBody>
      </p:sp>
      <p:sp>
        <p:nvSpPr>
          <p:cNvPr id="82948" name="Content Placeholder 2"/>
          <p:cNvSpPr>
            <a:spLocks noGrp="1"/>
          </p:cNvSpPr>
          <p:nvPr>
            <p:ph idx="1"/>
          </p:nvPr>
        </p:nvSpPr>
        <p:spPr>
          <a:xfrm>
            <a:off x="2209800" y="1447800"/>
            <a:ext cx="8001000" cy="4038600"/>
          </a:xfrm>
        </p:spPr>
        <p:txBody>
          <a:bodyPr/>
          <a:lstStyle/>
          <a:p>
            <a:pPr>
              <a:buFont typeface="Arial" pitchFamily="34" charset="0"/>
              <a:buNone/>
            </a:pPr>
            <a:r>
              <a:rPr lang="en-US" altLang="en-US" sz="2800" b="1" dirty="0">
                <a:latin typeface="Helvetica Neue" pitchFamily="-84" charset="0"/>
                <a:ea typeface="Geneva" pitchFamily="-84" charset="0"/>
                <a:cs typeface="Geneva" pitchFamily="-84" charset="0"/>
              </a:rPr>
              <a:t>What you may need:</a:t>
            </a:r>
          </a:p>
          <a:p>
            <a:pPr marL="0" indent="0">
              <a:spcAft>
                <a:spcPts val="0"/>
              </a:spcAft>
              <a:buNone/>
            </a:pPr>
            <a:r>
              <a:rPr lang="en-US" altLang="en-US" b="1" dirty="0">
                <a:latin typeface="Helvetica Neue" pitchFamily="-84" charset="0"/>
                <a:ea typeface="Geneva" pitchFamily="-84" charset="0"/>
                <a:cs typeface="Geneva" pitchFamily="-84" charset="0"/>
              </a:rPr>
              <a:t>Forms of identification</a:t>
            </a:r>
          </a:p>
          <a:p>
            <a:pPr marL="411480"/>
            <a:r>
              <a:rPr lang="en-US" altLang="en-US" dirty="0">
                <a:latin typeface="Helvetica Neue" pitchFamily="-84" charset="0"/>
                <a:ea typeface="Geneva" pitchFamily="-84" charset="0"/>
                <a:cs typeface="Geneva" pitchFamily="-84" charset="0"/>
              </a:rPr>
              <a:t>Driver’s license or government-issued ID</a:t>
            </a:r>
          </a:p>
          <a:p>
            <a:pPr marL="411480"/>
            <a:r>
              <a:rPr lang="en-US" altLang="en-US" dirty="0">
                <a:latin typeface="Helvetica Neue" pitchFamily="-84" charset="0"/>
                <a:ea typeface="Geneva" pitchFamily="-84" charset="0"/>
                <a:cs typeface="Geneva" pitchFamily="-84" charset="0"/>
              </a:rPr>
              <a:t>Insurance cards</a:t>
            </a:r>
          </a:p>
          <a:p>
            <a:pPr marL="411480"/>
            <a:r>
              <a:rPr lang="en-US" altLang="en-US" dirty="0">
                <a:latin typeface="Helvetica Neue" pitchFamily="-84" charset="0"/>
                <a:ea typeface="Geneva" pitchFamily="-84" charset="0"/>
                <a:cs typeface="Geneva" pitchFamily="-84" charset="0"/>
              </a:rPr>
              <a:t>Social Security card</a:t>
            </a:r>
          </a:p>
          <a:p>
            <a:pPr marL="411480"/>
            <a:r>
              <a:rPr lang="en-US" altLang="en-US" dirty="0">
                <a:latin typeface="Helvetica Neue" pitchFamily="-84" charset="0"/>
                <a:ea typeface="Geneva" pitchFamily="-84" charset="0"/>
                <a:cs typeface="Geneva" pitchFamily="-84" charset="0"/>
              </a:rPr>
              <a:t>Passport</a:t>
            </a:r>
          </a:p>
          <a:p>
            <a:pPr marL="411480"/>
            <a:r>
              <a:rPr lang="en-US" altLang="en-US" dirty="0">
                <a:latin typeface="Helvetica Neue" pitchFamily="-84" charset="0"/>
                <a:ea typeface="Geneva" pitchFamily="-84" charset="0"/>
                <a:cs typeface="Geneva" pitchFamily="-84" charset="0"/>
              </a:rPr>
              <a:t>Birth certificate</a:t>
            </a:r>
          </a:p>
        </p:txBody>
      </p:sp>
      <p:pic>
        <p:nvPicPr>
          <p:cNvPr id="79874" name="Picture 5" descr="picture of a passport"/>
          <p:cNvPicPr>
            <a:picLocks noChangeAspect="1" noChangeArrowheads="1"/>
          </p:cNvPicPr>
          <p:nvPr/>
        </p:nvPicPr>
        <p:blipFill>
          <a:blip r:embed="rId3"/>
          <a:srcRect/>
          <a:stretch>
            <a:fillRect/>
          </a:stretch>
        </p:blipFill>
        <p:spPr bwMode="auto">
          <a:xfrm rot="21374881">
            <a:off x="6489513" y="3272055"/>
            <a:ext cx="2281237" cy="2786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picture of a Medicare card"/>
          <p:cNvPicPr>
            <a:picLocks noChangeAspect="1"/>
          </p:cNvPicPr>
          <p:nvPr/>
        </p:nvPicPr>
        <p:blipFill>
          <a:blip r:embed="rId4"/>
          <a:stretch>
            <a:fillRect/>
          </a:stretch>
        </p:blipFill>
        <p:spPr>
          <a:xfrm rot="466864">
            <a:off x="8376796" y="3464819"/>
            <a:ext cx="1765300" cy="11747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2"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Other Items You May Need</a:t>
            </a:r>
          </a:p>
        </p:txBody>
      </p:sp>
      <p:sp>
        <p:nvSpPr>
          <p:cNvPr id="83973" name="Content Placeholder 2"/>
          <p:cNvSpPr>
            <a:spLocks noGrp="1"/>
          </p:cNvSpPr>
          <p:nvPr>
            <p:ph idx="1"/>
          </p:nvPr>
        </p:nvSpPr>
        <p:spPr>
          <a:xfrm>
            <a:off x="2209800" y="1371600"/>
            <a:ext cx="6553200" cy="4267200"/>
          </a:xfrm>
        </p:spPr>
        <p:txBody>
          <a:bodyPr/>
          <a:lstStyle/>
          <a:p>
            <a:r>
              <a:rPr lang="en-US" altLang="en-US" dirty="0">
                <a:latin typeface="Helvetica Neue" pitchFamily="-84" charset="0"/>
                <a:ea typeface="Geneva" pitchFamily="-84" charset="0"/>
                <a:cs typeface="Geneva" pitchFamily="-84" charset="0"/>
              </a:rPr>
              <a:t>Cash</a:t>
            </a:r>
          </a:p>
          <a:p>
            <a:r>
              <a:rPr lang="en-US" altLang="en-US" dirty="0">
                <a:latin typeface="Helvetica Neue" pitchFamily="-84" charset="0"/>
                <a:ea typeface="Geneva" pitchFamily="-84" charset="0"/>
                <a:cs typeface="Geneva" pitchFamily="-84" charset="0"/>
              </a:rPr>
              <a:t>ATM cards, debit cards, credit cards</a:t>
            </a:r>
          </a:p>
          <a:p>
            <a:r>
              <a:rPr lang="en-US" altLang="en-US" dirty="0">
                <a:latin typeface="Helvetica Neue" pitchFamily="-84" charset="0"/>
                <a:ea typeface="Geneva" pitchFamily="-84" charset="0"/>
                <a:cs typeface="Geneva" pitchFamily="-84" charset="0"/>
              </a:rPr>
              <a:t>Checkbook (blank checks and deposit slips to last at least a month)</a:t>
            </a:r>
          </a:p>
          <a:p>
            <a:r>
              <a:rPr lang="en-US" altLang="en-US" dirty="0">
                <a:latin typeface="Helvetica Neue" pitchFamily="-84" charset="0"/>
                <a:ea typeface="Geneva" pitchFamily="-84" charset="0"/>
                <a:cs typeface="Geneva" pitchFamily="-84" charset="0"/>
              </a:rPr>
              <a:t>Phone numbers for financial services providers</a:t>
            </a:r>
          </a:p>
          <a:p>
            <a:r>
              <a:rPr lang="en-US" altLang="en-US" dirty="0">
                <a:latin typeface="Helvetica Neue" pitchFamily="-84" charset="0"/>
                <a:ea typeface="Geneva" pitchFamily="-84" charset="0"/>
                <a:cs typeface="Geneva" pitchFamily="-84" charset="0"/>
              </a:rPr>
              <a:t>Important account numbers</a:t>
            </a:r>
          </a:p>
          <a:p>
            <a:r>
              <a:rPr lang="en-US" altLang="en-US" dirty="0">
                <a:latin typeface="Helvetica Neue" pitchFamily="-84" charset="0"/>
                <a:ea typeface="Geneva" pitchFamily="-84" charset="0"/>
                <a:cs typeface="Geneva" pitchFamily="-84" charset="0"/>
              </a:rPr>
              <a:t>Key to safe deposit box</a:t>
            </a:r>
          </a:p>
        </p:txBody>
      </p:sp>
      <p:pic>
        <p:nvPicPr>
          <p:cNvPr id="83970" name="Picture 6" descr="a stack of $20 bills in a bund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1133476"/>
            <a:ext cx="25908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1" name="Picture 5" descr="pictures of three credit card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0" y="1905000"/>
            <a:ext cx="2438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1" name="Picture 7" descr="notebook with a @ sign on it."/>
          <p:cNvPicPr>
            <a:picLocks noChangeAspect="1" noChangeArrowheads="1"/>
          </p:cNvPicPr>
          <p:nvPr/>
        </p:nvPicPr>
        <p:blipFill>
          <a:blip r:embed="rId5"/>
          <a:srcRect/>
          <a:stretch>
            <a:fillRect/>
          </a:stretch>
        </p:blipFill>
        <p:spPr bwMode="auto">
          <a:xfrm rot="21109099">
            <a:off x="8321675" y="3787575"/>
            <a:ext cx="1949450" cy="19510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Protecting Your Documents</a:t>
            </a:r>
          </a:p>
        </p:txBody>
      </p:sp>
      <p:sp>
        <p:nvSpPr>
          <p:cNvPr id="84995" name="Content Placeholder 2"/>
          <p:cNvSpPr>
            <a:spLocks noGrp="1"/>
          </p:cNvSpPr>
          <p:nvPr>
            <p:ph idx="1"/>
          </p:nvPr>
        </p:nvSpPr>
        <p:spPr>
          <a:xfrm>
            <a:off x="2209800" y="1295400"/>
            <a:ext cx="7696200" cy="4267200"/>
          </a:xfrm>
        </p:spPr>
        <p:txBody>
          <a:bodyPr/>
          <a:lstStyle/>
          <a:p>
            <a:pPr>
              <a:spcAft>
                <a:spcPts val="1800"/>
              </a:spcAft>
            </a:pPr>
            <a:r>
              <a:rPr lang="en-US" altLang="en-US" dirty="0">
                <a:latin typeface="Helvetica Neue" pitchFamily="-84" charset="0"/>
                <a:ea typeface="Geneva" pitchFamily="-84" charset="0"/>
                <a:cs typeface="Geneva" pitchFamily="-84" charset="0"/>
              </a:rPr>
              <a:t>Make backup copies of important documents</a:t>
            </a:r>
          </a:p>
          <a:p>
            <a:pPr>
              <a:spcAft>
                <a:spcPts val="1800"/>
              </a:spcAft>
            </a:pPr>
            <a:r>
              <a:rPr lang="en-US" altLang="en-US" dirty="0">
                <a:latin typeface="Helvetica Neue" pitchFamily="-84" charset="0"/>
                <a:ea typeface="Geneva" pitchFamily="-84" charset="0"/>
                <a:cs typeface="Geneva" pitchFamily="-84" charset="0"/>
              </a:rPr>
              <a:t>Make an electronic image for easy storage</a:t>
            </a:r>
          </a:p>
          <a:p>
            <a:pPr>
              <a:spcAft>
                <a:spcPts val="1800"/>
              </a:spcAft>
            </a:pPr>
            <a:r>
              <a:rPr lang="en-US" altLang="en-US" dirty="0">
                <a:latin typeface="Helvetica Neue" pitchFamily="-84" charset="0"/>
                <a:ea typeface="Geneva" pitchFamily="-84" charset="0"/>
                <a:cs typeface="Geneva" pitchFamily="-84" charset="0"/>
              </a:rPr>
              <a:t>Give a copy to loved ones or tell them where to find documents in an emergency</a:t>
            </a:r>
          </a:p>
          <a:p>
            <a:pPr>
              <a:spcAft>
                <a:spcPts val="1800"/>
              </a:spcAft>
            </a:pPr>
            <a:r>
              <a:rPr lang="en-US" altLang="en-US" dirty="0">
                <a:latin typeface="Helvetica Neue" pitchFamily="-84" charset="0"/>
                <a:ea typeface="Geneva" pitchFamily="-84" charset="0"/>
                <a:cs typeface="Geneva" pitchFamily="-84" charset="0"/>
              </a:rPr>
              <a:t>Store backups at a distance from home in case disaster affects entire community</a:t>
            </a:r>
          </a:p>
          <a:p>
            <a:pPr>
              <a:spcAft>
                <a:spcPts val="1800"/>
              </a:spcAft>
            </a:pPr>
            <a:r>
              <a:rPr lang="en-US" altLang="en-US" dirty="0">
                <a:latin typeface="Helvetica Neue" pitchFamily="-84" charset="0"/>
                <a:ea typeface="Geneva" pitchFamily="-84" charset="0"/>
                <a:cs typeface="Geneva" pitchFamily="-84" charset="0"/>
              </a:rPr>
              <a:t>Make a record of all credit/debit cards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with the account and contact numbers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to report lost/stolen cards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Title 1"/>
          <p:cNvSpPr>
            <a:spLocks noGrp="1"/>
          </p:cNvSpPr>
          <p:nvPr>
            <p:ph type="title"/>
          </p:nvPr>
        </p:nvSpPr>
        <p:spPr>
          <a:xfrm>
            <a:off x="2209800" y="381000"/>
            <a:ext cx="7848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What to Keep; Where to Keep It</a:t>
            </a:r>
          </a:p>
        </p:txBody>
      </p:sp>
      <p:pic>
        <p:nvPicPr>
          <p:cNvPr id="5" name="Picture 4" descr="picture of a blue saf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1066800"/>
            <a:ext cx="2374900" cy="2579262"/>
          </a:xfrm>
          <a:prstGeom prst="rect">
            <a:avLst/>
          </a:prstGeom>
        </p:spPr>
      </p:pic>
      <p:sp>
        <p:nvSpPr>
          <p:cNvPr id="86020" name="Content Placeholder 2"/>
          <p:cNvSpPr>
            <a:spLocks noGrp="1"/>
          </p:cNvSpPr>
          <p:nvPr>
            <p:ph idx="1"/>
          </p:nvPr>
        </p:nvSpPr>
        <p:spPr>
          <a:xfrm>
            <a:off x="4953000" y="1354138"/>
            <a:ext cx="4648200" cy="4741863"/>
          </a:xfrm>
        </p:spPr>
        <p:txBody>
          <a:bodyPr/>
          <a:lstStyle/>
          <a:p>
            <a:pPr>
              <a:defRPr/>
            </a:pPr>
            <a:r>
              <a:rPr lang="en-US" altLang="en-US" dirty="0">
                <a:latin typeface="Helvetica Neue" pitchFamily="-84" charset="0"/>
                <a:ea typeface="Geneva" pitchFamily="-84" charset="0"/>
                <a:cs typeface="Geneva" pitchFamily="-84" charset="0"/>
              </a:rPr>
              <a:t>Store in a safe deposit box</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ＭＳ Ｐゴシック" pitchFamily="34" charset="-128"/>
                <a:cs typeface="Geneva" pitchFamily="-84" charset="0"/>
              </a:rPr>
              <a:t>Birth certificate and originals of important contracts</a:t>
            </a:r>
          </a:p>
          <a:p>
            <a:pPr>
              <a:spcAft>
                <a:spcPts val="5400"/>
              </a:spcAft>
              <a:defRPr/>
            </a:pPr>
            <a:r>
              <a:rPr lang="en-US" altLang="en-US" dirty="0">
                <a:latin typeface="Helvetica Neue" pitchFamily="-84" charset="0"/>
                <a:ea typeface="Geneva" pitchFamily="-84" charset="0"/>
                <a:cs typeface="Geneva" pitchFamily="-84" charset="0"/>
              </a:rPr>
              <a:t>Keep at home, preferably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in a fireproof safe</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ＭＳ Ｐゴシック" pitchFamily="34" charset="-128"/>
                <a:cs typeface="Geneva" pitchFamily="-84" charset="0"/>
              </a:rPr>
              <a:t>Passport, medical care directives, and will</a:t>
            </a:r>
          </a:p>
        </p:txBody>
      </p:sp>
      <p:sp>
        <p:nvSpPr>
          <p:cNvPr id="2" name="TextBox 1"/>
          <p:cNvSpPr txBox="1"/>
          <p:nvPr/>
        </p:nvSpPr>
        <p:spPr>
          <a:xfrm>
            <a:off x="2376070" y="4876800"/>
            <a:ext cx="7537641" cy="1077218"/>
          </a:xfrm>
          <a:prstGeom prst="rect">
            <a:avLst/>
          </a:prstGeom>
          <a:noFill/>
        </p:spPr>
        <p:txBody>
          <a:bodyPr wrap="none" rtlCol="0">
            <a:spAutoFit/>
          </a:bodyPr>
          <a:lstStyle/>
          <a:p>
            <a:pPr marL="0" lvl="2"/>
            <a:r>
              <a:rPr lang="en-US" altLang="en-US" sz="3200" b="1" dirty="0">
                <a:latin typeface="Helvetica Neue" pitchFamily="-84" charset="0"/>
                <a:ea typeface="Geneva" pitchFamily="-84" charset="0"/>
                <a:cs typeface="Geneva" pitchFamily="-84" charset="0"/>
              </a:rPr>
              <a:t>Seal important documents in airtight, </a:t>
            </a:r>
            <a:br>
              <a:rPr lang="en-US" altLang="en-US" sz="3200" b="1" dirty="0">
                <a:latin typeface="Helvetica Neue" pitchFamily="-84" charset="0"/>
                <a:ea typeface="Geneva" pitchFamily="-84" charset="0"/>
                <a:cs typeface="Geneva" pitchFamily="-84" charset="0"/>
              </a:rPr>
            </a:br>
            <a:r>
              <a:rPr lang="en-US" altLang="en-US" sz="3200" b="1" dirty="0">
                <a:latin typeface="Helvetica Neue" pitchFamily="-84" charset="0"/>
                <a:ea typeface="Geneva" pitchFamily="-84" charset="0"/>
                <a:cs typeface="Geneva" pitchFamily="-84" charset="0"/>
              </a:rPr>
              <a:t>waterproof bags or containers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What Else to Consider</a:t>
            </a:r>
          </a:p>
        </p:txBody>
      </p:sp>
      <p:sp>
        <p:nvSpPr>
          <p:cNvPr id="87043" name="Content Placeholder 2"/>
          <p:cNvSpPr>
            <a:spLocks noGrp="1"/>
          </p:cNvSpPr>
          <p:nvPr>
            <p:ph idx="1"/>
          </p:nvPr>
        </p:nvSpPr>
        <p:spPr>
          <a:xfrm>
            <a:off x="2209800" y="1371600"/>
            <a:ext cx="7569200" cy="4267200"/>
          </a:xfrm>
        </p:spPr>
        <p:txBody>
          <a:bodyPr/>
          <a:lstStyle/>
          <a:p>
            <a:pPr marL="342900" lvl="1" indent="-342900">
              <a:spcAft>
                <a:spcPts val="1800"/>
              </a:spcAft>
              <a:buClr>
                <a:schemeClr val="accent5">
                  <a:lumMod val="75000"/>
                </a:schemeClr>
              </a:buClr>
              <a:buSzTx/>
              <a:buFont typeface="Wingdings" charset="2"/>
              <a:buChar char="§"/>
            </a:pPr>
            <a:r>
              <a:rPr lang="en-US" altLang="en-US" dirty="0">
                <a:latin typeface="Helvetica Neue" pitchFamily="-84" charset="0"/>
                <a:ea typeface="Geneva" pitchFamily="-84" charset="0"/>
                <a:cs typeface="Geneva" pitchFamily="-84" charset="0"/>
              </a:rPr>
              <a:t>Prepare emergency evacuation bag(s)</a:t>
            </a:r>
          </a:p>
          <a:p>
            <a:pPr>
              <a:spcAft>
                <a:spcPts val="1800"/>
              </a:spcAft>
            </a:pPr>
            <a:r>
              <a:rPr lang="en-US" altLang="en-US" dirty="0">
                <a:latin typeface="Helvetica Neue" pitchFamily="-84" charset="0"/>
                <a:ea typeface="Geneva" pitchFamily="-84" charset="0"/>
                <a:cs typeface="Geneva" pitchFamily="-84" charset="0"/>
              </a:rPr>
              <a:t>Arrange for automatic bill payment from your bank account</a:t>
            </a:r>
          </a:p>
          <a:p>
            <a:pPr>
              <a:spcAft>
                <a:spcPts val="1800"/>
              </a:spcAft>
            </a:pPr>
            <a:r>
              <a:rPr lang="en-US" altLang="en-US" dirty="0">
                <a:latin typeface="Helvetica Neue" pitchFamily="-84" charset="0"/>
                <a:ea typeface="Geneva" pitchFamily="-84" charset="0"/>
                <a:cs typeface="Geneva" pitchFamily="-84" charset="0"/>
              </a:rPr>
              <a:t>Sign up for Internet banking services</a:t>
            </a:r>
          </a:p>
          <a:p>
            <a:pPr>
              <a:spcAft>
                <a:spcPts val="1800"/>
              </a:spcAft>
            </a:pPr>
            <a:r>
              <a:rPr lang="en-US" altLang="en-US" dirty="0">
                <a:latin typeface="Helvetica Neue" pitchFamily="-84" charset="0"/>
                <a:ea typeface="Geneva" pitchFamily="-84" charset="0"/>
                <a:cs typeface="Geneva" pitchFamily="-84" charset="0"/>
              </a:rPr>
              <a:t>Review your insurance coverage</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2015</Words>
  <Application>Microsoft Office PowerPoint</Application>
  <PresentationFormat>Widescreen</PresentationFormat>
  <Paragraphs>121</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Courier New</vt:lpstr>
      <vt:lpstr>Helvetica Neue</vt:lpstr>
      <vt:lpstr>Wingdings</vt:lpstr>
      <vt:lpstr>1_Office Theme</vt:lpstr>
      <vt:lpstr>Planning for the Unexpected</vt:lpstr>
      <vt:lpstr>Preparing for  Future Health Problems</vt:lpstr>
      <vt:lpstr>Preparing for Future Health Problems (cont.)</vt:lpstr>
      <vt:lpstr>Receiving Social Security Benefits</vt:lpstr>
      <vt:lpstr>Preparing Financially for a Disaster</vt:lpstr>
      <vt:lpstr>Other Items You May Need</vt:lpstr>
      <vt:lpstr>Protecting Your Documents</vt:lpstr>
      <vt:lpstr>What to Keep; Where to Keep It</vt:lpstr>
      <vt:lpstr>What Else to Consider</vt:lpstr>
      <vt:lpstr>Additional Resources</vt:lpstr>
      <vt:lpstr>Activity 4: How Financially Prepared Are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1</cp:revision>
  <dcterms:created xsi:type="dcterms:W3CDTF">2022-02-08T21:19:30Z</dcterms:created>
  <dcterms:modified xsi:type="dcterms:W3CDTF">2022-04-13T17:59:17Z</dcterms:modified>
</cp:coreProperties>
</file>