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97" r:id="rId2"/>
    <p:sldId id="367" r:id="rId3"/>
    <p:sldId id="395" r:id="rId4"/>
    <p:sldId id="299" r:id="rId5"/>
    <p:sldId id="300" r:id="rId6"/>
    <p:sldId id="301" r:id="rId7"/>
    <p:sldId id="302" r:id="rId8"/>
    <p:sldId id="303" r:id="rId9"/>
    <p:sldId id="338" r:id="rId10"/>
    <p:sldId id="339" r:id="rId11"/>
    <p:sldId id="44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6483D165-0686-46AF-9BA9-6C83D2DFDBCD}"/>
    <pc:docChg chg="undo custSel addSld delSld modSld">
      <pc:chgData name="Davis-Jahnel, Roger (Volunteer)(CFPB)" userId="dd25b2a7-01c5-45b2-8fa8-ec28bc90a4e1" providerId="ADAL" clId="{6483D165-0686-46AF-9BA9-6C83D2DFDBCD}" dt="2022-02-09T16:14:24.540" v="27" actId="47"/>
      <pc:docMkLst>
        <pc:docMk/>
      </pc:docMkLst>
      <pc:sldChg chg="del">
        <pc:chgData name="Davis-Jahnel, Roger (Volunteer)(CFPB)" userId="dd25b2a7-01c5-45b2-8fa8-ec28bc90a4e1" providerId="ADAL" clId="{6483D165-0686-46AF-9BA9-6C83D2DFDBCD}" dt="2022-02-09T16:14:24.540" v="27" actId="47"/>
        <pc:sldMkLst>
          <pc:docMk/>
          <pc:sldMk cId="0" sldId="297"/>
        </pc:sldMkLst>
      </pc:sldChg>
      <pc:sldChg chg="del">
        <pc:chgData name="Davis-Jahnel, Roger (Volunteer)(CFPB)" userId="dd25b2a7-01c5-45b2-8fa8-ec28bc90a4e1" providerId="ADAL" clId="{6483D165-0686-46AF-9BA9-6C83D2DFDBCD}" dt="2022-02-09T16:14:24.540" v="27" actId="47"/>
        <pc:sldMkLst>
          <pc:docMk/>
          <pc:sldMk cId="0" sldId="299"/>
        </pc:sldMkLst>
      </pc:sldChg>
      <pc:sldChg chg="del">
        <pc:chgData name="Davis-Jahnel, Roger (Volunteer)(CFPB)" userId="dd25b2a7-01c5-45b2-8fa8-ec28bc90a4e1" providerId="ADAL" clId="{6483D165-0686-46AF-9BA9-6C83D2DFDBCD}" dt="2022-02-09T16:14:24.540" v="27" actId="47"/>
        <pc:sldMkLst>
          <pc:docMk/>
          <pc:sldMk cId="0" sldId="300"/>
        </pc:sldMkLst>
      </pc:sldChg>
      <pc:sldChg chg="del">
        <pc:chgData name="Davis-Jahnel, Roger (Volunteer)(CFPB)" userId="dd25b2a7-01c5-45b2-8fa8-ec28bc90a4e1" providerId="ADAL" clId="{6483D165-0686-46AF-9BA9-6C83D2DFDBCD}" dt="2022-02-09T16:14:24.540" v="27" actId="47"/>
        <pc:sldMkLst>
          <pc:docMk/>
          <pc:sldMk cId="0" sldId="301"/>
        </pc:sldMkLst>
      </pc:sldChg>
      <pc:sldChg chg="del">
        <pc:chgData name="Davis-Jahnel, Roger (Volunteer)(CFPB)" userId="dd25b2a7-01c5-45b2-8fa8-ec28bc90a4e1" providerId="ADAL" clId="{6483D165-0686-46AF-9BA9-6C83D2DFDBCD}" dt="2022-02-09T16:14:24.540" v="27" actId="47"/>
        <pc:sldMkLst>
          <pc:docMk/>
          <pc:sldMk cId="0" sldId="302"/>
        </pc:sldMkLst>
      </pc:sldChg>
      <pc:sldChg chg="del">
        <pc:chgData name="Davis-Jahnel, Roger (Volunteer)(CFPB)" userId="dd25b2a7-01c5-45b2-8fa8-ec28bc90a4e1" providerId="ADAL" clId="{6483D165-0686-46AF-9BA9-6C83D2DFDBCD}" dt="2022-02-09T16:14:24.540" v="27" actId="47"/>
        <pc:sldMkLst>
          <pc:docMk/>
          <pc:sldMk cId="0" sldId="303"/>
        </pc:sldMkLst>
      </pc:sldChg>
      <pc:sldChg chg="modSp del mod">
        <pc:chgData name="Davis-Jahnel, Roger (Volunteer)(CFPB)" userId="dd25b2a7-01c5-45b2-8fa8-ec28bc90a4e1" providerId="ADAL" clId="{6483D165-0686-46AF-9BA9-6C83D2DFDBCD}" dt="2022-02-09T16:14:24.540" v="27" actId="47"/>
        <pc:sldMkLst>
          <pc:docMk/>
          <pc:sldMk cId="0" sldId="338"/>
        </pc:sldMkLst>
        <pc:spChg chg="mod">
          <ac:chgData name="Davis-Jahnel, Roger (Volunteer)(CFPB)" userId="dd25b2a7-01c5-45b2-8fa8-ec28bc90a4e1" providerId="ADAL" clId="{6483D165-0686-46AF-9BA9-6C83D2DFDBCD}" dt="2022-02-08T21:09:21.099" v="0" actId="27636"/>
          <ac:spMkLst>
            <pc:docMk/>
            <pc:sldMk cId="0" sldId="338"/>
            <ac:spMk id="39938" creationId="{00000000-0000-0000-0000-000000000000}"/>
          </ac:spMkLst>
        </pc:spChg>
      </pc:sldChg>
      <pc:sldChg chg="modSp del mod">
        <pc:chgData name="Davis-Jahnel, Roger (Volunteer)(CFPB)" userId="dd25b2a7-01c5-45b2-8fa8-ec28bc90a4e1" providerId="ADAL" clId="{6483D165-0686-46AF-9BA9-6C83D2DFDBCD}" dt="2022-02-09T16:14:24.540" v="27" actId="47"/>
        <pc:sldMkLst>
          <pc:docMk/>
          <pc:sldMk cId="0" sldId="339"/>
        </pc:sldMkLst>
        <pc:spChg chg="mod">
          <ac:chgData name="Davis-Jahnel, Roger (Volunteer)(CFPB)" userId="dd25b2a7-01c5-45b2-8fa8-ec28bc90a4e1" providerId="ADAL" clId="{6483D165-0686-46AF-9BA9-6C83D2DFDBCD}" dt="2022-02-08T21:09:21.116" v="1" actId="27636"/>
          <ac:spMkLst>
            <pc:docMk/>
            <pc:sldMk cId="0" sldId="339"/>
            <ac:spMk id="40962" creationId="{00000000-0000-0000-0000-000000000000}"/>
          </ac:spMkLst>
        </pc:spChg>
      </pc:sldChg>
      <pc:sldChg chg="del">
        <pc:chgData name="Davis-Jahnel, Roger (Volunteer)(CFPB)" userId="dd25b2a7-01c5-45b2-8fa8-ec28bc90a4e1" providerId="ADAL" clId="{6483D165-0686-46AF-9BA9-6C83D2DFDBCD}" dt="2022-02-09T16:14:24.540" v="27" actId="47"/>
        <pc:sldMkLst>
          <pc:docMk/>
          <pc:sldMk cId="0" sldId="367"/>
        </pc:sldMkLst>
      </pc:sldChg>
      <pc:sldChg chg="del">
        <pc:chgData name="Davis-Jahnel, Roger (Volunteer)(CFPB)" userId="dd25b2a7-01c5-45b2-8fa8-ec28bc90a4e1" providerId="ADAL" clId="{6483D165-0686-46AF-9BA9-6C83D2DFDBCD}" dt="2022-02-09T16:14:24.540" v="27" actId="47"/>
        <pc:sldMkLst>
          <pc:docMk/>
          <pc:sldMk cId="0" sldId="395"/>
        </pc:sldMkLst>
      </pc:sldChg>
      <pc:sldChg chg="del">
        <pc:chgData name="Davis-Jahnel, Roger (Volunteer)(CFPB)" userId="dd25b2a7-01c5-45b2-8fa8-ec28bc90a4e1" providerId="ADAL" clId="{6483D165-0686-46AF-9BA9-6C83D2DFDBCD}" dt="2022-02-09T16:11:57.389" v="2" actId="2696"/>
        <pc:sldMkLst>
          <pc:docMk/>
          <pc:sldMk cId="0" sldId="444"/>
        </pc:sldMkLst>
      </pc:sldChg>
      <pc:sldChg chg="modSp add del mod">
        <pc:chgData name="Davis-Jahnel, Roger (Volunteer)(CFPB)" userId="dd25b2a7-01c5-45b2-8fa8-ec28bc90a4e1" providerId="ADAL" clId="{6483D165-0686-46AF-9BA9-6C83D2DFDBCD}" dt="2022-02-09T16:13:27.172" v="26"/>
        <pc:sldMkLst>
          <pc:docMk/>
          <pc:sldMk cId="0" sldId="445"/>
        </pc:sldMkLst>
        <pc:spChg chg="mod">
          <ac:chgData name="Davis-Jahnel, Roger (Volunteer)(CFPB)" userId="dd25b2a7-01c5-45b2-8fa8-ec28bc90a4e1" providerId="ADAL" clId="{6483D165-0686-46AF-9BA9-6C83D2DFDBCD}" dt="2022-02-09T16:13:27.147" v="25"/>
          <ac:spMkLst>
            <pc:docMk/>
            <pc:sldMk cId="0" sldId="445"/>
            <ac:spMk id="103426" creationId="{00000000-0000-0000-0000-000000000000}"/>
          </ac:spMkLst>
        </pc:spChg>
      </pc:sldChg>
      <pc:sldChg chg="del">
        <pc:chgData name="Davis-Jahnel, Roger (Volunteer)(CFPB)" userId="dd25b2a7-01c5-45b2-8fa8-ec28bc90a4e1" providerId="ADAL" clId="{6483D165-0686-46AF-9BA9-6C83D2DFDBCD}" dt="2022-02-09T16:12:40.699" v="9"/>
        <pc:sldMkLst>
          <pc:docMk/>
          <pc:sldMk cId="121444495" sldId="445"/>
        </pc:sldMkLst>
      </pc:sldChg>
      <pc:sldChg chg="add del">
        <pc:chgData name="Davis-Jahnel, Roger (Volunteer)(CFPB)" userId="dd25b2a7-01c5-45b2-8fa8-ec28bc90a4e1" providerId="ADAL" clId="{6483D165-0686-46AF-9BA9-6C83D2DFDBCD}" dt="2022-02-09T16:12:35.297" v="8"/>
        <pc:sldMkLst>
          <pc:docMk/>
          <pc:sldMk cId="472753422" sldId="445"/>
        </pc:sldMkLst>
      </pc:sldChg>
      <pc:sldChg chg="add del">
        <pc:chgData name="Davis-Jahnel, Roger (Volunteer)(CFPB)" userId="dd25b2a7-01c5-45b2-8fa8-ec28bc90a4e1" providerId="ADAL" clId="{6483D165-0686-46AF-9BA9-6C83D2DFDBCD}" dt="2022-02-09T16:12:22.944" v="6"/>
        <pc:sldMkLst>
          <pc:docMk/>
          <pc:sldMk cId="1181511397" sldId="445"/>
        </pc:sldMkLst>
      </pc:sldChg>
      <pc:sldChg chg="del">
        <pc:chgData name="Davis-Jahnel, Roger (Volunteer)(CFPB)" userId="dd25b2a7-01c5-45b2-8fa8-ec28bc90a4e1" providerId="ADAL" clId="{6483D165-0686-46AF-9BA9-6C83D2DFDBCD}" dt="2022-02-09T16:12:18.480" v="4"/>
        <pc:sldMkLst>
          <pc:docMk/>
          <pc:sldMk cId="2078019417" sldId="445"/>
        </pc:sldMkLst>
      </pc:sldChg>
      <pc:sldChg chg="add del">
        <pc:chgData name="Davis-Jahnel, Roger (Volunteer)(CFPB)" userId="dd25b2a7-01c5-45b2-8fa8-ec28bc90a4e1" providerId="ADAL" clId="{6483D165-0686-46AF-9BA9-6C83D2DFDBCD}" dt="2022-02-09T16:13:18.303" v="21" actId="47"/>
        <pc:sldMkLst>
          <pc:docMk/>
          <pc:sldMk cId="3639819643" sldId="445"/>
        </pc:sldMkLst>
      </pc:sldChg>
      <pc:sldChg chg="modSp del mod">
        <pc:chgData name="Davis-Jahnel, Roger (Volunteer)(CFPB)" userId="dd25b2a7-01c5-45b2-8fa8-ec28bc90a4e1" providerId="ADAL" clId="{6483D165-0686-46AF-9BA9-6C83D2DFDBCD}" dt="2022-02-09T16:13:05.638" v="20"/>
        <pc:sldMkLst>
          <pc:docMk/>
          <pc:sldMk cId="0" sldId="453"/>
        </pc:sldMkLst>
        <pc:spChg chg="mod">
          <ac:chgData name="Davis-Jahnel, Roger (Volunteer)(CFPB)" userId="dd25b2a7-01c5-45b2-8fa8-ec28bc90a4e1" providerId="ADAL" clId="{6483D165-0686-46AF-9BA9-6C83D2DFDBCD}" dt="2022-02-09T16:13:05.638" v="20"/>
          <ac:spMkLst>
            <pc:docMk/>
            <pc:sldMk cId="0" sldId="453"/>
            <ac:spMk id="4098" creationId="{00000000-0000-0000-0000-000000000000}"/>
          </ac:spMkLst>
        </pc:spChg>
      </pc:sldChg>
      <pc:sldChg chg="modSp del mod">
        <pc:chgData name="Davis-Jahnel, Roger (Volunteer)(CFPB)" userId="dd25b2a7-01c5-45b2-8fa8-ec28bc90a4e1" providerId="ADAL" clId="{6483D165-0686-46AF-9BA9-6C83D2DFDBCD}" dt="2022-02-09T16:13:05.638" v="20"/>
        <pc:sldMkLst>
          <pc:docMk/>
          <pc:sldMk cId="0" sldId="454"/>
        </pc:sldMkLst>
        <pc:spChg chg="mod">
          <ac:chgData name="Davis-Jahnel, Roger (Volunteer)(CFPB)" userId="dd25b2a7-01c5-45b2-8fa8-ec28bc90a4e1" providerId="ADAL" clId="{6483D165-0686-46AF-9BA9-6C83D2DFDBCD}" dt="2022-02-09T16:13:05.638" v="20"/>
          <ac:spMkLst>
            <pc:docMk/>
            <pc:sldMk cId="0" sldId="454"/>
            <ac:spMk id="6146" creationId="{00000000-0000-0000-0000-000000000000}"/>
          </ac:spMkLst>
        </pc:spChg>
      </pc:sldChg>
      <pc:sldChg chg="del">
        <pc:chgData name="Davis-Jahnel, Roger (Volunteer)(CFPB)" userId="dd25b2a7-01c5-45b2-8fa8-ec28bc90a4e1" providerId="ADAL" clId="{6483D165-0686-46AF-9BA9-6C83D2DFDBCD}" dt="2022-02-09T16:13:05.638" v="20"/>
        <pc:sldMkLst>
          <pc:docMk/>
          <pc:sldMk cId="0" sldId="455"/>
        </pc:sldMkLst>
      </pc:sldChg>
      <pc:sldChg chg="modSp del mod">
        <pc:chgData name="Davis-Jahnel, Roger (Volunteer)(CFPB)" userId="dd25b2a7-01c5-45b2-8fa8-ec28bc90a4e1" providerId="ADAL" clId="{6483D165-0686-46AF-9BA9-6C83D2DFDBCD}" dt="2022-02-09T16:13:05.638" v="20"/>
        <pc:sldMkLst>
          <pc:docMk/>
          <pc:sldMk cId="0" sldId="456"/>
        </pc:sldMkLst>
        <pc:spChg chg="mod">
          <ac:chgData name="Davis-Jahnel, Roger (Volunteer)(CFPB)" userId="dd25b2a7-01c5-45b2-8fa8-ec28bc90a4e1" providerId="ADAL" clId="{6483D165-0686-46AF-9BA9-6C83D2DFDBCD}" dt="2022-02-09T16:13:05.638" v="20"/>
          <ac:spMkLst>
            <pc:docMk/>
            <pc:sldMk cId="0" sldId="456"/>
            <ac:spMk id="8194" creationId="{00000000-0000-0000-0000-000000000000}"/>
          </ac:spMkLst>
        </pc:spChg>
      </pc:sldChg>
      <pc:sldChg chg="modSp del mod">
        <pc:chgData name="Davis-Jahnel, Roger (Volunteer)(CFPB)" userId="dd25b2a7-01c5-45b2-8fa8-ec28bc90a4e1" providerId="ADAL" clId="{6483D165-0686-46AF-9BA9-6C83D2DFDBCD}" dt="2022-02-09T16:13:05.638" v="20"/>
        <pc:sldMkLst>
          <pc:docMk/>
          <pc:sldMk cId="0" sldId="457"/>
        </pc:sldMkLst>
        <pc:spChg chg="mod">
          <ac:chgData name="Davis-Jahnel, Roger (Volunteer)(CFPB)" userId="dd25b2a7-01c5-45b2-8fa8-ec28bc90a4e1" providerId="ADAL" clId="{6483D165-0686-46AF-9BA9-6C83D2DFDBCD}" dt="2022-02-09T16:13:05.638" v="20"/>
          <ac:spMkLst>
            <pc:docMk/>
            <pc:sldMk cId="0" sldId="457"/>
            <ac:spMk id="9218" creationId="{00000000-0000-0000-0000-000000000000}"/>
          </ac:spMkLst>
        </pc:spChg>
      </pc:sldChg>
      <pc:sldChg chg="modSp del mod">
        <pc:chgData name="Davis-Jahnel, Roger (Volunteer)(CFPB)" userId="dd25b2a7-01c5-45b2-8fa8-ec28bc90a4e1" providerId="ADAL" clId="{6483D165-0686-46AF-9BA9-6C83D2DFDBCD}" dt="2022-02-09T16:13:05.638" v="20"/>
        <pc:sldMkLst>
          <pc:docMk/>
          <pc:sldMk cId="0" sldId="458"/>
        </pc:sldMkLst>
        <pc:spChg chg="mod">
          <ac:chgData name="Davis-Jahnel, Roger (Volunteer)(CFPB)" userId="dd25b2a7-01c5-45b2-8fa8-ec28bc90a4e1" providerId="ADAL" clId="{6483D165-0686-46AF-9BA9-6C83D2DFDBCD}" dt="2022-02-09T16:13:05.638" v="20"/>
          <ac:spMkLst>
            <pc:docMk/>
            <pc:sldMk cId="0" sldId="458"/>
            <ac:spMk id="10242" creationId="{00000000-0000-0000-0000-000000000000}"/>
          </ac:spMkLst>
        </pc:spChg>
      </pc:sldChg>
      <pc:sldChg chg="modSp del mod">
        <pc:chgData name="Davis-Jahnel, Roger (Volunteer)(CFPB)" userId="dd25b2a7-01c5-45b2-8fa8-ec28bc90a4e1" providerId="ADAL" clId="{6483D165-0686-46AF-9BA9-6C83D2DFDBCD}" dt="2022-02-09T16:13:05.638" v="20"/>
        <pc:sldMkLst>
          <pc:docMk/>
          <pc:sldMk cId="0" sldId="459"/>
        </pc:sldMkLst>
        <pc:spChg chg="mod">
          <ac:chgData name="Davis-Jahnel, Roger (Volunteer)(CFPB)" userId="dd25b2a7-01c5-45b2-8fa8-ec28bc90a4e1" providerId="ADAL" clId="{6483D165-0686-46AF-9BA9-6C83D2DFDBCD}" dt="2022-02-09T16:13:05.638" v="20"/>
          <ac:spMkLst>
            <pc:docMk/>
            <pc:sldMk cId="0" sldId="459"/>
            <ac:spMk id="14340" creationId="{00000000-0000-0000-0000-000000000000}"/>
          </ac:spMkLst>
        </pc:spChg>
      </pc:sldChg>
      <pc:sldChg chg="modSp del mod">
        <pc:chgData name="Davis-Jahnel, Roger (Volunteer)(CFPB)" userId="dd25b2a7-01c5-45b2-8fa8-ec28bc90a4e1" providerId="ADAL" clId="{6483D165-0686-46AF-9BA9-6C83D2DFDBCD}" dt="2022-02-09T16:13:05.638" v="20"/>
        <pc:sldMkLst>
          <pc:docMk/>
          <pc:sldMk cId="0" sldId="460"/>
        </pc:sldMkLst>
        <pc:spChg chg="mod">
          <ac:chgData name="Davis-Jahnel, Roger (Volunteer)(CFPB)" userId="dd25b2a7-01c5-45b2-8fa8-ec28bc90a4e1" providerId="ADAL" clId="{6483D165-0686-46AF-9BA9-6C83D2DFDBCD}" dt="2022-02-09T16:13:05.638" v="20"/>
          <ac:spMkLst>
            <pc:docMk/>
            <pc:sldMk cId="0" sldId="460"/>
            <ac:spMk id="15363" creationId="{00000000-0000-0000-0000-000000000000}"/>
          </ac:spMkLst>
        </pc:spChg>
      </pc:sldChg>
    </pc:docChg>
  </pc:docChgLst>
  <pc:docChgLst>
    <pc:chgData name="Davis-Jahnel, Roger (Volunteer)(CFPB)" userId="dd25b2a7-01c5-45b2-8fa8-ec28bc90a4e1" providerId="ADAL" clId="{35740984-E0B5-426A-923F-988090564243}"/>
    <pc:docChg chg="delSld delMainMaster">
      <pc:chgData name="Davis-Jahnel, Roger (Volunteer)(CFPB)" userId="dd25b2a7-01c5-45b2-8fa8-ec28bc90a4e1" providerId="ADAL" clId="{35740984-E0B5-426A-923F-988090564243}" dt="2022-04-13T17:58:40.233" v="0" actId="2696"/>
      <pc:docMkLst>
        <pc:docMk/>
      </pc:docMkLst>
      <pc:sldChg chg="del">
        <pc:chgData name="Davis-Jahnel, Roger (Volunteer)(CFPB)" userId="dd25b2a7-01c5-45b2-8fa8-ec28bc90a4e1" providerId="ADAL" clId="{35740984-E0B5-426A-923F-988090564243}" dt="2022-04-13T17:58:40.233" v="0" actId="2696"/>
        <pc:sldMkLst>
          <pc:docMk/>
          <pc:sldMk cId="0" sldId="446"/>
        </pc:sldMkLst>
      </pc:sldChg>
      <pc:sldChg chg="del">
        <pc:chgData name="Davis-Jahnel, Roger (Volunteer)(CFPB)" userId="dd25b2a7-01c5-45b2-8fa8-ec28bc90a4e1" providerId="ADAL" clId="{35740984-E0B5-426A-923F-988090564243}" dt="2022-04-13T17:58:40.233" v="0" actId="2696"/>
        <pc:sldMkLst>
          <pc:docMk/>
          <pc:sldMk cId="0" sldId="453"/>
        </pc:sldMkLst>
      </pc:sldChg>
      <pc:sldChg chg="del">
        <pc:chgData name="Davis-Jahnel, Roger (Volunteer)(CFPB)" userId="dd25b2a7-01c5-45b2-8fa8-ec28bc90a4e1" providerId="ADAL" clId="{35740984-E0B5-426A-923F-988090564243}" dt="2022-04-13T17:58:40.233" v="0" actId="2696"/>
        <pc:sldMkLst>
          <pc:docMk/>
          <pc:sldMk cId="0" sldId="454"/>
        </pc:sldMkLst>
      </pc:sldChg>
      <pc:sldChg chg="del">
        <pc:chgData name="Davis-Jahnel, Roger (Volunteer)(CFPB)" userId="dd25b2a7-01c5-45b2-8fa8-ec28bc90a4e1" providerId="ADAL" clId="{35740984-E0B5-426A-923F-988090564243}" dt="2022-04-13T17:58:40.233" v="0" actId="2696"/>
        <pc:sldMkLst>
          <pc:docMk/>
          <pc:sldMk cId="0" sldId="455"/>
        </pc:sldMkLst>
      </pc:sldChg>
      <pc:sldChg chg="del">
        <pc:chgData name="Davis-Jahnel, Roger (Volunteer)(CFPB)" userId="dd25b2a7-01c5-45b2-8fa8-ec28bc90a4e1" providerId="ADAL" clId="{35740984-E0B5-426A-923F-988090564243}" dt="2022-04-13T17:58:40.233" v="0" actId="2696"/>
        <pc:sldMkLst>
          <pc:docMk/>
          <pc:sldMk cId="0" sldId="456"/>
        </pc:sldMkLst>
      </pc:sldChg>
      <pc:sldChg chg="del">
        <pc:chgData name="Davis-Jahnel, Roger (Volunteer)(CFPB)" userId="dd25b2a7-01c5-45b2-8fa8-ec28bc90a4e1" providerId="ADAL" clId="{35740984-E0B5-426A-923F-988090564243}" dt="2022-04-13T17:58:40.233" v="0" actId="2696"/>
        <pc:sldMkLst>
          <pc:docMk/>
          <pc:sldMk cId="0" sldId="457"/>
        </pc:sldMkLst>
      </pc:sldChg>
      <pc:sldChg chg="del">
        <pc:chgData name="Davis-Jahnel, Roger (Volunteer)(CFPB)" userId="dd25b2a7-01c5-45b2-8fa8-ec28bc90a4e1" providerId="ADAL" clId="{35740984-E0B5-426A-923F-988090564243}" dt="2022-04-13T17:58:40.233" v="0" actId="2696"/>
        <pc:sldMkLst>
          <pc:docMk/>
          <pc:sldMk cId="0" sldId="458"/>
        </pc:sldMkLst>
      </pc:sldChg>
      <pc:sldChg chg="del">
        <pc:chgData name="Davis-Jahnel, Roger (Volunteer)(CFPB)" userId="dd25b2a7-01c5-45b2-8fa8-ec28bc90a4e1" providerId="ADAL" clId="{35740984-E0B5-426A-923F-988090564243}" dt="2022-04-13T17:58:40.233" v="0" actId="2696"/>
        <pc:sldMkLst>
          <pc:docMk/>
          <pc:sldMk cId="0" sldId="459"/>
        </pc:sldMkLst>
      </pc:sldChg>
      <pc:sldChg chg="del">
        <pc:chgData name="Davis-Jahnel, Roger (Volunteer)(CFPB)" userId="dd25b2a7-01c5-45b2-8fa8-ec28bc90a4e1" providerId="ADAL" clId="{35740984-E0B5-426A-923F-988090564243}" dt="2022-04-13T17:58:40.233" v="0" actId="2696"/>
        <pc:sldMkLst>
          <pc:docMk/>
          <pc:sldMk cId="0" sldId="460"/>
        </pc:sldMkLst>
      </pc:sldChg>
      <pc:sldMasterChg chg="del delSldLayout">
        <pc:chgData name="Davis-Jahnel, Roger (Volunteer)(CFPB)" userId="dd25b2a7-01c5-45b2-8fa8-ec28bc90a4e1" providerId="ADAL" clId="{35740984-E0B5-426A-923F-988090564243}" dt="2022-04-13T17:58:40.233" v="0" actId="2696"/>
        <pc:sldMasterMkLst>
          <pc:docMk/>
          <pc:sldMasterMk cId="462358744" sldId="2147483648"/>
        </pc:sldMasterMkLst>
        <pc:sldLayoutChg chg="del">
          <pc:chgData name="Davis-Jahnel, Roger (Volunteer)(CFPB)" userId="dd25b2a7-01c5-45b2-8fa8-ec28bc90a4e1" providerId="ADAL" clId="{35740984-E0B5-426A-923F-988090564243}" dt="2022-04-13T17:58:40.233" v="0" actId="2696"/>
          <pc:sldLayoutMkLst>
            <pc:docMk/>
            <pc:sldMasterMk cId="462358744" sldId="2147483648"/>
            <pc:sldLayoutMk cId="124509523" sldId="2147483649"/>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2038013906" sldId="2147483650"/>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1745688773" sldId="2147483651"/>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3499404456" sldId="2147483652"/>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1049797753" sldId="2147483653"/>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2586182754" sldId="2147483654"/>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2092880199" sldId="2147483655"/>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1567397543" sldId="2147483656"/>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3773390083" sldId="2147483657"/>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685365930" sldId="2147483658"/>
          </pc:sldLayoutMkLst>
        </pc:sldLayoutChg>
        <pc:sldLayoutChg chg="del">
          <pc:chgData name="Davis-Jahnel, Roger (Volunteer)(CFPB)" userId="dd25b2a7-01c5-45b2-8fa8-ec28bc90a4e1" providerId="ADAL" clId="{35740984-E0B5-426A-923F-988090564243}" dt="2022-04-13T17:58:40.233" v="0" actId="2696"/>
          <pc:sldLayoutMkLst>
            <pc:docMk/>
            <pc:sldMasterMk cId="462358744" sldId="2147483648"/>
            <pc:sldLayoutMk cId="2366067193" sldId="2147483659"/>
          </pc:sldLayoutMkLst>
        </pc:sldLayoutChg>
      </pc:sldMasterChg>
    </pc:docChg>
  </pc:docChgLst>
  <pc:docChgLst>
    <pc:chgData name="Davis-Jahnel, Roger (Volunteer)(CFPB)" userId="dd25b2a7-01c5-45b2-8fa8-ec28bc90a4e1" providerId="ADAL" clId="{2FBB811E-36D5-4B25-B6E8-33230FAE8270}"/>
    <pc:docChg chg="custSel modSld">
      <pc:chgData name="Davis-Jahnel, Roger (Volunteer)(CFPB)" userId="dd25b2a7-01c5-45b2-8fa8-ec28bc90a4e1" providerId="ADAL" clId="{2FBB811E-36D5-4B25-B6E8-33230FAE8270}" dt="2022-02-08T21:03:32.041" v="1" actId="27636"/>
      <pc:docMkLst>
        <pc:docMk/>
      </pc:docMkLst>
      <pc:sldChg chg="modSp mod">
        <pc:chgData name="Davis-Jahnel, Roger (Volunteer)(CFPB)" userId="dd25b2a7-01c5-45b2-8fa8-ec28bc90a4e1" providerId="ADAL" clId="{2FBB811E-36D5-4B25-B6E8-33230FAE8270}" dt="2022-02-08T21:03:32.022" v="0" actId="27636"/>
        <pc:sldMkLst>
          <pc:docMk/>
          <pc:sldMk cId="0" sldId="338"/>
        </pc:sldMkLst>
        <pc:spChg chg="mod">
          <ac:chgData name="Davis-Jahnel, Roger (Volunteer)(CFPB)" userId="dd25b2a7-01c5-45b2-8fa8-ec28bc90a4e1" providerId="ADAL" clId="{2FBB811E-36D5-4B25-B6E8-33230FAE8270}" dt="2022-02-08T21:03:32.022" v="0" actId="27636"/>
          <ac:spMkLst>
            <pc:docMk/>
            <pc:sldMk cId="0" sldId="338"/>
            <ac:spMk id="39938" creationId="{00000000-0000-0000-0000-000000000000}"/>
          </ac:spMkLst>
        </pc:spChg>
      </pc:sldChg>
      <pc:sldChg chg="modSp mod">
        <pc:chgData name="Davis-Jahnel, Roger (Volunteer)(CFPB)" userId="dd25b2a7-01c5-45b2-8fa8-ec28bc90a4e1" providerId="ADAL" clId="{2FBB811E-36D5-4B25-B6E8-33230FAE8270}" dt="2022-02-08T21:03:32.041" v="1" actId="27636"/>
        <pc:sldMkLst>
          <pc:docMk/>
          <pc:sldMk cId="0" sldId="339"/>
        </pc:sldMkLst>
        <pc:spChg chg="mod">
          <ac:chgData name="Davis-Jahnel, Roger (Volunteer)(CFPB)" userId="dd25b2a7-01c5-45b2-8fa8-ec28bc90a4e1" providerId="ADAL" clId="{2FBB811E-36D5-4B25-B6E8-33230FAE8270}" dt="2022-02-08T21:03:32.041" v="1" actId="27636"/>
          <ac:spMkLst>
            <pc:docMk/>
            <pc:sldMk cId="0" sldId="339"/>
            <ac:spMk id="40962" creationId="{00000000-0000-0000-0000-000000000000}"/>
          </ac:spMkLst>
        </pc:spChg>
      </pc:sldChg>
    </pc:docChg>
  </pc:docChgLst>
  <pc:docChgLst>
    <pc:chgData name="Davis-Jahnel, Roger (Volunteer)(CFPB)" userId="dd25b2a7-01c5-45b2-8fa8-ec28bc90a4e1" providerId="ADAL" clId="{3B840C4A-1D35-430D-B8DD-69FBE4669BA3}"/>
    <pc:docChg chg="custSel modSld">
      <pc:chgData name="Davis-Jahnel, Roger (Volunteer)(CFPB)" userId="dd25b2a7-01c5-45b2-8fa8-ec28bc90a4e1" providerId="ADAL" clId="{3B840C4A-1D35-430D-B8DD-69FBE4669BA3}" dt="2022-02-08T21:01:32.910" v="8" actId="27636"/>
      <pc:docMkLst>
        <pc:docMk/>
      </pc:docMkLst>
      <pc:sldChg chg="modSp mod">
        <pc:chgData name="Davis-Jahnel, Roger (Volunteer)(CFPB)" userId="dd25b2a7-01c5-45b2-8fa8-ec28bc90a4e1" providerId="ADAL" clId="{3B840C4A-1D35-430D-B8DD-69FBE4669BA3}" dt="2022-02-08T21:01:32.832" v="0" actId="27636"/>
        <pc:sldMkLst>
          <pc:docMk/>
          <pc:sldMk cId="0" sldId="297"/>
        </pc:sldMkLst>
        <pc:spChg chg="mod">
          <ac:chgData name="Davis-Jahnel, Roger (Volunteer)(CFPB)" userId="dd25b2a7-01c5-45b2-8fa8-ec28bc90a4e1" providerId="ADAL" clId="{3B840C4A-1D35-430D-B8DD-69FBE4669BA3}" dt="2022-02-08T21:01:32.832" v="0" actId="27636"/>
          <ac:spMkLst>
            <pc:docMk/>
            <pc:sldMk cId="0" sldId="297"/>
            <ac:spMk id="31746" creationId="{00000000-0000-0000-0000-000000000000}"/>
          </ac:spMkLst>
        </pc:spChg>
      </pc:sldChg>
      <pc:sldChg chg="modSp mod">
        <pc:chgData name="Davis-Jahnel, Roger (Volunteer)(CFPB)" userId="dd25b2a7-01c5-45b2-8fa8-ec28bc90a4e1" providerId="ADAL" clId="{3B840C4A-1D35-430D-B8DD-69FBE4669BA3}" dt="2022-02-08T21:01:32.878" v="4" actId="27636"/>
        <pc:sldMkLst>
          <pc:docMk/>
          <pc:sldMk cId="0" sldId="299"/>
        </pc:sldMkLst>
        <pc:spChg chg="mod">
          <ac:chgData name="Davis-Jahnel, Roger (Volunteer)(CFPB)" userId="dd25b2a7-01c5-45b2-8fa8-ec28bc90a4e1" providerId="ADAL" clId="{3B840C4A-1D35-430D-B8DD-69FBE4669BA3}" dt="2022-02-08T21:01:32.875" v="3" actId="27636"/>
          <ac:spMkLst>
            <pc:docMk/>
            <pc:sldMk cId="0" sldId="299"/>
            <ac:spMk id="30723" creationId="{00000000-0000-0000-0000-000000000000}"/>
          </ac:spMkLst>
        </pc:spChg>
        <pc:spChg chg="mod">
          <ac:chgData name="Davis-Jahnel, Roger (Volunteer)(CFPB)" userId="dd25b2a7-01c5-45b2-8fa8-ec28bc90a4e1" providerId="ADAL" clId="{3B840C4A-1D35-430D-B8DD-69FBE4669BA3}" dt="2022-02-08T21:01:32.878" v="4" actId="27636"/>
          <ac:spMkLst>
            <pc:docMk/>
            <pc:sldMk cId="0" sldId="299"/>
            <ac:spMk id="34818" creationId="{00000000-0000-0000-0000-000000000000}"/>
          </ac:spMkLst>
        </pc:spChg>
      </pc:sldChg>
      <pc:sldChg chg="modSp mod">
        <pc:chgData name="Davis-Jahnel, Roger (Volunteer)(CFPB)" userId="dd25b2a7-01c5-45b2-8fa8-ec28bc90a4e1" providerId="ADAL" clId="{3B840C4A-1D35-430D-B8DD-69FBE4669BA3}" dt="2022-02-08T21:01:32.887" v="5" actId="27636"/>
        <pc:sldMkLst>
          <pc:docMk/>
          <pc:sldMk cId="0" sldId="300"/>
        </pc:sldMkLst>
        <pc:spChg chg="mod">
          <ac:chgData name="Davis-Jahnel, Roger (Volunteer)(CFPB)" userId="dd25b2a7-01c5-45b2-8fa8-ec28bc90a4e1" providerId="ADAL" clId="{3B840C4A-1D35-430D-B8DD-69FBE4669BA3}" dt="2022-02-08T21:01:32.887" v="5" actId="27636"/>
          <ac:spMkLst>
            <pc:docMk/>
            <pc:sldMk cId="0" sldId="300"/>
            <ac:spMk id="35842" creationId="{00000000-0000-0000-0000-000000000000}"/>
          </ac:spMkLst>
        </pc:spChg>
      </pc:sldChg>
      <pc:sldChg chg="modSp mod">
        <pc:chgData name="Davis-Jahnel, Roger (Volunteer)(CFPB)" userId="dd25b2a7-01c5-45b2-8fa8-ec28bc90a4e1" providerId="ADAL" clId="{3B840C4A-1D35-430D-B8DD-69FBE4669BA3}" dt="2022-02-08T21:01:32.898" v="6" actId="27636"/>
        <pc:sldMkLst>
          <pc:docMk/>
          <pc:sldMk cId="0" sldId="301"/>
        </pc:sldMkLst>
        <pc:spChg chg="mod">
          <ac:chgData name="Davis-Jahnel, Roger (Volunteer)(CFPB)" userId="dd25b2a7-01c5-45b2-8fa8-ec28bc90a4e1" providerId="ADAL" clId="{3B840C4A-1D35-430D-B8DD-69FBE4669BA3}" dt="2022-02-08T21:01:32.898" v="6" actId="27636"/>
          <ac:spMkLst>
            <pc:docMk/>
            <pc:sldMk cId="0" sldId="301"/>
            <ac:spMk id="36866" creationId="{00000000-0000-0000-0000-000000000000}"/>
          </ac:spMkLst>
        </pc:spChg>
      </pc:sldChg>
      <pc:sldChg chg="modSp mod">
        <pc:chgData name="Davis-Jahnel, Roger (Volunteer)(CFPB)" userId="dd25b2a7-01c5-45b2-8fa8-ec28bc90a4e1" providerId="ADAL" clId="{3B840C4A-1D35-430D-B8DD-69FBE4669BA3}" dt="2022-02-08T21:01:32.905" v="7" actId="27636"/>
        <pc:sldMkLst>
          <pc:docMk/>
          <pc:sldMk cId="0" sldId="302"/>
        </pc:sldMkLst>
        <pc:spChg chg="mod">
          <ac:chgData name="Davis-Jahnel, Roger (Volunteer)(CFPB)" userId="dd25b2a7-01c5-45b2-8fa8-ec28bc90a4e1" providerId="ADAL" clId="{3B840C4A-1D35-430D-B8DD-69FBE4669BA3}" dt="2022-02-08T21:01:32.905" v="7" actId="27636"/>
          <ac:spMkLst>
            <pc:docMk/>
            <pc:sldMk cId="0" sldId="302"/>
            <ac:spMk id="37890" creationId="{00000000-0000-0000-0000-000000000000}"/>
          </ac:spMkLst>
        </pc:spChg>
      </pc:sldChg>
      <pc:sldChg chg="modSp mod">
        <pc:chgData name="Davis-Jahnel, Roger (Volunteer)(CFPB)" userId="dd25b2a7-01c5-45b2-8fa8-ec28bc90a4e1" providerId="ADAL" clId="{3B840C4A-1D35-430D-B8DD-69FBE4669BA3}" dt="2022-02-08T21:01:32.910" v="8" actId="27636"/>
        <pc:sldMkLst>
          <pc:docMk/>
          <pc:sldMk cId="0" sldId="303"/>
        </pc:sldMkLst>
        <pc:spChg chg="mod">
          <ac:chgData name="Davis-Jahnel, Roger (Volunteer)(CFPB)" userId="dd25b2a7-01c5-45b2-8fa8-ec28bc90a4e1" providerId="ADAL" clId="{3B840C4A-1D35-430D-B8DD-69FBE4669BA3}" dt="2022-02-08T21:01:32.910" v="8" actId="27636"/>
          <ac:spMkLst>
            <pc:docMk/>
            <pc:sldMk cId="0" sldId="303"/>
            <ac:spMk id="38914" creationId="{00000000-0000-0000-0000-000000000000}"/>
          </ac:spMkLst>
        </pc:spChg>
      </pc:sldChg>
      <pc:sldChg chg="modSp mod">
        <pc:chgData name="Davis-Jahnel, Roger (Volunteer)(CFPB)" userId="dd25b2a7-01c5-45b2-8fa8-ec28bc90a4e1" providerId="ADAL" clId="{3B840C4A-1D35-430D-B8DD-69FBE4669BA3}" dt="2022-02-08T21:01:32.841" v="1" actId="27636"/>
        <pc:sldMkLst>
          <pc:docMk/>
          <pc:sldMk cId="0" sldId="367"/>
        </pc:sldMkLst>
        <pc:spChg chg="mod">
          <ac:chgData name="Davis-Jahnel, Roger (Volunteer)(CFPB)" userId="dd25b2a7-01c5-45b2-8fa8-ec28bc90a4e1" providerId="ADAL" clId="{3B840C4A-1D35-430D-B8DD-69FBE4669BA3}" dt="2022-02-08T21:01:32.841" v="1" actId="27636"/>
          <ac:spMkLst>
            <pc:docMk/>
            <pc:sldMk cId="0" sldId="367"/>
            <ac:spMk id="32770" creationId="{00000000-0000-0000-0000-000000000000}"/>
          </ac:spMkLst>
        </pc:spChg>
      </pc:sldChg>
      <pc:sldChg chg="modSp mod">
        <pc:chgData name="Davis-Jahnel, Roger (Volunteer)(CFPB)" userId="dd25b2a7-01c5-45b2-8fa8-ec28bc90a4e1" providerId="ADAL" clId="{3B840C4A-1D35-430D-B8DD-69FBE4669BA3}" dt="2022-02-08T21:01:32.856" v="2" actId="27636"/>
        <pc:sldMkLst>
          <pc:docMk/>
          <pc:sldMk cId="0" sldId="395"/>
        </pc:sldMkLst>
        <pc:spChg chg="mod">
          <ac:chgData name="Davis-Jahnel, Roger (Volunteer)(CFPB)" userId="dd25b2a7-01c5-45b2-8fa8-ec28bc90a4e1" providerId="ADAL" clId="{3B840C4A-1D35-430D-B8DD-69FBE4669BA3}" dt="2022-02-08T21:01:32.856" v="2" actId="27636"/>
          <ac:spMkLst>
            <pc:docMk/>
            <pc:sldMk cId="0" sldId="395"/>
            <ac:spMk id="33794" creationId="{00000000-0000-0000-0000-000000000000}"/>
          </ac:spMkLst>
        </pc:spChg>
      </pc:sldChg>
    </pc:docChg>
  </pc:docChgLst>
  <pc:docChgLst>
    <pc:chgData name="Davis-Jahnel, Roger (Volunteer)(CFPB)" userId="dd25b2a7-01c5-45b2-8fa8-ec28bc90a4e1" providerId="ADAL" clId="{323E6082-517A-46A8-8259-1C298E5253BD}"/>
    <pc:docChg chg="delSld">
      <pc:chgData name="Davis-Jahnel, Roger (Volunteer)(CFPB)" userId="dd25b2a7-01c5-45b2-8fa8-ec28bc90a4e1" providerId="ADAL" clId="{323E6082-517A-46A8-8259-1C298E5253BD}" dt="2022-02-08T21:05:21.542" v="0" actId="2696"/>
      <pc:docMkLst>
        <pc:docMk/>
      </pc:docMkLst>
      <pc:sldChg chg="del">
        <pc:chgData name="Davis-Jahnel, Roger (Volunteer)(CFPB)" userId="dd25b2a7-01c5-45b2-8fa8-ec28bc90a4e1" providerId="ADAL" clId="{323E6082-517A-46A8-8259-1C298E5253BD}" dt="2022-02-08T21:05:21.542" v="0" actId="2696"/>
        <pc:sldMkLst>
          <pc:docMk/>
          <pc:sldMk cId="0" sldId="338"/>
        </pc:sldMkLst>
      </pc:sldChg>
      <pc:sldChg chg="del">
        <pc:chgData name="Davis-Jahnel, Roger (Volunteer)(CFPB)" userId="dd25b2a7-01c5-45b2-8fa8-ec28bc90a4e1" providerId="ADAL" clId="{323E6082-517A-46A8-8259-1C298E5253BD}" dt="2022-02-08T21:05:21.542" v="0" actId="2696"/>
        <pc:sldMkLst>
          <pc:docMk/>
          <pc:sldMk cId="0" sldId="33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1FE54C-F5D9-4BFE-BD18-81A940222F12}"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27A5DF-D534-4986-AE1F-6C8D7E5FCB43}" type="slidenum">
              <a:rPr lang="en-US" smtClean="0"/>
              <a:t>‹#›</a:t>
            </a:fld>
            <a:endParaRPr lang="en-US"/>
          </a:p>
        </p:txBody>
      </p:sp>
    </p:spTree>
    <p:extLst>
      <p:ext uri="{BB962C8B-B14F-4D97-AF65-F5344CB8AC3E}">
        <p14:creationId xmlns:p14="http://schemas.microsoft.com/office/powerpoint/2010/main" val="702527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Investment Fraud (also known as Securities Fraud) is a term that covers a wide range of illegal activities involving the deception of investors or the manipulation of financial markets. </a:t>
            </a:r>
          </a:p>
          <a:p>
            <a:r>
              <a:rPr lang="en-US" sz="1200" b="0" i="0" u="none" strike="noStrike" kern="1200" baseline="0" dirty="0">
                <a:solidFill>
                  <a:schemeClr val="tx1"/>
                </a:solidFill>
                <a:latin typeface="+mn-lt"/>
                <a:ea typeface="+mn-ea"/>
                <a:cs typeface="+mn-cs"/>
              </a:rPr>
              <a:t>We’ve all heard the timeless saying “If it sounds too good to be true, it probably is.” As an investor, these are good words to live by. The trick is knowing when “good” becomes “too good.” </a:t>
            </a:r>
          </a:p>
          <a:p>
            <a:r>
              <a:rPr lang="en-US" sz="1200" b="1" i="0" u="none" strike="noStrike" kern="1200" baseline="0" dirty="0">
                <a:solidFill>
                  <a:schemeClr val="tx1"/>
                </a:solidFill>
                <a:latin typeface="+mn-lt"/>
                <a:ea typeface="+mn-ea"/>
                <a:cs typeface="+mn-cs"/>
              </a:rPr>
              <a:t>Senior certifications and designations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popular practice among financial services salespeople is to identify themselves by a “senior designation” to signal that they have expertise in retirement planning or the investment needs of older people. </a:t>
            </a:r>
          </a:p>
          <a:p>
            <a:r>
              <a:rPr lang="en-US" sz="1200" b="0" i="0" u="none" strike="noStrike" kern="1200" baseline="0" dirty="0">
                <a:solidFill>
                  <a:schemeClr val="tx1"/>
                </a:solidFill>
                <a:latin typeface="+mn-lt"/>
                <a:ea typeface="+mn-ea"/>
                <a:cs typeface="+mn-cs"/>
              </a:rPr>
              <a:t>The requirements to earn and maintain financial credentials, such as a senior designation, vary considerably. Programs of study range from weekend seminars to two-year graduate programs. The initials on a business card don’t provide information about the quality of the designation. Some designations indicate extensive knowledge in the financial needs of older consumers, while others are merely marketing tools. </a:t>
            </a:r>
          </a:p>
          <a:p>
            <a:r>
              <a:rPr lang="en-US" sz="1200" b="0" i="0" u="none" strike="noStrike" kern="1200" baseline="0" dirty="0">
                <a:solidFill>
                  <a:schemeClr val="tx1"/>
                </a:solidFill>
                <a:latin typeface="+mn-lt"/>
                <a:ea typeface="+mn-ea"/>
                <a:cs typeface="+mn-cs"/>
              </a:rPr>
              <a:t>While the majority of investment advisers, financial planners, and broker-dealers are honest and reputable, it pays to check on a senior designation if you are presented with one (see details on Resource Guide page 19). Be wary of investment scams, including the ones listed on the slide. </a:t>
            </a:r>
          </a:p>
          <a:p>
            <a:r>
              <a:rPr lang="en-US" sz="1200" b="1" i="0" u="none" strike="noStrike" kern="1200" baseline="0" dirty="0">
                <a:solidFill>
                  <a:schemeClr val="tx1"/>
                </a:solidFill>
                <a:latin typeface="+mn-lt"/>
                <a:ea typeface="+mn-ea"/>
                <a:cs typeface="+mn-cs"/>
              </a:rPr>
              <a:t>Common investment scams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Ponzi schemes: This is an old scam with a simple formula. </a:t>
            </a:r>
            <a:r>
              <a:rPr lang="en-US" sz="1200" b="0" i="0" u="none" strike="noStrike" kern="1200" baseline="0" dirty="0">
                <a:solidFill>
                  <a:schemeClr val="tx1"/>
                </a:solidFill>
                <a:latin typeface="+mn-lt"/>
                <a:ea typeface="+mn-ea"/>
                <a:cs typeface="+mn-cs"/>
              </a:rPr>
              <a:t>Scammers promise high returns to investors. Money from new investors is used to pay previous investors. These schemes eventually collapse—leaving most of the investors with a financial loss.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Unscrupulous financial advisers: Some advisers cut corners or resort to outright fraud or bilk older adults with unexplained fees, unauthorized trades or other irregularities.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Affinity fraud: A scammer pretends to be a member of a religious organization, a military or an ethnic group in order to win the trust of a member or members of the group. </a:t>
            </a:r>
            <a:r>
              <a:rPr lang="en-US" sz="1200" b="0" i="0" u="none" strike="noStrike" kern="1200" baseline="0" dirty="0">
                <a:solidFill>
                  <a:schemeClr val="tx1"/>
                </a:solidFill>
                <a:latin typeface="+mn-lt"/>
                <a:ea typeface="+mn-ea"/>
                <a:cs typeface="+mn-cs"/>
              </a:rPr>
              <a:t>Those committing affinity fraud often use symbols, language, and iconography to appear associated with a specific group in their solicitations.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Internet fraud – the “Dot-Con:” Using the internet, it is easy for con artists to reach millions of potential older victims at minimal cost. </a:t>
            </a:r>
            <a:r>
              <a:rPr lang="en-US" sz="1200" b="0" i="0" u="none" strike="noStrike" kern="1200" baseline="0" dirty="0">
                <a:solidFill>
                  <a:schemeClr val="tx1"/>
                </a:solidFill>
                <a:latin typeface="+mn-lt"/>
                <a:ea typeface="+mn-ea"/>
                <a:cs typeface="+mn-cs"/>
              </a:rPr>
              <a:t>This form of fraud is constantly evolving. Scammers often design email and social media accounts to appear as legitimate businesses or even family members. </a:t>
            </a:r>
          </a:p>
          <a:p>
            <a:pPr marL="171450" indent="-171450">
              <a:buFont typeface="Arial" panose="020B0604020202020204" pitchFamily="34" charset="0"/>
              <a:buChar char="•"/>
            </a:pPr>
            <a:r>
              <a:rPr lang="en-US" sz="1200" b="1" i="0" u="none" strike="noStrike" kern="1200" baseline="0" dirty="0">
                <a:solidFill>
                  <a:schemeClr val="tx1"/>
                </a:solidFill>
                <a:latin typeface="+mn-lt"/>
                <a:ea typeface="+mn-ea"/>
                <a:cs typeface="+mn-cs"/>
              </a:rPr>
              <a:t>Inappropriate or fraudulent annuity sales: Variable annuities are often pitched to seniors through “free lunch” investment seminars. </a:t>
            </a:r>
            <a:r>
              <a:rPr lang="en-US" sz="1200" b="0" i="0" u="none" strike="noStrike" kern="1200" baseline="0" dirty="0">
                <a:solidFill>
                  <a:schemeClr val="tx1"/>
                </a:solidFill>
                <a:latin typeface="+mn-lt"/>
                <a:ea typeface="+mn-ea"/>
                <a:cs typeface="+mn-cs"/>
              </a:rPr>
              <a:t>These products can be unsuitable for many retirees and are sometimes sold by salespersons who fail to disclose steep sales commissions and surrender charges that impose costly fees or penalties for taking the money out before the maturity date. </a:t>
            </a:r>
          </a:p>
          <a:p>
            <a:endParaRPr lang="en-US" altLang="en-US" dirty="0"/>
          </a:p>
        </p:txBody>
      </p:sp>
      <p:sp>
        <p:nvSpPr>
          <p:cNvPr id="11776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24C3E615-4D5D-4EA4-9183-492B1C075ABB}"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Insurance coverage and ownership categories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Deposit insurance coverage is based on a depositor’s ability to meet the specific requirements for an ownership category. The most common account ownership categories for individual and family deposits are single accounts, joint accounts, revocable trust accounts, and certain retirement accounts. </a:t>
            </a:r>
          </a:p>
          <a:p>
            <a:r>
              <a:rPr lang="en-US" sz="1200" b="0" i="0" u="none" strike="noStrike" kern="1200" baseline="0" dirty="0">
                <a:solidFill>
                  <a:schemeClr val="tx1"/>
                </a:solidFill>
                <a:latin typeface="+mn-lt"/>
                <a:ea typeface="+mn-ea"/>
                <a:cs typeface="+mn-cs"/>
              </a:rPr>
              <a:t>Each ownership category has different requirements, and the potential amount of insurance coverage for each category is based on the Standard Maximum Deposit Insurance Amount (SMDIA), which is $250,000. For additional details on the coverage limits, requirements, and in-depth information on all account ownership categories and other types of deposit accounts, visit </a:t>
            </a:r>
            <a:r>
              <a:rPr lang="en-US" sz="1200" b="1" i="0" u="none" strike="noStrike" kern="1200" baseline="0" dirty="0" err="1">
                <a:solidFill>
                  <a:schemeClr val="tx1"/>
                </a:solidFill>
                <a:latin typeface="+mn-lt"/>
                <a:ea typeface="+mn-ea"/>
                <a:cs typeface="+mn-cs"/>
              </a:rPr>
              <a:t>fdic</a:t>
            </a:r>
            <a:r>
              <a:rPr lang="en-US" sz="1200" b="1" i="0" u="none" strike="noStrike" kern="1200" baseline="0" dirty="0">
                <a:solidFill>
                  <a:schemeClr val="tx1"/>
                </a:solidFill>
                <a:latin typeface="+mn-lt"/>
                <a:ea typeface="+mn-ea"/>
                <a:cs typeface="+mn-cs"/>
              </a:rPr>
              <a:t>. gov/deposit/deposits</a:t>
            </a:r>
            <a:r>
              <a:rPr lang="en-US" sz="1200" b="0" i="0" u="none" strike="noStrike" kern="1200" baseline="0" dirty="0">
                <a:solidFill>
                  <a:schemeClr val="tx1"/>
                </a:solidFill>
                <a:latin typeface="+mn-lt"/>
                <a:ea typeface="+mn-ea"/>
                <a:cs typeface="+mn-cs"/>
              </a:rPr>
              <a:t>, call toll-free </a:t>
            </a:r>
            <a:r>
              <a:rPr lang="en-US" sz="1200" b="1" i="0" u="none" strike="noStrike" kern="1200" baseline="0" dirty="0">
                <a:solidFill>
                  <a:schemeClr val="tx1"/>
                </a:solidFill>
                <a:latin typeface="+mn-lt"/>
                <a:ea typeface="+mn-ea"/>
                <a:cs typeface="+mn-cs"/>
              </a:rPr>
              <a:t>1-877-ASK-FDIC (275- 3342)</a:t>
            </a:r>
            <a:r>
              <a:rPr lang="en-US" sz="1200" b="0" i="0" u="none" strike="noStrike" kern="1200" baseline="0" dirty="0">
                <a:solidFill>
                  <a:schemeClr val="tx1"/>
                </a:solidFill>
                <a:latin typeface="+mn-lt"/>
                <a:ea typeface="+mn-ea"/>
                <a:cs typeface="+mn-cs"/>
              </a:rPr>
              <a:t>, or talk to your bank representative. </a:t>
            </a:r>
            <a:endParaRPr lang="en-US" altLang="en-US" dirty="0"/>
          </a:p>
        </p:txBody>
      </p:sp>
      <p:sp>
        <p:nvSpPr>
          <p:cNvPr id="12288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048CE908-8050-4767-8CFC-C6F4B65C2C98}"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What final questions do you have? </a:t>
            </a:r>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Who would like to share one thing they learned from this training? </a:t>
            </a:r>
          </a:p>
          <a:p>
            <a:r>
              <a:rPr lang="en-US" sz="1200" b="0" i="0" u="none" strike="noStrike" kern="1200" baseline="0" dirty="0">
                <a:solidFill>
                  <a:schemeClr val="tx1"/>
                </a:solidFill>
                <a:latin typeface="+mn-lt"/>
                <a:ea typeface="+mn-ea"/>
                <a:cs typeface="+mn-cs"/>
              </a:rPr>
              <a:t>Congratulations! You have completed the </a:t>
            </a:r>
            <a:r>
              <a:rPr lang="en-US" sz="1200" b="0" i="1" u="none" strike="noStrike" kern="1200" baseline="0" dirty="0">
                <a:solidFill>
                  <a:schemeClr val="tx1"/>
                </a:solidFill>
                <a:latin typeface="+mn-lt"/>
                <a:ea typeface="+mn-ea"/>
                <a:cs typeface="+mn-cs"/>
              </a:rPr>
              <a:t>Money Smart for Older Adults </a:t>
            </a:r>
            <a:r>
              <a:rPr lang="en-US" sz="1200" b="0" i="0" u="none" strike="noStrike" kern="1200" baseline="0" dirty="0">
                <a:solidFill>
                  <a:schemeClr val="tx1"/>
                </a:solidFill>
                <a:latin typeface="+mn-lt"/>
                <a:ea typeface="+mn-ea"/>
                <a:cs typeface="+mn-cs"/>
              </a:rPr>
              <a:t>module. Protecting your finances and identity is important, and you are now better prepared to do just that. </a:t>
            </a:r>
          </a:p>
          <a:p>
            <a:r>
              <a:rPr lang="en-US" sz="1200" b="0" i="0" u="none" strike="noStrike" kern="1200" baseline="0" dirty="0">
                <a:solidFill>
                  <a:schemeClr val="tx1"/>
                </a:solidFill>
                <a:latin typeface="+mn-lt"/>
                <a:ea typeface="+mn-ea"/>
                <a:cs typeface="+mn-cs"/>
              </a:rPr>
              <a:t>Now we will see what you have learned by completing </a:t>
            </a:r>
            <a:r>
              <a:rPr lang="en-US" sz="1200" b="0" i="1" u="none" strike="noStrike" kern="1200" baseline="0" dirty="0">
                <a:solidFill>
                  <a:schemeClr val="tx1"/>
                </a:solidFill>
                <a:latin typeface="+mn-lt"/>
                <a:ea typeface="+mn-ea"/>
                <a:cs typeface="+mn-cs"/>
              </a:rPr>
              <a:t>[a short Post-Test beginning on page 85 of your Resource Guide and/or </a:t>
            </a:r>
            <a:r>
              <a:rPr lang="en-US" sz="1200" b="0" i="1" u="none" strike="noStrike" kern="1200" baseline="0" dirty="0" err="1">
                <a:solidFill>
                  <a:schemeClr val="tx1"/>
                </a:solidFill>
                <a:latin typeface="+mn-lt"/>
                <a:ea typeface="+mn-ea"/>
                <a:cs typeface="+mn-cs"/>
              </a:rPr>
              <a:t>the“After</a:t>
            </a:r>
            <a:r>
              <a:rPr lang="en-US" sz="1200" b="0" i="1" u="none" strike="noStrike" kern="1200" baseline="0" dirty="0">
                <a:solidFill>
                  <a:schemeClr val="tx1"/>
                </a:solidFill>
                <a:latin typeface="+mn-lt"/>
                <a:ea typeface="+mn-ea"/>
                <a:cs typeface="+mn-cs"/>
              </a:rPr>
              <a:t> the Training” section of the What Do You Know? form that you completed earlier].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 improve the training, we need your feedback. After you complete the test, please complete the Evaluation Form on pages 89 and 90 of your Resource Guide. Thank you for participating.</a:t>
            </a:r>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How to check out your broker or investment adviser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You can check a broker’s background via the Financial Industry Regulatory Authority (FINRA) </a:t>
            </a:r>
            <a:r>
              <a:rPr lang="en-US" sz="1200" b="0" i="0" u="none" strike="noStrike" kern="1200" baseline="0" dirty="0" err="1">
                <a:solidFill>
                  <a:schemeClr val="tx1"/>
                </a:solidFill>
                <a:latin typeface="+mn-lt"/>
                <a:ea typeface="+mn-ea"/>
                <a:cs typeface="+mn-cs"/>
              </a:rPr>
              <a:t>BrokerCheck</a:t>
            </a:r>
            <a:r>
              <a:rPr lang="en-US" sz="1200" b="0" i="0" u="none" strike="noStrike" kern="1200" baseline="0" dirty="0">
                <a:solidFill>
                  <a:schemeClr val="tx1"/>
                </a:solidFill>
                <a:latin typeface="+mn-lt"/>
                <a:ea typeface="+mn-ea"/>
                <a:cs typeface="+mn-cs"/>
              </a:rPr>
              <a:t> at </a:t>
            </a:r>
            <a:r>
              <a:rPr lang="en-US" sz="1200" b="1" i="0" u="none" strike="noStrike" kern="1200" baseline="0" dirty="0">
                <a:solidFill>
                  <a:schemeClr val="tx1"/>
                </a:solidFill>
                <a:latin typeface="+mn-lt"/>
                <a:ea typeface="+mn-ea"/>
                <a:cs typeface="+mn-cs"/>
              </a:rPr>
              <a:t>brokercheck.finra.org </a:t>
            </a:r>
            <a:r>
              <a:rPr lang="en-US" sz="1200" b="0" i="0" u="none" strike="noStrike" kern="1200" baseline="0" dirty="0">
                <a:solidFill>
                  <a:schemeClr val="tx1"/>
                </a:solidFill>
                <a:latin typeface="+mn-lt"/>
                <a:ea typeface="+mn-ea"/>
                <a:cs typeface="+mn-cs"/>
              </a:rPr>
              <a:t>or by calling the FINRA </a:t>
            </a:r>
            <a:r>
              <a:rPr lang="en-US" sz="1200" b="0" i="0" u="none" strike="noStrike" kern="1200" baseline="0" dirty="0" err="1">
                <a:solidFill>
                  <a:schemeClr val="tx1"/>
                </a:solidFill>
                <a:latin typeface="+mn-lt"/>
                <a:ea typeface="+mn-ea"/>
                <a:cs typeface="+mn-cs"/>
              </a:rPr>
              <a:t>BrokerCheck</a:t>
            </a:r>
            <a:r>
              <a:rPr lang="en-US" sz="1200" b="0" i="0" u="none" strike="noStrike" kern="1200" baseline="0" dirty="0">
                <a:solidFill>
                  <a:schemeClr val="tx1"/>
                </a:solidFill>
                <a:latin typeface="+mn-lt"/>
                <a:ea typeface="+mn-ea"/>
                <a:cs typeface="+mn-cs"/>
              </a:rPr>
              <a:t> Hotline at 1</a:t>
            </a:r>
            <a:r>
              <a:rPr lang="en-US" sz="1200" b="1" i="0" u="none" strike="noStrike" kern="1200" baseline="0" dirty="0">
                <a:solidFill>
                  <a:schemeClr val="tx1"/>
                </a:solidFill>
                <a:latin typeface="+mn-lt"/>
                <a:ea typeface="+mn-ea"/>
                <a:cs typeface="+mn-cs"/>
              </a:rPr>
              <a:t>-800-289-9999</a:t>
            </a:r>
            <a:r>
              <a:rPr lang="en-US" sz="1200" b="0" i="0" u="none" strike="noStrike" kern="1200" baseline="0" dirty="0">
                <a:solidFill>
                  <a:schemeClr val="tx1"/>
                </a:solidFill>
                <a:latin typeface="+mn-lt"/>
                <a:ea typeface="+mn-ea"/>
                <a:cs typeface="+mn-cs"/>
              </a:rPr>
              <a:t>. You can check the background of a Registered Investment Advisor via the Securities and Exchange Commission (SEC) Investment Advisor Public Disclosure Database at </a:t>
            </a:r>
            <a:r>
              <a:rPr lang="en-US" sz="1200" b="1" i="0" u="none" strike="noStrike" kern="1200" baseline="0" dirty="0">
                <a:solidFill>
                  <a:schemeClr val="tx1"/>
                </a:solidFill>
                <a:latin typeface="+mn-lt"/>
                <a:ea typeface="+mn-ea"/>
                <a:cs typeface="+mn-cs"/>
              </a:rPr>
              <a:t>adviserinfo.sec.gov</a:t>
            </a:r>
            <a:r>
              <a:rPr lang="en-US" sz="1200" b="0" i="0" u="none" strike="noStrike" kern="1200" baseline="0" dirty="0">
                <a:solidFill>
                  <a:schemeClr val="tx1"/>
                </a:solidFill>
                <a:latin typeface="+mn-lt"/>
                <a:ea typeface="+mn-ea"/>
                <a:cs typeface="+mn-cs"/>
              </a:rPr>
              <a:t>. You may also contact your state securities office and Better Business Bureau to check if there have been any disciplinary actions against a licensed securities broker/dealer. </a:t>
            </a:r>
            <a:endParaRPr lang="en-US" altLang="en-US" dirty="0"/>
          </a:p>
        </p:txBody>
      </p:sp>
      <p:sp>
        <p:nvSpPr>
          <p:cNvPr id="11878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457E12FA-00FB-48D8-B6A8-DD13D66DE1EB}"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To learn more about senior certification and designations, visit FINRA at </a:t>
            </a:r>
            <a:r>
              <a:rPr lang="en-US" sz="1200" b="1" i="0" u="none" strike="noStrike" kern="1200" baseline="0" dirty="0">
                <a:solidFill>
                  <a:schemeClr val="tx1"/>
                </a:solidFill>
                <a:latin typeface="+mn-lt"/>
                <a:ea typeface="+mn-ea"/>
                <a:cs typeface="+mn-cs"/>
              </a:rPr>
              <a:t>finra.org/investors/ professional-designations/accredited-designations</a:t>
            </a:r>
            <a:r>
              <a:rPr lang="en-US" sz="1200" b="0" i="0" u="none" strike="noStrike" kern="1200" baseline="0" dirty="0">
                <a:solidFill>
                  <a:schemeClr val="tx1"/>
                </a:solidFill>
                <a:latin typeface="+mn-lt"/>
                <a:ea typeface="+mn-ea"/>
                <a:cs typeface="+mn-cs"/>
              </a:rPr>
              <a:t>. Scroll to the bottom of the FINRA page to find links to other helpful resources. </a:t>
            </a:r>
          </a:p>
          <a:p>
            <a:r>
              <a:rPr lang="en-US" sz="1200" b="0" i="0" u="none" strike="noStrike" kern="1200" baseline="0" dirty="0">
                <a:solidFill>
                  <a:schemeClr val="tx1"/>
                </a:solidFill>
                <a:latin typeface="+mn-lt"/>
                <a:ea typeface="+mn-ea"/>
                <a:cs typeface="+mn-cs"/>
              </a:rPr>
              <a:t>In addition, the North American Securities Administrators Association (NASAA) provides contact information for state regulators. </a:t>
            </a:r>
          </a:p>
          <a:p>
            <a:r>
              <a:rPr lang="en-US" sz="1200" b="0" i="0" u="none" strike="noStrike" kern="1200" baseline="0" dirty="0">
                <a:solidFill>
                  <a:schemeClr val="tx1"/>
                </a:solidFill>
                <a:latin typeface="+mn-lt"/>
                <a:ea typeface="+mn-ea"/>
                <a:cs typeface="+mn-cs"/>
              </a:rPr>
              <a:t>Consult the CFPB consumer guide </a:t>
            </a:r>
            <a:r>
              <a:rPr lang="en-US" sz="1200" b="0" i="1" u="none" strike="noStrike" kern="1200" baseline="0" dirty="0">
                <a:solidFill>
                  <a:schemeClr val="tx1"/>
                </a:solidFill>
                <a:latin typeface="+mn-lt"/>
                <a:ea typeface="+mn-ea"/>
                <a:cs typeface="+mn-cs"/>
              </a:rPr>
              <a:t>Know Your Financial Adviser </a:t>
            </a:r>
            <a:r>
              <a:rPr lang="en-US" sz="1200" b="0" i="0" u="none" strike="noStrike" kern="1200" baseline="0" dirty="0">
                <a:solidFill>
                  <a:schemeClr val="tx1"/>
                </a:solidFill>
                <a:latin typeface="+mn-lt"/>
                <a:ea typeface="+mn-ea"/>
                <a:cs typeface="+mn-cs"/>
              </a:rPr>
              <a:t>to help you ask the right questions if you’re shopping for an adviser with expertise in senior financial planning. Visit </a:t>
            </a:r>
            <a:r>
              <a:rPr lang="en-US" sz="1200" b="1" i="0" u="none" strike="noStrike" kern="1200" baseline="0" dirty="0">
                <a:solidFill>
                  <a:schemeClr val="tx1"/>
                </a:solidFill>
                <a:latin typeface="+mn-lt"/>
                <a:ea typeface="+mn-ea"/>
                <a:cs typeface="+mn-cs"/>
              </a:rPr>
              <a:t>consumerfinance.gov/blog/know-your-financial-adviser</a:t>
            </a:r>
            <a:r>
              <a:rPr lang="en-US" sz="1200" b="0" i="0" u="none" strike="noStrike" kern="1200" baseline="0" dirty="0">
                <a:solidFill>
                  <a:schemeClr val="tx1"/>
                </a:solidFill>
                <a:latin typeface="+mn-lt"/>
                <a:ea typeface="+mn-ea"/>
                <a:cs typeface="+mn-cs"/>
              </a:rPr>
              <a:t>. </a:t>
            </a:r>
            <a:endParaRPr lang="en-US" altLang="en-US" dirty="0"/>
          </a:p>
        </p:txBody>
      </p:sp>
      <p:sp>
        <p:nvSpPr>
          <p:cNvPr id="11981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611A28CB-FE4E-4256-8917-0D34B1655A8D}"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Loss prevention tips for investors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Invest wisely online and offline. Here are some important tips you should keep in mind when you are considering purchasing investment products and for protecting those investments once you have them: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trust strangers, no matter how trustworthy they sound.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Take your time when making investment choices. Be careful of “act now” or “before it’s too late” statements.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Say “no” to anybody who tries to pressure you or rush you into an investment.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wary of salespeople who prey upon your fears or promise returns that sound too good to be true, such as guaranteed high interest rates or no risk investments</a:t>
            </a:r>
          </a:p>
          <a:p>
            <a:endParaRPr lang="en-US" altLang="en-US" dirty="0"/>
          </a:p>
        </p:txBody>
      </p:sp>
      <p:sp>
        <p:nvSpPr>
          <p:cNvPr id="12083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B855A5A3-E22D-4392-8371-D6D033B36F22}"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Always ask for a written explanation of every investment opportunity and then shop around and get a second opinion.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wary of any financial adviser who tells you to leave everything in his or her care.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Stay in charge of your money or enlist the help of a trusted and capable third party to assist you.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731569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baseline="0" dirty="0">
                <a:solidFill>
                  <a:srgbClr val="211E1F"/>
                </a:solidFill>
                <a:latin typeface="Univers LT Std"/>
              </a:rPr>
              <a:t>Make checks payable to a company or financial institution, never an individual. </a:t>
            </a:r>
          </a:p>
          <a:p>
            <a:pPr marL="171450" indent="-171450">
              <a:buFont typeface="Arial" panose="020B0604020202020204" pitchFamily="34" charset="0"/>
              <a:buChar char="•"/>
            </a:pPr>
            <a:r>
              <a:rPr lang="en-US" sz="1200" b="0" i="0" u="none" strike="noStrike" baseline="0" dirty="0">
                <a:solidFill>
                  <a:srgbClr val="211E1F"/>
                </a:solidFill>
                <a:latin typeface="Univers LT Std"/>
              </a:rPr>
              <a:t>Retain and maintain account statements and confirmations you receive about your investment transaction. </a:t>
            </a:r>
          </a:p>
          <a:p>
            <a:pPr marL="171450" indent="-171450">
              <a:buFont typeface="Arial" panose="020B0604020202020204" pitchFamily="34" charset="0"/>
              <a:buChar char="•"/>
            </a:pPr>
            <a:r>
              <a:rPr lang="en-US" sz="1200" b="0" i="0" u="none" strike="noStrike" baseline="0" dirty="0">
                <a:solidFill>
                  <a:srgbClr val="211E1F"/>
                </a:solidFill>
                <a:latin typeface="Univers LT Std"/>
              </a:rPr>
              <a:t>Document every conversation with financial advisers. </a:t>
            </a:r>
          </a:p>
          <a:p>
            <a:pPr marL="171450" indent="-171450">
              <a:buFont typeface="Arial" panose="020B0604020202020204" pitchFamily="34" charset="0"/>
              <a:buChar char="•"/>
            </a:pPr>
            <a:r>
              <a:rPr lang="en-US" sz="1200" b="0" i="0" u="none" strike="noStrike" baseline="0" dirty="0">
                <a:solidFill>
                  <a:srgbClr val="211E1F"/>
                </a:solidFill>
                <a:latin typeface="Univers LT Std"/>
              </a:rPr>
              <a:t>Don’t put all your eggs in one basket—divide your investments among different asset categories, such as stocks, bonds, and cash held in federally insured deposit accounts.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876331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Take immediate action if you detect a problem. Time is critical, so do not be afraid to complain.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let embarrassment or fear stop you from reporting financial exploitation or investment fraud.</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367376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Additional tips to keep in mind when considering investment products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Save enough emergency money in a savings or other readily accessible federally insured deposit account to support you and your family for at least six months before investing in non-deposit products.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your homework. Never invest in a product you do not understand fully.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Attend classes, seminars, or check the business reference section of the public library to become better informed.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aware that many investment professionals offer “free meal seminars” as a marketing technique for obtaining new clients. Be sure to check the background of the presenter, research any recommended investment products, and get a second opinion before making the decision to invest. That ‘free meal’ can turn out to be expensive if it results in you becoming a victim of fraud.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Understand the risks before investing. Investments always have some degree of risk.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Tell your financial adviser of your financial objectives and risk tolerance. </a:t>
            </a:r>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981090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Understanding FDIC insurance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you select investment products offered by a bank, it is important to understand which of your investments are covered by the Federal Deposit Insurance Corporation or FDIC. The FDIC insures funds in deposit accounts at FDIC-insured institutions including: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Checking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Savings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Money Market Deposit Accounts (MMDAs)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Certificates of Deposit (CDs) </a:t>
            </a:r>
          </a:p>
          <a:p>
            <a:r>
              <a:rPr lang="en-US" sz="1200" b="0" i="0" u="none" strike="noStrike" kern="1200" baseline="0" dirty="0">
                <a:solidFill>
                  <a:schemeClr val="tx1"/>
                </a:solidFill>
                <a:latin typeface="+mn-lt"/>
                <a:ea typeface="+mn-ea"/>
                <a:cs typeface="+mn-cs"/>
              </a:rPr>
              <a:t>Another federal agency, the National Credit Union Administration, provides similar deposit insurance coverage to depositors at federally insured credit unions. </a:t>
            </a:r>
          </a:p>
          <a:p>
            <a:r>
              <a:rPr lang="en-US" sz="1200" b="0" i="0" u="none" strike="noStrike" kern="1200" baseline="0" dirty="0">
                <a:solidFill>
                  <a:schemeClr val="tx1"/>
                </a:solidFill>
                <a:latin typeface="+mn-lt"/>
                <a:ea typeface="+mn-ea"/>
                <a:cs typeface="+mn-cs"/>
              </a:rPr>
              <a:t>FDIC insurance protects depositors up to a capped amount in the event of a bank failure. It does </a:t>
            </a:r>
            <a:r>
              <a:rPr lang="en-US" sz="1200" b="1" i="0" u="none" strike="noStrike" kern="1200" baseline="0" dirty="0">
                <a:solidFill>
                  <a:schemeClr val="tx1"/>
                </a:solidFill>
                <a:latin typeface="+mn-lt"/>
                <a:ea typeface="+mn-ea"/>
                <a:cs typeface="+mn-cs"/>
              </a:rPr>
              <a:t>not </a:t>
            </a:r>
            <a:r>
              <a:rPr lang="en-US" sz="1200" b="0" i="0" u="none" strike="noStrike" kern="1200" baseline="0" dirty="0">
                <a:solidFill>
                  <a:schemeClr val="tx1"/>
                </a:solidFill>
                <a:latin typeface="+mn-lt"/>
                <a:ea typeface="+mn-ea"/>
                <a:cs typeface="+mn-cs"/>
              </a:rPr>
              <a:t>protect depositors from losses resulting from theft, fraud, or robbery. </a:t>
            </a:r>
          </a:p>
          <a:p>
            <a:r>
              <a:rPr lang="en-US" sz="1200" b="0" i="0" u="none" strike="noStrike" kern="1200" baseline="0" dirty="0">
                <a:solidFill>
                  <a:schemeClr val="tx1"/>
                </a:solidFill>
                <a:latin typeface="+mn-lt"/>
                <a:ea typeface="+mn-ea"/>
                <a:cs typeface="+mn-cs"/>
              </a:rPr>
              <a:t>FDIC does not insure non-deposit investment products, even if they were purchased at an that insured bank, including stocks, bonds, mutual fund shares, life insurance policies, annuities and municipal securities. When you meet or talk with a sales representative about non-deposit investment products, they must tell you that the product(s) are not insured by the FDIC. </a:t>
            </a:r>
          </a:p>
          <a:p>
            <a:r>
              <a:rPr lang="en-US" sz="1200" b="0" i="0" u="none" strike="noStrike" kern="1200" baseline="0" dirty="0">
                <a:solidFill>
                  <a:schemeClr val="tx1"/>
                </a:solidFill>
                <a:latin typeface="+mn-lt"/>
                <a:ea typeface="+mn-ea"/>
                <a:cs typeface="+mn-cs"/>
              </a:rPr>
              <a:t>Contents of safe deposit boxes also are not protected by FDIC insurance. </a:t>
            </a:r>
          </a:p>
          <a:p>
            <a:r>
              <a:rPr lang="en-US" sz="1200" b="0" i="0" u="none" strike="noStrike" kern="1200" baseline="0" dirty="0">
                <a:solidFill>
                  <a:schemeClr val="tx1"/>
                </a:solidFill>
                <a:latin typeface="+mn-lt"/>
                <a:ea typeface="+mn-ea"/>
                <a:cs typeface="+mn-cs"/>
              </a:rPr>
              <a:t>By law, federal deposit insurance is backed by the full faith and credit of the federal government. If a bank fails, the FDIC will pay all insured deposits up to the insurance limit, including principal and any accrued 35 </a:t>
            </a:r>
          </a:p>
          <a:p>
            <a:r>
              <a:rPr lang="en-US" sz="1200" b="0" i="0" u="none" strike="noStrike" kern="1200" baseline="0" dirty="0">
                <a:solidFill>
                  <a:schemeClr val="tx1"/>
                </a:solidFill>
                <a:latin typeface="+mn-lt"/>
                <a:ea typeface="+mn-ea"/>
                <a:cs typeface="+mn-cs"/>
              </a:rPr>
              <a:t>interest through the date of the bank closing. Federal law requires that all insured deposits be paid as soon as possible. </a:t>
            </a:r>
            <a:endParaRPr lang="en-US" altLang="en-US" dirty="0"/>
          </a:p>
        </p:txBody>
      </p:sp>
      <p:sp>
        <p:nvSpPr>
          <p:cNvPr id="12186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67857E37-3C94-4B51-9AFD-3AEECA5E8B8F}"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9</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935496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8419365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2392734278"/>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fdic.gov/depos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file://localhost/Users/hwoods/Documents/slide%20images/OA_slide-33-33.p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adviserinfo.sec.gov/" TargetMode="External"/><Relationship Id="rId4" Type="http://schemas.openxmlformats.org/officeDocument/2006/relationships/hyperlink" Target="http://brokercheck.finra.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consumerfinance.gov/about-us/blog/know-your-financial-adviser/" TargetMode="External"/><Relationship Id="rId4" Type="http://schemas.openxmlformats.org/officeDocument/2006/relationships/hyperlink" Target="http://www.nasaa.org/about-us/contact-us/contact-your-regulato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37510" y="381000"/>
            <a:ext cx="7668491"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 Fraud</a:t>
            </a:r>
          </a:p>
        </p:txBody>
      </p:sp>
      <p:pic>
        <p:nvPicPr>
          <p:cNvPr id="3" name="Picture 2" descr="arrow pointing up with a dollar sign on top and exclamation mark in a triangle below"/>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4736" y="1219200"/>
            <a:ext cx="1841064" cy="2667000"/>
          </a:xfrm>
          <a:prstGeom prst="rect">
            <a:avLst/>
          </a:prstGeom>
        </p:spPr>
      </p:pic>
      <p:sp>
        <p:nvSpPr>
          <p:cNvPr id="31747" name="Content Placeholder 2"/>
          <p:cNvSpPr>
            <a:spLocks noGrp="1"/>
          </p:cNvSpPr>
          <p:nvPr>
            <p:ph idx="1"/>
          </p:nvPr>
        </p:nvSpPr>
        <p:spPr>
          <a:xfrm>
            <a:off x="4800600" y="1219200"/>
            <a:ext cx="5562600" cy="5105400"/>
          </a:xfrm>
        </p:spPr>
        <p:txBody>
          <a:bodyPr/>
          <a:lstStyle/>
          <a:p>
            <a:pPr>
              <a:lnSpc>
                <a:spcPct val="110000"/>
              </a:lnSpc>
            </a:pPr>
            <a:r>
              <a:rPr lang="en-US" altLang="en-US" sz="2400" dirty="0">
                <a:latin typeface="Helvetica Neue" pitchFamily="-84" charset="0"/>
                <a:ea typeface="Geneva" pitchFamily="-84" charset="0"/>
                <a:cs typeface="Geneva" pitchFamily="-84" charset="0"/>
              </a:rPr>
              <a:t>Misleading senior certifications/designations</a:t>
            </a:r>
          </a:p>
          <a:p>
            <a:pPr>
              <a:lnSpc>
                <a:spcPct val="110000"/>
              </a:lnSpc>
            </a:pPr>
            <a:r>
              <a:rPr lang="en-US" altLang="en-US" sz="2400" dirty="0">
                <a:latin typeface="Helvetica Neue" pitchFamily="-84" charset="0"/>
                <a:ea typeface="Geneva" pitchFamily="-84" charset="0"/>
                <a:cs typeface="Geneva" pitchFamily="-84" charset="0"/>
              </a:rPr>
              <a:t>Ponzi schemes</a:t>
            </a:r>
          </a:p>
          <a:p>
            <a:pPr>
              <a:lnSpc>
                <a:spcPct val="110000"/>
              </a:lnSpc>
            </a:pPr>
            <a:r>
              <a:rPr lang="en-US" altLang="en-US" sz="2400" dirty="0">
                <a:latin typeface="Helvetica Neue" pitchFamily="-84" charset="0"/>
                <a:ea typeface="Geneva" pitchFamily="-84" charset="0"/>
                <a:cs typeface="Geneva" pitchFamily="-84" charset="0"/>
              </a:rPr>
              <a:t>Unscrupulous financial advisers</a:t>
            </a:r>
          </a:p>
          <a:p>
            <a:pPr>
              <a:lnSpc>
                <a:spcPct val="110000"/>
              </a:lnSpc>
            </a:pPr>
            <a:r>
              <a:rPr lang="en-US" altLang="en-US" sz="2400" dirty="0">
                <a:latin typeface="Helvetica Neue" pitchFamily="-84" charset="0"/>
                <a:ea typeface="Geneva" pitchFamily="-84" charset="0"/>
                <a:cs typeface="Geneva" pitchFamily="-84" charset="0"/>
              </a:rPr>
              <a:t>Affinity fraud</a:t>
            </a:r>
          </a:p>
          <a:p>
            <a:pPr>
              <a:lnSpc>
                <a:spcPct val="110000"/>
              </a:lnSpc>
            </a:pPr>
            <a:r>
              <a:rPr lang="en-US" altLang="en-US" sz="2400" dirty="0">
                <a:latin typeface="Helvetica Neue" pitchFamily="-84" charset="0"/>
                <a:ea typeface="Geneva" pitchFamily="-84" charset="0"/>
                <a:cs typeface="Geneva" pitchFamily="-84" charset="0"/>
              </a:rPr>
              <a:t>Internet fraud – the “Dot-Con”</a:t>
            </a:r>
          </a:p>
          <a:p>
            <a:pPr>
              <a:lnSpc>
                <a:spcPct val="110000"/>
              </a:lnSpc>
            </a:pPr>
            <a:r>
              <a:rPr lang="en-US" altLang="en-US" sz="2400" dirty="0">
                <a:latin typeface="Helvetica Neue" pitchFamily="-84" charset="0"/>
                <a:ea typeface="Geneva" pitchFamily="-84" charset="0"/>
                <a:cs typeface="Geneva" pitchFamily="-84" charset="0"/>
              </a:rPr>
              <a:t>Inappropriate or fraudulent annuities</a:t>
            </a:r>
          </a:p>
          <a:p>
            <a:pPr>
              <a:lnSpc>
                <a:spcPct val="110000"/>
              </a:lnSpc>
            </a:pPr>
            <a:endParaRPr lang="en-US" altLang="en-US" sz="2400" dirty="0">
              <a:latin typeface="Helvetica Neue" pitchFamily="-84" charset="0"/>
              <a:ea typeface="Geneva" pitchFamily="-84" charset="0"/>
              <a:cs typeface="Geneva" pitchFamily="-8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2209801" y="381000"/>
            <a:ext cx="8167335"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Understanding FDIC Insurance </a:t>
            </a:r>
            <a:r>
              <a:rPr lang="en-US" altLang="en-US" sz="1800" cap="none" dirty="0">
                <a:latin typeface="Helvetica Neue" pitchFamily="-84" charset="0"/>
                <a:ea typeface="Helvetica Neue" pitchFamily="-84" charset="0"/>
                <a:cs typeface="Helvetica Neue" pitchFamily="-84" charset="0"/>
              </a:rPr>
              <a:t>(cont.)</a:t>
            </a:r>
          </a:p>
        </p:txBody>
      </p:sp>
      <p:sp>
        <p:nvSpPr>
          <p:cNvPr id="40963" name="Content Placeholder 2"/>
          <p:cNvSpPr>
            <a:spLocks noGrp="1"/>
          </p:cNvSpPr>
          <p:nvPr>
            <p:ph idx="1"/>
          </p:nvPr>
        </p:nvSpPr>
        <p:spPr>
          <a:xfrm>
            <a:off x="2209801" y="1295400"/>
            <a:ext cx="7737475" cy="3633788"/>
          </a:xfrm>
        </p:spPr>
        <p:txBody>
          <a:bodyPr/>
          <a:lstStyle/>
          <a:p>
            <a:r>
              <a:rPr lang="en-US" altLang="en-US" b="1" dirty="0">
                <a:latin typeface="Helvetica Neue" pitchFamily="-84" charset="0"/>
                <a:ea typeface="Geneva" pitchFamily="-84" charset="0"/>
                <a:cs typeface="Geneva" pitchFamily="-84" charset="0"/>
              </a:rPr>
              <a:t>Coverage – generally $250,000 per person </a:t>
            </a:r>
            <a:br>
              <a:rPr lang="en-US" altLang="en-US" b="1" dirty="0">
                <a:latin typeface="Helvetica Neue" pitchFamily="-84" charset="0"/>
                <a:ea typeface="Geneva" pitchFamily="-84" charset="0"/>
                <a:cs typeface="Geneva" pitchFamily="-84" charset="0"/>
              </a:rPr>
            </a:br>
            <a:r>
              <a:rPr lang="en-US" altLang="en-US" b="1" dirty="0">
                <a:latin typeface="Helvetica Neue" pitchFamily="-84" charset="0"/>
                <a:ea typeface="Geneva" pitchFamily="-84" charset="0"/>
                <a:cs typeface="Geneva" pitchFamily="-84" charset="0"/>
              </a:rPr>
              <a:t>per category</a:t>
            </a:r>
          </a:p>
          <a:p>
            <a:pPr>
              <a:spcAft>
                <a:spcPts val="0"/>
              </a:spcAft>
            </a:pPr>
            <a:r>
              <a:rPr lang="en-US" altLang="en-US" b="1" dirty="0">
                <a:latin typeface="Helvetica Neue" pitchFamily="-84" charset="0"/>
                <a:ea typeface="Geneva" pitchFamily="-84" charset="0"/>
                <a:cs typeface="Geneva" pitchFamily="-84" charset="0"/>
              </a:rPr>
              <a:t>Categories</a:t>
            </a:r>
          </a:p>
          <a:p>
            <a:pPr lvl="1">
              <a:spcAft>
                <a:spcPts val="0"/>
              </a:spcAft>
              <a:buFontTx/>
              <a:buChar char="̶"/>
            </a:pPr>
            <a:r>
              <a:rPr lang="en-US" altLang="en-US" dirty="0">
                <a:latin typeface="Helvetica Neue" pitchFamily="-84" charset="0"/>
                <a:ea typeface="Geneva" pitchFamily="-84" charset="0"/>
                <a:cs typeface="Geneva" pitchFamily="-84" charset="0"/>
              </a:rPr>
              <a:t>Single accounts</a:t>
            </a:r>
          </a:p>
          <a:p>
            <a:pPr lvl="1">
              <a:spcAft>
                <a:spcPts val="0"/>
              </a:spcAft>
              <a:buFontTx/>
              <a:buChar char="̶"/>
            </a:pPr>
            <a:r>
              <a:rPr lang="en-US" altLang="en-US" dirty="0">
                <a:latin typeface="Helvetica Neue" pitchFamily="-84" charset="0"/>
                <a:ea typeface="Geneva" pitchFamily="-84" charset="0"/>
                <a:cs typeface="Geneva" pitchFamily="-84" charset="0"/>
              </a:rPr>
              <a:t>Joint accounts</a:t>
            </a:r>
          </a:p>
          <a:p>
            <a:pPr lvl="1">
              <a:spcAft>
                <a:spcPts val="0"/>
              </a:spcAft>
              <a:buFontTx/>
              <a:buChar char="̶"/>
            </a:pPr>
            <a:r>
              <a:rPr lang="en-US" altLang="en-US" dirty="0">
                <a:latin typeface="Helvetica Neue" pitchFamily="-84" charset="0"/>
                <a:ea typeface="Geneva" pitchFamily="-84" charset="0"/>
                <a:cs typeface="Geneva" pitchFamily="-84" charset="0"/>
              </a:rPr>
              <a:t>Revocable trust accounts</a:t>
            </a:r>
          </a:p>
          <a:p>
            <a:pPr lvl="1">
              <a:spcAft>
                <a:spcPts val="0"/>
              </a:spcAft>
              <a:buFontTx/>
              <a:buChar char="̶"/>
            </a:pPr>
            <a:r>
              <a:rPr lang="en-US" altLang="en-US" dirty="0">
                <a:latin typeface="Helvetica Neue" pitchFamily="-84" charset="0"/>
                <a:ea typeface="Geneva" pitchFamily="-84" charset="0"/>
                <a:cs typeface="Geneva" pitchFamily="-84" charset="0"/>
              </a:rPr>
              <a:t>Certain retirement accounts</a:t>
            </a:r>
          </a:p>
        </p:txBody>
      </p:sp>
      <p:sp>
        <p:nvSpPr>
          <p:cNvPr id="5" name="Rectangle 4"/>
          <p:cNvSpPr/>
          <p:nvPr/>
        </p:nvSpPr>
        <p:spPr>
          <a:xfrm>
            <a:off x="2209801" y="4572001"/>
            <a:ext cx="7772400" cy="1585049"/>
          </a:xfrm>
          <a:prstGeom prst="rect">
            <a:avLst/>
          </a:prstGeom>
          <a:solidFill>
            <a:srgbClr val="008FBE">
              <a:alpha val="11000"/>
            </a:srgbClr>
          </a:solidFill>
          <a:ln w="15875" cap="rnd" cmpd="sng">
            <a:solidFill>
              <a:srgbClr val="008FBE"/>
            </a:solidFill>
          </a:ln>
          <a:effectLst/>
        </p:spPr>
        <p:style>
          <a:lnRef idx="3">
            <a:schemeClr val="lt1"/>
          </a:lnRef>
          <a:fillRef idx="1">
            <a:schemeClr val="accent2"/>
          </a:fillRef>
          <a:effectRef idx="1">
            <a:schemeClr val="accent2"/>
          </a:effectRef>
          <a:fontRef idx="minor">
            <a:schemeClr val="lt1"/>
          </a:fontRef>
        </p:style>
        <p:txBody>
          <a:bodyPr wrap="square" lIns="182880" rIns="182880" bIns="91440" numCol="1" spcCol="91440" anchor="t" anchorCtr="0">
            <a:spAutoFit/>
          </a:bodyPr>
          <a:lstStyle/>
          <a:p>
            <a:pPr fontAlgn="base">
              <a:spcBef>
                <a:spcPct val="0"/>
              </a:spcBef>
              <a:spcAft>
                <a:spcPts val="600"/>
              </a:spcAft>
              <a:defRPr/>
            </a:pPr>
            <a:r>
              <a:rPr lang="en-US" sz="2400" b="1" dirty="0">
                <a:solidFill>
                  <a:prstClr val="black"/>
                </a:solidFill>
                <a:latin typeface="Helvetica Neue"/>
                <a:cs typeface="Helvetica Neue"/>
              </a:rPr>
              <a:t>For more information: </a:t>
            </a:r>
          </a:p>
          <a:p>
            <a:pPr marL="342900" indent="-342900" fontAlgn="base">
              <a:spcBef>
                <a:spcPct val="0"/>
              </a:spcBef>
              <a:spcAft>
                <a:spcPts val="600"/>
              </a:spcAft>
              <a:buFont typeface="Arial"/>
              <a:buChar char="•"/>
              <a:defRPr/>
            </a:pPr>
            <a:r>
              <a:rPr lang="en-US" sz="2000" b="1" dirty="0">
                <a:solidFill>
                  <a:prstClr val="black"/>
                </a:solidFill>
                <a:latin typeface="Helvetica Neue"/>
                <a:cs typeface="Helvetica Neue"/>
              </a:rPr>
              <a:t>Contact FDIC: </a:t>
            </a:r>
            <a:r>
              <a:rPr lang="en-US" sz="2000" b="1" dirty="0">
                <a:solidFill>
                  <a:prstClr val="black"/>
                </a:solidFill>
                <a:latin typeface="Helvetica Neue"/>
                <a:cs typeface="Helvetica Neue"/>
                <a:hlinkClick r:id="rId3"/>
              </a:rPr>
              <a:t> fdic.gov/deposit/deposits</a:t>
            </a:r>
            <a:r>
              <a:rPr lang="en-US" sz="2000" b="1" dirty="0">
                <a:solidFill>
                  <a:prstClr val="black"/>
                </a:solidFill>
                <a:latin typeface="Helvetica Neue"/>
                <a:cs typeface="Helvetica Neue"/>
              </a:rPr>
              <a:t> or call 1-877-ASK-FDIC</a:t>
            </a:r>
          </a:p>
          <a:p>
            <a:pPr marL="342900" indent="-342900" fontAlgn="base">
              <a:spcBef>
                <a:spcPct val="0"/>
              </a:spcBef>
              <a:spcAft>
                <a:spcPts val="600"/>
              </a:spcAft>
              <a:buFont typeface="Arial"/>
              <a:buChar char="•"/>
              <a:defRPr/>
            </a:pPr>
            <a:r>
              <a:rPr lang="en-US" sz="2000" b="1" dirty="0">
                <a:solidFill>
                  <a:prstClr val="black"/>
                </a:solidFill>
                <a:latin typeface="Helvetica Neue"/>
                <a:cs typeface="Helvetica Neue"/>
              </a:rPr>
              <a:t>Talk to your banker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2209800" y="381000"/>
            <a:ext cx="8001000" cy="609600"/>
          </a:xfrm>
        </p:spPr>
        <p:txBody>
          <a:bodyPr>
            <a:normAutofit/>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Summary</a:t>
            </a:r>
          </a:p>
        </p:txBody>
      </p:sp>
      <p:pic>
        <p:nvPicPr>
          <p:cNvPr id="2" name="OA_slide-33.png" descr="question mark in a bubble as if it is being spoken"/>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2438400" y="1066800"/>
            <a:ext cx="1571454" cy="1809894"/>
          </a:xfrm>
          <a:prstGeom prst="rect">
            <a:avLst/>
          </a:prstGeom>
        </p:spPr>
      </p:pic>
      <p:sp>
        <p:nvSpPr>
          <p:cNvPr id="33795" name="Content Placeholder 2"/>
          <p:cNvSpPr>
            <a:spLocks noGrp="1"/>
          </p:cNvSpPr>
          <p:nvPr>
            <p:ph idx="1"/>
          </p:nvPr>
        </p:nvSpPr>
        <p:spPr>
          <a:xfrm>
            <a:off x="4114800" y="2209800"/>
            <a:ext cx="5943600" cy="3657600"/>
          </a:xfrm>
        </p:spPr>
        <p:txBody>
          <a:bodyPr/>
          <a:lstStyle/>
          <a:p>
            <a:pPr indent="-338138">
              <a:spcAft>
                <a:spcPts val="0"/>
              </a:spcAft>
              <a:defRPr/>
            </a:pPr>
            <a:r>
              <a:rPr lang="en-US" b="1" dirty="0"/>
              <a:t>What final questions do you have?</a:t>
            </a:r>
          </a:p>
          <a:p>
            <a:pPr indent="-338138">
              <a:spcAft>
                <a:spcPts val="0"/>
              </a:spcAft>
              <a:defRPr/>
            </a:pPr>
            <a:endParaRPr lang="en-US" b="1" dirty="0"/>
          </a:p>
          <a:p>
            <a:pPr indent="-338138">
              <a:spcAft>
                <a:spcPts val="0"/>
              </a:spcAft>
              <a:defRPr/>
            </a:pPr>
            <a:r>
              <a:rPr lang="en-US" b="1" dirty="0"/>
              <a:t>What have you learned?</a:t>
            </a:r>
          </a:p>
          <a:p>
            <a:pPr indent="-338138">
              <a:spcAft>
                <a:spcPts val="0"/>
              </a:spcAft>
              <a:defRPr/>
            </a:pPr>
            <a:endParaRPr lang="en-US" b="1" dirty="0"/>
          </a:p>
          <a:p>
            <a:pPr indent="-338138">
              <a:spcAft>
                <a:spcPts val="0"/>
              </a:spcAft>
              <a:defRPr/>
            </a:pPr>
            <a:r>
              <a:rPr lang="en-US" b="1" dirty="0"/>
              <a:t>How would you evaluate the training?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09800" y="28575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Investments: Safeguards</a:t>
            </a:r>
          </a:p>
        </p:txBody>
      </p:sp>
      <p:pic>
        <p:nvPicPr>
          <p:cNvPr id="5" name="Picture 4" descr="exclamation 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32771" name="Content Placeholder 2"/>
          <p:cNvSpPr>
            <a:spLocks noGrp="1"/>
          </p:cNvSpPr>
          <p:nvPr>
            <p:ph idx="1"/>
          </p:nvPr>
        </p:nvSpPr>
        <p:spPr>
          <a:xfrm>
            <a:off x="3657600" y="1295400"/>
            <a:ext cx="5638800" cy="4584700"/>
          </a:xfrm>
        </p:spPr>
        <p:txBody>
          <a:bodyPr/>
          <a:lstStyle/>
          <a:p>
            <a:pPr>
              <a:spcAft>
                <a:spcPts val="3000"/>
              </a:spcAft>
              <a:defRPr/>
            </a:pPr>
            <a:r>
              <a:rPr lang="en-US" altLang="en-US" sz="2400" dirty="0">
                <a:latin typeface="Helvetica Neue" pitchFamily="-84" charset="0"/>
                <a:ea typeface="Geneva" pitchFamily="-84" charset="0"/>
                <a:cs typeface="Geneva" pitchFamily="-84" charset="0"/>
              </a:rPr>
              <a:t>Check the background of a broker or brokerage firm, or an investment adviser at </a:t>
            </a:r>
            <a:r>
              <a:rPr lang="en-US" altLang="en-US" sz="2400" dirty="0">
                <a:latin typeface="Helvetica Neue" pitchFamily="-84" charset="0"/>
                <a:ea typeface="Geneva" pitchFamily="-84" charset="0"/>
                <a:cs typeface="Geneva" pitchFamily="-84" charset="0"/>
                <a:hlinkClick r:id="rId4"/>
              </a:rPr>
              <a:t>brokercheck.finra.org</a:t>
            </a:r>
            <a:r>
              <a:rPr lang="en-US" altLang="en-US" sz="2400" dirty="0">
                <a:latin typeface="Helvetica Neue" pitchFamily="-84" charset="0"/>
                <a:ea typeface="Geneva" pitchFamily="-84" charset="0"/>
                <a:cs typeface="Geneva" pitchFamily="-84" charset="0"/>
              </a:rPr>
              <a:t> or </a:t>
            </a:r>
            <a:br>
              <a:rPr lang="en-US" altLang="en-US" sz="2400" dirty="0">
                <a:latin typeface="Helvetica Neue" pitchFamily="-84" charset="0"/>
                <a:ea typeface="Geneva" pitchFamily="-84" charset="0"/>
                <a:cs typeface="Geneva" pitchFamily="-84" charset="0"/>
              </a:rPr>
            </a:br>
            <a:r>
              <a:rPr lang="en-US" altLang="en-US" sz="2400" dirty="0">
                <a:latin typeface="Helvetica Neue" pitchFamily="-84" charset="0"/>
                <a:ea typeface="Geneva" pitchFamily="-84" charset="0"/>
                <a:cs typeface="Geneva" pitchFamily="-84" charset="0"/>
              </a:rPr>
              <a:t>1-800-289-9999</a:t>
            </a:r>
          </a:p>
          <a:p>
            <a:pPr>
              <a:spcAft>
                <a:spcPts val="3000"/>
              </a:spcAft>
              <a:defRPr/>
            </a:pPr>
            <a:r>
              <a:rPr lang="en-US" altLang="en-US" sz="2400" dirty="0">
                <a:latin typeface="Helvetica Neue" pitchFamily="-84" charset="0"/>
                <a:ea typeface="Geneva" pitchFamily="-84" charset="0"/>
                <a:cs typeface="Geneva" pitchFamily="-84" charset="0"/>
              </a:rPr>
              <a:t>Check the background of a Registered Investment Adviser at </a:t>
            </a:r>
            <a:r>
              <a:rPr lang="en-US" altLang="en-US" sz="2400" dirty="0">
                <a:latin typeface="Helvetica Neue" pitchFamily="-84" charset="0"/>
                <a:ea typeface="Geneva" pitchFamily="-84" charset="0"/>
                <a:cs typeface="Geneva" pitchFamily="-84" charset="0"/>
                <a:hlinkClick r:id="rId5"/>
              </a:rPr>
              <a:t>adviserinfo.sec.gov</a:t>
            </a:r>
            <a:endParaRPr lang="en-US" altLang="en-US" sz="2400" dirty="0">
              <a:latin typeface="Helvetica Neue" pitchFamily="-84" charset="0"/>
              <a:ea typeface="Geneva" pitchFamily="-84" charset="0"/>
              <a:cs typeface="Geneva" pitchFamily="-8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2209801" y="285750"/>
            <a:ext cx="7788729"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Investments: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exclamation 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33795" name="Content Placeholder 2"/>
          <p:cNvSpPr>
            <a:spLocks noGrp="1"/>
          </p:cNvSpPr>
          <p:nvPr>
            <p:ph idx="1"/>
          </p:nvPr>
        </p:nvSpPr>
        <p:spPr>
          <a:xfrm>
            <a:off x="3657600" y="1295401"/>
            <a:ext cx="6400800" cy="4827587"/>
          </a:xfrm>
        </p:spPr>
        <p:txBody>
          <a:bodyPr/>
          <a:lstStyle/>
          <a:p>
            <a:pPr>
              <a:defRPr/>
            </a:pPr>
            <a:r>
              <a:rPr lang="en-US" altLang="en-US" sz="2400" dirty="0">
                <a:latin typeface="Helvetica Neue" pitchFamily="-84" charset="0"/>
                <a:ea typeface="Geneva" pitchFamily="-84" charset="0"/>
                <a:cs typeface="Geneva" pitchFamily="-84" charset="0"/>
              </a:rPr>
              <a:t>The North American Securities Administrators Association (NASAA) provides information for contacting state regulators </a:t>
            </a:r>
            <a:br>
              <a:rPr lang="en-US" altLang="en-US" sz="2400" dirty="0">
                <a:latin typeface="Helvetica Neue" pitchFamily="-84" charset="0"/>
                <a:ea typeface="Geneva" pitchFamily="-84" charset="0"/>
                <a:cs typeface="Geneva" pitchFamily="-84" charset="0"/>
              </a:rPr>
            </a:br>
            <a:r>
              <a:rPr lang="en-US" altLang="en-US" sz="2400" u="sng" dirty="0">
                <a:latin typeface="Helvetica Neue" pitchFamily="-84" charset="0"/>
                <a:ea typeface="Geneva" pitchFamily="-84" charset="0"/>
                <a:cs typeface="Geneva" pitchFamily="-84" charset="0"/>
                <a:hlinkClick r:id="rId4"/>
              </a:rPr>
              <a:t>nasaa.org/about-us/contact-us/contact-your-regulator/</a:t>
            </a:r>
            <a:endParaRPr lang="en-US" altLang="en-US" sz="2400" u="sng" dirty="0">
              <a:latin typeface="Helvetica Neue" pitchFamily="-84" charset="0"/>
              <a:ea typeface="Geneva" pitchFamily="-84" charset="0"/>
              <a:cs typeface="Geneva" pitchFamily="-84" charset="0"/>
            </a:endParaRPr>
          </a:p>
          <a:p>
            <a:pPr>
              <a:defRPr/>
            </a:pPr>
            <a:r>
              <a:rPr lang="en-US" altLang="en-US" sz="2400" dirty="0">
                <a:latin typeface="Helvetica Neue" pitchFamily="-84" charset="0"/>
                <a:ea typeface="Geneva" pitchFamily="-84" charset="0"/>
                <a:cs typeface="Geneva" pitchFamily="-84" charset="0"/>
              </a:rPr>
              <a:t>Consult CFPB consumer guide </a:t>
            </a:r>
            <a:br>
              <a:rPr lang="en-US" altLang="en-US" sz="2400" dirty="0">
                <a:latin typeface="Helvetica Neue" pitchFamily="-84" charset="0"/>
                <a:ea typeface="Geneva" pitchFamily="-84" charset="0"/>
                <a:cs typeface="Geneva" pitchFamily="-84" charset="0"/>
              </a:rPr>
            </a:br>
            <a:r>
              <a:rPr lang="en-US" altLang="en-US" sz="2400" i="1" dirty="0">
                <a:latin typeface="Helvetica Neue" pitchFamily="-84" charset="0"/>
                <a:ea typeface="Geneva" pitchFamily="-84" charset="0"/>
                <a:cs typeface="Geneva" pitchFamily="-84" charset="0"/>
              </a:rPr>
              <a:t>Know Your Financial Adviser </a:t>
            </a:r>
            <a:r>
              <a:rPr lang="en-US" altLang="en-US" sz="2400" dirty="0">
                <a:latin typeface="Helvetica Neue" pitchFamily="-84" charset="0"/>
                <a:ea typeface="Geneva" pitchFamily="-84" charset="0"/>
                <a:cs typeface="Geneva" pitchFamily="-84" charset="0"/>
              </a:rPr>
              <a:t>at </a:t>
            </a:r>
            <a:r>
              <a:rPr lang="en-US" altLang="en-US" sz="2400" dirty="0">
                <a:latin typeface="Helvetica Neue" pitchFamily="-84" charset="0"/>
                <a:ea typeface="Geneva" pitchFamily="-84" charset="0"/>
                <a:cs typeface="Geneva" pitchFamily="-84" charset="0"/>
                <a:hlinkClick r:id="rId5"/>
              </a:rPr>
              <a:t>consumerfinance.gov/blog/know-your-financial-adviser</a:t>
            </a: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2209801" y="381000"/>
            <a:ext cx="7494815"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Investments: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exclamation 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177637"/>
            <a:ext cx="1866900" cy="1939337"/>
          </a:xfrm>
          <a:prstGeom prst="rect">
            <a:avLst/>
          </a:prstGeom>
        </p:spPr>
      </p:pic>
      <p:sp>
        <p:nvSpPr>
          <p:cNvPr id="30723" name="Content Placeholder 2"/>
          <p:cNvSpPr>
            <a:spLocks noGrp="1"/>
          </p:cNvSpPr>
          <p:nvPr>
            <p:ph idx="1"/>
          </p:nvPr>
        </p:nvSpPr>
        <p:spPr>
          <a:xfrm>
            <a:off x="3505200" y="1143000"/>
            <a:ext cx="6248400" cy="4191000"/>
          </a:xfrm>
        </p:spPr>
        <p:txBody>
          <a:bodyPr/>
          <a:lstStyle/>
          <a:p>
            <a:pPr>
              <a:spcAft>
                <a:spcPts val="1800"/>
              </a:spcAft>
              <a:defRPr/>
            </a:pPr>
            <a:r>
              <a:rPr lang="en-US" altLang="en-US" dirty="0">
                <a:latin typeface="Helvetica Neue" pitchFamily="-84" charset="0"/>
                <a:ea typeface="Geneva" pitchFamily="-84" charset="0"/>
                <a:cs typeface="Geneva" pitchFamily="-84" charset="0"/>
              </a:rPr>
              <a:t>Don’t trust strangers, no matter how trustworthy they sound</a:t>
            </a:r>
          </a:p>
          <a:p>
            <a:pPr>
              <a:spcAft>
                <a:spcPts val="1800"/>
              </a:spcAft>
              <a:defRPr/>
            </a:pPr>
            <a:r>
              <a:rPr lang="en-US" altLang="en-US" dirty="0">
                <a:latin typeface="Helvetica Neue" pitchFamily="-84" charset="0"/>
                <a:ea typeface="Geneva" pitchFamily="-84" charset="0"/>
                <a:cs typeface="Geneva" pitchFamily="-84" charset="0"/>
              </a:rPr>
              <a:t>Take time to understand your investment choices</a:t>
            </a:r>
          </a:p>
          <a:p>
            <a:pPr>
              <a:spcAft>
                <a:spcPts val="1800"/>
              </a:spcAft>
              <a:defRPr/>
            </a:pPr>
            <a:r>
              <a:rPr lang="en-US" altLang="en-US" dirty="0">
                <a:latin typeface="Helvetica Neue" pitchFamily="-84" charset="0"/>
                <a:ea typeface="Geneva" pitchFamily="-84" charset="0"/>
                <a:cs typeface="Geneva" pitchFamily="-84" charset="0"/>
              </a:rPr>
              <a:t>Say “no” to pressure </a:t>
            </a:r>
          </a:p>
          <a:p>
            <a:pPr>
              <a:spcAft>
                <a:spcPts val="1800"/>
              </a:spcAft>
              <a:defRPr/>
            </a:pPr>
            <a:r>
              <a:rPr lang="en-US" altLang="en-US" dirty="0">
                <a:latin typeface="Helvetica Neue" pitchFamily="-84" charset="0"/>
                <a:ea typeface="Geneva" pitchFamily="-84" charset="0"/>
                <a:cs typeface="Geneva" pitchFamily="-84" charset="0"/>
              </a:rPr>
              <a:t>Be wary of salespeople who prey on fears or promise returns that seem “</a:t>
            </a:r>
            <a:r>
              <a:rPr lang="en-US" altLang="en-US" i="1" dirty="0">
                <a:latin typeface="Helvetica Neue" pitchFamily="-84" charset="0"/>
                <a:ea typeface="Geneva" pitchFamily="-84" charset="0"/>
                <a:cs typeface="Geneva" pitchFamily="-84" charset="0"/>
              </a:rPr>
              <a:t>too good to be true</a:t>
            </a:r>
            <a:r>
              <a:rPr lang="en-US" altLang="en-US" dirty="0">
                <a:latin typeface="Helvetica Neue" pitchFamily="-84" charset="0"/>
                <a:ea typeface="Geneva" pitchFamily="-84" charset="0"/>
                <a:cs typeface="Geneva" pitchFamily="-84" charset="0"/>
              </a:rPr>
              <a:t>”</a:t>
            </a:r>
          </a:p>
          <a:p>
            <a:pPr marL="0" indent="0">
              <a:buNone/>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Investments: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exclamation 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219201"/>
            <a:ext cx="1866900" cy="1939337"/>
          </a:xfrm>
          <a:prstGeom prst="rect">
            <a:avLst/>
          </a:prstGeom>
        </p:spPr>
      </p:pic>
      <p:sp>
        <p:nvSpPr>
          <p:cNvPr id="32771" name="Content Placeholder 2"/>
          <p:cNvSpPr>
            <a:spLocks noGrp="1"/>
          </p:cNvSpPr>
          <p:nvPr>
            <p:ph idx="1"/>
          </p:nvPr>
        </p:nvSpPr>
        <p:spPr>
          <a:xfrm>
            <a:off x="3505200" y="1066800"/>
            <a:ext cx="6248400" cy="4267200"/>
          </a:xfrm>
        </p:spPr>
        <p:txBody>
          <a:bodyPr/>
          <a:lstStyle/>
          <a:p>
            <a:pPr>
              <a:spcAft>
                <a:spcPts val="1800"/>
              </a:spcAft>
              <a:defRPr/>
            </a:pPr>
            <a:r>
              <a:rPr lang="en-US" altLang="en-US" dirty="0">
                <a:latin typeface="Helvetica Neue" pitchFamily="-84" charset="0"/>
                <a:ea typeface="Geneva" pitchFamily="-84" charset="0"/>
                <a:cs typeface="Geneva" pitchFamily="-84" charset="0"/>
              </a:rPr>
              <a:t>Ask for a written explanation of every investment opportunity and get a second opinion </a:t>
            </a:r>
          </a:p>
          <a:p>
            <a:pPr>
              <a:spcAft>
                <a:spcPts val="1800"/>
              </a:spcAft>
              <a:defRPr/>
            </a:pPr>
            <a:r>
              <a:rPr lang="en-US" altLang="en-US" dirty="0">
                <a:latin typeface="Helvetica Neue" pitchFamily="-84" charset="0"/>
                <a:ea typeface="Geneva" pitchFamily="-84" charset="0"/>
                <a:cs typeface="Geneva" pitchFamily="-84" charset="0"/>
              </a:rPr>
              <a:t>Be wary of financial advisers who tell you to leave everything in their care</a:t>
            </a:r>
          </a:p>
          <a:p>
            <a:pPr>
              <a:spcAft>
                <a:spcPts val="1800"/>
              </a:spcAft>
              <a:defRPr/>
            </a:pPr>
            <a:r>
              <a:rPr lang="en-US" altLang="en-US" dirty="0">
                <a:latin typeface="Helvetica Neue" pitchFamily="-84" charset="0"/>
                <a:ea typeface="Geneva" pitchFamily="-84" charset="0"/>
                <a:cs typeface="Geneva" pitchFamily="-84" charset="0"/>
              </a:rPr>
              <a:t>Stay in charge of your money or enlist a trusted and capable third party</a:t>
            </a:r>
          </a:p>
          <a:p>
            <a:pPr marL="0" indent="0">
              <a:buNone/>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a:p>
            <a:pPr>
              <a:defRPr/>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209800" y="381000"/>
            <a:ext cx="8229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exclamation 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36867" name="Content Placeholder 2"/>
          <p:cNvSpPr>
            <a:spLocks noGrp="1"/>
          </p:cNvSpPr>
          <p:nvPr>
            <p:ph idx="1"/>
          </p:nvPr>
        </p:nvSpPr>
        <p:spPr>
          <a:xfrm>
            <a:off x="3886200" y="1295400"/>
            <a:ext cx="6324600" cy="4267200"/>
          </a:xfrm>
        </p:spPr>
        <p:txBody>
          <a:bodyPr/>
          <a:lstStyle/>
          <a:p>
            <a:r>
              <a:rPr lang="en-US" altLang="en-US" dirty="0">
                <a:latin typeface="Helvetica Neue" pitchFamily="-84" charset="0"/>
                <a:ea typeface="Geneva" pitchFamily="-84" charset="0"/>
                <a:cs typeface="Geneva" pitchFamily="-84" charset="0"/>
              </a:rPr>
              <a:t>Make checks payable to a company or financial institution, never an individual</a:t>
            </a:r>
          </a:p>
          <a:p>
            <a:r>
              <a:rPr lang="en-US" altLang="en-US" dirty="0">
                <a:latin typeface="Helvetica Neue" pitchFamily="-84" charset="0"/>
                <a:ea typeface="Geneva" pitchFamily="-84" charset="0"/>
                <a:cs typeface="Geneva" pitchFamily="-84" charset="0"/>
              </a:rPr>
              <a:t>Retain and maintain account statements and confirmations</a:t>
            </a:r>
          </a:p>
          <a:p>
            <a:r>
              <a:rPr lang="en-US" altLang="en-US" dirty="0">
                <a:latin typeface="Helvetica Neue" pitchFamily="-84" charset="0"/>
                <a:ea typeface="Geneva" pitchFamily="-84" charset="0"/>
                <a:cs typeface="Geneva" pitchFamily="-84" charset="0"/>
              </a:rPr>
              <a:t>Document every conversation</a:t>
            </a:r>
          </a:p>
          <a:p>
            <a:r>
              <a:rPr lang="en-US" altLang="en-US" dirty="0">
                <a:latin typeface="Helvetica Neue" pitchFamily="-84" charset="0"/>
                <a:ea typeface="Geneva" pitchFamily="-84" charset="0"/>
                <a:cs typeface="Geneva" pitchFamily="-84" charset="0"/>
              </a:rPr>
              <a:t>Don’t put all of your eggs in one basket</a:t>
            </a:r>
          </a:p>
          <a:p>
            <a:endParaRPr lang="en-US" altLang="en-US" dirty="0">
              <a:latin typeface="Helvetica Neue" pitchFamily="-84" charset="0"/>
              <a:ea typeface="Geneva" pitchFamily="-84" charset="0"/>
              <a:cs typeface="Geneva" pitchFamily="-84" charset="0"/>
            </a:endParaRPr>
          </a:p>
          <a:p>
            <a:pPr>
              <a:buFont typeface="Arial" pitchFamily="34" charset="0"/>
              <a:buNone/>
            </a:pPr>
            <a:endParaRPr lang="en-US" altLang="en-US" dirty="0">
              <a:latin typeface="Helvetica Neue" pitchFamily="-84" charset="0"/>
              <a:ea typeface="Geneva" pitchFamily="-84" charset="0"/>
              <a:cs typeface="Geneva" pitchFamily="-84" charset="0"/>
            </a:endParaRPr>
          </a:p>
          <a:p>
            <a:pPr>
              <a:buFont typeface="Arial" pitchFamily="34" charset="0"/>
              <a:buNone/>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Investments: If Problems Occur</a:t>
            </a:r>
          </a:p>
        </p:txBody>
      </p:sp>
      <p:sp>
        <p:nvSpPr>
          <p:cNvPr id="37891" name="Content Placeholder 2"/>
          <p:cNvSpPr>
            <a:spLocks noGrp="1"/>
          </p:cNvSpPr>
          <p:nvPr>
            <p:ph idx="1"/>
          </p:nvPr>
        </p:nvSpPr>
        <p:spPr>
          <a:xfrm>
            <a:off x="2209800" y="1371600"/>
            <a:ext cx="7239000" cy="3733800"/>
          </a:xfrm>
        </p:spPr>
        <p:txBody>
          <a:bodyPr/>
          <a:lstStyle/>
          <a:p>
            <a:pPr>
              <a:spcAft>
                <a:spcPts val="3000"/>
              </a:spcAft>
            </a:pPr>
            <a:r>
              <a:rPr lang="en-US" altLang="en-US" dirty="0">
                <a:latin typeface="Helvetica Neue" pitchFamily="-84" charset="0"/>
                <a:ea typeface="Geneva" pitchFamily="-84" charset="0"/>
                <a:cs typeface="Geneva" pitchFamily="-84" charset="0"/>
              </a:rPr>
              <a:t>Take immediate action if you detect a problem </a:t>
            </a:r>
          </a:p>
          <a:p>
            <a:pPr>
              <a:spcAft>
                <a:spcPts val="3000"/>
              </a:spcAft>
            </a:pPr>
            <a:r>
              <a:rPr lang="en-US" altLang="en-US" dirty="0">
                <a:latin typeface="Helvetica Neue" pitchFamily="-84" charset="0"/>
                <a:ea typeface="Geneva" pitchFamily="-84" charset="0"/>
                <a:cs typeface="Geneva" pitchFamily="-84" charset="0"/>
              </a:rPr>
              <a:t>Don’t let embarrassment or fear stop you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from reporting exploitation or fraud</a:t>
            </a:r>
          </a:p>
        </p:txBody>
      </p:sp>
      <p:sp>
        <p:nvSpPr>
          <p:cNvPr id="34820" name="TextBox 3" descr="Timing is Critical."/>
          <p:cNvSpPr txBox="1">
            <a:spLocks noChangeArrowheads="1"/>
          </p:cNvSpPr>
          <p:nvPr/>
        </p:nvSpPr>
        <p:spPr bwMode="auto">
          <a:xfrm>
            <a:off x="2209800" y="3429001"/>
            <a:ext cx="7772400" cy="830997"/>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eaLnBrk="0" hangingPunct="0">
              <a:spcBef>
                <a:spcPct val="20000"/>
              </a:spcBef>
              <a:buFont typeface="Arial" pitchFamily="34" charset="0"/>
              <a:buChar char="•"/>
              <a:defRPr sz="3200">
                <a:solidFill>
                  <a:schemeClr val="tx1"/>
                </a:solidFill>
                <a:latin typeface="Calibri" pitchFamily="34" charset="0"/>
                <a:ea typeface="Geneva" pitchFamily="-84" charset="0"/>
                <a:cs typeface="Geneva" pitchFamily="-84" charset="0"/>
              </a:defRPr>
            </a:lvl1pPr>
            <a:lvl2pPr marL="742950" indent="-285750" eaLnBrk="0" hangingPunct="0">
              <a:spcBef>
                <a:spcPct val="20000"/>
              </a:spcBef>
              <a:buFont typeface="Arial" pitchFamily="34" charset="0"/>
              <a:buChar char="–"/>
              <a:defRPr sz="2800">
                <a:solidFill>
                  <a:schemeClr val="tx1"/>
                </a:solidFill>
                <a:latin typeface="Calibri" pitchFamily="34" charset="0"/>
                <a:ea typeface="Geneva" pitchFamily="-84" charset="0"/>
                <a:cs typeface="Geneva" pitchFamily="-84" charset="0"/>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cs typeface="Geneva" pitchFamily="-84" charset="0"/>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cs typeface="Geneva" pitchFamily="-84" charset="0"/>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cs typeface="Geneva" pitchFamily="-8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cs typeface="Geneva" pitchFamily="-84" charset="0"/>
              </a:defRPr>
            </a:lvl9pPr>
          </a:lstStyle>
          <a:p>
            <a:pPr algn="ctr" eaLnBrk="1" fontAlgn="base" hangingPunct="1">
              <a:spcBef>
                <a:spcPts val="1200"/>
              </a:spcBef>
              <a:spcAft>
                <a:spcPts val="1200"/>
              </a:spcAft>
              <a:buNone/>
              <a:defRPr/>
            </a:pPr>
            <a:r>
              <a:rPr lang="en-US" altLang="en-US" sz="4800" b="1" cap="all" dirty="0">
                <a:ln w="0"/>
                <a:solidFill>
                  <a:srgbClr val="EF7122"/>
                </a:solidFill>
                <a:effectLst>
                  <a:reflection blurRad="12700" stA="50000" endPos="50000" dist="5000" dir="5400000" sy="-100000" rotWithShape="0"/>
                </a:effectLst>
                <a:latin typeface="Arial" pitchFamily="34" charset="0"/>
                <a:ea typeface="ＭＳ Ｐゴシック" pitchFamily="34" charset="-128"/>
              </a:rPr>
              <a:t>Timing is critical.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09801" y="381000"/>
            <a:ext cx="7784757"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Investments: Pointers</a:t>
            </a:r>
          </a:p>
        </p:txBody>
      </p:sp>
      <p:sp>
        <p:nvSpPr>
          <p:cNvPr id="38915" name="Content Placeholder 2"/>
          <p:cNvSpPr>
            <a:spLocks noGrp="1"/>
          </p:cNvSpPr>
          <p:nvPr>
            <p:ph idx="1"/>
          </p:nvPr>
        </p:nvSpPr>
        <p:spPr>
          <a:xfrm>
            <a:off x="2222158" y="1295401"/>
            <a:ext cx="6400800" cy="4740275"/>
          </a:xfrm>
        </p:spPr>
        <p:txBody>
          <a:bodyPr/>
          <a:lstStyle/>
          <a:p>
            <a:r>
              <a:rPr lang="en-US" altLang="en-US" dirty="0">
                <a:latin typeface="Helvetica Neue" pitchFamily="-84" charset="0"/>
                <a:ea typeface="Geneva" pitchFamily="-84" charset="0"/>
                <a:cs typeface="Geneva" pitchFamily="-84" charset="0"/>
              </a:rPr>
              <a:t>Save enough to cover six months of living expenses before you invest</a:t>
            </a:r>
          </a:p>
          <a:p>
            <a:r>
              <a:rPr lang="en-US" altLang="en-US" dirty="0">
                <a:latin typeface="Helvetica Neue" pitchFamily="-84" charset="0"/>
                <a:ea typeface="Geneva" pitchFamily="-84" charset="0"/>
                <a:cs typeface="Geneva" pitchFamily="-84" charset="0"/>
              </a:rPr>
              <a:t>Don’t make any investments unless you understand them fully  </a:t>
            </a:r>
          </a:p>
          <a:p>
            <a:r>
              <a:rPr lang="en-US" altLang="en-US" dirty="0">
                <a:latin typeface="Helvetica Neue" pitchFamily="-84" charset="0"/>
                <a:ea typeface="Geneva" pitchFamily="-84" charset="0"/>
                <a:cs typeface="Geneva" pitchFamily="-84" charset="0"/>
              </a:rPr>
              <a:t>Become better informed</a:t>
            </a:r>
          </a:p>
          <a:p>
            <a:r>
              <a:rPr lang="en-US" dirty="0"/>
              <a:t>Be wary of marketing tactics like a free lunch seminar</a:t>
            </a:r>
          </a:p>
          <a:p>
            <a:r>
              <a:rPr lang="en-US" altLang="en-US" dirty="0">
                <a:latin typeface="Helvetica Neue" pitchFamily="-84" charset="0"/>
                <a:ea typeface="Geneva" pitchFamily="-84" charset="0"/>
                <a:cs typeface="Geneva" pitchFamily="-84" charset="0"/>
              </a:rPr>
              <a:t>Understand the risk before investing </a:t>
            </a:r>
          </a:p>
          <a:p>
            <a:r>
              <a:rPr lang="en-US" altLang="en-US" dirty="0">
                <a:latin typeface="Helvetica Neue" pitchFamily="-84" charset="0"/>
                <a:ea typeface="Geneva" pitchFamily="-84" charset="0"/>
                <a:cs typeface="Geneva" pitchFamily="-84" charset="0"/>
              </a:rPr>
              <a:t>Tell your financial adviser of your financial objectives and risk tolerance</a:t>
            </a:r>
          </a:p>
        </p:txBody>
      </p:sp>
      <p:pic>
        <p:nvPicPr>
          <p:cNvPr id="4" name="Picture 3" descr="lightbulb with dollar sign on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7656" y="914400"/>
            <a:ext cx="1761744" cy="224942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Understanding FDIC Insurance</a:t>
            </a:r>
          </a:p>
        </p:txBody>
      </p:sp>
      <p:graphicFrame>
        <p:nvGraphicFramePr>
          <p:cNvPr id="4" name="Content Placeholder 3" descr="&quot;&quot;" title="&quot;&quot;"/>
          <p:cNvGraphicFramePr>
            <a:graphicFrameLocks noGrp="1"/>
          </p:cNvGraphicFramePr>
          <p:nvPr>
            <p:ph idx="1"/>
          </p:nvPr>
        </p:nvGraphicFramePr>
        <p:xfrm>
          <a:off x="2286000" y="1264706"/>
          <a:ext cx="7848600" cy="4754906"/>
        </p:xfrm>
        <a:graphic>
          <a:graphicData uri="http://schemas.openxmlformats.org/drawingml/2006/table">
            <a:tbl>
              <a:tblPr firstRow="1">
                <a:tableStyleId>{BC89EF96-8CEA-46FF-86C4-4CE0E7609802}</a:tableStyleId>
              </a:tblPr>
              <a:tblGrid>
                <a:gridCol w="3657600">
                  <a:extLst>
                    <a:ext uri="{9D8B030D-6E8A-4147-A177-3AD203B41FA5}">
                      <a16:colId xmlns:a16="http://schemas.microsoft.com/office/drawing/2014/main" val="20000"/>
                    </a:ext>
                  </a:extLst>
                </a:gridCol>
                <a:gridCol w="4191000">
                  <a:extLst>
                    <a:ext uri="{9D8B030D-6E8A-4147-A177-3AD203B41FA5}">
                      <a16:colId xmlns:a16="http://schemas.microsoft.com/office/drawing/2014/main" val="20001"/>
                    </a:ext>
                  </a:extLst>
                </a:gridCol>
              </a:tblGrid>
              <a:tr h="579237">
                <a:tc>
                  <a:txBody>
                    <a:bodyPr/>
                    <a:lstStyle/>
                    <a:p>
                      <a:r>
                        <a:rPr lang="en-US" sz="2400" b="1" dirty="0">
                          <a:latin typeface="Helvetica Neue"/>
                          <a:cs typeface="Helvetica Neue"/>
                        </a:rPr>
                        <a:t>What It Covers</a:t>
                      </a:r>
                    </a:p>
                  </a:txBody>
                  <a:tcPr marL="0" marT="45733" marB="45733">
                    <a:lnL w="12700" cmpd="sng">
                      <a:noFill/>
                    </a:lnL>
                    <a:lnR w="38100" cap="flat" cmpd="sng" algn="ctr">
                      <a:solidFill>
                        <a:srgbClr val="EF7122"/>
                      </a:solidFill>
                      <a:prstDash val="solid"/>
                      <a:round/>
                      <a:headEnd type="none" w="med" len="med"/>
                      <a:tailEnd type="none" w="med" len="med"/>
                    </a:lnR>
                    <a:lnT w="12700" cmpd="sng">
                      <a:noFill/>
                    </a:lnT>
                    <a:lnB w="25400" cmpd="sng">
                      <a:noFill/>
                    </a:lnB>
                    <a:lnTlToBr w="12700" cmpd="sng">
                      <a:noFill/>
                      <a:prstDash val="solid"/>
                    </a:lnTlToBr>
                    <a:lnBlToTr w="12700" cmpd="sng">
                      <a:noFill/>
                      <a:prstDash val="solid"/>
                    </a:lnBlToTr>
                  </a:tcPr>
                </a:tc>
                <a:tc>
                  <a:txBody>
                    <a:bodyPr/>
                    <a:lstStyle/>
                    <a:p>
                      <a:r>
                        <a:rPr lang="en-US" sz="2400" b="1" dirty="0">
                          <a:latin typeface="Helvetica Neue"/>
                          <a:cs typeface="Helvetica Neue"/>
                        </a:rPr>
                        <a:t>What It Does Not Cover</a:t>
                      </a:r>
                    </a:p>
                  </a:txBody>
                  <a:tcPr marL="274320" marR="0" marT="45733" marB="228600">
                    <a:lnL w="38100" cap="flat" cmpd="sng" algn="ctr">
                      <a:solidFill>
                        <a:srgbClr val="EF7122"/>
                      </a:solidFill>
                      <a:prstDash val="solid"/>
                      <a:round/>
                      <a:headEnd type="none" w="med" len="med"/>
                      <a:tailEnd type="none" w="med" len="med"/>
                    </a:lnL>
                    <a:lnR w="12700" cmpd="sng">
                      <a:noFill/>
                    </a:lnR>
                    <a:lnT w="12700" cmpd="sng">
                      <a:noFill/>
                    </a:lnT>
                    <a:lnB w="254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200601">
                <a:tc>
                  <a:txBody>
                    <a:bodyPr/>
                    <a:lstStyle/>
                    <a:p>
                      <a:pPr marL="342900" indent="-342900">
                        <a:spcAft>
                          <a:spcPts val="1200"/>
                        </a:spcAft>
                        <a:buFont typeface="Wingdings" charset="2"/>
                        <a:buChar char="§"/>
                      </a:pPr>
                      <a:r>
                        <a:rPr lang="en-US" sz="2400" b="0" dirty="0">
                          <a:latin typeface="Helvetica Neue"/>
                          <a:cs typeface="Helvetica Neue"/>
                        </a:rPr>
                        <a:t>Checking Accounts</a:t>
                      </a:r>
                    </a:p>
                    <a:p>
                      <a:pPr marL="342900" indent="-342900">
                        <a:spcAft>
                          <a:spcPts val="1200"/>
                        </a:spcAft>
                        <a:buFont typeface="Wingdings" charset="2"/>
                        <a:buChar char="§"/>
                      </a:pPr>
                      <a:r>
                        <a:rPr lang="en-US" sz="2400" b="0" dirty="0">
                          <a:latin typeface="Helvetica Neue"/>
                          <a:cs typeface="Helvetica Neue"/>
                        </a:rPr>
                        <a:t>Savings Accounts</a:t>
                      </a:r>
                    </a:p>
                    <a:p>
                      <a:pPr marL="342900" marR="0" indent="-342900" algn="l" defTabSz="914400" rtl="0" eaLnBrk="1" fontAlgn="auto" latinLnBrk="0" hangingPunct="1">
                        <a:lnSpc>
                          <a:spcPct val="100000"/>
                        </a:lnSpc>
                        <a:spcBef>
                          <a:spcPts val="0"/>
                        </a:spcBef>
                        <a:spcAft>
                          <a:spcPts val="1200"/>
                        </a:spcAft>
                        <a:buClrTx/>
                        <a:buSzTx/>
                        <a:buFont typeface="Wingdings" charset="2"/>
                        <a:buChar char="§"/>
                        <a:tabLst/>
                        <a:defRPr/>
                      </a:pPr>
                      <a:r>
                        <a:rPr lang="en-US" sz="2400" b="0" dirty="0">
                          <a:latin typeface="Helvetica Neue"/>
                          <a:cs typeface="Helvetica Neue"/>
                        </a:rPr>
                        <a:t>Money</a:t>
                      </a:r>
                      <a:r>
                        <a:rPr lang="en-US" sz="2400" b="0" baseline="0" dirty="0">
                          <a:latin typeface="Helvetica Neue"/>
                          <a:cs typeface="Helvetica Neue"/>
                        </a:rPr>
                        <a:t> Market Deposit Accounts (MMDAs)</a:t>
                      </a:r>
                      <a:endParaRPr lang="en-US" sz="2400" b="0" dirty="0">
                        <a:latin typeface="Helvetica Neue"/>
                        <a:cs typeface="Helvetica Neue"/>
                      </a:endParaRPr>
                    </a:p>
                    <a:p>
                      <a:pPr marL="342900" indent="-342900">
                        <a:spcAft>
                          <a:spcPts val="1200"/>
                        </a:spcAft>
                        <a:buFont typeface="Wingdings" charset="2"/>
                        <a:buChar char="§"/>
                      </a:pPr>
                      <a:r>
                        <a:rPr lang="en-US" sz="2400" b="0" dirty="0">
                          <a:latin typeface="Helvetica Neue"/>
                          <a:cs typeface="Helvetica Neue"/>
                        </a:rPr>
                        <a:t>Certificates</a:t>
                      </a:r>
                      <a:r>
                        <a:rPr lang="en-US" sz="2400" b="0" baseline="0" dirty="0">
                          <a:latin typeface="Helvetica Neue"/>
                          <a:cs typeface="Helvetica Neue"/>
                        </a:rPr>
                        <a:t> of Deposit</a:t>
                      </a:r>
                      <a:endParaRPr lang="en-US" sz="2400" b="0" dirty="0">
                        <a:latin typeface="Helvetica Neue"/>
                        <a:cs typeface="Helvetica Neue"/>
                      </a:endParaRPr>
                    </a:p>
                  </a:txBody>
                  <a:tcPr marL="0" marR="182880" marT="45733" marB="45733">
                    <a:lnL w="12700" cmpd="sng">
                      <a:noFill/>
                    </a:lnL>
                    <a:lnR w="38100" cap="flat" cmpd="sng" algn="ctr">
                      <a:solidFill>
                        <a:srgbClr val="EF7122"/>
                      </a:solidFill>
                      <a:prstDash val="solid"/>
                      <a:round/>
                      <a:headEnd type="none" w="med" len="med"/>
                      <a:tailEnd type="none" w="med" len="med"/>
                    </a:lnR>
                    <a:lnT w="25400" cmpd="sng">
                      <a:noFill/>
                    </a:lnT>
                    <a:lnB w="12700" cmpd="sng">
                      <a:noFill/>
                    </a:lnB>
                    <a:lnTlToBr w="12700" cmpd="sng">
                      <a:noFill/>
                      <a:prstDash val="solid"/>
                    </a:lnTlToBr>
                    <a:lnBlToTr w="12700" cmpd="sng">
                      <a:noFill/>
                      <a:prstDash val="solid"/>
                    </a:lnBlToTr>
                    <a:noFill/>
                  </a:tcPr>
                </a:tc>
                <a:tc>
                  <a:txBody>
                    <a:bodyPr/>
                    <a:lstStyle/>
                    <a:p>
                      <a:pPr marL="342900" indent="-342900">
                        <a:spcAft>
                          <a:spcPts val="1200"/>
                        </a:spcAft>
                        <a:buFont typeface="Wingdings" charset="2"/>
                        <a:buChar char="§"/>
                      </a:pPr>
                      <a:r>
                        <a:rPr lang="en-US" sz="2400" b="0" dirty="0">
                          <a:latin typeface="Helvetica Neue"/>
                          <a:cs typeface="Helvetica Neue"/>
                        </a:rPr>
                        <a:t>Stocks or Bonds</a:t>
                      </a:r>
                    </a:p>
                    <a:p>
                      <a:pPr marL="342900" indent="-342900">
                        <a:spcAft>
                          <a:spcPts val="1200"/>
                        </a:spcAft>
                        <a:buFont typeface="Wingdings" charset="2"/>
                        <a:buChar char="§"/>
                      </a:pPr>
                      <a:r>
                        <a:rPr lang="en-US" sz="2400" b="0" dirty="0">
                          <a:latin typeface="Helvetica Neue"/>
                          <a:cs typeface="Helvetica Neue"/>
                        </a:rPr>
                        <a:t>Mutual Fund Shares</a:t>
                      </a:r>
                    </a:p>
                    <a:p>
                      <a:pPr marL="342900" indent="-342900">
                        <a:spcAft>
                          <a:spcPts val="1200"/>
                        </a:spcAft>
                        <a:buFont typeface="Wingdings" charset="2"/>
                        <a:buChar char="§"/>
                      </a:pPr>
                      <a:r>
                        <a:rPr lang="en-US" sz="2400" b="0" dirty="0">
                          <a:latin typeface="Helvetica Neue"/>
                          <a:cs typeface="Helvetica Neue"/>
                        </a:rPr>
                        <a:t>Life Insurance Policies</a:t>
                      </a:r>
                    </a:p>
                    <a:p>
                      <a:pPr marL="342900" indent="-342900">
                        <a:spcAft>
                          <a:spcPts val="1200"/>
                        </a:spcAft>
                        <a:buFont typeface="Wingdings" charset="2"/>
                        <a:buChar char="§"/>
                      </a:pPr>
                      <a:r>
                        <a:rPr lang="en-US" sz="2400" b="0" dirty="0">
                          <a:latin typeface="Helvetica Neue"/>
                          <a:cs typeface="Helvetica Neue"/>
                        </a:rPr>
                        <a:t>Annuities</a:t>
                      </a:r>
                    </a:p>
                    <a:p>
                      <a:pPr marL="342900" indent="-342900">
                        <a:spcAft>
                          <a:spcPts val="1200"/>
                        </a:spcAft>
                        <a:buFont typeface="Wingdings" charset="2"/>
                        <a:buChar char="§"/>
                      </a:pPr>
                      <a:r>
                        <a:rPr lang="en-US" sz="2400" b="0" dirty="0">
                          <a:latin typeface="Helvetica Neue"/>
                          <a:cs typeface="Helvetica Neue"/>
                        </a:rPr>
                        <a:t>Municipal Securities</a:t>
                      </a:r>
                    </a:p>
                    <a:p>
                      <a:pPr marL="342900" indent="-342900">
                        <a:spcAft>
                          <a:spcPts val="1200"/>
                        </a:spcAft>
                        <a:buFont typeface="Wingdings" charset="2"/>
                        <a:buChar char="§"/>
                      </a:pPr>
                      <a:r>
                        <a:rPr lang="en-US" sz="2400" kern="1200" dirty="0">
                          <a:solidFill>
                            <a:schemeClr val="tx1"/>
                          </a:solidFill>
                          <a:latin typeface="Helvetica Neue"/>
                          <a:ea typeface="+mn-ea"/>
                          <a:cs typeface="+mn-cs"/>
                        </a:rPr>
                        <a:t>Safe deposit boxes</a:t>
                      </a:r>
                    </a:p>
                    <a:p>
                      <a:pPr marL="342900" indent="-342900">
                        <a:spcAft>
                          <a:spcPts val="1200"/>
                        </a:spcAft>
                        <a:buFont typeface="Wingdings" charset="2"/>
                        <a:buChar char="§"/>
                      </a:pPr>
                      <a:r>
                        <a:rPr lang="en-US" sz="2400" kern="1200" dirty="0">
                          <a:solidFill>
                            <a:schemeClr val="tx1"/>
                          </a:solidFill>
                          <a:latin typeface="Helvetica Neue"/>
                          <a:ea typeface="+mn-ea"/>
                          <a:cs typeface="+mn-cs"/>
                        </a:rPr>
                        <a:t>Losses resulting from theft, fraud or robbery</a:t>
                      </a:r>
                      <a:endParaRPr lang="en-US" sz="2400" b="0" dirty="0">
                        <a:latin typeface="Helvetica Neue"/>
                        <a:cs typeface="Helvetica Neue"/>
                      </a:endParaRPr>
                    </a:p>
                  </a:txBody>
                  <a:tcPr marL="274320" marR="0" marT="45733" marB="228600">
                    <a:lnL w="38100" cap="flat" cmpd="sng" algn="ctr">
                      <a:solidFill>
                        <a:srgbClr val="EF7122"/>
                      </a:solidFill>
                      <a:prstDash val="solid"/>
                      <a:round/>
                      <a:headEnd type="none" w="med" len="med"/>
                      <a:tailEnd type="none" w="med" len="med"/>
                    </a:lnL>
                    <a:lnR w="12700" cmpd="sng">
                      <a:noFill/>
                    </a:lnR>
                    <a:lnT w="254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2125</Words>
  <Application>Microsoft Office PowerPoint</Application>
  <PresentationFormat>Widescreen</PresentationFormat>
  <Paragraphs>145</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Courier New</vt:lpstr>
      <vt:lpstr>Helvetica Neue</vt:lpstr>
      <vt:lpstr>Univers LT Std</vt:lpstr>
      <vt:lpstr>Wingdings</vt:lpstr>
      <vt:lpstr>1_Office Theme</vt:lpstr>
      <vt:lpstr>Investment Fraud</vt:lpstr>
      <vt:lpstr>Investments: Safeguards</vt:lpstr>
      <vt:lpstr>Investments: Safeguards (cont.)</vt:lpstr>
      <vt:lpstr>Investments: Safeguards (cont.)</vt:lpstr>
      <vt:lpstr>Investments: Safeguards (cont.)</vt:lpstr>
      <vt:lpstr>Investment: Safeguards (cont.)</vt:lpstr>
      <vt:lpstr>Investments: If Problems Occur</vt:lpstr>
      <vt:lpstr>Investments: Pointers</vt:lpstr>
      <vt:lpstr>Understanding FDIC Insurance</vt:lpstr>
      <vt:lpstr>Understanding FDIC Insurance (cont.)</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2022-02-08T21:01:17Z</dcterms:created>
  <dcterms:modified xsi:type="dcterms:W3CDTF">2022-04-13T17:58:47Z</dcterms:modified>
</cp:coreProperties>
</file>