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446" r:id="rId3"/>
    <p:sldId id="447" r:id="rId4"/>
    <p:sldId id="448" r:id="rId5"/>
    <p:sldId id="449" r:id="rId6"/>
    <p:sldId id="450" r:id="rId7"/>
    <p:sldId id="451" r:id="rId8"/>
    <p:sldId id="452" r:id="rId9"/>
    <p:sldId id="453" r:id="rId10"/>
    <p:sldId id="454" r:id="rId11"/>
    <p:sldId id="455" r:id="rId12"/>
    <p:sldId id="456" r:id="rId13"/>
    <p:sldId id="457" r:id="rId14"/>
    <p:sldId id="458" r:id="rId15"/>
    <p:sldId id="459" r:id="rId16"/>
    <p:sldId id="460" r:id="rId17"/>
    <p:sldId id="461" r:id="rId18"/>
    <p:sldId id="44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49B2C1-E0D0-45FE-A4D4-5938DDA225DB}" v="1" dt="2022-02-08T20:22:18.232"/>
    <p1510:client id="{D4AC8144-E42B-4562-9660-88F1F17E178A}" v="1" dt="2022-02-08T18:08:26.088"/>
    <p1510:client id="{EF0F1CA9-C55E-B658-0BB2-6BD10AF7A2C4}" v="1" dt="2022-02-10T13:46:03.043"/>
    <p1510:client id="{FDAF6B4F-41E7-4A8F-B949-2EE9CEB3E6DE}" v="1" dt="2022-02-08T20:16:44.6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hifferle, Lisa (CFPB)" userId="S::lisa.schifferle@cfpb.gov::5e87d722-9c70-46ea-b761-ed9b7729342c" providerId="AD" clId="Web-{EF0F1CA9-C55E-B658-0BB2-6BD10AF7A2C4}"/>
    <pc:docChg chg="delSld">
      <pc:chgData name="Schifferle, Lisa (CFPB)" userId="S::lisa.schifferle@cfpb.gov::5e87d722-9c70-46ea-b761-ed9b7729342c" providerId="AD" clId="Web-{EF0F1CA9-C55E-B658-0BB2-6BD10AF7A2C4}" dt="2022-02-10T13:46:03.043" v="0"/>
      <pc:docMkLst>
        <pc:docMk/>
      </pc:docMkLst>
      <pc:sldChg chg="del">
        <pc:chgData name="Schifferle, Lisa (CFPB)" userId="S::lisa.schifferle@cfpb.gov::5e87d722-9c70-46ea-b761-ed9b7729342c" providerId="AD" clId="Web-{EF0F1CA9-C55E-B658-0BB2-6BD10AF7A2C4}" dt="2022-02-10T13:46:03.043" v="0"/>
        <pc:sldMkLst>
          <pc:docMk/>
          <pc:sldMk cId="0" sldId="444"/>
        </pc:sldMkLst>
      </pc:sldChg>
    </pc:docChg>
  </pc:docChgLst>
  <pc:docChgLst>
    <pc:chgData name="Davis-Jahnel, Roger (Volunteer)(CFPB)" userId="dd25b2a7-01c5-45b2-8fa8-ec28bc90a4e1" providerId="ADAL" clId="{6F49B2C1-E0D0-45FE-A4D4-5938DDA225DB}"/>
    <pc:docChg chg="undo custSel addSld delSld modSld">
      <pc:chgData name="Davis-Jahnel, Roger (Volunteer)(CFPB)" userId="dd25b2a7-01c5-45b2-8fa8-ec28bc90a4e1" providerId="ADAL" clId="{6F49B2C1-E0D0-45FE-A4D4-5938DDA225DB}" dt="2022-02-08T20:22:28.714" v="3" actId="47"/>
      <pc:docMkLst>
        <pc:docMk/>
      </pc:docMkLst>
      <pc:sldChg chg="del">
        <pc:chgData name="Davis-Jahnel, Roger (Volunteer)(CFPB)" userId="dd25b2a7-01c5-45b2-8fa8-ec28bc90a4e1" providerId="ADAL" clId="{6F49B2C1-E0D0-45FE-A4D4-5938DDA225DB}" dt="2022-02-08T20:22:28.714" v="3" actId="47"/>
        <pc:sldMkLst>
          <pc:docMk/>
          <pc:sldMk cId="0" sldId="261"/>
        </pc:sldMkLst>
      </pc:sldChg>
      <pc:sldChg chg="del">
        <pc:chgData name="Davis-Jahnel, Roger (Volunteer)(CFPB)" userId="dd25b2a7-01c5-45b2-8fa8-ec28bc90a4e1" providerId="ADAL" clId="{6F49B2C1-E0D0-45FE-A4D4-5938DDA225DB}" dt="2022-02-08T20:22:28.714" v="3" actId="47"/>
        <pc:sldMkLst>
          <pc:docMk/>
          <pc:sldMk cId="0" sldId="263"/>
        </pc:sldMkLst>
      </pc:sldChg>
      <pc:sldChg chg="del">
        <pc:chgData name="Davis-Jahnel, Roger (Volunteer)(CFPB)" userId="dd25b2a7-01c5-45b2-8fa8-ec28bc90a4e1" providerId="ADAL" clId="{6F49B2C1-E0D0-45FE-A4D4-5938DDA225DB}" dt="2022-02-08T20:22:28.714" v="3" actId="47"/>
        <pc:sldMkLst>
          <pc:docMk/>
          <pc:sldMk cId="0" sldId="264"/>
        </pc:sldMkLst>
      </pc:sldChg>
      <pc:sldChg chg="del">
        <pc:chgData name="Davis-Jahnel, Roger (Volunteer)(CFPB)" userId="dd25b2a7-01c5-45b2-8fa8-ec28bc90a4e1" providerId="ADAL" clId="{6F49B2C1-E0D0-45FE-A4D4-5938DDA225DB}" dt="2022-02-08T20:22:28.714" v="3" actId="47"/>
        <pc:sldMkLst>
          <pc:docMk/>
          <pc:sldMk cId="0" sldId="287"/>
        </pc:sldMkLst>
      </pc:sldChg>
      <pc:sldChg chg="del">
        <pc:chgData name="Davis-Jahnel, Roger (Volunteer)(CFPB)" userId="dd25b2a7-01c5-45b2-8fa8-ec28bc90a4e1" providerId="ADAL" clId="{6F49B2C1-E0D0-45FE-A4D4-5938DDA225DB}" dt="2022-02-08T20:22:28.714" v="3" actId="47"/>
        <pc:sldMkLst>
          <pc:docMk/>
          <pc:sldMk cId="0" sldId="292"/>
        </pc:sldMkLst>
      </pc:sldChg>
      <pc:sldChg chg="del">
        <pc:chgData name="Davis-Jahnel, Roger (Volunteer)(CFPB)" userId="dd25b2a7-01c5-45b2-8fa8-ec28bc90a4e1" providerId="ADAL" clId="{6F49B2C1-E0D0-45FE-A4D4-5938DDA225DB}" dt="2022-02-08T20:22:28.714" v="3" actId="47"/>
        <pc:sldMkLst>
          <pc:docMk/>
          <pc:sldMk cId="0" sldId="333"/>
        </pc:sldMkLst>
      </pc:sldChg>
      <pc:sldChg chg="del">
        <pc:chgData name="Davis-Jahnel, Roger (Volunteer)(CFPB)" userId="dd25b2a7-01c5-45b2-8fa8-ec28bc90a4e1" providerId="ADAL" clId="{6F49B2C1-E0D0-45FE-A4D4-5938DDA225DB}" dt="2022-02-08T20:22:28.714" v="3" actId="47"/>
        <pc:sldMkLst>
          <pc:docMk/>
          <pc:sldMk cId="0" sldId="352"/>
        </pc:sldMkLst>
      </pc:sldChg>
      <pc:sldChg chg="del">
        <pc:chgData name="Davis-Jahnel, Roger (Volunteer)(CFPB)" userId="dd25b2a7-01c5-45b2-8fa8-ec28bc90a4e1" providerId="ADAL" clId="{6F49B2C1-E0D0-45FE-A4D4-5938DDA225DB}" dt="2022-02-08T20:22:28.714" v="3" actId="47"/>
        <pc:sldMkLst>
          <pc:docMk/>
          <pc:sldMk cId="0" sldId="353"/>
        </pc:sldMkLst>
      </pc:sldChg>
      <pc:sldChg chg="del">
        <pc:chgData name="Davis-Jahnel, Roger (Volunteer)(CFPB)" userId="dd25b2a7-01c5-45b2-8fa8-ec28bc90a4e1" providerId="ADAL" clId="{6F49B2C1-E0D0-45FE-A4D4-5938DDA225DB}" dt="2022-02-08T20:22:28.714" v="3" actId="47"/>
        <pc:sldMkLst>
          <pc:docMk/>
          <pc:sldMk cId="0" sldId="354"/>
        </pc:sldMkLst>
      </pc:sldChg>
      <pc:sldChg chg="del">
        <pc:chgData name="Davis-Jahnel, Roger (Volunteer)(CFPB)" userId="dd25b2a7-01c5-45b2-8fa8-ec28bc90a4e1" providerId="ADAL" clId="{6F49B2C1-E0D0-45FE-A4D4-5938DDA225DB}" dt="2022-02-08T20:22:28.714" v="3" actId="47"/>
        <pc:sldMkLst>
          <pc:docMk/>
          <pc:sldMk cId="0" sldId="357"/>
        </pc:sldMkLst>
      </pc:sldChg>
      <pc:sldChg chg="del">
        <pc:chgData name="Davis-Jahnel, Roger (Volunteer)(CFPB)" userId="dd25b2a7-01c5-45b2-8fa8-ec28bc90a4e1" providerId="ADAL" clId="{6F49B2C1-E0D0-45FE-A4D4-5938DDA225DB}" dt="2022-02-08T20:22:28.714" v="3" actId="47"/>
        <pc:sldMkLst>
          <pc:docMk/>
          <pc:sldMk cId="0" sldId="362"/>
        </pc:sldMkLst>
      </pc:sldChg>
      <pc:sldChg chg="add del">
        <pc:chgData name="Davis-Jahnel, Roger (Volunteer)(CFPB)" userId="dd25b2a7-01c5-45b2-8fa8-ec28bc90a4e1" providerId="ADAL" clId="{6F49B2C1-E0D0-45FE-A4D4-5938DDA225DB}" dt="2022-02-08T20:22:28.714" v="3" actId="47"/>
        <pc:sldMkLst>
          <pc:docMk/>
          <pc:sldMk cId="0" sldId="364"/>
        </pc:sldMkLst>
      </pc:sldChg>
      <pc:sldChg chg="add del">
        <pc:chgData name="Davis-Jahnel, Roger (Volunteer)(CFPB)" userId="dd25b2a7-01c5-45b2-8fa8-ec28bc90a4e1" providerId="ADAL" clId="{6F49B2C1-E0D0-45FE-A4D4-5938DDA225DB}" dt="2022-02-08T20:22:28.714" v="3" actId="47"/>
        <pc:sldMkLst>
          <pc:docMk/>
          <pc:sldMk cId="0" sldId="381"/>
        </pc:sldMkLst>
      </pc:sldChg>
      <pc:sldChg chg="del">
        <pc:chgData name="Davis-Jahnel, Roger (Volunteer)(CFPB)" userId="dd25b2a7-01c5-45b2-8fa8-ec28bc90a4e1" providerId="ADAL" clId="{6F49B2C1-E0D0-45FE-A4D4-5938DDA225DB}" dt="2022-02-08T20:22:28.714" v="3" actId="47"/>
        <pc:sldMkLst>
          <pc:docMk/>
          <pc:sldMk cId="0" sldId="382"/>
        </pc:sldMkLst>
      </pc:sldChg>
      <pc:sldChg chg="del">
        <pc:chgData name="Davis-Jahnel, Roger (Volunteer)(CFPB)" userId="dd25b2a7-01c5-45b2-8fa8-ec28bc90a4e1" providerId="ADAL" clId="{6F49B2C1-E0D0-45FE-A4D4-5938DDA225DB}" dt="2022-02-08T20:22:28.714" v="3" actId="47"/>
        <pc:sldMkLst>
          <pc:docMk/>
          <pc:sldMk cId="0" sldId="383"/>
        </pc:sldMkLst>
      </pc:sldChg>
      <pc:sldChg chg="del">
        <pc:chgData name="Davis-Jahnel, Roger (Volunteer)(CFPB)" userId="dd25b2a7-01c5-45b2-8fa8-ec28bc90a4e1" providerId="ADAL" clId="{6F49B2C1-E0D0-45FE-A4D4-5938DDA225DB}" dt="2022-02-08T20:22:28.714" v="3" actId="47"/>
        <pc:sldMkLst>
          <pc:docMk/>
          <pc:sldMk cId="0" sldId="393"/>
        </pc:sldMkLst>
      </pc:sldChg>
      <pc:sldChg chg="add">
        <pc:chgData name="Davis-Jahnel, Roger (Volunteer)(CFPB)" userId="dd25b2a7-01c5-45b2-8fa8-ec28bc90a4e1" providerId="ADAL" clId="{6F49B2C1-E0D0-45FE-A4D4-5938DDA225DB}" dt="2022-02-08T20:22:18.229" v="2"/>
        <pc:sldMkLst>
          <pc:docMk/>
          <pc:sldMk cId="0" sldId="446"/>
        </pc:sldMkLst>
      </pc:sldChg>
      <pc:sldChg chg="add">
        <pc:chgData name="Davis-Jahnel, Roger (Volunteer)(CFPB)" userId="dd25b2a7-01c5-45b2-8fa8-ec28bc90a4e1" providerId="ADAL" clId="{6F49B2C1-E0D0-45FE-A4D4-5938DDA225DB}" dt="2022-02-08T20:22:18.229" v="2"/>
        <pc:sldMkLst>
          <pc:docMk/>
          <pc:sldMk cId="0" sldId="447"/>
        </pc:sldMkLst>
      </pc:sldChg>
      <pc:sldChg chg="add">
        <pc:chgData name="Davis-Jahnel, Roger (Volunteer)(CFPB)" userId="dd25b2a7-01c5-45b2-8fa8-ec28bc90a4e1" providerId="ADAL" clId="{6F49B2C1-E0D0-45FE-A4D4-5938DDA225DB}" dt="2022-02-08T20:22:18.229" v="2"/>
        <pc:sldMkLst>
          <pc:docMk/>
          <pc:sldMk cId="0" sldId="448"/>
        </pc:sldMkLst>
      </pc:sldChg>
      <pc:sldChg chg="add">
        <pc:chgData name="Davis-Jahnel, Roger (Volunteer)(CFPB)" userId="dd25b2a7-01c5-45b2-8fa8-ec28bc90a4e1" providerId="ADAL" clId="{6F49B2C1-E0D0-45FE-A4D4-5938DDA225DB}" dt="2022-02-08T20:22:18.229" v="2"/>
        <pc:sldMkLst>
          <pc:docMk/>
          <pc:sldMk cId="0" sldId="449"/>
        </pc:sldMkLst>
      </pc:sldChg>
      <pc:sldChg chg="add">
        <pc:chgData name="Davis-Jahnel, Roger (Volunteer)(CFPB)" userId="dd25b2a7-01c5-45b2-8fa8-ec28bc90a4e1" providerId="ADAL" clId="{6F49B2C1-E0D0-45FE-A4D4-5938DDA225DB}" dt="2022-02-08T20:22:18.229" v="2"/>
        <pc:sldMkLst>
          <pc:docMk/>
          <pc:sldMk cId="0" sldId="450"/>
        </pc:sldMkLst>
      </pc:sldChg>
      <pc:sldChg chg="add">
        <pc:chgData name="Davis-Jahnel, Roger (Volunteer)(CFPB)" userId="dd25b2a7-01c5-45b2-8fa8-ec28bc90a4e1" providerId="ADAL" clId="{6F49B2C1-E0D0-45FE-A4D4-5938DDA225DB}" dt="2022-02-08T20:22:18.229" v="2"/>
        <pc:sldMkLst>
          <pc:docMk/>
          <pc:sldMk cId="0" sldId="451"/>
        </pc:sldMkLst>
      </pc:sldChg>
      <pc:sldChg chg="add">
        <pc:chgData name="Davis-Jahnel, Roger (Volunteer)(CFPB)" userId="dd25b2a7-01c5-45b2-8fa8-ec28bc90a4e1" providerId="ADAL" clId="{6F49B2C1-E0D0-45FE-A4D4-5938DDA225DB}" dt="2022-02-08T20:22:18.229" v="2"/>
        <pc:sldMkLst>
          <pc:docMk/>
          <pc:sldMk cId="0" sldId="452"/>
        </pc:sldMkLst>
      </pc:sldChg>
      <pc:sldChg chg="add">
        <pc:chgData name="Davis-Jahnel, Roger (Volunteer)(CFPB)" userId="dd25b2a7-01c5-45b2-8fa8-ec28bc90a4e1" providerId="ADAL" clId="{6F49B2C1-E0D0-45FE-A4D4-5938DDA225DB}" dt="2022-02-08T20:22:18.229" v="2"/>
        <pc:sldMkLst>
          <pc:docMk/>
          <pc:sldMk cId="0" sldId="453"/>
        </pc:sldMkLst>
      </pc:sldChg>
      <pc:sldChg chg="add">
        <pc:chgData name="Davis-Jahnel, Roger (Volunteer)(CFPB)" userId="dd25b2a7-01c5-45b2-8fa8-ec28bc90a4e1" providerId="ADAL" clId="{6F49B2C1-E0D0-45FE-A4D4-5938DDA225DB}" dt="2022-02-08T20:22:18.229" v="2"/>
        <pc:sldMkLst>
          <pc:docMk/>
          <pc:sldMk cId="0" sldId="454"/>
        </pc:sldMkLst>
      </pc:sldChg>
      <pc:sldChg chg="add">
        <pc:chgData name="Davis-Jahnel, Roger (Volunteer)(CFPB)" userId="dd25b2a7-01c5-45b2-8fa8-ec28bc90a4e1" providerId="ADAL" clId="{6F49B2C1-E0D0-45FE-A4D4-5938DDA225DB}" dt="2022-02-08T20:22:18.229" v="2"/>
        <pc:sldMkLst>
          <pc:docMk/>
          <pc:sldMk cId="0" sldId="455"/>
        </pc:sldMkLst>
      </pc:sldChg>
      <pc:sldChg chg="add">
        <pc:chgData name="Davis-Jahnel, Roger (Volunteer)(CFPB)" userId="dd25b2a7-01c5-45b2-8fa8-ec28bc90a4e1" providerId="ADAL" clId="{6F49B2C1-E0D0-45FE-A4D4-5938DDA225DB}" dt="2022-02-08T20:22:18.229" v="2"/>
        <pc:sldMkLst>
          <pc:docMk/>
          <pc:sldMk cId="0" sldId="456"/>
        </pc:sldMkLst>
      </pc:sldChg>
      <pc:sldChg chg="add">
        <pc:chgData name="Davis-Jahnel, Roger (Volunteer)(CFPB)" userId="dd25b2a7-01c5-45b2-8fa8-ec28bc90a4e1" providerId="ADAL" clId="{6F49B2C1-E0D0-45FE-A4D4-5938DDA225DB}" dt="2022-02-08T20:22:18.229" v="2"/>
        <pc:sldMkLst>
          <pc:docMk/>
          <pc:sldMk cId="0" sldId="457"/>
        </pc:sldMkLst>
      </pc:sldChg>
      <pc:sldChg chg="add">
        <pc:chgData name="Davis-Jahnel, Roger (Volunteer)(CFPB)" userId="dd25b2a7-01c5-45b2-8fa8-ec28bc90a4e1" providerId="ADAL" clId="{6F49B2C1-E0D0-45FE-A4D4-5938DDA225DB}" dt="2022-02-08T20:22:18.229" v="2"/>
        <pc:sldMkLst>
          <pc:docMk/>
          <pc:sldMk cId="0" sldId="458"/>
        </pc:sldMkLst>
      </pc:sldChg>
      <pc:sldChg chg="add">
        <pc:chgData name="Davis-Jahnel, Roger (Volunteer)(CFPB)" userId="dd25b2a7-01c5-45b2-8fa8-ec28bc90a4e1" providerId="ADAL" clId="{6F49B2C1-E0D0-45FE-A4D4-5938DDA225DB}" dt="2022-02-08T20:22:18.229" v="2"/>
        <pc:sldMkLst>
          <pc:docMk/>
          <pc:sldMk cId="0" sldId="459"/>
        </pc:sldMkLst>
      </pc:sldChg>
      <pc:sldChg chg="add">
        <pc:chgData name="Davis-Jahnel, Roger (Volunteer)(CFPB)" userId="dd25b2a7-01c5-45b2-8fa8-ec28bc90a4e1" providerId="ADAL" clId="{6F49B2C1-E0D0-45FE-A4D4-5938DDA225DB}" dt="2022-02-08T20:22:18.229" v="2"/>
        <pc:sldMkLst>
          <pc:docMk/>
          <pc:sldMk cId="0" sldId="460"/>
        </pc:sldMkLst>
      </pc:sldChg>
      <pc:sldChg chg="add">
        <pc:chgData name="Davis-Jahnel, Roger (Volunteer)(CFPB)" userId="dd25b2a7-01c5-45b2-8fa8-ec28bc90a4e1" providerId="ADAL" clId="{6F49B2C1-E0D0-45FE-A4D4-5938DDA225DB}" dt="2022-02-08T20:22:18.229" v="2"/>
        <pc:sldMkLst>
          <pc:docMk/>
          <pc:sldMk cId="0" sldId="46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3029A4-2862-4E23-B051-D9742B8D368E}" type="datetimeFigureOut">
              <a:rPr lang="en-US" smtClean="0"/>
              <a:t>2/10/2022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BA07AF-1C11-4A50-9945-0A5503038182}" type="slidenum">
              <a:rPr lang="en-US" smtClean="0"/>
              <a:t>‹#›</a:t>
            </a:fld>
            <a:endParaRPr lang="en-US"/>
          </a:p>
        </p:txBody>
      </p:sp>
    </p:spTree>
    <p:extLst>
      <p:ext uri="{BB962C8B-B14F-4D97-AF65-F5344CB8AC3E}">
        <p14:creationId xmlns:p14="http://schemas.microsoft.com/office/powerpoint/2010/main" val="758751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Welcome to </a:t>
            </a:r>
            <a:r>
              <a:rPr lang="en-US" sz="1200" b="0" i="1" u="none" strike="noStrike" kern="1200" baseline="0" dirty="0">
                <a:solidFill>
                  <a:schemeClr val="tx1"/>
                </a:solidFill>
                <a:latin typeface="+mn-lt"/>
                <a:ea typeface="+mn-ea"/>
                <a:cs typeface="+mn-cs"/>
              </a:rPr>
              <a:t>Money Smart for Older Adults</a:t>
            </a:r>
            <a:r>
              <a:rPr lang="en-US" sz="1200" b="0" i="0" u="none" strike="noStrike" kern="1200" baseline="0" dirty="0">
                <a:solidFill>
                  <a:schemeClr val="tx1"/>
                </a:solidFill>
                <a:latin typeface="+mn-lt"/>
                <a:ea typeface="+mn-ea"/>
                <a:cs typeface="+mn-cs"/>
              </a:rPr>
              <a:t>. By taking this module, you’ll learn important points to consider in planning for a more secure financial future, including how to guard against identity theft and other forms of financial exploitation, as well as how to prepare financially for unexpected life events, and disasters.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2787892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Grandparent/impostor scams </a:t>
            </a:r>
          </a:p>
          <a:p>
            <a:r>
              <a:rPr lang="en-US" sz="1200" b="0" i="0" u="none" strike="noStrike" kern="1200" baseline="0" dirty="0">
                <a:solidFill>
                  <a:schemeClr val="tx1"/>
                </a:solidFill>
                <a:latin typeface="+mn-lt"/>
                <a:ea typeface="+mn-ea"/>
                <a:cs typeface="+mn-cs"/>
              </a:rPr>
              <a:t>Tax and debt collection scams </a:t>
            </a:r>
          </a:p>
          <a:p>
            <a:r>
              <a:rPr lang="en-US" sz="1200" b="0" i="0" u="none" strike="noStrike" kern="1200" baseline="0" dirty="0">
                <a:solidFill>
                  <a:schemeClr val="tx1"/>
                </a:solidFill>
                <a:latin typeface="+mn-lt"/>
                <a:ea typeface="+mn-ea"/>
                <a:cs typeface="+mn-cs"/>
              </a:rPr>
              <a:t>Romance or charity scams </a:t>
            </a:r>
          </a:p>
          <a:p>
            <a:r>
              <a:rPr lang="en-US" sz="1200" b="0" i="0" u="none" strike="noStrike" kern="1200" baseline="0" dirty="0">
                <a:solidFill>
                  <a:schemeClr val="tx1"/>
                </a:solidFill>
                <a:latin typeface="+mn-lt"/>
                <a:ea typeface="+mn-ea"/>
                <a:cs typeface="+mn-cs"/>
              </a:rPr>
              <a:t>Scams by telemarketers, mail offers or door-to-door salespersons </a:t>
            </a:r>
          </a:p>
          <a:p>
            <a:pPr eaLnBrk="1" hangingPunct="1">
              <a:spcBef>
                <a:spcPct val="0"/>
              </a:spcBef>
            </a:pPr>
            <a:endParaRPr lang="en-US" altLang="en-US" dirty="0"/>
          </a:p>
        </p:txBody>
      </p:sp>
      <p:sp>
        <p:nvSpPr>
          <p:cNvPr id="11162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7A1A43C4-31DA-4425-A795-DC2FB15233D5}"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10</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Computer and Internet scams </a:t>
            </a:r>
          </a:p>
          <a:p>
            <a:r>
              <a:rPr lang="en-US" sz="1200" b="0" i="0" u="none" strike="noStrike" kern="1200" baseline="0" dirty="0">
                <a:solidFill>
                  <a:schemeClr val="tx1"/>
                </a:solidFill>
                <a:latin typeface="+mn-lt"/>
                <a:ea typeface="+mn-ea"/>
                <a:cs typeface="+mn-cs"/>
              </a:rPr>
              <a:t>Identity theft </a:t>
            </a:r>
          </a:p>
          <a:p>
            <a:r>
              <a:rPr lang="en-US" sz="1200" b="0" i="0" u="none" strike="noStrike" kern="1200" baseline="0" dirty="0">
                <a:solidFill>
                  <a:schemeClr val="tx1"/>
                </a:solidFill>
                <a:latin typeface="+mn-lt"/>
                <a:ea typeface="+mn-ea"/>
                <a:cs typeface="+mn-cs"/>
              </a:rPr>
              <a:t>Reverse mortgage fraud </a:t>
            </a:r>
          </a:p>
          <a:p>
            <a:r>
              <a:rPr lang="en-US" sz="1200" b="0" i="0" u="none" strike="noStrike" kern="1200" baseline="0" dirty="0">
                <a:solidFill>
                  <a:schemeClr val="tx1"/>
                </a:solidFill>
                <a:latin typeface="+mn-lt"/>
                <a:ea typeface="+mn-ea"/>
                <a:cs typeface="+mn-cs"/>
              </a:rPr>
              <a:t>Contractor fraud and home improvement scams </a:t>
            </a:r>
          </a:p>
          <a:p>
            <a:pPr eaLnBrk="1" hangingPunct="1">
              <a:spcBef>
                <a:spcPct val="0"/>
              </a:spcBef>
            </a:pPr>
            <a:endParaRPr lang="en-US" altLang="en-US" dirty="0"/>
          </a:p>
        </p:txBody>
      </p:sp>
      <p:sp>
        <p:nvSpPr>
          <p:cNvPr id="11264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F6FE6CE2-7D1E-4768-BC24-660417151B44}"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211E1F"/>
                </a:solidFill>
                <a:latin typeface="Univers LT Std"/>
              </a:rPr>
              <a:t>Perpetrators of financial exploitation can be: </a:t>
            </a:r>
          </a:p>
          <a:p>
            <a:r>
              <a:rPr lang="en-US" sz="1200" b="0" i="0" u="none" strike="noStrike" baseline="0" dirty="0">
                <a:solidFill>
                  <a:srgbClr val="211E1F"/>
                </a:solidFill>
                <a:latin typeface="Univers LT Std"/>
              </a:rPr>
              <a:t>Family members and caregivers </a:t>
            </a:r>
          </a:p>
          <a:p>
            <a:r>
              <a:rPr lang="en-US" sz="1200" b="0" i="0" u="none" strike="noStrike" baseline="0" dirty="0">
                <a:solidFill>
                  <a:srgbClr val="211E1F"/>
                </a:solidFill>
                <a:latin typeface="Univers LT Std"/>
              </a:rPr>
              <a:t>Friends, neighbors or acquaintances </a:t>
            </a:r>
          </a:p>
          <a:p>
            <a:r>
              <a:rPr lang="en-US" sz="1200" b="0" i="0" u="none" strike="noStrike" baseline="0" dirty="0">
                <a:solidFill>
                  <a:srgbClr val="211E1F"/>
                </a:solidFill>
                <a:latin typeface="Univers LT Std"/>
              </a:rPr>
              <a:t>Agents under a power of attorney or others with legal authority to manage your money or property </a:t>
            </a:r>
          </a:p>
          <a:p>
            <a:r>
              <a:rPr lang="en-US" sz="1200" b="0" i="0" u="none" strike="noStrike" baseline="0" dirty="0">
                <a:solidFill>
                  <a:srgbClr val="211E1F"/>
                </a:solidFill>
                <a:latin typeface="Univers LT Std"/>
              </a:rPr>
              <a:t>Romance scammers </a:t>
            </a:r>
          </a:p>
          <a:p>
            <a:r>
              <a:rPr lang="en-US" sz="1200" b="0" i="0" u="none" strike="noStrike" baseline="0" dirty="0">
                <a:solidFill>
                  <a:srgbClr val="211E1F"/>
                </a:solidFill>
                <a:latin typeface="Univers LT Std"/>
              </a:rPr>
              <a:t>Telephone and mail scammers </a:t>
            </a:r>
          </a:p>
          <a:p>
            <a:r>
              <a:rPr lang="en-US" sz="1200" b="0" i="0" u="none" strike="noStrike" baseline="0" dirty="0">
                <a:solidFill>
                  <a:srgbClr val="211E1F"/>
                </a:solidFill>
                <a:latin typeface="Univers LT Std"/>
              </a:rPr>
              <a:t>Fraudulent debt collectors </a:t>
            </a:r>
          </a:p>
          <a:p>
            <a:r>
              <a:rPr lang="en-US" sz="1200" b="0" i="0" u="none" strike="noStrike" baseline="0" dirty="0">
                <a:solidFill>
                  <a:srgbClr val="211E1F"/>
                </a:solidFill>
                <a:latin typeface="Univers LT Std"/>
              </a:rPr>
              <a:t>Financial advisers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27458038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1100" b="0" i="0" u="none" strike="noStrike" baseline="0" dirty="0">
              <a:solidFill>
                <a:srgbClr val="000000"/>
              </a:solidFill>
              <a:latin typeface="Univers LT Std"/>
            </a:endParaRPr>
          </a:p>
          <a:p>
            <a:r>
              <a:rPr lang="en-US" sz="1200" b="0" i="0" u="none" strike="noStrike" baseline="0" dirty="0">
                <a:solidFill>
                  <a:srgbClr val="211E1F"/>
                </a:solidFill>
                <a:latin typeface="Univers LT Std"/>
              </a:rPr>
              <a:t>Internet scammers </a:t>
            </a:r>
          </a:p>
          <a:p>
            <a:r>
              <a:rPr lang="en-US" sz="1200" b="0" i="0" u="none" strike="noStrike" baseline="0" dirty="0">
                <a:solidFill>
                  <a:srgbClr val="211E1F"/>
                </a:solidFill>
                <a:latin typeface="Univers LT Std"/>
              </a:rPr>
              <a:t>Home repair contractors </a:t>
            </a:r>
          </a:p>
          <a:p>
            <a:r>
              <a:rPr lang="en-US" sz="1200" b="0" i="0" u="none" strike="noStrike" baseline="0" dirty="0">
                <a:solidFill>
                  <a:srgbClr val="211E1F"/>
                </a:solidFill>
                <a:latin typeface="Univers LT Std"/>
              </a:rPr>
              <a:t>Medicare scam operators </a:t>
            </a:r>
          </a:p>
          <a:p>
            <a:r>
              <a:rPr lang="en-US" sz="1200" b="0" i="0" u="none" strike="noStrike" baseline="0" dirty="0">
                <a:solidFill>
                  <a:srgbClr val="211E1F"/>
                </a:solidFill>
                <a:latin typeface="Univers LT Std"/>
              </a:rPr>
              <a:t>Other persons known or unknown to the older adult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453026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Shame and embarrassment – </a:t>
            </a:r>
            <a:r>
              <a:rPr lang="en-US" sz="1200" b="0" i="0" u="none" strike="noStrike" kern="1200" baseline="0" dirty="0">
                <a:solidFill>
                  <a:schemeClr val="tx1"/>
                </a:solidFill>
                <a:latin typeface="+mn-lt"/>
                <a:ea typeface="+mn-ea"/>
                <a:cs typeface="+mn-cs"/>
              </a:rPr>
              <a:t>Many people are ashamed to admit that they have been financially exploited. </a:t>
            </a:r>
          </a:p>
          <a:p>
            <a:r>
              <a:rPr lang="en-US" sz="1200" b="1" i="0" u="none" strike="noStrike" kern="1200" baseline="0" dirty="0">
                <a:solidFill>
                  <a:schemeClr val="tx1"/>
                </a:solidFill>
                <a:latin typeface="+mn-lt"/>
                <a:ea typeface="+mn-ea"/>
                <a:cs typeface="+mn-cs"/>
              </a:rPr>
              <a:t>Loyalty </a:t>
            </a:r>
            <a:r>
              <a:rPr lang="en-US" sz="1200" b="0" i="0" u="none" strike="noStrike" kern="1200" baseline="0" dirty="0">
                <a:solidFill>
                  <a:schemeClr val="tx1"/>
                </a:solidFill>
                <a:latin typeface="+mn-lt"/>
                <a:ea typeface="+mn-ea"/>
                <a:cs typeface="+mn-cs"/>
              </a:rPr>
              <a:t>– Older adults may be reluctant to report a family member, caregiver or other person who may treat them well in other ways. </a:t>
            </a:r>
          </a:p>
          <a:p>
            <a:r>
              <a:rPr lang="en-US" sz="1200" b="1" i="0" u="none" strike="noStrike" kern="1200" baseline="0" dirty="0">
                <a:solidFill>
                  <a:schemeClr val="tx1"/>
                </a:solidFill>
                <a:latin typeface="+mn-lt"/>
                <a:ea typeface="+mn-ea"/>
                <a:cs typeface="+mn-cs"/>
              </a:rPr>
              <a:t>Fear of retaliation – </a:t>
            </a:r>
            <a:r>
              <a:rPr lang="en-US" sz="1200" b="0" i="0" u="none" strike="noStrike" kern="1200" baseline="0" dirty="0">
                <a:solidFill>
                  <a:schemeClr val="tx1"/>
                </a:solidFill>
                <a:latin typeface="+mn-lt"/>
                <a:ea typeface="+mn-ea"/>
                <a:cs typeface="+mn-cs"/>
              </a:rPr>
              <a:t>Older adults might fear not being believed or losing their independence by being declared </a:t>
            </a:r>
          </a:p>
          <a:p>
            <a:r>
              <a:rPr lang="en-US" sz="1200" b="0" i="0" u="none" strike="noStrike" kern="1200" baseline="0" dirty="0">
                <a:solidFill>
                  <a:schemeClr val="tx1"/>
                </a:solidFill>
                <a:latin typeface="+mn-lt"/>
                <a:ea typeface="+mn-ea"/>
                <a:cs typeface="+mn-cs"/>
              </a:rPr>
              <a:t>incompetent and moved into a “nursing home.” </a:t>
            </a:r>
          </a:p>
          <a:p>
            <a:r>
              <a:rPr lang="en-US" sz="1200" b="1" i="0" u="none" strike="noStrike" kern="1200" baseline="0" dirty="0">
                <a:solidFill>
                  <a:schemeClr val="tx1"/>
                </a:solidFill>
                <a:latin typeface="+mn-lt"/>
                <a:ea typeface="+mn-ea"/>
                <a:cs typeface="+mn-cs"/>
              </a:rPr>
              <a:t>Dependence – </a:t>
            </a:r>
            <a:r>
              <a:rPr lang="en-US" sz="1200" b="0" i="0" u="none" strike="noStrike" kern="1200" baseline="0" dirty="0">
                <a:solidFill>
                  <a:schemeClr val="tx1"/>
                </a:solidFill>
                <a:latin typeface="+mn-lt"/>
                <a:ea typeface="+mn-ea"/>
                <a:cs typeface="+mn-cs"/>
              </a:rPr>
              <a:t>Victims may be dependent on the abuser for care or assistance. </a:t>
            </a:r>
          </a:p>
          <a:p>
            <a:r>
              <a:rPr lang="en-US" sz="1200" b="1" i="0" u="none" strike="noStrike" kern="1200" baseline="0" dirty="0">
                <a:solidFill>
                  <a:schemeClr val="tx1"/>
                </a:solidFill>
                <a:latin typeface="+mn-lt"/>
                <a:ea typeface="+mn-ea"/>
                <a:cs typeface="+mn-cs"/>
              </a:rPr>
              <a:t>Denial </a:t>
            </a:r>
            <a:r>
              <a:rPr lang="en-US" sz="1200" b="0" i="0" u="none" strike="noStrike" kern="1200" baseline="0" dirty="0">
                <a:solidFill>
                  <a:schemeClr val="tx1"/>
                </a:solidFill>
                <a:latin typeface="+mn-lt"/>
                <a:ea typeface="+mn-ea"/>
                <a:cs typeface="+mn-cs"/>
              </a:rPr>
              <a:t>– Some victims are unwilling or unable to acknowledge that financial exploitation is happening to them. </a:t>
            </a:r>
          </a:p>
          <a:p>
            <a:r>
              <a:rPr lang="en-US" sz="1200" b="1" i="0" u="none" strike="noStrike" kern="1200" baseline="0" dirty="0">
                <a:solidFill>
                  <a:schemeClr val="tx1"/>
                </a:solidFill>
                <a:latin typeface="+mn-lt"/>
                <a:ea typeface="+mn-ea"/>
                <a:cs typeface="+mn-cs"/>
              </a:rPr>
              <a:t>Self-blame – </a:t>
            </a:r>
            <a:r>
              <a:rPr lang="en-US" sz="1200" b="0" i="0" u="none" strike="noStrike" kern="1200" baseline="0" dirty="0">
                <a:solidFill>
                  <a:schemeClr val="tx1"/>
                </a:solidFill>
                <a:latin typeface="+mn-lt"/>
                <a:ea typeface="+mn-ea"/>
                <a:cs typeface="+mn-cs"/>
              </a:rPr>
              <a:t>Abuse can erode an older person’s self-esteem, and some victims may believe they deserve or have caused the abuse. </a:t>
            </a:r>
          </a:p>
          <a:p>
            <a:r>
              <a:rPr lang="en-US" sz="1200" b="1" i="0" u="none" strike="noStrike" kern="1200" baseline="0" dirty="0">
                <a:solidFill>
                  <a:schemeClr val="tx1"/>
                </a:solidFill>
                <a:latin typeface="+mn-lt"/>
                <a:ea typeface="+mn-ea"/>
                <a:cs typeface="+mn-cs"/>
              </a:rPr>
              <a:t>Lack of awareness – </a:t>
            </a:r>
            <a:r>
              <a:rPr lang="en-US" sz="1200" b="0" i="0" u="none" strike="noStrike" kern="1200" baseline="0" dirty="0">
                <a:solidFill>
                  <a:schemeClr val="tx1"/>
                </a:solidFill>
                <a:latin typeface="+mn-lt"/>
                <a:ea typeface="+mn-ea"/>
                <a:cs typeface="+mn-cs"/>
              </a:rPr>
              <a:t>Some victims are unaware that they are being exploited, or don’t know to whom they can report financial exploitation. </a:t>
            </a:r>
            <a:endParaRPr lang="en-US" altLang="en-US" dirty="0"/>
          </a:p>
        </p:txBody>
      </p:sp>
      <p:sp>
        <p:nvSpPr>
          <p:cNvPr id="11366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6BDD8138-FEE1-4DDB-BD0C-6E42217B72DB}"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14</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In most instances of suspected elder abuse, including financial exploitation, you should contact Adult Protective Services, generally a part of your county or state department of social services. You can find information about reaching your local Adult Protective Services office at the Eldercare Locator at </a:t>
            </a:r>
            <a:r>
              <a:rPr lang="en-US" sz="1200" b="1" i="0" u="none" strike="noStrike" kern="1200" baseline="0" dirty="0">
                <a:solidFill>
                  <a:schemeClr val="tx1"/>
                </a:solidFill>
                <a:latin typeface="+mn-lt"/>
                <a:ea typeface="+mn-ea"/>
                <a:cs typeface="+mn-cs"/>
              </a:rPr>
              <a:t>eldercare.acl.gov</a:t>
            </a:r>
            <a:r>
              <a:rPr lang="en-US" sz="1200" b="0" i="0" u="none" strike="noStrike" kern="1200" baseline="0" dirty="0">
                <a:solidFill>
                  <a:schemeClr val="tx1"/>
                </a:solidFill>
                <a:latin typeface="+mn-lt"/>
                <a:ea typeface="+mn-ea"/>
                <a:cs typeface="+mn-cs"/>
              </a:rPr>
              <a:t>, a public service provided by the U.S. Administration for Community Living, or by calling </a:t>
            </a:r>
            <a:r>
              <a:rPr lang="en-US" sz="1200" b="1" i="0" u="none" strike="noStrike" kern="1200" baseline="0" dirty="0">
                <a:solidFill>
                  <a:schemeClr val="tx1"/>
                </a:solidFill>
                <a:latin typeface="+mn-lt"/>
                <a:ea typeface="+mn-ea"/>
                <a:cs typeface="+mn-cs"/>
              </a:rPr>
              <a:t>1-800-677-1116</a:t>
            </a:r>
            <a:r>
              <a:rPr lang="en-US" sz="1200" b="0" i="0" u="none" strike="noStrike" kern="1200" baseline="0" dirty="0">
                <a:solidFill>
                  <a:schemeClr val="tx1"/>
                </a:solidFill>
                <a:latin typeface="+mn-lt"/>
                <a:ea typeface="+mn-ea"/>
                <a:cs typeface="+mn-cs"/>
              </a:rPr>
              <a:t>. If the older person is in danger or you believe a crime has been committed, call 911 for an immediate response from the police.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640071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For cases of identity theft, contact your local police and the Federal Trade Commission (FTC) at </a:t>
            </a:r>
            <a:r>
              <a:rPr lang="en-US" sz="1200" b="1" i="0" u="none" strike="noStrike" kern="1200" baseline="0" dirty="0">
                <a:solidFill>
                  <a:schemeClr val="tx1"/>
                </a:solidFill>
                <a:latin typeface="+mn-lt"/>
                <a:ea typeface="+mn-ea"/>
                <a:cs typeface="+mn-cs"/>
              </a:rPr>
              <a:t>1-877-438- 4338 </a:t>
            </a:r>
            <a:r>
              <a:rPr lang="en-US" sz="1200" b="0" i="0" u="none" strike="noStrike" kern="1200" baseline="0" dirty="0">
                <a:solidFill>
                  <a:schemeClr val="tx1"/>
                </a:solidFill>
                <a:latin typeface="+mn-lt"/>
                <a:ea typeface="+mn-ea"/>
                <a:cs typeface="+mn-cs"/>
              </a:rPr>
              <a:t>or </a:t>
            </a:r>
            <a:r>
              <a:rPr lang="en-US" sz="1200" b="1" i="0" u="none" strike="noStrike" kern="1200" baseline="0" dirty="0">
                <a:solidFill>
                  <a:schemeClr val="tx1"/>
                </a:solidFill>
                <a:latin typeface="+mn-lt"/>
                <a:ea typeface="+mn-ea"/>
                <a:cs typeface="+mn-cs"/>
              </a:rPr>
              <a:t>identitytheft.gov</a:t>
            </a:r>
            <a:r>
              <a:rPr lang="en-US" sz="1200" b="0" i="0" u="none" strike="noStrike" kern="1200" baseline="0" dirty="0">
                <a:solidFill>
                  <a:schemeClr val="tx1"/>
                </a:solidFill>
                <a:latin typeface="+mn-lt"/>
                <a:ea typeface="+mn-ea"/>
                <a:cs typeface="+mn-cs"/>
              </a:rPr>
              <a:t>. If the loss involves funds held in a financial institution, such as a bank or credit union, report the problem to the financial institution immediately. If the loss involves credit products, such as a credit card or loan, contact the creditor immediately. Remember that you are not responsible for credit card charges or payments out of your bank account if you did not authorize them. For more information, go to </a:t>
            </a:r>
            <a:r>
              <a:rPr lang="en-US" sz="1200" b="1" i="0" u="none" strike="noStrike" kern="1200" baseline="0" dirty="0">
                <a:solidFill>
                  <a:schemeClr val="tx1"/>
                </a:solidFill>
                <a:latin typeface="+mn-lt"/>
                <a:ea typeface="+mn-ea"/>
                <a:cs typeface="+mn-cs"/>
              </a:rPr>
              <a:t>consumerfinance.gov/</a:t>
            </a:r>
            <a:r>
              <a:rPr lang="en-US" sz="1200" b="1" i="0" u="none" strike="noStrike" kern="1200" baseline="0" dirty="0" err="1">
                <a:solidFill>
                  <a:schemeClr val="tx1"/>
                </a:solidFill>
                <a:latin typeface="+mn-lt"/>
                <a:ea typeface="+mn-ea"/>
                <a:cs typeface="+mn-cs"/>
              </a:rPr>
              <a:t>askcfpb</a:t>
            </a:r>
            <a:r>
              <a:rPr lang="en-US" sz="1200" b="1" i="0" u="none" strike="noStrike" kern="1200" baseline="0" dirty="0">
                <a:solidFill>
                  <a:schemeClr val="tx1"/>
                </a:solidFill>
                <a:latin typeface="+mn-lt"/>
                <a:ea typeface="+mn-ea"/>
                <a:cs typeface="+mn-cs"/>
              </a:rPr>
              <a:t>/.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We provide more information at the end of the Resource Guide.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6163101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What final questions do you have? </a:t>
            </a:r>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Who would like to share one thing they learned from this training? </a:t>
            </a:r>
          </a:p>
          <a:p>
            <a:r>
              <a:rPr lang="en-US" sz="1200" b="0" i="0" u="none" strike="noStrike" kern="1200" baseline="0" dirty="0">
                <a:solidFill>
                  <a:schemeClr val="tx1"/>
                </a:solidFill>
                <a:latin typeface="+mn-lt"/>
                <a:ea typeface="+mn-ea"/>
                <a:cs typeface="+mn-cs"/>
              </a:rPr>
              <a:t>Congratulations! You have completed the </a:t>
            </a:r>
            <a:r>
              <a:rPr lang="en-US" sz="1200" b="0" i="1" u="none" strike="noStrike" kern="1200" baseline="0" dirty="0">
                <a:solidFill>
                  <a:schemeClr val="tx1"/>
                </a:solidFill>
                <a:latin typeface="+mn-lt"/>
                <a:ea typeface="+mn-ea"/>
                <a:cs typeface="+mn-cs"/>
              </a:rPr>
              <a:t>Money Smart for Older Adults </a:t>
            </a:r>
            <a:r>
              <a:rPr lang="en-US" sz="1200" b="0" i="0" u="none" strike="noStrike" kern="1200" baseline="0" dirty="0">
                <a:solidFill>
                  <a:schemeClr val="tx1"/>
                </a:solidFill>
                <a:latin typeface="+mn-lt"/>
                <a:ea typeface="+mn-ea"/>
                <a:cs typeface="+mn-cs"/>
              </a:rPr>
              <a:t>module. Protecting your finances and identity is important, and you are now better prepared to do just that. </a:t>
            </a:r>
          </a:p>
          <a:p>
            <a:r>
              <a:rPr lang="en-US" sz="1200" b="0" i="0" u="none" strike="noStrike" kern="1200" baseline="0" dirty="0">
                <a:solidFill>
                  <a:schemeClr val="tx1"/>
                </a:solidFill>
                <a:latin typeface="+mn-lt"/>
                <a:ea typeface="+mn-ea"/>
                <a:cs typeface="+mn-cs"/>
              </a:rPr>
              <a:t>Now we will see what you have learned by completing </a:t>
            </a:r>
            <a:r>
              <a:rPr lang="en-US" sz="1200" b="0" i="1" u="none" strike="noStrike" kern="1200" baseline="0" dirty="0">
                <a:solidFill>
                  <a:schemeClr val="tx1"/>
                </a:solidFill>
                <a:latin typeface="+mn-lt"/>
                <a:ea typeface="+mn-ea"/>
                <a:cs typeface="+mn-cs"/>
              </a:rPr>
              <a:t>[a short Post-Test beginning on page 85 of your Resource Guide and/or </a:t>
            </a:r>
            <a:r>
              <a:rPr lang="en-US" sz="1200" b="0" i="1" u="none" strike="noStrike" kern="1200" baseline="0" dirty="0" err="1">
                <a:solidFill>
                  <a:schemeClr val="tx1"/>
                </a:solidFill>
                <a:latin typeface="+mn-lt"/>
                <a:ea typeface="+mn-ea"/>
                <a:cs typeface="+mn-cs"/>
              </a:rPr>
              <a:t>the“After</a:t>
            </a:r>
            <a:r>
              <a:rPr lang="en-US" sz="1200" b="0" i="1" u="none" strike="noStrike" kern="1200" baseline="0" dirty="0">
                <a:solidFill>
                  <a:schemeClr val="tx1"/>
                </a:solidFill>
                <a:latin typeface="+mn-lt"/>
                <a:ea typeface="+mn-ea"/>
                <a:cs typeface="+mn-cs"/>
              </a:rPr>
              <a:t> the Training” section of the What Do You Know? form that you completed earlier].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To improve the training, we need your feedback. After you complete the test, please complete the Evaluation Form on pages 89 and 90 of your Resource Guide. Thank you for participating.</a:t>
            </a:r>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Before we get started, I will share a little about myself and ask you to share what you hope to learn in this session. </a:t>
            </a:r>
          </a:p>
          <a:p>
            <a:r>
              <a:rPr lang="en-US" sz="1200" b="0" i="0" u="none" strike="noStrike" kern="1200" baseline="0" dirty="0">
                <a:solidFill>
                  <a:schemeClr val="tx1"/>
                </a:solidFill>
                <a:latin typeface="+mn-lt"/>
                <a:ea typeface="+mn-ea"/>
                <a:cs typeface="+mn-cs"/>
              </a:rPr>
              <a:t>If you have experience or knowledge in some aspect of the material, please share your ideas with the class. One of the best ways to learn is from each other. You might be aware of some method that has worked well for you or some pitfall to avoid. Your contribution to the class will make the learning experience that much better. If something is not clear, please ask questions!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877617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After completing this module, you will be better able to: </a:t>
            </a:r>
          </a:p>
          <a:p>
            <a:r>
              <a:rPr lang="en-US" sz="1200" b="0" i="0" u="none" strike="noStrike" kern="1200" baseline="0" dirty="0">
                <a:solidFill>
                  <a:schemeClr val="tx1"/>
                </a:solidFill>
                <a:latin typeface="+mn-lt"/>
                <a:ea typeface="+mn-ea"/>
                <a:cs typeface="+mn-cs"/>
              </a:rPr>
              <a:t>Recognize and reduce the risk of elder financial exploitation </a:t>
            </a:r>
          </a:p>
          <a:p>
            <a:r>
              <a:rPr lang="en-US" sz="1200" b="0" i="0" u="none" strike="noStrike" kern="1200" baseline="0" dirty="0">
                <a:solidFill>
                  <a:schemeClr val="tx1"/>
                </a:solidFill>
                <a:latin typeface="+mn-lt"/>
                <a:ea typeface="+mn-ea"/>
                <a:cs typeface="+mn-cs"/>
              </a:rPr>
              <a:t>Guard against identity theft </a:t>
            </a:r>
          </a:p>
          <a:p>
            <a:r>
              <a:rPr lang="en-US" sz="1200" b="0" i="0" u="none" strike="noStrike" kern="1200" baseline="0" dirty="0">
                <a:solidFill>
                  <a:schemeClr val="tx1"/>
                </a:solidFill>
                <a:latin typeface="+mn-lt"/>
                <a:ea typeface="+mn-ea"/>
                <a:cs typeface="+mn-cs"/>
              </a:rPr>
              <a:t>Plan for loss of your ability to manage your finances </a:t>
            </a:r>
          </a:p>
          <a:p>
            <a:r>
              <a:rPr lang="en-US" sz="1200" b="0" i="0" u="none" strike="noStrike" kern="1200" baseline="0" dirty="0">
                <a:solidFill>
                  <a:schemeClr val="tx1"/>
                </a:solidFill>
                <a:latin typeface="+mn-lt"/>
                <a:ea typeface="+mn-ea"/>
                <a:cs typeface="+mn-cs"/>
              </a:rPr>
              <a:t>Prepare financially for disasters </a:t>
            </a:r>
          </a:p>
          <a:p>
            <a:r>
              <a:rPr lang="en-US" sz="1200" b="0" i="0" u="none" strike="noStrike" kern="1200" baseline="0" dirty="0">
                <a:solidFill>
                  <a:schemeClr val="tx1"/>
                </a:solidFill>
                <a:latin typeface="+mn-lt"/>
                <a:ea typeface="+mn-ea"/>
                <a:cs typeface="+mn-cs"/>
              </a:rPr>
              <a:t>Find other helpful resources for managing your money and reporting financial exploitation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548455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Let’s start by establishing an understanding of elder financial exploitation. Financial exploitation is a type of elder abuse. Elder abuse can take many forms, alone or in combination, including physical, psychological, emotional, or sexual abuse, neglect, abandonment, and self-neglect. </a:t>
            </a:r>
            <a:endParaRPr lang="en-US" altLang="en-US" dirty="0">
              <a:solidFill>
                <a:srgbClr val="FF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The Older Americans Act defines elder financial exploitation quite broadly, as “the fraudulent or otherwise illegal, unauthorized, or improper act or process of an individual, including a caregiver or fiduciary, that uses the resources of an older individual for monetary or personal benefit, profit, or gain, or that results in depriving an older individual of rightful access to, or use of, benefits, resources, belongings, or assets.” </a:t>
            </a:r>
            <a:endParaRPr lang="en-US" altLang="en-US" dirty="0">
              <a:solidFill>
                <a:srgbClr val="FF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baseline="0" dirty="0">
                <a:solidFill>
                  <a:srgbClr val="211E1F"/>
                </a:solidFill>
                <a:latin typeface="Univers LT Std"/>
              </a:rPr>
              <a:t>Anyone can be the victim of financial exploitation. Financial exploitation crosses all social, educational, and economic boundaries. </a:t>
            </a:r>
            <a:endParaRPr lang="en-US" altLang="en-US" dirty="0">
              <a:solidFill>
                <a:srgbClr val="FF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solidFill>
                  <a:srgbClr val="FF0000"/>
                </a:solidFill>
              </a:rPr>
              <a:t>The following circumstances or conditions, especially in</a:t>
            </a:r>
          </a:p>
          <a:p>
            <a:r>
              <a:rPr lang="en-US" altLang="en-US" dirty="0">
                <a:solidFill>
                  <a:srgbClr val="FF0000"/>
                </a:solidFill>
              </a:rPr>
              <a:t>combination, can make an older adult more vulnerable</a:t>
            </a:r>
          </a:p>
          <a:p>
            <a:r>
              <a:rPr lang="en-US" altLang="en-US" dirty="0">
                <a:solidFill>
                  <a:srgbClr val="FF0000"/>
                </a:solidFill>
              </a:rPr>
              <a:t>to financial exploitation.</a:t>
            </a:r>
          </a:p>
          <a:p>
            <a:r>
              <a:rPr lang="en-US" altLang="en-US" dirty="0">
                <a:solidFill>
                  <a:srgbClr val="FF0000"/>
                </a:solidFill>
              </a:rPr>
              <a:t>Some older adults may:</a:t>
            </a:r>
          </a:p>
          <a:p>
            <a:r>
              <a:rPr lang="en-US" altLang="en-US" dirty="0">
                <a:solidFill>
                  <a:srgbClr val="FF0000"/>
                </a:solidFill>
              </a:rPr>
              <a:t>Have regular income and accumulated assets.</a:t>
            </a:r>
          </a:p>
          <a:p>
            <a:r>
              <a:rPr lang="en-US" altLang="en-US" dirty="0">
                <a:solidFill>
                  <a:srgbClr val="FF0000"/>
                </a:solidFill>
              </a:rPr>
              <a:t>Be trusting and polite.</a:t>
            </a:r>
          </a:p>
          <a:p>
            <a:r>
              <a:rPr lang="en-US" altLang="en-US" dirty="0">
                <a:solidFill>
                  <a:srgbClr val="FF0000"/>
                </a:solidFill>
              </a:rPr>
              <a:t>Be lonely and socially isolated.</a:t>
            </a:r>
          </a:p>
          <a:p>
            <a:r>
              <a:rPr lang="en-US" altLang="en-US" dirty="0">
                <a:solidFill>
                  <a:srgbClr val="FF0000"/>
                </a:solidFill>
              </a:rPr>
              <a:t>Be vulnerable due to grief from the loss of a spouse,</a:t>
            </a:r>
          </a:p>
          <a:p>
            <a:r>
              <a:rPr lang="en-US" altLang="en-US" dirty="0">
                <a:solidFill>
                  <a:srgbClr val="FF0000"/>
                </a:solidFill>
              </a:rPr>
              <a:t>family member, friend, or pet.</a:t>
            </a:r>
          </a:p>
          <a:p>
            <a:r>
              <a:rPr lang="en-US" altLang="en-US" dirty="0">
                <a:solidFill>
                  <a:srgbClr val="FF0000"/>
                </a:solidFill>
              </a:rPr>
              <a:t>Be reluctant to report exploitation by a family</a:t>
            </a:r>
          </a:p>
          <a:p>
            <a:r>
              <a:rPr lang="en-US" altLang="en-US" dirty="0">
                <a:solidFill>
                  <a:srgbClr val="FF0000"/>
                </a:solidFill>
              </a:rPr>
              <a:t>member, caregiver, or someone they depend on.</a:t>
            </a:r>
          </a:p>
          <a:p>
            <a:r>
              <a:rPr lang="en-US" altLang="en-US" dirty="0">
                <a:solidFill>
                  <a:srgbClr val="FF0000"/>
                </a:solidFill>
              </a:rPr>
              <a:t>Be dependent on support from a family member or</a:t>
            </a:r>
          </a:p>
          <a:p>
            <a:r>
              <a:rPr lang="en-US" altLang="en-US" dirty="0">
                <a:solidFill>
                  <a:srgbClr val="FF0000"/>
                </a:solidFill>
              </a:rPr>
              <a:t>caregiver to remain independent.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Be receiving care from a person with substance abuse, gambling or financial problems, or mental health issues. </a:t>
            </a:r>
          </a:p>
          <a:p>
            <a:r>
              <a:rPr lang="en-US" sz="1200" b="0" i="0" u="none" strike="noStrike" kern="1200" baseline="0" dirty="0">
                <a:solidFill>
                  <a:schemeClr val="tx1"/>
                </a:solidFill>
                <a:latin typeface="+mn-lt"/>
                <a:ea typeface="+mn-ea"/>
                <a:cs typeface="+mn-cs"/>
              </a:rPr>
              <a:t>Fear retaliation by the exploiter. </a:t>
            </a:r>
          </a:p>
          <a:p>
            <a:r>
              <a:rPr lang="en-US" sz="1200" b="0" i="0" u="none" strike="noStrike" kern="1200" baseline="0" dirty="0">
                <a:solidFill>
                  <a:schemeClr val="tx1"/>
                </a:solidFill>
                <a:latin typeface="+mn-lt"/>
                <a:ea typeface="+mn-ea"/>
                <a:cs typeface="+mn-cs"/>
              </a:rPr>
              <a:t>Be unfamiliar with managing financial matters. </a:t>
            </a:r>
          </a:p>
          <a:p>
            <a:r>
              <a:rPr lang="en-US" sz="1200" b="0" i="0" u="none" strike="noStrike" kern="1200" baseline="0" dirty="0">
                <a:solidFill>
                  <a:schemeClr val="tx1"/>
                </a:solidFill>
                <a:latin typeface="+mn-lt"/>
                <a:ea typeface="+mn-ea"/>
                <a:cs typeface="+mn-cs"/>
              </a:rPr>
              <a:t>Not have planned for the potential loss of decision-making capacity. </a:t>
            </a:r>
          </a:p>
          <a:p>
            <a:r>
              <a:rPr lang="en-US" sz="1200" b="0" i="0" u="none" strike="noStrike" kern="1200" baseline="0" dirty="0">
                <a:solidFill>
                  <a:schemeClr val="tx1"/>
                </a:solidFill>
                <a:latin typeface="+mn-lt"/>
                <a:ea typeface="+mn-ea"/>
                <a:cs typeface="+mn-cs"/>
              </a:rPr>
              <a:t>Be cognitively impaired with diminished ability to make financial decisions or detect a fraud or scam. </a:t>
            </a:r>
          </a:p>
          <a:p>
            <a:r>
              <a:rPr lang="en-US" sz="1200" b="0" i="0" u="none" strike="noStrike" kern="1200" baseline="0" dirty="0">
                <a:solidFill>
                  <a:schemeClr val="tx1"/>
                </a:solidFill>
                <a:latin typeface="+mn-lt"/>
                <a:ea typeface="+mn-ea"/>
                <a:cs typeface="+mn-cs"/>
              </a:rPr>
              <a:t>Be dependent on a family member, caregiver or another person who may pressure them for money or control of their finances. </a:t>
            </a:r>
          </a:p>
          <a:p>
            <a:endParaRPr lang="en-US" altLang="en-US" dirty="0">
              <a:solidFill>
                <a:srgbClr val="FF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Exploitation by an agent under a power of attorney or person in another type of fiduciary relationship (see glossary for definition of fiduciary). </a:t>
            </a:r>
          </a:p>
          <a:p>
            <a:r>
              <a:rPr lang="en-US" sz="1200" b="0" i="0" u="none" strike="noStrike" kern="1200" baseline="0" dirty="0">
                <a:solidFill>
                  <a:schemeClr val="tx1"/>
                </a:solidFill>
                <a:latin typeface="+mn-lt"/>
                <a:ea typeface="+mn-ea"/>
                <a:cs typeface="+mn-cs"/>
              </a:rPr>
              <a:t>Theft of money or property, often by a family member, caregiver or in-home helper </a:t>
            </a:r>
          </a:p>
          <a:p>
            <a:r>
              <a:rPr lang="en-US" sz="1200" b="0" i="0" u="none" strike="noStrike" kern="1200" baseline="0" dirty="0">
                <a:solidFill>
                  <a:schemeClr val="tx1"/>
                </a:solidFill>
                <a:latin typeface="+mn-lt"/>
                <a:ea typeface="+mn-ea"/>
                <a:cs typeface="+mn-cs"/>
              </a:rPr>
              <a:t>Investment fraud and scams, including deceptive “free-lunch seminars” selling unnecessary or fraudulent financial services or products </a:t>
            </a:r>
          </a:p>
          <a:p>
            <a:r>
              <a:rPr lang="en-US" sz="1200" b="0" i="0" u="none" strike="noStrike" kern="1200" baseline="0" dirty="0">
                <a:solidFill>
                  <a:schemeClr val="tx1"/>
                </a:solidFill>
                <a:latin typeface="+mn-lt"/>
                <a:ea typeface="+mn-ea"/>
                <a:cs typeface="+mn-cs"/>
              </a:rPr>
              <a:t>Lottery and sweepstakes scams </a:t>
            </a:r>
          </a:p>
        </p:txBody>
      </p:sp>
      <p:sp>
        <p:nvSpPr>
          <p:cNvPr id="11059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FFD2D314-D691-4D09-B67A-4BF38E558612}"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9</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C91B4-0BB8-4DD5-B764-F9D94E01ECF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C02378C-3344-4B3D-93C0-22F5C772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CE7A0A-7D20-4830-B034-B72281A15FDB}"/>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5" name="Footer Placeholder 4">
            <a:extLst>
              <a:ext uri="{FF2B5EF4-FFF2-40B4-BE49-F238E27FC236}">
                <a16:creationId xmlns:a16="http://schemas.microsoft.com/office/drawing/2014/main" id="{0313AF95-CA82-4BED-A9B1-F7428277C3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84134A-00D0-4CAF-8200-13B99E065385}"/>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2662530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7F8C7-19E8-43E3-AD9A-5D743B21B94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334951-4668-4DDB-934B-20708762B3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79EC0A-AE77-4A8F-8689-153D9A3C50A3}"/>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5" name="Footer Placeholder 4">
            <a:extLst>
              <a:ext uri="{FF2B5EF4-FFF2-40B4-BE49-F238E27FC236}">
                <a16:creationId xmlns:a16="http://schemas.microsoft.com/office/drawing/2014/main" id="{25554752-4A98-4E16-B96C-CD50BA7D41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89D7C4-A5DB-43C7-A942-D0285D54E367}"/>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79111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CA9F5E-FFE5-45AE-BEB1-28E0FD08FB0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68CBA2F-94C7-4A4F-88A1-6DAC739411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68842D-5553-462E-8FFB-FEDBD8FB446E}"/>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5" name="Footer Placeholder 4">
            <a:extLst>
              <a:ext uri="{FF2B5EF4-FFF2-40B4-BE49-F238E27FC236}">
                <a16:creationId xmlns:a16="http://schemas.microsoft.com/office/drawing/2014/main" id="{0475D142-3AFC-48DF-96FE-E2D009DCE4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2BA696-36D0-49F3-B6FF-FE53851C6C06}"/>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3090584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2/10/2022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819573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2078720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1236B-F260-4841-B299-9C4887A6C48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BAF030-D2AA-4070-847D-A77826BAB6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95B8EC-7795-44EC-9234-FF04FEB595FE}"/>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5" name="Footer Placeholder 4">
            <a:extLst>
              <a:ext uri="{FF2B5EF4-FFF2-40B4-BE49-F238E27FC236}">
                <a16:creationId xmlns:a16="http://schemas.microsoft.com/office/drawing/2014/main" id="{62A8C7A0-D94F-4595-A8B0-337EB8A126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12CEC8-56E3-44B9-8863-241A0F0EAA79}"/>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611065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56F7A-65FE-4883-A728-93E3BE8109C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6DC9756-F79F-4187-95FC-C4B4F16286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FA54B0-61A7-4CF8-A1E1-616903EDC57B}"/>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5" name="Footer Placeholder 4">
            <a:extLst>
              <a:ext uri="{FF2B5EF4-FFF2-40B4-BE49-F238E27FC236}">
                <a16:creationId xmlns:a16="http://schemas.microsoft.com/office/drawing/2014/main" id="{D510824C-2D20-4877-968E-F176DEF4A3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EB2761-31F3-4DF0-B00B-D6903452A3E7}"/>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847897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71D1C-B8DC-43F6-99B0-7AFA9477E6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8A4380-A069-4F5A-909C-DB233EA2936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4B1AA1-9E59-43C9-8E5A-C05CC0C837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C1724E0-D3E8-4043-97AB-250530C85DD6}"/>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6" name="Footer Placeholder 5">
            <a:extLst>
              <a:ext uri="{FF2B5EF4-FFF2-40B4-BE49-F238E27FC236}">
                <a16:creationId xmlns:a16="http://schemas.microsoft.com/office/drawing/2014/main" id="{E5561DBD-0462-457D-BBF2-8571E65DF6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EDFC8E-A524-4684-972F-CF764147C035}"/>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4264738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E8C2-BEAC-49D7-A0D4-2EDF75C86A2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52B6E2-A49D-4B9E-99CE-DF14B5D877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DDB8BB-5562-4BC5-8832-F6D5648005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2F729D9-20F4-4A29-B3B9-00218EA5BF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49981F-8C96-4F48-A83A-45E9B4F7C2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87D508-5EFA-4142-A1D4-5A727003D8F7}"/>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8" name="Footer Placeholder 7">
            <a:extLst>
              <a:ext uri="{FF2B5EF4-FFF2-40B4-BE49-F238E27FC236}">
                <a16:creationId xmlns:a16="http://schemas.microsoft.com/office/drawing/2014/main" id="{F8F5DB01-4792-417D-8BB4-B67CCD86935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1A929B-DB9D-4F59-B632-0733D654AB56}"/>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2097793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59A5B-D8FF-402B-9337-03F160C225E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57D1B7-65D9-4FC5-8E36-ADF04127679F}"/>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4" name="Footer Placeholder 3">
            <a:extLst>
              <a:ext uri="{FF2B5EF4-FFF2-40B4-BE49-F238E27FC236}">
                <a16:creationId xmlns:a16="http://schemas.microsoft.com/office/drawing/2014/main" id="{CB4B68CB-A985-40F5-9941-9FEC957C9A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C1987E3-965A-4794-81B5-509C2FFFA509}"/>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2950323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C63C55-299A-425A-8A98-7235AABC4502}"/>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3" name="Footer Placeholder 2">
            <a:extLst>
              <a:ext uri="{FF2B5EF4-FFF2-40B4-BE49-F238E27FC236}">
                <a16:creationId xmlns:a16="http://schemas.microsoft.com/office/drawing/2014/main" id="{24284EFB-8D9A-47EF-A69A-0BF7C6017FA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DD1D78-CEB2-49C2-A1C3-3240FC2DC6F6}"/>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1853436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FA35A-FDF2-41D3-8679-705FD4C2A8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BA560F8-0DBD-4ABA-90CD-BD7B76423D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B3FB5CE-3846-43BA-8208-C5A2DA4E76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34A14A-D984-4FA2-B5A2-01FB735DBA08}"/>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6" name="Footer Placeholder 5">
            <a:extLst>
              <a:ext uri="{FF2B5EF4-FFF2-40B4-BE49-F238E27FC236}">
                <a16:creationId xmlns:a16="http://schemas.microsoft.com/office/drawing/2014/main" id="{1A2F1D0D-6D55-4A29-8A10-0F877588F7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0FB3C0-BEB3-466B-BA69-A095A78F5E5C}"/>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1308647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EE89E-0E4C-4859-9324-13AA8B10F7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CC4ED38-773F-45BD-A13A-5471555262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D41EFF8-0F93-451F-95F1-DE9A2F8205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B6C441-A88A-492D-9C7C-A7B9783397D9}"/>
              </a:ext>
            </a:extLst>
          </p:cNvPr>
          <p:cNvSpPr>
            <a:spLocks noGrp="1"/>
          </p:cNvSpPr>
          <p:nvPr>
            <p:ph type="dt" sz="half" idx="10"/>
          </p:nvPr>
        </p:nvSpPr>
        <p:spPr/>
        <p:txBody>
          <a:bodyPr/>
          <a:lstStyle/>
          <a:p>
            <a:fld id="{43247F3C-1196-41D8-B615-F33CF82D6CD6}" type="datetimeFigureOut">
              <a:rPr lang="en-US" smtClean="0"/>
              <a:t>2/10/2022</a:t>
            </a:fld>
            <a:endParaRPr lang="en-US"/>
          </a:p>
        </p:txBody>
      </p:sp>
      <p:sp>
        <p:nvSpPr>
          <p:cNvPr id="6" name="Footer Placeholder 5">
            <a:extLst>
              <a:ext uri="{FF2B5EF4-FFF2-40B4-BE49-F238E27FC236}">
                <a16:creationId xmlns:a16="http://schemas.microsoft.com/office/drawing/2014/main" id="{80D3C5DE-03FA-49FC-B978-9C65A6ADAE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52DAF5-72C2-4A39-B879-019E094552F6}"/>
              </a:ext>
            </a:extLst>
          </p:cNvPr>
          <p:cNvSpPr>
            <a:spLocks noGrp="1"/>
          </p:cNvSpPr>
          <p:nvPr>
            <p:ph type="sldNum" sz="quarter" idx="12"/>
          </p:nvPr>
        </p:nvSpPr>
        <p:spPr/>
        <p:txBody>
          <a:bodyPr/>
          <a:lstStyle/>
          <a:p>
            <a:fld id="{5D8AE8A0-D27D-45FD-AF6F-CE2A5270173F}" type="slidenum">
              <a:rPr lang="en-US" smtClean="0"/>
              <a:t>‹#›</a:t>
            </a:fld>
            <a:endParaRPr lang="en-US"/>
          </a:p>
        </p:txBody>
      </p:sp>
    </p:spTree>
    <p:extLst>
      <p:ext uri="{BB962C8B-B14F-4D97-AF65-F5344CB8AC3E}">
        <p14:creationId xmlns:p14="http://schemas.microsoft.com/office/powerpoint/2010/main" val="1598202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7D7EB-C34E-44E9-8790-920651B00B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09D6D42-BCCE-4704-A416-08187D77A6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95867F-339B-453B-89BE-FA9F2B739C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247F3C-1196-41D8-B615-F33CF82D6CD6}" type="datetimeFigureOut">
              <a:rPr lang="en-US" smtClean="0"/>
              <a:t>2/10/2022</a:t>
            </a:fld>
            <a:endParaRPr lang="en-US"/>
          </a:p>
        </p:txBody>
      </p:sp>
      <p:sp>
        <p:nvSpPr>
          <p:cNvPr id="5" name="Footer Placeholder 4">
            <a:extLst>
              <a:ext uri="{FF2B5EF4-FFF2-40B4-BE49-F238E27FC236}">
                <a16:creationId xmlns:a16="http://schemas.microsoft.com/office/drawing/2014/main" id="{130C9FB0-A402-4054-B477-94A736861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5FE92E8-A8FF-426A-AD0A-FA945D8E18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8AE8A0-D27D-45FD-AF6F-CE2A5270173F}" type="slidenum">
              <a:rPr lang="en-US" smtClean="0"/>
              <a:t>‹#›</a:t>
            </a:fld>
            <a:endParaRPr lang="en-US"/>
          </a:p>
        </p:txBody>
      </p:sp>
    </p:spTree>
    <p:extLst>
      <p:ext uri="{BB962C8B-B14F-4D97-AF65-F5344CB8AC3E}">
        <p14:creationId xmlns:p14="http://schemas.microsoft.com/office/powerpoint/2010/main" val="3386033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2/10/2022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723571877"/>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eldercare.acl.gov"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www.consumerfinance.gov/askcfpb/" TargetMode="External"/><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file://localhost/Users/hwoods/Documents/slide%20images/OA_slide-33-33.pn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05138" y="216500"/>
            <a:ext cx="2590800" cy="261610"/>
          </a:xfrm>
          <a:prstGeom prst="rect">
            <a:avLst/>
          </a:prstGeom>
          <a:noFill/>
        </p:spPr>
        <p:txBody>
          <a:bodyPr wrap="square" rtlCol="0">
            <a:spAutoFit/>
          </a:bodyPr>
          <a:lstStyle/>
          <a:p>
            <a:pPr fontAlgn="base">
              <a:spcBef>
                <a:spcPct val="0"/>
              </a:spcBef>
              <a:spcAft>
                <a:spcPct val="0"/>
              </a:spcAft>
            </a:pPr>
            <a:r>
              <a:rPr lang="en-US" sz="1100" dirty="0">
                <a:solidFill>
                  <a:prstClr val="black"/>
                </a:solidFill>
                <a:latin typeface="Arial" pitchFamily="34" charset="0"/>
                <a:ea typeface="ＭＳ Ｐゴシック" pitchFamily="34" charset="-128"/>
              </a:rPr>
              <a:t>June 2020</a:t>
            </a:r>
          </a:p>
        </p:txBody>
      </p:sp>
      <p:sp>
        <p:nvSpPr>
          <p:cNvPr id="2" name="Title 1" hidden="1"/>
          <p:cNvSpPr>
            <a:spLocks noGrp="1"/>
          </p:cNvSpPr>
          <p:nvPr>
            <p:ph type="ctrTitle"/>
          </p:nvPr>
        </p:nvSpPr>
        <p:spPr/>
        <p:txBody>
          <a:bodyPr/>
          <a:lstStyle/>
          <a:p>
            <a:r>
              <a:rPr lang="en-US" dirty="0"/>
              <a:t>Money Smart for Older Adults</a:t>
            </a:r>
          </a:p>
        </p:txBody>
      </p:sp>
      <p:pic>
        <p:nvPicPr>
          <p:cNvPr id="4" name="Picture 3" descr="Money Smart for Older Adults" title="Money Smart for Older Adult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3100" y="49645"/>
            <a:ext cx="8229600" cy="6172200"/>
          </a:xfrm>
          <a:prstGeom prst="rect">
            <a:avLst/>
          </a:prstGeom>
        </p:spPr>
      </p:pic>
      <p:pic>
        <p:nvPicPr>
          <p:cNvPr id="6" name="Picture 5" descr="Logo of cfpb Consumer Financial Protection Bureau" title="cfpb Consumer Financial Protection Bureau"/>
          <p:cNvPicPr>
            <a:picLocks noChangeAspect="1"/>
          </p:cNvPicPr>
          <p:nvPr/>
        </p:nvPicPr>
        <p:blipFill>
          <a:blip r:embed="rId4"/>
          <a:stretch>
            <a:fillRect/>
          </a:stretch>
        </p:blipFill>
        <p:spPr>
          <a:xfrm>
            <a:off x="2057400" y="6184900"/>
            <a:ext cx="2184400" cy="673100"/>
          </a:xfrm>
          <a:prstGeom prst="rect">
            <a:avLst/>
          </a:prstGeom>
        </p:spPr>
      </p:pic>
      <p:pic>
        <p:nvPicPr>
          <p:cNvPr id="3" name="Picture 2" descr="Federal Deposit Insurance Corporation"/>
          <p:cNvPicPr>
            <a:picLocks noChangeAspect="1"/>
          </p:cNvPicPr>
          <p:nvPr/>
        </p:nvPicPr>
        <p:blipFill>
          <a:blip r:embed="rId5"/>
          <a:stretch>
            <a:fillRect/>
          </a:stretch>
        </p:blipFill>
        <p:spPr>
          <a:xfrm>
            <a:off x="8458200" y="6337300"/>
            <a:ext cx="1714500" cy="254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209800" y="320675"/>
            <a:ext cx="77724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Examples of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Financial Exploitation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12" name="Picture 11" descr="picture of a criminal holding a mask showing a picture of a smiling woma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1676401"/>
            <a:ext cx="1676400" cy="1460325"/>
          </a:xfrm>
          <a:prstGeom prst="rect">
            <a:avLst/>
          </a:prstGeom>
        </p:spPr>
      </p:pic>
      <p:sp>
        <p:nvSpPr>
          <p:cNvPr id="12291" name="Content Placeholder 2"/>
          <p:cNvSpPr txBox="1">
            <a:spLocks/>
          </p:cNvSpPr>
          <p:nvPr/>
        </p:nvSpPr>
        <p:spPr bwMode="auto">
          <a:xfrm>
            <a:off x="4114800" y="1684339"/>
            <a:ext cx="2057400"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pitchFamily="-84" charset="0"/>
              </a:rPr>
              <a:t>Grandparent/</a:t>
            </a:r>
            <a:br>
              <a:rPr lang="en-US" altLang="en-US" sz="2000" dirty="0">
                <a:solidFill>
                  <a:srgbClr val="000000"/>
                </a:solidFill>
                <a:latin typeface="Helvetica Neue" pitchFamily="-84" charset="0"/>
              </a:rPr>
            </a:br>
            <a:r>
              <a:rPr lang="en-US" altLang="en-US" sz="2000" dirty="0">
                <a:solidFill>
                  <a:srgbClr val="000000"/>
                </a:solidFill>
                <a:latin typeface="Helvetica Neue" pitchFamily="-84" charset="0"/>
              </a:rPr>
              <a:t>Imposter scams</a:t>
            </a:r>
          </a:p>
        </p:txBody>
      </p:sp>
      <p:pic>
        <p:nvPicPr>
          <p:cNvPr id="2" name="Picture 1" descr="hand holding a heart with an explanation mark on i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43200" y="3733800"/>
            <a:ext cx="1308100" cy="1894938"/>
          </a:xfrm>
          <a:prstGeom prst="rect">
            <a:avLst/>
          </a:prstGeom>
        </p:spPr>
      </p:pic>
      <p:sp>
        <p:nvSpPr>
          <p:cNvPr id="12292" name="Content Placeholder 2"/>
          <p:cNvSpPr txBox="1">
            <a:spLocks/>
          </p:cNvSpPr>
          <p:nvPr/>
        </p:nvSpPr>
        <p:spPr bwMode="auto">
          <a:xfrm>
            <a:off x="4114800" y="3505201"/>
            <a:ext cx="2209800" cy="1846263"/>
          </a:xfrm>
          <a:prstGeom prst="rect">
            <a:avLst/>
          </a:prstGeom>
          <a:noFill/>
          <a:ln>
            <a:noFill/>
          </a:ln>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pitchFamily="-84" charset="0"/>
              </a:rPr>
              <a:t>Romance or</a:t>
            </a:r>
          </a:p>
          <a:p>
            <a:pPr eaLnBrk="1" fontAlgn="base" hangingPunct="1">
              <a:spcBef>
                <a:spcPct val="20000"/>
              </a:spcBef>
              <a:spcAft>
                <a:spcPts val="1200"/>
              </a:spcAft>
            </a:pPr>
            <a:r>
              <a:rPr lang="en-US" altLang="en-US" sz="2000" dirty="0">
                <a:solidFill>
                  <a:srgbClr val="000000"/>
                </a:solidFill>
                <a:latin typeface="Helvetica Neue" pitchFamily="-84" charset="0"/>
              </a:rPr>
              <a:t>Charity </a:t>
            </a:r>
            <a:r>
              <a:rPr lang="en-US" altLang="en-US" dirty="0">
                <a:solidFill>
                  <a:prstClr val="black"/>
                </a:solidFill>
              </a:rPr>
              <a:t>scams</a:t>
            </a:r>
            <a:endParaRPr lang="en-US" altLang="en-US" sz="2000" dirty="0">
              <a:solidFill>
                <a:srgbClr val="000000"/>
              </a:solidFill>
              <a:latin typeface="Helvetica Neue" pitchFamily="-84" charset="0"/>
            </a:endParaRPr>
          </a:p>
        </p:txBody>
      </p:sp>
      <p:pic>
        <p:nvPicPr>
          <p:cNvPr id="3" name="Picture 2" descr="exclamation mark on paper that has a dollar on it"/>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29401" y="1905000"/>
            <a:ext cx="1134729" cy="1643790"/>
          </a:xfrm>
          <a:prstGeom prst="rect">
            <a:avLst/>
          </a:prstGeom>
        </p:spPr>
      </p:pic>
      <p:sp>
        <p:nvSpPr>
          <p:cNvPr id="12298" name="Content Placeholder 2"/>
          <p:cNvSpPr txBox="1">
            <a:spLocks/>
          </p:cNvSpPr>
          <p:nvPr/>
        </p:nvSpPr>
        <p:spPr bwMode="auto">
          <a:xfrm>
            <a:off x="8088313" y="1687513"/>
            <a:ext cx="2405359"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pitchFamily="-84" charset="0"/>
              </a:rPr>
              <a:t>Tax and debt collection scams</a:t>
            </a:r>
          </a:p>
        </p:txBody>
      </p:sp>
      <p:pic>
        <p:nvPicPr>
          <p:cNvPr id="11" name="Picture 10" descr="phone with an exclamation mark coming out "/>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553200" y="3962401"/>
            <a:ext cx="1484368" cy="1313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Content Placeholder 2"/>
          <p:cNvSpPr txBox="1">
            <a:spLocks/>
          </p:cNvSpPr>
          <p:nvPr/>
        </p:nvSpPr>
        <p:spPr bwMode="auto">
          <a:xfrm>
            <a:off x="8088313" y="3476626"/>
            <a:ext cx="2316163"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pitchFamily="-84" charset="0"/>
              </a:rPr>
              <a:t>Telemarketer, mail offer or salesperson scams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09800" y="285750"/>
            <a:ext cx="76962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Examples of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Financial Exploitation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3" name="Picture 2" descr="smartphone with a question mark bubble and a dollar sign bubble coming ou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2655" y="1676401"/>
            <a:ext cx="1262444" cy="1828800"/>
          </a:xfrm>
          <a:prstGeom prst="rect">
            <a:avLst/>
          </a:prstGeom>
        </p:spPr>
      </p:pic>
      <p:sp>
        <p:nvSpPr>
          <p:cNvPr id="2" name="Content Placeholder 2"/>
          <p:cNvSpPr txBox="1">
            <a:spLocks/>
          </p:cNvSpPr>
          <p:nvPr/>
        </p:nvSpPr>
        <p:spPr bwMode="auto">
          <a:xfrm>
            <a:off x="3962400" y="1644650"/>
            <a:ext cx="1992313"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pitchFamily="-84" charset="0"/>
              </a:rPr>
              <a:t>Telephone, computer, and internet scams</a:t>
            </a:r>
          </a:p>
        </p:txBody>
      </p:sp>
      <p:pic>
        <p:nvPicPr>
          <p:cNvPr id="4" name="Picture 3" descr="house turned sideways with coins with dollar signs on them falling into a han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4600" y="3810000"/>
            <a:ext cx="1498600" cy="2173810"/>
          </a:xfrm>
          <a:prstGeom prst="rect">
            <a:avLst/>
          </a:prstGeom>
        </p:spPr>
      </p:pic>
      <p:sp>
        <p:nvSpPr>
          <p:cNvPr id="13321" name="Content Placeholder 2"/>
          <p:cNvSpPr txBox="1">
            <a:spLocks/>
          </p:cNvSpPr>
          <p:nvPr/>
        </p:nvSpPr>
        <p:spPr bwMode="auto">
          <a:xfrm>
            <a:off x="3980051" y="3962400"/>
            <a:ext cx="2039749"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pitchFamily="-84" charset="0"/>
              </a:rPr>
              <a:t>Reverse mortgage fraud</a:t>
            </a:r>
          </a:p>
        </p:txBody>
      </p:sp>
      <p:pic>
        <p:nvPicPr>
          <p:cNvPr id="5" name="Picture 4" descr="ID card with exclamation mark over it"/>
          <p:cNvPicPr>
            <a:picLocks noChangeAspect="1"/>
          </p:cNvPicPr>
          <p:nvPr/>
        </p:nvPicPr>
        <p:blipFill rotWithShape="1">
          <a:blip r:embed="rId5" cstate="print">
            <a:extLst>
              <a:ext uri="{28A0092B-C50C-407E-A947-70E740481C1C}">
                <a14:useLocalDpi xmlns:a14="http://schemas.microsoft.com/office/drawing/2010/main" val="0"/>
              </a:ext>
            </a:extLst>
          </a:blip>
          <a:srcRect l="1014" b="38872"/>
          <a:stretch/>
        </p:blipFill>
        <p:spPr>
          <a:xfrm>
            <a:off x="6553200" y="1905001"/>
            <a:ext cx="1524000" cy="1363343"/>
          </a:xfrm>
          <a:prstGeom prst="rect">
            <a:avLst/>
          </a:prstGeom>
        </p:spPr>
      </p:pic>
      <p:sp>
        <p:nvSpPr>
          <p:cNvPr id="13320" name="Content Placeholder 2"/>
          <p:cNvSpPr txBox="1">
            <a:spLocks/>
          </p:cNvSpPr>
          <p:nvPr/>
        </p:nvSpPr>
        <p:spPr bwMode="auto">
          <a:xfrm>
            <a:off x="8089900" y="1676401"/>
            <a:ext cx="1905000" cy="159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pitchFamily="-84" charset="0"/>
              </a:rPr>
              <a:t>Identify theft</a:t>
            </a:r>
          </a:p>
        </p:txBody>
      </p:sp>
      <p:pic>
        <p:nvPicPr>
          <p:cNvPr id="6" name="Picture 5" descr="House with a exclamation mark in front of it"/>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53201" y="3581401"/>
            <a:ext cx="1527007" cy="2212051"/>
          </a:xfrm>
          <a:prstGeom prst="rect">
            <a:avLst/>
          </a:prstGeom>
        </p:spPr>
      </p:pic>
      <p:sp>
        <p:nvSpPr>
          <p:cNvPr id="13322" name="Content Placeholder 2" descr="house with exclamation mark over it"/>
          <p:cNvSpPr txBox="1">
            <a:spLocks/>
          </p:cNvSpPr>
          <p:nvPr/>
        </p:nvSpPr>
        <p:spPr bwMode="auto">
          <a:xfrm>
            <a:off x="8153400" y="3962401"/>
            <a:ext cx="2222500"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pitchFamily="-84" charset="0"/>
              </a:rPr>
              <a:t>Contractor fraud and home improvement scams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itle 1"/>
          <p:cNvSpPr>
            <a:spLocks noGrp="1"/>
          </p:cNvSpPr>
          <p:nvPr>
            <p:ph type="title"/>
          </p:nvPr>
        </p:nvSpPr>
        <p:spPr>
          <a:xfrm>
            <a:off x="2209800" y="287338"/>
            <a:ext cx="76962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Who Are the Abusers?</a:t>
            </a:r>
          </a:p>
        </p:txBody>
      </p:sp>
      <p:sp>
        <p:nvSpPr>
          <p:cNvPr id="14338" name="Content Placeholder 2"/>
          <p:cNvSpPr>
            <a:spLocks noGrp="1"/>
          </p:cNvSpPr>
          <p:nvPr>
            <p:ph idx="1"/>
          </p:nvPr>
        </p:nvSpPr>
        <p:spPr>
          <a:xfrm>
            <a:off x="2286000" y="1219200"/>
            <a:ext cx="7086600" cy="4343400"/>
          </a:xfrm>
        </p:spPr>
        <p:txBody>
          <a:bodyPr/>
          <a:lstStyle/>
          <a:p>
            <a:pPr marL="0" indent="0" eaLnBrk="1" hangingPunct="1">
              <a:spcAft>
                <a:spcPct val="0"/>
              </a:spcAft>
              <a:buNone/>
              <a:defRPr/>
            </a:pPr>
            <a:r>
              <a:rPr lang="en-US" altLang="en-US" sz="3200" dirty="0">
                <a:latin typeface="Helvetica Neue" pitchFamily="-84" charset="0"/>
                <a:ea typeface="Geneva" pitchFamily="-84" charset="0"/>
                <a:cs typeface="Geneva" pitchFamily="-84" charset="0"/>
              </a:rPr>
              <a:t>People you know</a:t>
            </a:r>
          </a:p>
          <a:p>
            <a:pPr marL="0" indent="0" eaLnBrk="1" hangingPunct="1">
              <a:spcAft>
                <a:spcPct val="0"/>
              </a:spcAft>
              <a:buNone/>
              <a:defRPr/>
            </a:pPr>
            <a:endParaRPr lang="en-US" altLang="en-US" sz="1600" dirty="0">
              <a:latin typeface="Helvetica Neue" pitchFamily="-84" charset="0"/>
              <a:ea typeface="Geneva" pitchFamily="-84" charset="0"/>
              <a:cs typeface="Geneva" pitchFamily="-84" charset="0"/>
            </a:endParaRPr>
          </a:p>
          <a:p>
            <a:pPr eaLnBrk="1" hangingPunct="1">
              <a:spcAft>
                <a:spcPts val="1800"/>
              </a:spcAft>
              <a:defRPr/>
            </a:pPr>
            <a:r>
              <a:rPr lang="en-US" altLang="en-US" sz="2800" dirty="0">
                <a:latin typeface="Helvetica Neue" pitchFamily="-84" charset="0"/>
                <a:ea typeface="Geneva" pitchFamily="-84" charset="0"/>
                <a:cs typeface="Geneva" pitchFamily="-84" charset="0"/>
              </a:rPr>
              <a:t>Family members and caregivers</a:t>
            </a:r>
          </a:p>
          <a:p>
            <a:pPr eaLnBrk="1" hangingPunct="1">
              <a:spcAft>
                <a:spcPts val="1800"/>
              </a:spcAft>
              <a:defRPr/>
            </a:pPr>
            <a:r>
              <a:rPr lang="en-US" altLang="en-US" sz="2800" dirty="0">
                <a:latin typeface="Helvetica Neue" pitchFamily="-84" charset="0"/>
                <a:ea typeface="Geneva" pitchFamily="-84" charset="0"/>
                <a:cs typeface="Geneva" pitchFamily="-84" charset="0"/>
              </a:rPr>
              <a:t>Friends, neighbors or acquaintances</a:t>
            </a:r>
          </a:p>
          <a:p>
            <a:pPr eaLnBrk="1" hangingPunct="1">
              <a:spcAft>
                <a:spcPts val="1800"/>
              </a:spcAft>
              <a:defRPr/>
            </a:pPr>
            <a:r>
              <a:rPr lang="en-US" altLang="en-US" sz="2800" dirty="0">
                <a:latin typeface="Helvetica Neue" pitchFamily="-84" charset="0"/>
                <a:ea typeface="Geneva" pitchFamily="-84" charset="0"/>
                <a:cs typeface="Geneva" pitchFamily="-84" charset="0"/>
              </a:rPr>
              <a:t>Agents under a power of attorney</a:t>
            </a:r>
          </a:p>
          <a:p>
            <a:pPr eaLnBrk="1" hangingPunct="1">
              <a:spcAft>
                <a:spcPts val="1800"/>
              </a:spcAft>
              <a:defRPr/>
            </a:pPr>
            <a:r>
              <a:rPr lang="en-US" altLang="en-US" sz="2800" dirty="0">
                <a:latin typeface="Helvetica Neue" pitchFamily="-84" charset="0"/>
                <a:ea typeface="Geneva" pitchFamily="-84" charset="0"/>
                <a:cs typeface="Geneva" pitchFamily="-84" charset="0"/>
              </a:rPr>
              <a:t>Financial advisers</a:t>
            </a:r>
          </a:p>
        </p:txBody>
      </p:sp>
      <p:pic>
        <p:nvPicPr>
          <p:cNvPr id="5" name="Picture 4" descr="wolf with a sheep's coat over i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0" y="3657600"/>
            <a:ext cx="3429000" cy="291928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1"/>
          <p:cNvSpPr>
            <a:spLocks noGrp="1"/>
          </p:cNvSpPr>
          <p:nvPr>
            <p:ph type="title"/>
          </p:nvPr>
        </p:nvSpPr>
        <p:spPr>
          <a:xfrm>
            <a:off x="2209800" y="287338"/>
            <a:ext cx="82296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Who Are the Abusers?</a:t>
            </a:r>
          </a:p>
        </p:txBody>
      </p:sp>
      <p:sp>
        <p:nvSpPr>
          <p:cNvPr id="14338" name="Content Placeholder 2"/>
          <p:cNvSpPr>
            <a:spLocks noGrp="1"/>
          </p:cNvSpPr>
          <p:nvPr>
            <p:ph idx="1"/>
          </p:nvPr>
        </p:nvSpPr>
        <p:spPr>
          <a:xfrm>
            <a:off x="2209800" y="1066800"/>
            <a:ext cx="7620000" cy="4572000"/>
          </a:xfrm>
          <a:noFill/>
        </p:spPr>
        <p:txBody>
          <a:bodyPr/>
          <a:lstStyle/>
          <a:p>
            <a:pPr marL="0" indent="0" eaLnBrk="1" hangingPunct="1">
              <a:spcAft>
                <a:spcPct val="0"/>
              </a:spcAft>
              <a:buNone/>
              <a:defRPr/>
            </a:pPr>
            <a:r>
              <a:rPr lang="en-US" altLang="en-US" sz="3200" dirty="0">
                <a:latin typeface="Helvetica Neue" pitchFamily="-84" charset="0"/>
                <a:ea typeface="Geneva" pitchFamily="-84" charset="0"/>
                <a:cs typeface="Geneva" pitchFamily="-84" charset="0"/>
              </a:rPr>
              <a:t>Strangers</a:t>
            </a:r>
          </a:p>
          <a:p>
            <a:pPr marL="0" indent="0" eaLnBrk="1" hangingPunct="1">
              <a:spcAft>
                <a:spcPct val="0"/>
              </a:spcAft>
              <a:buNone/>
              <a:defRPr/>
            </a:pPr>
            <a:endParaRPr lang="en-US" altLang="en-US" sz="1600" dirty="0">
              <a:latin typeface="Helvetica Neue" pitchFamily="-84" charset="0"/>
              <a:ea typeface="Geneva" pitchFamily="-84" charset="0"/>
              <a:cs typeface="Geneva" pitchFamily="-84" charset="0"/>
            </a:endParaRPr>
          </a:p>
          <a:p>
            <a:pPr eaLnBrk="1" hangingPunct="1">
              <a:spcAft>
                <a:spcPct val="0"/>
              </a:spcAft>
              <a:defRPr/>
            </a:pPr>
            <a:r>
              <a:rPr lang="en-US" altLang="en-US" sz="2800" dirty="0">
                <a:latin typeface="Helvetica Neue" pitchFamily="-84" charset="0"/>
                <a:ea typeface="Geneva" pitchFamily="-84" charset="0"/>
                <a:cs typeface="Geneva" pitchFamily="-84" charset="0"/>
              </a:rPr>
              <a:t>Telephone and mail scammers</a:t>
            </a:r>
          </a:p>
          <a:p>
            <a:pPr eaLnBrk="1" hangingPunct="1">
              <a:spcAft>
                <a:spcPct val="0"/>
              </a:spcAft>
              <a:defRPr/>
            </a:pPr>
            <a:r>
              <a:rPr lang="en-US" altLang="en-US" sz="2800" dirty="0">
                <a:latin typeface="Helvetica Neue" pitchFamily="-84" charset="0"/>
                <a:ea typeface="Geneva" pitchFamily="-84" charset="0"/>
                <a:cs typeface="Geneva" pitchFamily="-84" charset="0"/>
              </a:rPr>
              <a:t>Internet scammers</a:t>
            </a:r>
          </a:p>
          <a:p>
            <a:pPr eaLnBrk="1" hangingPunct="1">
              <a:spcAft>
                <a:spcPct val="0"/>
              </a:spcAft>
              <a:defRPr/>
            </a:pPr>
            <a:r>
              <a:rPr lang="en-US" altLang="en-US" sz="2800" dirty="0">
                <a:latin typeface="Helvetica Neue" pitchFamily="-84" charset="0"/>
                <a:ea typeface="Geneva" pitchFamily="-84" charset="0"/>
                <a:cs typeface="Geneva" pitchFamily="-84" charset="0"/>
              </a:rPr>
              <a:t>Home repair contractors</a:t>
            </a:r>
          </a:p>
          <a:p>
            <a:pPr eaLnBrk="1" hangingPunct="1">
              <a:spcAft>
                <a:spcPct val="0"/>
              </a:spcAft>
              <a:defRPr/>
            </a:pPr>
            <a:r>
              <a:rPr lang="en-US" altLang="en-US" sz="2800" dirty="0">
                <a:latin typeface="Helvetica Neue" pitchFamily="-84" charset="0"/>
                <a:ea typeface="Geneva" pitchFamily="-84" charset="0"/>
                <a:cs typeface="Geneva" pitchFamily="-84" charset="0"/>
              </a:rPr>
              <a:t>Medicare scam operators</a:t>
            </a:r>
          </a:p>
          <a:p>
            <a:pPr eaLnBrk="1" hangingPunct="1">
              <a:spcAft>
                <a:spcPct val="0"/>
              </a:spcAft>
              <a:defRPr/>
            </a:pPr>
            <a:r>
              <a:rPr lang="en-US" altLang="en-US" sz="2800" dirty="0">
                <a:latin typeface="Helvetica Neue" pitchFamily="-84" charset="0"/>
                <a:ea typeface="Geneva" pitchFamily="-84" charset="0"/>
                <a:cs typeface="Geneva" pitchFamily="-84" charset="0"/>
              </a:rPr>
              <a:t>Romance scammers </a:t>
            </a:r>
          </a:p>
          <a:p>
            <a:pPr eaLnBrk="1" hangingPunct="1">
              <a:spcAft>
                <a:spcPct val="0"/>
              </a:spcAft>
              <a:defRPr/>
            </a:pPr>
            <a:r>
              <a:rPr lang="en-US" altLang="en-US" sz="2800" dirty="0">
                <a:latin typeface="Helvetica Neue" pitchFamily="-84" charset="0"/>
                <a:ea typeface="Geneva" pitchFamily="-84" charset="0"/>
                <a:cs typeface="Geneva" pitchFamily="-84" charset="0"/>
              </a:rPr>
              <a:t>Others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209800" y="228600"/>
            <a:ext cx="8229600" cy="762000"/>
          </a:xfrm>
        </p:spPr>
        <p:txBody>
          <a:bodyPr/>
          <a:lstStyle/>
          <a:p>
            <a:pPr eaLnBrk="1" hangingPunct="1">
              <a:spcAft>
                <a:spcPts val="1200"/>
              </a:spcAft>
            </a:pPr>
            <a:r>
              <a:rPr lang="en-US" altLang="en-US" dirty="0">
                <a:latin typeface="Helvetica Neue" pitchFamily="-84" charset="0"/>
                <a:ea typeface="Helvetica Neue" pitchFamily="-84" charset="0"/>
                <a:cs typeface="Helvetica Neue" pitchFamily="-84" charset="0"/>
              </a:rPr>
              <a:t>Why Don’t Older Adults Report Exploitation?</a:t>
            </a:r>
          </a:p>
        </p:txBody>
      </p:sp>
      <p:sp>
        <p:nvSpPr>
          <p:cNvPr id="16387" name="Content Placeholder 2"/>
          <p:cNvSpPr>
            <a:spLocks noGrp="1"/>
          </p:cNvSpPr>
          <p:nvPr>
            <p:ph idx="1"/>
          </p:nvPr>
        </p:nvSpPr>
        <p:spPr>
          <a:xfrm>
            <a:off x="2362200" y="1524000"/>
            <a:ext cx="8077200" cy="3886200"/>
          </a:xfrm>
        </p:spPr>
        <p:txBody>
          <a:bodyPr/>
          <a:lstStyle/>
          <a:p>
            <a:pPr eaLnBrk="1" hangingPunct="1"/>
            <a:r>
              <a:rPr lang="en-US" altLang="en-US" sz="2800" dirty="0">
                <a:latin typeface="Helvetica Neue" pitchFamily="-84" charset="0"/>
                <a:ea typeface="Geneva" pitchFamily="-84" charset="0"/>
                <a:cs typeface="Arial" pitchFamily="34" charset="0"/>
              </a:rPr>
              <a:t>Shame and embarrassment</a:t>
            </a:r>
          </a:p>
          <a:p>
            <a:pPr eaLnBrk="1" hangingPunct="1"/>
            <a:r>
              <a:rPr lang="en-US" altLang="en-US" sz="2800" dirty="0">
                <a:latin typeface="Helvetica Neue" pitchFamily="-84" charset="0"/>
                <a:ea typeface="Geneva" pitchFamily="-84" charset="0"/>
                <a:cs typeface="Arial" pitchFamily="34" charset="0"/>
              </a:rPr>
              <a:t>Loyalty to a family member or caregiver</a:t>
            </a:r>
          </a:p>
          <a:p>
            <a:pPr eaLnBrk="1" hangingPunct="1"/>
            <a:r>
              <a:rPr lang="en-US" altLang="en-US" sz="2800" dirty="0">
                <a:latin typeface="Helvetica Neue" pitchFamily="-84" charset="0"/>
                <a:ea typeface="Geneva" pitchFamily="-84" charset="0"/>
                <a:cs typeface="Arial" pitchFamily="34" charset="0"/>
              </a:rPr>
              <a:t>Fear of retaliation or not being believed</a:t>
            </a:r>
          </a:p>
          <a:p>
            <a:pPr eaLnBrk="1" hangingPunct="1"/>
            <a:r>
              <a:rPr lang="en-US" altLang="en-US" sz="2800" dirty="0">
                <a:latin typeface="Helvetica Neue" pitchFamily="-84" charset="0"/>
                <a:ea typeface="Geneva" pitchFamily="-84" charset="0"/>
                <a:cs typeface="Arial" pitchFamily="34" charset="0"/>
              </a:rPr>
              <a:t>Dependence on the abuser</a:t>
            </a:r>
          </a:p>
          <a:p>
            <a:pPr eaLnBrk="1" hangingPunct="1"/>
            <a:r>
              <a:rPr lang="en-US" altLang="en-US" sz="2800" dirty="0">
                <a:latin typeface="Helvetica Neue" pitchFamily="-84" charset="0"/>
                <a:ea typeface="Geneva" pitchFamily="-84" charset="0"/>
                <a:cs typeface="Arial" pitchFamily="34" charset="0"/>
              </a:rPr>
              <a:t>Denial</a:t>
            </a:r>
          </a:p>
          <a:p>
            <a:pPr eaLnBrk="1" hangingPunct="1"/>
            <a:r>
              <a:rPr lang="en-US" altLang="en-US" sz="2800" dirty="0">
                <a:latin typeface="Helvetica Neue" pitchFamily="-84" charset="0"/>
                <a:ea typeface="Geneva" pitchFamily="-84" charset="0"/>
                <a:cs typeface="Arial" pitchFamily="34" charset="0"/>
              </a:rPr>
              <a:t>Self-blame</a:t>
            </a:r>
          </a:p>
          <a:p>
            <a:pPr eaLnBrk="1" hangingPunct="1"/>
            <a:r>
              <a:rPr lang="en-US" altLang="en-US" sz="2800" dirty="0">
                <a:latin typeface="Helvetica Neue" pitchFamily="-84" charset="0"/>
                <a:ea typeface="Geneva" pitchFamily="-84" charset="0"/>
                <a:cs typeface="Arial" pitchFamily="34" charset="0"/>
              </a:rPr>
              <a:t>Lack of awareness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209800" y="304800"/>
            <a:ext cx="82296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Who Can Help?</a:t>
            </a:r>
          </a:p>
        </p:txBody>
      </p:sp>
      <p:sp>
        <p:nvSpPr>
          <p:cNvPr id="17411" name="Content Placeholder 2"/>
          <p:cNvSpPr>
            <a:spLocks noGrp="1"/>
          </p:cNvSpPr>
          <p:nvPr>
            <p:ph idx="1"/>
          </p:nvPr>
        </p:nvSpPr>
        <p:spPr>
          <a:xfrm>
            <a:off x="2209800" y="1295400"/>
            <a:ext cx="7620000" cy="4724400"/>
          </a:xfrm>
        </p:spPr>
        <p:txBody>
          <a:bodyPr/>
          <a:lstStyle/>
          <a:p>
            <a:pPr marL="0" indent="0">
              <a:buNone/>
              <a:defRPr/>
            </a:pPr>
            <a:r>
              <a:rPr lang="en-US" altLang="en-US" sz="2400" b="1" dirty="0">
                <a:latin typeface="Helvetica Neue" pitchFamily="-84" charset="0"/>
                <a:ea typeface="Geneva" pitchFamily="-84" charset="0"/>
                <a:cs typeface="Geneva" pitchFamily="-84" charset="0"/>
              </a:rPr>
              <a:t>Adult Protective Services</a:t>
            </a:r>
            <a:r>
              <a:rPr lang="en-US" altLang="en-US" sz="2400" dirty="0">
                <a:latin typeface="Helvetica Neue" pitchFamily="-84" charset="0"/>
                <a:ea typeface="Geneva" pitchFamily="-84" charset="0"/>
                <a:cs typeface="Geneva" pitchFamily="-84" charset="0"/>
              </a:rPr>
              <a:t>	</a:t>
            </a:r>
          </a:p>
          <a:p>
            <a:pPr marL="0" indent="0">
              <a:buNone/>
              <a:defRPr/>
            </a:pPr>
            <a:r>
              <a:rPr lang="en-US" sz="2400" dirty="0"/>
              <a:t>For elder abuse, contact Adult Protective Services.</a:t>
            </a:r>
          </a:p>
          <a:p>
            <a:pPr marL="0" indent="0">
              <a:buNone/>
              <a:defRPr/>
            </a:pPr>
            <a:r>
              <a:rPr lang="en-US" sz="2400" dirty="0"/>
              <a:t>Find contact information </a:t>
            </a:r>
            <a:r>
              <a:rPr lang="en-US" sz="2400" dirty="0">
                <a:hlinkClick r:id="rId3" action="ppaction://hlinkfile"/>
              </a:rPr>
              <a:t>eldercare.acl.gov</a:t>
            </a:r>
            <a:r>
              <a:rPr lang="en-US" sz="2400" dirty="0"/>
              <a:t> or </a:t>
            </a:r>
          </a:p>
          <a:p>
            <a:pPr marL="0" indent="0">
              <a:buNone/>
              <a:defRPr/>
            </a:pPr>
            <a:r>
              <a:rPr lang="en-US" sz="2400" dirty="0"/>
              <a:t>call 1-800-677-1116.</a:t>
            </a:r>
          </a:p>
          <a:p>
            <a:pPr marL="0" indent="0">
              <a:buNone/>
              <a:defRPr/>
            </a:pPr>
            <a:endParaRPr lang="en-US" sz="2400" dirty="0"/>
          </a:p>
          <a:p>
            <a:pPr>
              <a:buFont typeface="Arial" pitchFamily="34" charset="0"/>
              <a:buNone/>
            </a:pPr>
            <a:r>
              <a:rPr lang="en-US" altLang="en-US" sz="2400" b="1" dirty="0">
                <a:solidFill>
                  <a:srgbClr val="000000"/>
                </a:solidFill>
                <a:latin typeface="Helvetica Neue" pitchFamily="-84" charset="0"/>
              </a:rPr>
              <a:t>Local Police - 911</a:t>
            </a:r>
          </a:p>
          <a:p>
            <a:pPr marL="0" indent="0">
              <a:buNone/>
              <a:defRPr/>
            </a:pPr>
            <a:r>
              <a:rPr lang="en-US" sz="2400" dirty="0"/>
              <a:t>If someone is in danger or a crime has been committed, call the police.</a:t>
            </a:r>
          </a:p>
          <a:p>
            <a:pPr marL="0" indent="0">
              <a:buNone/>
              <a:defRPr/>
            </a:pPr>
            <a:endParaRPr lang="en-US" sz="2400" dirty="0"/>
          </a:p>
          <a:p>
            <a:pPr>
              <a:buFont typeface="Arial" pitchFamily="34" charset="0"/>
              <a:buNone/>
            </a:pPr>
            <a:endParaRPr lang="en-US" altLang="en-US" sz="2400" dirty="0">
              <a:latin typeface="Helvetica Neue" pitchFamily="-84" charset="0"/>
              <a:ea typeface="Geneva" pitchFamily="-84" charset="0"/>
              <a:cs typeface="Geneva" pitchFamily="-84" charset="0"/>
            </a:endParaRPr>
          </a:p>
          <a:p>
            <a:pPr lvl="1">
              <a:buFont typeface="Arial" pitchFamily="34" charset="0"/>
              <a:buNone/>
            </a:pPr>
            <a:endParaRPr lang="en-US" altLang="en-US" dirty="0">
              <a:latin typeface="Helvetica Neue" pitchFamily="-84" charset="0"/>
              <a:ea typeface="Geneva" pitchFamily="-84" charset="0"/>
              <a:cs typeface="Geneva" pitchFamily="-84" charset="0"/>
            </a:endParaRPr>
          </a:p>
          <a:p>
            <a:pPr lvl="1">
              <a:buFont typeface="Arial" pitchFamily="34" charset="0"/>
              <a:buNone/>
            </a:pPr>
            <a:endParaRPr lang="en-US" altLang="en-US" dirty="0">
              <a:latin typeface="Helvetica Neue" pitchFamily="-84" charset="0"/>
              <a:ea typeface="Geneva" pitchFamily="-84" charset="0"/>
              <a:cs typeface="Geneva" pitchFamily="-8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209800" y="304800"/>
            <a:ext cx="82296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Who Can Help? (cont.)</a:t>
            </a:r>
          </a:p>
        </p:txBody>
      </p:sp>
      <p:sp>
        <p:nvSpPr>
          <p:cNvPr id="3" name="TextBox 2"/>
          <p:cNvSpPr txBox="1"/>
          <p:nvPr/>
        </p:nvSpPr>
        <p:spPr>
          <a:xfrm>
            <a:off x="2209800" y="1524001"/>
            <a:ext cx="3581400" cy="1538883"/>
          </a:xfrm>
          <a:prstGeom prst="rect">
            <a:avLst/>
          </a:prstGeom>
          <a:noFill/>
        </p:spPr>
        <p:txBody>
          <a:bodyPr wrap="square" rtlCol="0">
            <a:spAutoFit/>
          </a:bodyPr>
          <a:lstStyle/>
          <a:p>
            <a:pPr fontAlgn="base">
              <a:spcBef>
                <a:spcPct val="0"/>
              </a:spcBef>
              <a:spcAft>
                <a:spcPct val="0"/>
              </a:spcAft>
            </a:pPr>
            <a:r>
              <a:rPr lang="en-US" sz="2000" b="1" dirty="0">
                <a:solidFill>
                  <a:prstClr val="black"/>
                </a:solidFill>
                <a:latin typeface="Helvetica Neue"/>
                <a:ea typeface="ＭＳ Ｐゴシック" pitchFamily="34" charset="-128"/>
                <a:cs typeface="Helvetica Neue"/>
              </a:rPr>
              <a:t>For concerns about </a:t>
            </a:r>
            <a:br>
              <a:rPr lang="en-US" sz="2000" b="1" dirty="0">
                <a:solidFill>
                  <a:prstClr val="black"/>
                </a:solidFill>
                <a:latin typeface="Helvetica Neue"/>
                <a:ea typeface="ＭＳ Ｐゴシック" pitchFamily="34" charset="-128"/>
                <a:cs typeface="Helvetica Neue"/>
              </a:rPr>
            </a:br>
            <a:r>
              <a:rPr lang="en-US" sz="2000" b="1" dirty="0">
                <a:solidFill>
                  <a:prstClr val="black"/>
                </a:solidFill>
                <a:latin typeface="Helvetica Neue"/>
                <a:ea typeface="ＭＳ Ｐゴシック" pitchFamily="34" charset="-128"/>
                <a:cs typeface="Helvetica Neue"/>
              </a:rPr>
              <a:t>a financial institution</a:t>
            </a:r>
          </a:p>
          <a:p>
            <a:pPr fontAlgn="base">
              <a:spcBef>
                <a:spcPct val="0"/>
              </a:spcBef>
              <a:spcAft>
                <a:spcPct val="0"/>
              </a:spcAft>
              <a:defRPr/>
            </a:pPr>
            <a:r>
              <a:rPr lang="en-US" dirty="0">
                <a:solidFill>
                  <a:prstClr val="black"/>
                </a:solidFill>
                <a:latin typeface="Helvetica Neue"/>
                <a:ea typeface="ＭＳ Ｐゴシック" pitchFamily="34" charset="-128"/>
                <a:cs typeface="Helvetica Neue"/>
              </a:rPr>
              <a:t>   For example: </a:t>
            </a:r>
          </a:p>
          <a:p>
            <a:pPr marL="374904" indent="-192024" fontAlgn="base">
              <a:spcBef>
                <a:spcPct val="0"/>
              </a:spcBef>
              <a:spcAft>
                <a:spcPct val="0"/>
              </a:spcAft>
              <a:buFont typeface="Wingdings" charset="2"/>
              <a:buChar char="§"/>
              <a:defRPr/>
            </a:pPr>
            <a:r>
              <a:rPr lang="en-US" dirty="0">
                <a:solidFill>
                  <a:prstClr val="black"/>
                </a:solidFill>
                <a:latin typeface="Helvetica Neue"/>
                <a:ea typeface="ＭＳ Ｐゴシック" pitchFamily="34" charset="-128"/>
                <a:cs typeface="Helvetica Neue"/>
              </a:rPr>
              <a:t>Bank</a:t>
            </a:r>
          </a:p>
          <a:p>
            <a:pPr marL="374904" indent="-192024" fontAlgn="base">
              <a:spcBef>
                <a:spcPct val="0"/>
              </a:spcBef>
              <a:spcAft>
                <a:spcPct val="0"/>
              </a:spcAft>
              <a:buFont typeface="Wingdings" charset="2"/>
              <a:buChar char="§"/>
              <a:defRPr/>
            </a:pPr>
            <a:r>
              <a:rPr lang="en-US" dirty="0">
                <a:solidFill>
                  <a:prstClr val="black"/>
                </a:solidFill>
                <a:latin typeface="Helvetica Neue"/>
                <a:ea typeface="ＭＳ Ｐゴシック" pitchFamily="34" charset="-128"/>
                <a:cs typeface="Helvetica Neue"/>
              </a:rPr>
              <a:t>Credit Union</a:t>
            </a:r>
          </a:p>
        </p:txBody>
      </p:sp>
      <p:sp>
        <p:nvSpPr>
          <p:cNvPr id="9" name="Right Arrow 8" descr="arrow pointing right"/>
          <p:cNvSpPr/>
          <p:nvPr/>
        </p:nvSpPr>
        <p:spPr>
          <a:xfrm>
            <a:off x="5410200" y="1524000"/>
            <a:ext cx="822960" cy="822960"/>
          </a:xfrm>
          <a:prstGeom prst="rightArrow">
            <a:avLst/>
          </a:prstGeom>
          <a:solidFill>
            <a:srgbClr val="EF7122"/>
          </a:solidFill>
          <a:ln>
            <a:solidFill>
              <a:srgbClr val="808080"/>
            </a:solidFill>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pPr>
            <a:endParaRPr lang="en-US" dirty="0">
              <a:solidFill>
                <a:prstClr val="white"/>
              </a:solidFill>
              <a:latin typeface="Calibri"/>
            </a:endParaRPr>
          </a:p>
        </p:txBody>
      </p:sp>
      <p:sp>
        <p:nvSpPr>
          <p:cNvPr id="4" name="TextBox 3"/>
          <p:cNvSpPr txBox="1"/>
          <p:nvPr/>
        </p:nvSpPr>
        <p:spPr>
          <a:xfrm>
            <a:off x="6400800" y="1524000"/>
            <a:ext cx="2771094" cy="707886"/>
          </a:xfrm>
          <a:prstGeom prst="rect">
            <a:avLst/>
          </a:prstGeom>
          <a:noFill/>
        </p:spPr>
        <p:txBody>
          <a:bodyPr wrap="square" rtlCol="0">
            <a:spAutoFit/>
          </a:bodyPr>
          <a:lstStyle/>
          <a:p>
            <a:pPr fontAlgn="base">
              <a:spcBef>
                <a:spcPct val="0"/>
              </a:spcBef>
              <a:spcAft>
                <a:spcPct val="0"/>
              </a:spcAft>
            </a:pPr>
            <a:r>
              <a:rPr lang="en-US" sz="2000" b="1" dirty="0">
                <a:solidFill>
                  <a:prstClr val="black"/>
                </a:solidFill>
                <a:latin typeface="Helvetica Neue"/>
                <a:ea typeface="ＭＳ Ｐゴシック" pitchFamily="34" charset="-128"/>
                <a:cs typeface="Helvetica Neue"/>
              </a:rPr>
              <a:t>contact the financial institution</a:t>
            </a:r>
          </a:p>
        </p:txBody>
      </p:sp>
      <p:sp>
        <p:nvSpPr>
          <p:cNvPr id="12" name="TextBox 11"/>
          <p:cNvSpPr txBox="1"/>
          <p:nvPr/>
        </p:nvSpPr>
        <p:spPr>
          <a:xfrm>
            <a:off x="2209800" y="3399473"/>
            <a:ext cx="3581400" cy="984885"/>
          </a:xfrm>
          <a:prstGeom prst="rect">
            <a:avLst/>
          </a:prstGeom>
          <a:noFill/>
        </p:spPr>
        <p:txBody>
          <a:bodyPr wrap="square" rtlCol="0">
            <a:spAutoFit/>
          </a:bodyPr>
          <a:lstStyle/>
          <a:p>
            <a:pPr fontAlgn="base">
              <a:spcBef>
                <a:spcPct val="0"/>
              </a:spcBef>
              <a:spcAft>
                <a:spcPct val="0"/>
              </a:spcAft>
            </a:pPr>
            <a:r>
              <a:rPr lang="en-US" sz="2000" b="1" dirty="0">
                <a:solidFill>
                  <a:prstClr val="black"/>
                </a:solidFill>
                <a:latin typeface="Helvetica Neue"/>
                <a:ea typeface="ＭＳ Ｐゴシック" pitchFamily="34" charset="-128"/>
                <a:cs typeface="Helvetica Neue"/>
              </a:rPr>
              <a:t>For concerns about </a:t>
            </a:r>
            <a:br>
              <a:rPr lang="en-US" sz="2000" b="1" dirty="0">
                <a:solidFill>
                  <a:prstClr val="black"/>
                </a:solidFill>
                <a:latin typeface="Helvetica Neue"/>
                <a:ea typeface="ＭＳ Ｐゴシック" pitchFamily="34" charset="-128"/>
                <a:cs typeface="Helvetica Neue"/>
              </a:rPr>
            </a:br>
            <a:r>
              <a:rPr lang="en-US" sz="2000" b="1" dirty="0">
                <a:solidFill>
                  <a:prstClr val="black"/>
                </a:solidFill>
                <a:latin typeface="Helvetica Neue"/>
                <a:ea typeface="ＭＳ Ｐゴシック" pitchFamily="34" charset="-128"/>
                <a:cs typeface="Helvetica Neue"/>
              </a:rPr>
              <a:t>credit products   </a:t>
            </a:r>
          </a:p>
          <a:p>
            <a:pPr marL="374904" indent="-192024" fontAlgn="base">
              <a:spcBef>
                <a:spcPct val="0"/>
              </a:spcBef>
              <a:spcAft>
                <a:spcPct val="0"/>
              </a:spcAft>
              <a:buFont typeface="Wingdings" charset="2"/>
              <a:buChar char="§"/>
              <a:defRPr/>
            </a:pPr>
            <a:endParaRPr lang="en-US" dirty="0">
              <a:solidFill>
                <a:prstClr val="black"/>
              </a:solidFill>
              <a:latin typeface="Helvetica Neue"/>
              <a:ea typeface="ＭＳ Ｐゴシック" pitchFamily="34" charset="-128"/>
              <a:cs typeface="Helvetica Neue"/>
            </a:endParaRPr>
          </a:p>
        </p:txBody>
      </p:sp>
      <p:sp>
        <p:nvSpPr>
          <p:cNvPr id="13" name="Right Arrow 12" descr="arrow pointing right"/>
          <p:cNvSpPr/>
          <p:nvPr/>
        </p:nvSpPr>
        <p:spPr>
          <a:xfrm>
            <a:off x="5410200" y="3399472"/>
            <a:ext cx="822960" cy="822960"/>
          </a:xfrm>
          <a:prstGeom prst="rightArrow">
            <a:avLst/>
          </a:prstGeom>
          <a:solidFill>
            <a:srgbClr val="EF7122"/>
          </a:solidFill>
          <a:ln>
            <a:solidFill>
              <a:srgbClr val="808080"/>
            </a:solidFill>
          </a:ln>
        </p:spPr>
        <p:style>
          <a:lnRef idx="1">
            <a:schemeClr val="accent1"/>
          </a:lnRef>
          <a:fillRef idx="3">
            <a:schemeClr val="accent1"/>
          </a:fillRef>
          <a:effectRef idx="2">
            <a:schemeClr val="accent1"/>
          </a:effectRef>
          <a:fontRef idx="minor">
            <a:schemeClr val="lt1"/>
          </a:fontRef>
        </p:style>
        <p:txBody>
          <a:bodyPr/>
          <a:lstStyle/>
          <a:p>
            <a:pPr fontAlgn="base">
              <a:spcBef>
                <a:spcPct val="0"/>
              </a:spcBef>
              <a:spcAft>
                <a:spcPct val="0"/>
              </a:spcAft>
            </a:pPr>
            <a:endParaRPr lang="en-US" dirty="0">
              <a:solidFill>
                <a:prstClr val="white"/>
              </a:solidFill>
              <a:latin typeface="Calibri"/>
            </a:endParaRPr>
          </a:p>
        </p:txBody>
      </p:sp>
      <p:sp>
        <p:nvSpPr>
          <p:cNvPr id="14" name="TextBox 13"/>
          <p:cNvSpPr txBox="1"/>
          <p:nvPr/>
        </p:nvSpPr>
        <p:spPr>
          <a:xfrm>
            <a:off x="6400800" y="3399472"/>
            <a:ext cx="2771094" cy="400110"/>
          </a:xfrm>
          <a:prstGeom prst="rect">
            <a:avLst/>
          </a:prstGeom>
          <a:noFill/>
        </p:spPr>
        <p:txBody>
          <a:bodyPr wrap="square" rtlCol="0">
            <a:spAutoFit/>
          </a:bodyPr>
          <a:lstStyle/>
          <a:p>
            <a:pPr fontAlgn="base">
              <a:spcBef>
                <a:spcPct val="0"/>
              </a:spcBef>
              <a:spcAft>
                <a:spcPct val="0"/>
              </a:spcAft>
            </a:pPr>
            <a:r>
              <a:rPr lang="en-US" sz="2000" b="1" dirty="0">
                <a:solidFill>
                  <a:prstClr val="black"/>
                </a:solidFill>
                <a:latin typeface="Helvetica Neue"/>
                <a:ea typeface="ＭＳ Ｐゴシック" pitchFamily="34" charset="-128"/>
                <a:cs typeface="Helvetica Neue"/>
              </a:rPr>
              <a:t>contact the creditor</a:t>
            </a:r>
          </a:p>
        </p:txBody>
      </p:sp>
      <p:sp>
        <p:nvSpPr>
          <p:cNvPr id="11" name="Rectangle 10"/>
          <p:cNvSpPr/>
          <p:nvPr/>
        </p:nvSpPr>
        <p:spPr>
          <a:xfrm>
            <a:off x="6400800" y="3733801"/>
            <a:ext cx="2971800" cy="830997"/>
          </a:xfrm>
          <a:prstGeom prst="rect">
            <a:avLst/>
          </a:prstGeom>
        </p:spPr>
        <p:txBody>
          <a:bodyPr wrap="square">
            <a:spAutoFit/>
          </a:bodyPr>
          <a:lstStyle/>
          <a:p>
            <a:pPr fontAlgn="base">
              <a:spcBef>
                <a:spcPct val="0"/>
              </a:spcBef>
              <a:spcAft>
                <a:spcPct val="0"/>
              </a:spcAft>
            </a:pPr>
            <a:r>
              <a:rPr lang="en-US" sz="1600" i="1" dirty="0">
                <a:solidFill>
                  <a:prstClr val="black"/>
                </a:solidFill>
                <a:latin typeface="Helvetica Neue"/>
                <a:ea typeface="ＭＳ Ｐゴシック" pitchFamily="34" charset="-128"/>
                <a:cs typeface="Helvetica Neue"/>
              </a:rPr>
              <a:t>You are often not responsible for unauthorized credit card charges or payments. </a:t>
            </a:r>
          </a:p>
        </p:txBody>
      </p:sp>
      <p:sp>
        <p:nvSpPr>
          <p:cNvPr id="2" name="Round Same Side Corner Rectangle 1"/>
          <p:cNvSpPr/>
          <p:nvPr/>
        </p:nvSpPr>
        <p:spPr>
          <a:xfrm>
            <a:off x="3276600" y="5334001"/>
            <a:ext cx="5378450" cy="871537"/>
          </a:xfrm>
          <a:prstGeom prst="round2SameRect">
            <a:avLst/>
          </a:prstGeom>
          <a:noFill/>
        </p:spPr>
        <p:txBody>
          <a:bodyPr>
            <a:spAutoFit/>
          </a:bodyPr>
          <a:lstStyle/>
          <a:p>
            <a:pPr algn="ctr" fontAlgn="base">
              <a:spcBef>
                <a:spcPct val="0"/>
              </a:spcBef>
              <a:spcAft>
                <a:spcPct val="0"/>
              </a:spcAft>
              <a:defRPr/>
            </a:pPr>
            <a:r>
              <a:rPr lang="en-US" sz="2400" dirty="0">
                <a:solidFill>
                  <a:prstClr val="black"/>
                </a:solidFill>
                <a:latin typeface="Helvetica Neue"/>
                <a:ea typeface="ＭＳ Ｐゴシック" pitchFamily="34" charset="-128"/>
                <a:cs typeface="Helvetica Neue"/>
              </a:rPr>
              <a:t>For more information, go to </a:t>
            </a:r>
            <a:r>
              <a:rPr lang="en-US" sz="2400" b="1" dirty="0">
                <a:solidFill>
                  <a:prstClr val="black"/>
                </a:solidFill>
                <a:latin typeface="Helvetica Neue"/>
                <a:ea typeface="ＭＳ Ｐゴシック" pitchFamily="34" charset="-128"/>
                <a:cs typeface="Helvetica Neue"/>
                <a:hlinkClick r:id="rId3"/>
              </a:rPr>
              <a:t>consumerfinance.gov/askcfpb/</a:t>
            </a:r>
            <a:endParaRPr lang="en-US" sz="2400" b="1" dirty="0">
              <a:solidFill>
                <a:prstClr val="black"/>
              </a:solidFill>
              <a:latin typeface="Helvetica Neue"/>
              <a:ea typeface="ＭＳ Ｐゴシック" pitchFamily="34" charset="-128"/>
              <a:cs typeface="Helvetica Neue"/>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a:xfrm>
            <a:off x="2209800" y="381000"/>
            <a:ext cx="80010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Summary</a:t>
            </a:r>
          </a:p>
        </p:txBody>
      </p:sp>
      <p:pic>
        <p:nvPicPr>
          <p:cNvPr id="2" name="OA_slide-33.png" descr="question mark in a bubble as if it is being spoken"/>
          <p:cNvPicPr>
            <a:picLocks noChangeAspect="1"/>
          </p:cNvPicPr>
          <p:nvPr/>
        </p:nvPicPr>
        <p:blipFill>
          <a:blip r:embed="rId3" r:link="rId4" cstate="print">
            <a:extLst>
              <a:ext uri="{28A0092B-C50C-407E-A947-70E740481C1C}">
                <a14:useLocalDpi xmlns:a14="http://schemas.microsoft.com/office/drawing/2010/main" val="0"/>
              </a:ext>
            </a:extLst>
          </a:blip>
          <a:stretch>
            <a:fillRect/>
          </a:stretch>
        </p:blipFill>
        <p:spPr>
          <a:xfrm>
            <a:off x="2438400" y="1066800"/>
            <a:ext cx="1571454" cy="1809894"/>
          </a:xfrm>
          <a:prstGeom prst="rect">
            <a:avLst/>
          </a:prstGeom>
        </p:spPr>
      </p:pic>
      <p:sp>
        <p:nvSpPr>
          <p:cNvPr id="33795" name="Content Placeholder 2"/>
          <p:cNvSpPr>
            <a:spLocks noGrp="1"/>
          </p:cNvSpPr>
          <p:nvPr>
            <p:ph idx="1"/>
          </p:nvPr>
        </p:nvSpPr>
        <p:spPr>
          <a:xfrm>
            <a:off x="4114800" y="2209800"/>
            <a:ext cx="5943600" cy="3657600"/>
          </a:xfrm>
        </p:spPr>
        <p:txBody>
          <a:bodyPr/>
          <a:lstStyle/>
          <a:p>
            <a:pPr indent="-338138">
              <a:spcAft>
                <a:spcPts val="0"/>
              </a:spcAft>
              <a:defRPr/>
            </a:pPr>
            <a:r>
              <a:rPr lang="en-US" b="1" dirty="0"/>
              <a:t>What final questions do you have?</a:t>
            </a:r>
          </a:p>
          <a:p>
            <a:pPr indent="-338138">
              <a:spcAft>
                <a:spcPts val="0"/>
              </a:spcAft>
              <a:defRPr/>
            </a:pPr>
            <a:endParaRPr lang="en-US" b="1" dirty="0"/>
          </a:p>
          <a:p>
            <a:pPr indent="-338138">
              <a:spcAft>
                <a:spcPts val="0"/>
              </a:spcAft>
              <a:defRPr/>
            </a:pPr>
            <a:r>
              <a:rPr lang="en-US" b="1" dirty="0"/>
              <a:t>What have you learned?</a:t>
            </a:r>
          </a:p>
          <a:p>
            <a:pPr indent="-338138">
              <a:spcAft>
                <a:spcPts val="0"/>
              </a:spcAft>
              <a:defRPr/>
            </a:pPr>
            <a:endParaRPr lang="en-US" b="1" dirty="0"/>
          </a:p>
          <a:p>
            <a:pPr indent="-338138">
              <a:spcAft>
                <a:spcPts val="0"/>
              </a:spcAft>
              <a:defRPr/>
            </a:pPr>
            <a:r>
              <a:rPr lang="en-US" b="1" dirty="0"/>
              <a:t>How would you evaluate the training?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133600" y="381000"/>
            <a:ext cx="82296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Welcome</a:t>
            </a:r>
          </a:p>
        </p:txBody>
      </p:sp>
      <p:sp>
        <p:nvSpPr>
          <p:cNvPr id="4099" name="Content Placeholder 2"/>
          <p:cNvSpPr>
            <a:spLocks noGrp="1"/>
          </p:cNvSpPr>
          <p:nvPr>
            <p:ph idx="1"/>
          </p:nvPr>
        </p:nvSpPr>
        <p:spPr>
          <a:xfrm>
            <a:off x="3962400" y="1295400"/>
            <a:ext cx="4343400" cy="3276600"/>
          </a:xfrm>
        </p:spPr>
        <p:txBody>
          <a:bodyPr anchor="ctr"/>
          <a:lstStyle/>
          <a:p>
            <a:pPr marL="0" indent="0" algn="ctr" eaLnBrk="1" hangingPunct="1">
              <a:spcAft>
                <a:spcPts val="2400"/>
              </a:spcAft>
              <a:buNone/>
            </a:pPr>
            <a:r>
              <a:rPr lang="en-US" altLang="en-US" sz="4800" b="1" dirty="0">
                <a:latin typeface="Helvetica Neue" pitchFamily="-84" charset="0"/>
                <a:ea typeface="Arial" pitchFamily="34" charset="0"/>
                <a:cs typeface="Helvetica Neue" pitchFamily="-84" charset="0"/>
              </a:rPr>
              <a:t>Introductions</a:t>
            </a:r>
          </a:p>
        </p:txBody>
      </p:sp>
      <p:pic>
        <p:nvPicPr>
          <p:cNvPr id="4100" name="Picture 1" descr="Two hands shaking"/>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114800" y="3048001"/>
            <a:ext cx="3810000" cy="2081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192428" y="381000"/>
            <a:ext cx="8170773"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Objectives</a:t>
            </a:r>
          </a:p>
        </p:txBody>
      </p:sp>
      <p:sp>
        <p:nvSpPr>
          <p:cNvPr id="5123" name="Content Placeholder 2"/>
          <p:cNvSpPr>
            <a:spLocks noGrp="1"/>
          </p:cNvSpPr>
          <p:nvPr>
            <p:ph idx="1"/>
          </p:nvPr>
        </p:nvSpPr>
        <p:spPr>
          <a:xfrm>
            <a:off x="2209800" y="1049338"/>
            <a:ext cx="7162800" cy="5029200"/>
          </a:xfrm>
        </p:spPr>
        <p:txBody>
          <a:bodyPr/>
          <a:lstStyle/>
          <a:p>
            <a:pPr eaLnBrk="1" hangingPunct="1"/>
            <a:r>
              <a:rPr lang="en-US" altLang="en-US" dirty="0">
                <a:latin typeface="Helvetica Neue" pitchFamily="-84" charset="0"/>
                <a:ea typeface="Arial" pitchFamily="34" charset="0"/>
                <a:cs typeface="Helvetica Neue" pitchFamily="-84" charset="0"/>
              </a:rPr>
              <a:t>Recognize and reduce the risk of elder financial exploitation</a:t>
            </a:r>
          </a:p>
          <a:p>
            <a:pPr eaLnBrk="1" hangingPunct="1"/>
            <a:r>
              <a:rPr lang="en-US" altLang="en-US" dirty="0">
                <a:latin typeface="Helvetica Neue" pitchFamily="-84" charset="0"/>
                <a:ea typeface="Arial" pitchFamily="34" charset="0"/>
                <a:cs typeface="Helvetica Neue" pitchFamily="-84" charset="0"/>
              </a:rPr>
              <a:t>Guard against identity theft</a:t>
            </a:r>
          </a:p>
          <a:p>
            <a:pPr eaLnBrk="1" hangingPunct="1"/>
            <a:r>
              <a:rPr lang="en-US" altLang="en-US" dirty="0">
                <a:latin typeface="Helvetica Neue" pitchFamily="-84" charset="0"/>
                <a:ea typeface="Arial" pitchFamily="34" charset="0"/>
                <a:cs typeface="Helvetica Neue" pitchFamily="-84" charset="0"/>
              </a:rPr>
              <a:t>Plan for unexpected loss of the ability to manage your finances</a:t>
            </a:r>
          </a:p>
          <a:p>
            <a:pPr eaLnBrk="1" hangingPunct="1"/>
            <a:r>
              <a:rPr lang="en-US" altLang="en-US" dirty="0">
                <a:latin typeface="Helvetica Neue" pitchFamily="-84" charset="0"/>
                <a:ea typeface="Arial" pitchFamily="34" charset="0"/>
                <a:cs typeface="Helvetica Neue" pitchFamily="-84" charset="0"/>
              </a:rPr>
              <a:t>Prepare financially for disasters</a:t>
            </a:r>
          </a:p>
          <a:p>
            <a:pPr eaLnBrk="1" hangingPunct="1"/>
            <a:r>
              <a:rPr lang="en-US" altLang="en-US" dirty="0">
                <a:latin typeface="Helvetica Neue" pitchFamily="-84" charset="0"/>
                <a:ea typeface="Arial" pitchFamily="34" charset="0"/>
                <a:cs typeface="Helvetica Neue" pitchFamily="-84" charset="0"/>
              </a:rPr>
              <a:t>Find other helpful resources on managing money and reporting financial exploitation</a:t>
            </a:r>
          </a:p>
          <a:p>
            <a:endParaRPr lang="en-US" altLang="en-US" dirty="0">
              <a:latin typeface="Helvetica Neue" pitchFamily="-84" charset="0"/>
              <a:ea typeface="Arial" pitchFamily="34" charset="0"/>
              <a:cs typeface="Helvetica Neue" pitchFamily="-8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209800" y="381000"/>
            <a:ext cx="77724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What Do You Know?</a:t>
            </a:r>
          </a:p>
        </p:txBody>
      </p:sp>
      <p:sp>
        <p:nvSpPr>
          <p:cNvPr id="9219" name="Content Placeholder 2"/>
          <p:cNvSpPr>
            <a:spLocks noGrp="1"/>
          </p:cNvSpPr>
          <p:nvPr>
            <p:ph idx="1"/>
          </p:nvPr>
        </p:nvSpPr>
        <p:spPr>
          <a:xfrm>
            <a:off x="4572000" y="1295400"/>
            <a:ext cx="5638800" cy="4267200"/>
          </a:xfrm>
        </p:spPr>
        <p:txBody>
          <a:bodyPr anchor="ctr"/>
          <a:lstStyle/>
          <a:p>
            <a:pPr marL="0" indent="0">
              <a:buNone/>
              <a:defRPr/>
            </a:pPr>
            <a:r>
              <a:rPr lang="en-US" sz="4400" dirty="0">
                <a:ea typeface="Helvetica Neue"/>
              </a:rPr>
              <a:t>What is elder financial exploitation and who is at risk?</a:t>
            </a:r>
          </a:p>
          <a:p>
            <a:pPr eaLnBrk="1" hangingPunct="1">
              <a:defRPr/>
            </a:pPr>
            <a:endParaRPr lang="en-US" dirty="0">
              <a:ea typeface="Arial" pitchFamily="34" charset="0"/>
            </a:endParaRPr>
          </a:p>
        </p:txBody>
      </p:sp>
      <p:pic>
        <p:nvPicPr>
          <p:cNvPr id="6148" name="Picture 7" descr="question mark"/>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133600" y="1905000"/>
            <a:ext cx="2112518" cy="28412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09800" y="381000"/>
            <a:ext cx="77724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What Is Elder Financial Exploitation? </a:t>
            </a:r>
            <a:br>
              <a:rPr lang="en-US" altLang="en-US" dirty="0">
                <a:latin typeface="Helvetica Neue" pitchFamily="-84" charset="0"/>
                <a:ea typeface="Helvetica Neue" pitchFamily="-84" charset="0"/>
                <a:cs typeface="Helvetica Neue" pitchFamily="-84" charset="0"/>
              </a:rPr>
            </a:br>
            <a:endParaRPr lang="en-US" altLang="en-US" dirty="0">
              <a:latin typeface="Helvetica Neue" pitchFamily="-84" charset="0"/>
              <a:ea typeface="Helvetica Neue" pitchFamily="-84" charset="0"/>
              <a:cs typeface="Helvetica Neue" pitchFamily="-84" charset="0"/>
            </a:endParaRPr>
          </a:p>
        </p:txBody>
      </p:sp>
      <p:pic>
        <p:nvPicPr>
          <p:cNvPr id="7" name="Picture 7" descr="question mark"/>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133600" y="1905000"/>
            <a:ext cx="2112518" cy="28412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Content Placeholder 2"/>
          <p:cNvSpPr>
            <a:spLocks noGrp="1"/>
          </p:cNvSpPr>
          <p:nvPr>
            <p:ph idx="1"/>
          </p:nvPr>
        </p:nvSpPr>
        <p:spPr>
          <a:xfrm>
            <a:off x="4267200" y="1524000"/>
            <a:ext cx="5791200" cy="4267200"/>
          </a:xfrm>
        </p:spPr>
        <p:txBody>
          <a:bodyPr anchor="ctr"/>
          <a:lstStyle/>
          <a:p>
            <a:pPr>
              <a:spcAft>
                <a:spcPts val="1800"/>
              </a:spcAft>
            </a:pPr>
            <a:r>
              <a:rPr lang="en-US" altLang="en-US" dirty="0">
                <a:latin typeface="Helvetica Neue" pitchFamily="-84" charset="0"/>
                <a:ea typeface="Geneva" pitchFamily="-84" charset="0"/>
                <a:cs typeface="Geneva" pitchFamily="-84" charset="0"/>
              </a:rPr>
              <a:t>Fraudulent or otherwise illegal, unauthorized, or improper act or process of an individual that uses the resources of an older person for personal benefit, profit or gain</a:t>
            </a:r>
          </a:p>
          <a:p>
            <a:pPr>
              <a:spcAft>
                <a:spcPts val="1800"/>
              </a:spcAft>
            </a:pPr>
            <a:r>
              <a:rPr lang="en-US" altLang="en-US" dirty="0">
                <a:latin typeface="Helvetica Neue" pitchFamily="-84" charset="0"/>
                <a:ea typeface="Geneva" pitchFamily="-84" charset="0"/>
                <a:cs typeface="Geneva" pitchFamily="-84" charset="0"/>
              </a:rPr>
              <a:t>Actions that result in depriving an older person of rightful access to, or use of benefits, resources, belongings, or assets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Who Is at Risk?</a:t>
            </a:r>
          </a:p>
        </p:txBody>
      </p:sp>
      <p:pic>
        <p:nvPicPr>
          <p:cNvPr id="6" name="Picture 7" descr="question mark"/>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133600" y="1905000"/>
            <a:ext cx="2112518" cy="28412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2"/>
          <p:cNvSpPr>
            <a:spLocks noGrp="1"/>
          </p:cNvSpPr>
          <p:nvPr>
            <p:ph idx="1"/>
          </p:nvPr>
        </p:nvSpPr>
        <p:spPr>
          <a:xfrm>
            <a:off x="4495800" y="1447800"/>
            <a:ext cx="5486400" cy="4038600"/>
          </a:xfrm>
        </p:spPr>
        <p:txBody>
          <a:bodyPr anchor="ctr"/>
          <a:lstStyle/>
          <a:p>
            <a:pPr marL="0" indent="0">
              <a:spcAft>
                <a:spcPts val="1800"/>
              </a:spcAft>
              <a:buNone/>
              <a:defRPr/>
            </a:pPr>
            <a:r>
              <a:rPr lang="en-US" sz="3200" b="1" dirty="0"/>
              <a:t>Anyone can be the victim of financial exploitation. </a:t>
            </a:r>
          </a:p>
          <a:p>
            <a:pPr marL="0" indent="0">
              <a:buNone/>
              <a:defRPr/>
            </a:pPr>
            <a:r>
              <a:rPr lang="en-US" sz="2800" dirty="0"/>
              <a:t>Elder financial exploitation crosses all social, educational, and economic boundaries.  </a:t>
            </a:r>
          </a:p>
          <a:p>
            <a:pPr eaLnBrk="1" hangingPunct="1">
              <a:defRPr/>
            </a:pPr>
            <a:endParaRPr lang="en-US" dirty="0">
              <a:ea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Why Are Older Adults at Risk?</a:t>
            </a:r>
          </a:p>
        </p:txBody>
      </p:sp>
      <p:pic>
        <p:nvPicPr>
          <p:cNvPr id="2" name="Picture 1" descr="magnifying glas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838200"/>
            <a:ext cx="1956816" cy="2054352"/>
          </a:xfrm>
          <a:prstGeom prst="rect">
            <a:avLst/>
          </a:prstGeom>
        </p:spPr>
      </p:pic>
      <p:sp>
        <p:nvSpPr>
          <p:cNvPr id="9219" name="Content Placeholder 2"/>
          <p:cNvSpPr>
            <a:spLocks noGrp="1"/>
          </p:cNvSpPr>
          <p:nvPr>
            <p:ph idx="1"/>
          </p:nvPr>
        </p:nvSpPr>
        <p:spPr>
          <a:xfrm>
            <a:off x="3581400" y="1371600"/>
            <a:ext cx="7010400" cy="4038600"/>
          </a:xfrm>
        </p:spPr>
        <p:txBody>
          <a:bodyPr anchor="ctr"/>
          <a:lstStyle/>
          <a:p>
            <a:pPr marL="0" indent="0">
              <a:buNone/>
              <a:defRPr/>
            </a:pPr>
            <a:r>
              <a:rPr lang="en-US" b="1" dirty="0"/>
              <a:t>Some older adults may</a:t>
            </a:r>
            <a:r>
              <a:rPr lang="en-US" dirty="0"/>
              <a:t>:</a:t>
            </a:r>
          </a:p>
          <a:p>
            <a:pPr>
              <a:defRPr/>
            </a:pPr>
            <a:r>
              <a:rPr lang="en-US" dirty="0"/>
              <a:t>Have regular income and accumulated assets </a:t>
            </a:r>
          </a:p>
          <a:p>
            <a:pPr>
              <a:defRPr/>
            </a:pPr>
            <a:r>
              <a:rPr lang="en-US" dirty="0"/>
              <a:t>Be trusting and polite</a:t>
            </a:r>
          </a:p>
          <a:p>
            <a:pPr>
              <a:defRPr/>
            </a:pPr>
            <a:r>
              <a:rPr lang="en-US" dirty="0"/>
              <a:t>Be lonely and socially isolated </a:t>
            </a:r>
          </a:p>
          <a:p>
            <a:pPr>
              <a:defRPr/>
            </a:pPr>
            <a:r>
              <a:rPr lang="en-US" dirty="0"/>
              <a:t>Be vulnerable due to grief from a loss</a:t>
            </a:r>
          </a:p>
          <a:p>
            <a:pPr>
              <a:defRPr/>
            </a:pPr>
            <a:r>
              <a:rPr lang="en-US" dirty="0"/>
              <a:t>Be reluctant to report exploitation by a family member, caregiver, or someone they depend on</a:t>
            </a:r>
          </a:p>
          <a:p>
            <a:pPr eaLnBrk="1" hangingPunct="1">
              <a:defRPr/>
            </a:pPr>
            <a:r>
              <a:rPr lang="en-US" dirty="0"/>
              <a:t>Be dependent on support from a family member or caregiver to remain independent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09800" y="381000"/>
            <a:ext cx="8153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Why Are Older Adults at Risk?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5" name="Picture 4" descr="magnifying glas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838200"/>
            <a:ext cx="1956816" cy="2054352"/>
          </a:xfrm>
          <a:prstGeom prst="rect">
            <a:avLst/>
          </a:prstGeom>
        </p:spPr>
      </p:pic>
      <p:sp>
        <p:nvSpPr>
          <p:cNvPr id="10243" name="Content Placeholder 2"/>
          <p:cNvSpPr>
            <a:spLocks noGrp="1"/>
          </p:cNvSpPr>
          <p:nvPr>
            <p:ph idx="1"/>
          </p:nvPr>
        </p:nvSpPr>
        <p:spPr>
          <a:xfrm>
            <a:off x="3657600" y="1905000"/>
            <a:ext cx="6858000" cy="3581400"/>
          </a:xfrm>
        </p:spPr>
        <p:txBody>
          <a:bodyPr anchor="ctr"/>
          <a:lstStyle/>
          <a:p>
            <a:pPr marL="0" indent="0">
              <a:buNone/>
            </a:pPr>
            <a:r>
              <a:rPr lang="en-US" altLang="en-US" b="1" dirty="0">
                <a:latin typeface="Helvetica Neue" pitchFamily="-84" charset="0"/>
                <a:ea typeface="Geneva" pitchFamily="-84" charset="0"/>
                <a:cs typeface="Geneva" pitchFamily="-84" charset="0"/>
              </a:rPr>
              <a:t>Some older adults may:</a:t>
            </a:r>
          </a:p>
          <a:p>
            <a:r>
              <a:rPr lang="en-US" dirty="0"/>
              <a:t>Be receiving care from a person with financial or other issues</a:t>
            </a:r>
          </a:p>
          <a:p>
            <a:r>
              <a:rPr lang="en-US" dirty="0"/>
              <a:t>Fear retaliation by the exploiter </a:t>
            </a:r>
          </a:p>
          <a:p>
            <a:r>
              <a:rPr lang="en-US" altLang="en-US" dirty="0">
                <a:solidFill>
                  <a:srgbClr val="000000"/>
                </a:solidFill>
                <a:ea typeface="Geneva" pitchFamily="-84" charset="0"/>
              </a:rPr>
              <a:t>Be unfamiliar with managing financial matters </a:t>
            </a:r>
          </a:p>
          <a:p>
            <a:r>
              <a:rPr lang="en-US" altLang="en-US" dirty="0">
                <a:solidFill>
                  <a:srgbClr val="000000"/>
                </a:solidFill>
                <a:ea typeface="Geneva" pitchFamily="-84" charset="0"/>
              </a:rPr>
              <a:t>Not have planned for the potential loss of </a:t>
            </a:r>
            <a:br>
              <a:rPr lang="en-US" altLang="en-US" dirty="0">
                <a:solidFill>
                  <a:srgbClr val="000000"/>
                </a:solidFill>
                <a:ea typeface="Geneva" pitchFamily="-84" charset="0"/>
              </a:rPr>
            </a:br>
            <a:r>
              <a:rPr lang="en-US" altLang="en-US" dirty="0">
                <a:solidFill>
                  <a:srgbClr val="000000"/>
                </a:solidFill>
                <a:ea typeface="Geneva" pitchFamily="-84" charset="0"/>
              </a:rPr>
              <a:t>decision-making capacity  </a:t>
            </a:r>
          </a:p>
          <a:p>
            <a:r>
              <a:rPr lang="en-US" dirty="0">
                <a:solidFill>
                  <a:srgbClr val="000000"/>
                </a:solidFill>
              </a:rPr>
              <a:t>Be cognitively impaired with diminished ability to make financial decisions or detect a fraud or scam</a:t>
            </a:r>
          </a:p>
          <a:p>
            <a:r>
              <a:rPr lang="en-US" altLang="en-US" dirty="0">
                <a:solidFill>
                  <a:srgbClr val="000000"/>
                </a:solidFill>
                <a:ea typeface="Geneva" pitchFamily="-84" charset="0"/>
              </a:rPr>
              <a:t>Be dependent on a family member or another person who may pressure them for money</a:t>
            </a:r>
            <a:endParaRPr lang="en-US" altLang="en-US" dirty="0">
              <a:solidFill>
                <a:srgbClr val="000000"/>
              </a:solidFill>
              <a:ea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209800" y="381000"/>
            <a:ext cx="77724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Examples of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Financial Exploitation </a:t>
            </a:r>
          </a:p>
        </p:txBody>
      </p:sp>
      <p:pic>
        <p:nvPicPr>
          <p:cNvPr id="4" name="Picture 3" descr="hand holding strings controlling a dollar sign like a puppe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1828800"/>
            <a:ext cx="1161988" cy="1683278"/>
          </a:xfrm>
          <a:prstGeom prst="rect">
            <a:avLst/>
          </a:prstGeom>
        </p:spPr>
      </p:pic>
      <p:sp>
        <p:nvSpPr>
          <p:cNvPr id="11270" name="Content Placeholder 2"/>
          <p:cNvSpPr txBox="1">
            <a:spLocks/>
          </p:cNvSpPr>
          <p:nvPr/>
        </p:nvSpPr>
        <p:spPr bwMode="auto">
          <a:xfrm>
            <a:off x="3886200" y="1981201"/>
            <a:ext cx="2139462" cy="1182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prstClr val="black"/>
                </a:solidFill>
                <a:latin typeface="Helvetica Neue"/>
                <a:cs typeface="Helvetica Neue"/>
              </a:rPr>
              <a:t>Exploitation by an agent under a POA or person in another fiduciary relationship</a:t>
            </a:r>
          </a:p>
        </p:txBody>
      </p:sp>
      <p:pic>
        <p:nvPicPr>
          <p:cNvPr id="6" name="Picture 5" descr="palm of a hand with a heart and exclamation mark on i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0800" y="4038600"/>
            <a:ext cx="1358900" cy="1746000"/>
          </a:xfrm>
          <a:prstGeom prst="rect">
            <a:avLst/>
          </a:prstGeom>
        </p:spPr>
      </p:pic>
      <p:sp>
        <p:nvSpPr>
          <p:cNvPr id="11271" name="Content Placeholder 2"/>
          <p:cNvSpPr txBox="1">
            <a:spLocks/>
          </p:cNvSpPr>
          <p:nvPr/>
        </p:nvSpPr>
        <p:spPr bwMode="auto">
          <a:xfrm>
            <a:off x="3962400" y="4195872"/>
            <a:ext cx="2298590" cy="1428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a:cs typeface="Helvetica Neue"/>
              </a:rPr>
              <a:t>Theft of money or property by family members, caregivers, or </a:t>
            </a:r>
            <a:br>
              <a:rPr lang="en-US" altLang="en-US" sz="2000" dirty="0">
                <a:solidFill>
                  <a:srgbClr val="000000"/>
                </a:solidFill>
                <a:latin typeface="Helvetica Neue"/>
                <a:cs typeface="Helvetica Neue"/>
              </a:rPr>
            </a:br>
            <a:r>
              <a:rPr lang="en-US" altLang="en-US" sz="2000" dirty="0">
                <a:solidFill>
                  <a:srgbClr val="000000"/>
                </a:solidFill>
                <a:latin typeface="Helvetica Neue"/>
                <a:cs typeface="Helvetica Neue"/>
              </a:rPr>
              <a:t>in-home helpers</a:t>
            </a:r>
          </a:p>
        </p:txBody>
      </p:sp>
      <p:pic>
        <p:nvPicPr>
          <p:cNvPr id="2" name="Picture 1" descr="chart with arrow going up"/>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05600" y="1600201"/>
            <a:ext cx="1262444" cy="1828800"/>
          </a:xfrm>
          <a:prstGeom prst="rect">
            <a:avLst/>
          </a:prstGeom>
        </p:spPr>
      </p:pic>
      <p:sp>
        <p:nvSpPr>
          <p:cNvPr id="11274" name="Content Placeholder 2"/>
          <p:cNvSpPr txBox="1">
            <a:spLocks/>
          </p:cNvSpPr>
          <p:nvPr/>
        </p:nvSpPr>
        <p:spPr bwMode="auto">
          <a:xfrm>
            <a:off x="8112126" y="1691893"/>
            <a:ext cx="2506663" cy="159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a:cs typeface="Helvetica Neue"/>
              </a:rPr>
              <a:t>Investment fraud and scams</a:t>
            </a:r>
          </a:p>
        </p:txBody>
      </p:sp>
      <p:pic>
        <p:nvPicPr>
          <p:cNvPr id="3" name="Picture 2" descr="lottery card and drawing balls for a lottery reading 12 and 0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29401" y="3733800"/>
            <a:ext cx="1482205" cy="2032000"/>
          </a:xfrm>
          <a:prstGeom prst="rect">
            <a:avLst/>
          </a:prstGeom>
        </p:spPr>
      </p:pic>
      <p:sp>
        <p:nvSpPr>
          <p:cNvPr id="11272" name="Content Placeholder 2"/>
          <p:cNvSpPr txBox="1">
            <a:spLocks/>
          </p:cNvSpPr>
          <p:nvPr/>
        </p:nvSpPr>
        <p:spPr bwMode="auto">
          <a:xfrm>
            <a:off x="8104188" y="4228688"/>
            <a:ext cx="2411412" cy="136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fontAlgn="base" hangingPunct="1">
              <a:spcBef>
                <a:spcPct val="20000"/>
              </a:spcBef>
              <a:spcAft>
                <a:spcPts val="1200"/>
              </a:spcAft>
            </a:pPr>
            <a:r>
              <a:rPr lang="en-US" altLang="en-US" sz="2000" dirty="0">
                <a:solidFill>
                  <a:srgbClr val="000000"/>
                </a:solidFill>
                <a:latin typeface="Helvetica Neue"/>
                <a:cs typeface="Helvetica Neue"/>
              </a:rPr>
              <a:t>Lottery and sweepstakes scams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1973</Words>
  <Application>Microsoft Office PowerPoint</Application>
  <PresentationFormat>Widescreen</PresentationFormat>
  <Paragraphs>201</Paragraphs>
  <Slides>17</Slides>
  <Notes>17</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Office Theme</vt:lpstr>
      <vt:lpstr>1_Office Theme</vt:lpstr>
      <vt:lpstr>Money Smart for Older Adults</vt:lpstr>
      <vt:lpstr>Welcome</vt:lpstr>
      <vt:lpstr>Objectives</vt:lpstr>
      <vt:lpstr>What Do You Know?</vt:lpstr>
      <vt:lpstr>What Is Elder Financial Exploitation?  </vt:lpstr>
      <vt:lpstr>Who Is at Risk?</vt:lpstr>
      <vt:lpstr>Why Are Older Adults at Risk?</vt:lpstr>
      <vt:lpstr>Why Are Older Adults at Risk? (cont.)</vt:lpstr>
      <vt:lpstr>Examples of  Financial Exploitation </vt:lpstr>
      <vt:lpstr>Examples of  Financial Exploitation (cont.)</vt:lpstr>
      <vt:lpstr>Examples of  Financial Exploitation (cont.)</vt:lpstr>
      <vt:lpstr>Who Are the Abusers?</vt:lpstr>
      <vt:lpstr>Who Are the Abusers?</vt:lpstr>
      <vt:lpstr>Why Don’t Older Adults Report Exploitation?</vt:lpstr>
      <vt:lpstr>Who Can Help?</vt:lpstr>
      <vt:lpstr>Who Can Help? (cont.)</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2</cp:revision>
  <dcterms:created xsi:type="dcterms:W3CDTF">2022-02-08T18:08:04Z</dcterms:created>
  <dcterms:modified xsi:type="dcterms:W3CDTF">2022-02-10T13:46:03Z</dcterms:modified>
</cp:coreProperties>
</file>