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305" r:id="rId2"/>
    <p:sldId id="368" r:id="rId3"/>
    <p:sldId id="370" r:id="rId4"/>
    <p:sldId id="371" r:id="rId5"/>
    <p:sldId id="372" r:id="rId6"/>
    <p:sldId id="373" r:id="rId7"/>
    <p:sldId id="304" r:id="rId8"/>
    <p:sldId id="446" r:id="rId9"/>
    <p:sldId id="312" r:id="rId10"/>
    <p:sldId id="385" r:id="rId11"/>
    <p:sldId id="386" r:id="rId12"/>
    <p:sldId id="387" r:id="rId13"/>
    <p:sldId id="39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8A1BF0AE-50E1-4F53-9D0B-9EA878D6F1CA}"/>
    <pc:docChg chg="undo custSel addSld delSld modSld">
      <pc:chgData name="Davis-Jahnel, Roger (Volunteer)(CFPB)" userId="dd25b2a7-01c5-45b2-8fa8-ec28bc90a4e1" providerId="ADAL" clId="{8A1BF0AE-50E1-4F53-9D0B-9EA878D6F1CA}" dt="2022-02-09T16:17:11.660" v="39"/>
      <pc:docMkLst>
        <pc:docMk/>
      </pc:docMkLst>
      <pc:sldChg chg="modSp add del mod">
        <pc:chgData name="Davis-Jahnel, Roger (Volunteer)(CFPB)" userId="dd25b2a7-01c5-45b2-8fa8-ec28bc90a4e1" providerId="ADAL" clId="{8A1BF0AE-50E1-4F53-9D0B-9EA878D6F1CA}" dt="2022-02-09T16:17:11.660" v="39"/>
        <pc:sldMkLst>
          <pc:docMk/>
          <pc:sldMk cId="0" sldId="304"/>
        </pc:sldMkLst>
        <pc:spChg chg="mod">
          <ac:chgData name="Davis-Jahnel, Roger (Volunteer)(CFPB)" userId="dd25b2a7-01c5-45b2-8fa8-ec28bc90a4e1" providerId="ADAL" clId="{8A1BF0AE-50E1-4F53-9D0B-9EA878D6F1CA}" dt="2022-02-08T21:12:06.178" v="7" actId="27636"/>
          <ac:spMkLst>
            <pc:docMk/>
            <pc:sldMk cId="0" sldId="304"/>
            <ac:spMk id="2" creationId="{00000000-0000-0000-0000-000000000000}"/>
          </ac:spMkLst>
        </pc:spChg>
        <pc:spChg chg="mod">
          <ac:chgData name="Davis-Jahnel, Roger (Volunteer)(CFPB)" userId="dd25b2a7-01c5-45b2-8fa8-ec28bc90a4e1" providerId="ADAL" clId="{8A1BF0AE-50E1-4F53-9D0B-9EA878D6F1CA}" dt="2022-02-08T21:12:06.181" v="8" actId="27636"/>
          <ac:spMkLst>
            <pc:docMk/>
            <pc:sldMk cId="0" sldId="304"/>
            <ac:spMk id="48131"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05"/>
        </pc:sldMkLst>
        <pc:spChg chg="mod">
          <ac:chgData name="Davis-Jahnel, Roger (Volunteer)(CFPB)" userId="dd25b2a7-01c5-45b2-8fa8-ec28bc90a4e1" providerId="ADAL" clId="{8A1BF0AE-50E1-4F53-9D0B-9EA878D6F1CA}" dt="2022-02-08T21:12:06.065" v="0" actId="27636"/>
          <ac:spMkLst>
            <pc:docMk/>
            <pc:sldMk cId="0" sldId="305"/>
            <ac:spMk id="41986"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12"/>
        </pc:sldMkLst>
        <pc:spChg chg="mod">
          <ac:chgData name="Davis-Jahnel, Roger (Volunteer)(CFPB)" userId="dd25b2a7-01c5-45b2-8fa8-ec28bc90a4e1" providerId="ADAL" clId="{8A1BF0AE-50E1-4F53-9D0B-9EA878D6F1CA}" dt="2022-02-08T21:12:06.208" v="11" actId="27636"/>
          <ac:spMkLst>
            <pc:docMk/>
            <pc:sldMk cId="0" sldId="312"/>
            <ac:spMk id="50178"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68"/>
        </pc:sldMkLst>
        <pc:spChg chg="mod">
          <ac:chgData name="Davis-Jahnel, Roger (Volunteer)(CFPB)" userId="dd25b2a7-01c5-45b2-8fa8-ec28bc90a4e1" providerId="ADAL" clId="{8A1BF0AE-50E1-4F53-9D0B-9EA878D6F1CA}" dt="2022-02-08T21:12:06.078" v="1" actId="27636"/>
          <ac:spMkLst>
            <pc:docMk/>
            <pc:sldMk cId="0" sldId="368"/>
            <ac:spMk id="43010"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70"/>
        </pc:sldMkLst>
        <pc:spChg chg="mod">
          <ac:chgData name="Davis-Jahnel, Roger (Volunteer)(CFPB)" userId="dd25b2a7-01c5-45b2-8fa8-ec28bc90a4e1" providerId="ADAL" clId="{8A1BF0AE-50E1-4F53-9D0B-9EA878D6F1CA}" dt="2022-02-08T21:12:06.104" v="2" actId="27636"/>
          <ac:spMkLst>
            <pc:docMk/>
            <pc:sldMk cId="0" sldId="370"/>
            <ac:spMk id="38915" creationId="{00000000-0000-0000-0000-000000000000}"/>
          </ac:spMkLst>
        </pc:spChg>
        <pc:spChg chg="mod">
          <ac:chgData name="Davis-Jahnel, Roger (Volunteer)(CFPB)" userId="dd25b2a7-01c5-45b2-8fa8-ec28bc90a4e1" providerId="ADAL" clId="{8A1BF0AE-50E1-4F53-9D0B-9EA878D6F1CA}" dt="2022-02-08T21:12:06.118" v="3" actId="27636"/>
          <ac:spMkLst>
            <pc:docMk/>
            <pc:sldMk cId="0" sldId="370"/>
            <ac:spMk id="44034"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71"/>
        </pc:sldMkLst>
        <pc:spChg chg="mod">
          <ac:chgData name="Davis-Jahnel, Roger (Volunteer)(CFPB)" userId="dd25b2a7-01c5-45b2-8fa8-ec28bc90a4e1" providerId="ADAL" clId="{8A1BF0AE-50E1-4F53-9D0B-9EA878D6F1CA}" dt="2022-02-08T21:12:06.129" v="4" actId="27636"/>
          <ac:spMkLst>
            <pc:docMk/>
            <pc:sldMk cId="0" sldId="371"/>
            <ac:spMk id="45058"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72"/>
        </pc:sldMkLst>
        <pc:spChg chg="mod">
          <ac:chgData name="Davis-Jahnel, Roger (Volunteer)(CFPB)" userId="dd25b2a7-01c5-45b2-8fa8-ec28bc90a4e1" providerId="ADAL" clId="{8A1BF0AE-50E1-4F53-9D0B-9EA878D6F1CA}" dt="2022-02-08T21:12:06.139" v="5" actId="27636"/>
          <ac:spMkLst>
            <pc:docMk/>
            <pc:sldMk cId="0" sldId="372"/>
            <ac:spMk id="46082"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73"/>
        </pc:sldMkLst>
        <pc:spChg chg="mod">
          <ac:chgData name="Davis-Jahnel, Roger (Volunteer)(CFPB)" userId="dd25b2a7-01c5-45b2-8fa8-ec28bc90a4e1" providerId="ADAL" clId="{8A1BF0AE-50E1-4F53-9D0B-9EA878D6F1CA}" dt="2022-02-08T21:12:06.162" v="6" actId="27636"/>
          <ac:spMkLst>
            <pc:docMk/>
            <pc:sldMk cId="0" sldId="373"/>
            <ac:spMk id="47106"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85"/>
        </pc:sldMkLst>
        <pc:spChg chg="mod">
          <ac:chgData name="Davis-Jahnel, Roger (Volunteer)(CFPB)" userId="dd25b2a7-01c5-45b2-8fa8-ec28bc90a4e1" providerId="ADAL" clId="{8A1BF0AE-50E1-4F53-9D0B-9EA878D6F1CA}" dt="2022-02-08T21:14:17.624" v="14" actId="27636"/>
          <ac:spMkLst>
            <pc:docMk/>
            <pc:sldMk cId="0" sldId="385"/>
            <ac:spMk id="51202"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86"/>
        </pc:sldMkLst>
        <pc:spChg chg="mod">
          <ac:chgData name="Davis-Jahnel, Roger (Volunteer)(CFPB)" userId="dd25b2a7-01c5-45b2-8fa8-ec28bc90a4e1" providerId="ADAL" clId="{8A1BF0AE-50E1-4F53-9D0B-9EA878D6F1CA}" dt="2022-02-08T21:14:17.637" v="15" actId="27636"/>
          <ac:spMkLst>
            <pc:docMk/>
            <pc:sldMk cId="0" sldId="386"/>
            <ac:spMk id="52226"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87"/>
        </pc:sldMkLst>
        <pc:spChg chg="mod">
          <ac:chgData name="Davis-Jahnel, Roger (Volunteer)(CFPB)" userId="dd25b2a7-01c5-45b2-8fa8-ec28bc90a4e1" providerId="ADAL" clId="{8A1BF0AE-50E1-4F53-9D0B-9EA878D6F1CA}" dt="2022-02-08T21:14:17.657" v="17" actId="27636"/>
          <ac:spMkLst>
            <pc:docMk/>
            <pc:sldMk cId="0" sldId="387"/>
            <ac:spMk id="53250" creationId="{00000000-0000-0000-0000-000000000000}"/>
          </ac:spMkLst>
        </pc:spChg>
        <pc:spChg chg="mod">
          <ac:chgData name="Davis-Jahnel, Roger (Volunteer)(CFPB)" userId="dd25b2a7-01c5-45b2-8fa8-ec28bc90a4e1" providerId="ADAL" clId="{8A1BF0AE-50E1-4F53-9D0B-9EA878D6F1CA}" dt="2022-02-08T21:14:17.654" v="16" actId="27636"/>
          <ac:spMkLst>
            <pc:docMk/>
            <pc:sldMk cId="0" sldId="387"/>
            <ac:spMk id="53251"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397"/>
        </pc:sldMkLst>
        <pc:spChg chg="mod">
          <ac:chgData name="Davis-Jahnel, Roger (Volunteer)(CFPB)" userId="dd25b2a7-01c5-45b2-8fa8-ec28bc90a4e1" providerId="ADAL" clId="{8A1BF0AE-50E1-4F53-9D0B-9EA878D6F1CA}" dt="2022-02-08T21:14:17.663" v="18" actId="27636"/>
          <ac:spMkLst>
            <pc:docMk/>
            <pc:sldMk cId="0" sldId="397"/>
            <ac:spMk id="54274" creationId="{00000000-0000-0000-0000-000000000000}"/>
          </ac:spMkLst>
        </pc:spChg>
      </pc:sldChg>
      <pc:sldChg chg="del">
        <pc:chgData name="Davis-Jahnel, Roger (Volunteer)(CFPB)" userId="dd25b2a7-01c5-45b2-8fa8-ec28bc90a4e1" providerId="ADAL" clId="{8A1BF0AE-50E1-4F53-9D0B-9EA878D6F1CA}" dt="2022-02-09T16:15:55.267" v="37" actId="2696"/>
        <pc:sldMkLst>
          <pc:docMk/>
          <pc:sldMk cId="0" sldId="444"/>
        </pc:sldMkLst>
      </pc:sldChg>
      <pc:sldChg chg="modSp add del mod">
        <pc:chgData name="Davis-Jahnel, Roger (Volunteer)(CFPB)" userId="dd25b2a7-01c5-45b2-8fa8-ec28bc90a4e1" providerId="ADAL" clId="{8A1BF0AE-50E1-4F53-9D0B-9EA878D6F1CA}" dt="2022-02-09T16:15:45.758" v="36"/>
        <pc:sldMkLst>
          <pc:docMk/>
          <pc:sldMk cId="0" sldId="445"/>
        </pc:sldMkLst>
        <pc:spChg chg="mod">
          <ac:chgData name="Davis-Jahnel, Roger (Volunteer)(CFPB)" userId="dd25b2a7-01c5-45b2-8fa8-ec28bc90a4e1" providerId="ADAL" clId="{8A1BF0AE-50E1-4F53-9D0B-9EA878D6F1CA}" dt="2022-02-09T16:15:45.736" v="35"/>
          <ac:spMkLst>
            <pc:docMk/>
            <pc:sldMk cId="0" sldId="445"/>
            <ac:spMk id="103426" creationId="{00000000-0000-0000-0000-000000000000}"/>
          </ac:spMkLst>
        </pc:spChg>
      </pc:sldChg>
      <pc:sldChg chg="modSp add del mod">
        <pc:chgData name="Davis-Jahnel, Roger (Volunteer)(CFPB)" userId="dd25b2a7-01c5-45b2-8fa8-ec28bc90a4e1" providerId="ADAL" clId="{8A1BF0AE-50E1-4F53-9D0B-9EA878D6F1CA}" dt="2022-02-09T16:17:11.660" v="39"/>
        <pc:sldMkLst>
          <pc:docMk/>
          <pc:sldMk cId="0" sldId="446"/>
        </pc:sldMkLst>
        <pc:spChg chg="mod">
          <ac:chgData name="Davis-Jahnel, Roger (Volunteer)(CFPB)" userId="dd25b2a7-01c5-45b2-8fa8-ec28bc90a4e1" providerId="ADAL" clId="{8A1BF0AE-50E1-4F53-9D0B-9EA878D6F1CA}" dt="2022-02-08T21:12:06.190" v="9" actId="27636"/>
          <ac:spMkLst>
            <pc:docMk/>
            <pc:sldMk cId="0" sldId="446"/>
            <ac:spMk id="49154" creationId="{00000000-0000-0000-0000-000000000000}"/>
          </ac:spMkLst>
        </pc:spChg>
        <pc:spChg chg="mod">
          <ac:chgData name="Davis-Jahnel, Roger (Volunteer)(CFPB)" userId="dd25b2a7-01c5-45b2-8fa8-ec28bc90a4e1" providerId="ADAL" clId="{8A1BF0AE-50E1-4F53-9D0B-9EA878D6F1CA}" dt="2022-02-08T21:12:06.198" v="10" actId="27636"/>
          <ac:spMkLst>
            <pc:docMk/>
            <pc:sldMk cId="0" sldId="446"/>
            <ac:spMk id="49155"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53"/>
        </pc:sldMkLst>
        <pc:spChg chg="mod">
          <ac:chgData name="Davis-Jahnel, Roger (Volunteer)(CFPB)" userId="dd25b2a7-01c5-45b2-8fa8-ec28bc90a4e1" providerId="ADAL" clId="{8A1BF0AE-50E1-4F53-9D0B-9EA878D6F1CA}" dt="2022-02-09T16:15:24.486" v="29"/>
          <ac:spMkLst>
            <pc:docMk/>
            <pc:sldMk cId="0" sldId="453"/>
            <ac:spMk id="4098"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54"/>
        </pc:sldMkLst>
        <pc:spChg chg="mod">
          <ac:chgData name="Davis-Jahnel, Roger (Volunteer)(CFPB)" userId="dd25b2a7-01c5-45b2-8fa8-ec28bc90a4e1" providerId="ADAL" clId="{8A1BF0AE-50E1-4F53-9D0B-9EA878D6F1CA}" dt="2022-02-09T16:15:24.486" v="29"/>
          <ac:spMkLst>
            <pc:docMk/>
            <pc:sldMk cId="0" sldId="454"/>
            <ac:spMk id="6146" creationId="{00000000-0000-0000-0000-000000000000}"/>
          </ac:spMkLst>
        </pc:spChg>
      </pc:sldChg>
      <pc:sldChg chg="add del">
        <pc:chgData name="Davis-Jahnel, Roger (Volunteer)(CFPB)" userId="dd25b2a7-01c5-45b2-8fa8-ec28bc90a4e1" providerId="ADAL" clId="{8A1BF0AE-50E1-4F53-9D0B-9EA878D6F1CA}" dt="2022-02-09T16:15:24.518" v="30"/>
        <pc:sldMkLst>
          <pc:docMk/>
          <pc:sldMk cId="0" sldId="455"/>
        </pc:sldMkLst>
      </pc:sldChg>
      <pc:sldChg chg="modSp add del mod">
        <pc:chgData name="Davis-Jahnel, Roger (Volunteer)(CFPB)" userId="dd25b2a7-01c5-45b2-8fa8-ec28bc90a4e1" providerId="ADAL" clId="{8A1BF0AE-50E1-4F53-9D0B-9EA878D6F1CA}" dt="2022-02-09T16:15:24.518" v="30"/>
        <pc:sldMkLst>
          <pc:docMk/>
          <pc:sldMk cId="0" sldId="456"/>
        </pc:sldMkLst>
        <pc:spChg chg="mod">
          <ac:chgData name="Davis-Jahnel, Roger (Volunteer)(CFPB)" userId="dd25b2a7-01c5-45b2-8fa8-ec28bc90a4e1" providerId="ADAL" clId="{8A1BF0AE-50E1-4F53-9D0B-9EA878D6F1CA}" dt="2022-02-09T16:15:24.486" v="29"/>
          <ac:spMkLst>
            <pc:docMk/>
            <pc:sldMk cId="0" sldId="456"/>
            <ac:spMk id="8194"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57"/>
        </pc:sldMkLst>
        <pc:spChg chg="mod">
          <ac:chgData name="Davis-Jahnel, Roger (Volunteer)(CFPB)" userId="dd25b2a7-01c5-45b2-8fa8-ec28bc90a4e1" providerId="ADAL" clId="{8A1BF0AE-50E1-4F53-9D0B-9EA878D6F1CA}" dt="2022-02-09T16:15:24.486" v="29"/>
          <ac:spMkLst>
            <pc:docMk/>
            <pc:sldMk cId="0" sldId="457"/>
            <ac:spMk id="9218"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58"/>
        </pc:sldMkLst>
        <pc:spChg chg="mod">
          <ac:chgData name="Davis-Jahnel, Roger (Volunteer)(CFPB)" userId="dd25b2a7-01c5-45b2-8fa8-ec28bc90a4e1" providerId="ADAL" clId="{8A1BF0AE-50E1-4F53-9D0B-9EA878D6F1CA}" dt="2022-02-09T16:15:24.486" v="29"/>
          <ac:spMkLst>
            <pc:docMk/>
            <pc:sldMk cId="0" sldId="458"/>
            <ac:spMk id="10242"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59"/>
        </pc:sldMkLst>
        <pc:spChg chg="mod">
          <ac:chgData name="Davis-Jahnel, Roger (Volunteer)(CFPB)" userId="dd25b2a7-01c5-45b2-8fa8-ec28bc90a4e1" providerId="ADAL" clId="{8A1BF0AE-50E1-4F53-9D0B-9EA878D6F1CA}" dt="2022-02-09T16:15:24.486" v="29"/>
          <ac:spMkLst>
            <pc:docMk/>
            <pc:sldMk cId="0" sldId="459"/>
            <ac:spMk id="14340" creationId="{00000000-0000-0000-0000-000000000000}"/>
          </ac:spMkLst>
        </pc:spChg>
      </pc:sldChg>
      <pc:sldChg chg="modSp add del mod">
        <pc:chgData name="Davis-Jahnel, Roger (Volunteer)(CFPB)" userId="dd25b2a7-01c5-45b2-8fa8-ec28bc90a4e1" providerId="ADAL" clId="{8A1BF0AE-50E1-4F53-9D0B-9EA878D6F1CA}" dt="2022-02-09T16:15:24.518" v="30"/>
        <pc:sldMkLst>
          <pc:docMk/>
          <pc:sldMk cId="0" sldId="460"/>
        </pc:sldMkLst>
        <pc:spChg chg="mod">
          <ac:chgData name="Davis-Jahnel, Roger (Volunteer)(CFPB)" userId="dd25b2a7-01c5-45b2-8fa8-ec28bc90a4e1" providerId="ADAL" clId="{8A1BF0AE-50E1-4F53-9D0B-9EA878D6F1CA}" dt="2022-02-09T16:15:24.486" v="29"/>
          <ac:spMkLst>
            <pc:docMk/>
            <pc:sldMk cId="0" sldId="460"/>
            <ac:spMk id="15363" creationId="{00000000-0000-0000-0000-000000000000}"/>
          </ac:spMkLst>
        </pc:spChg>
      </pc:sldChg>
    </pc:docChg>
  </pc:docChgLst>
  <pc:docChgLst>
    <pc:chgData name="Davis-Jahnel, Roger (Volunteer)(CFPB)" userId="dd25b2a7-01c5-45b2-8fa8-ec28bc90a4e1" providerId="ADAL" clId="{BBCD484B-E916-4386-976A-9320001EAC9F}"/>
    <pc:docChg chg="delSld delMainMaster">
      <pc:chgData name="Davis-Jahnel, Roger (Volunteer)(CFPB)" userId="dd25b2a7-01c5-45b2-8fa8-ec28bc90a4e1" providerId="ADAL" clId="{BBCD484B-E916-4386-976A-9320001EAC9F}" dt="2022-04-13T17:56:26.014" v="1" actId="2696"/>
      <pc:docMkLst>
        <pc:docMk/>
      </pc:docMkLst>
      <pc:sldChg chg="del">
        <pc:chgData name="Davis-Jahnel, Roger (Volunteer)(CFPB)" userId="dd25b2a7-01c5-45b2-8fa8-ec28bc90a4e1" providerId="ADAL" clId="{BBCD484B-E916-4386-976A-9320001EAC9F}" dt="2022-04-13T17:56:26.014" v="1" actId="2696"/>
        <pc:sldMkLst>
          <pc:docMk/>
          <pc:sldMk cId="0" sldId="445"/>
        </pc:sldMkLst>
      </pc:sldChg>
      <pc:sldChg chg="del">
        <pc:chgData name="Davis-Jahnel, Roger (Volunteer)(CFPB)" userId="dd25b2a7-01c5-45b2-8fa8-ec28bc90a4e1" providerId="ADAL" clId="{BBCD484B-E916-4386-976A-9320001EAC9F}" dt="2022-04-13T17:56:18.684" v="0" actId="2696"/>
        <pc:sldMkLst>
          <pc:docMk/>
          <pc:sldMk cId="0" sldId="447"/>
        </pc:sldMkLst>
      </pc:sldChg>
      <pc:sldChg chg="del">
        <pc:chgData name="Davis-Jahnel, Roger (Volunteer)(CFPB)" userId="dd25b2a7-01c5-45b2-8fa8-ec28bc90a4e1" providerId="ADAL" clId="{BBCD484B-E916-4386-976A-9320001EAC9F}" dt="2022-04-13T17:56:18.684" v="0" actId="2696"/>
        <pc:sldMkLst>
          <pc:docMk/>
          <pc:sldMk cId="0" sldId="453"/>
        </pc:sldMkLst>
      </pc:sldChg>
      <pc:sldChg chg="del">
        <pc:chgData name="Davis-Jahnel, Roger (Volunteer)(CFPB)" userId="dd25b2a7-01c5-45b2-8fa8-ec28bc90a4e1" providerId="ADAL" clId="{BBCD484B-E916-4386-976A-9320001EAC9F}" dt="2022-04-13T17:56:18.684" v="0" actId="2696"/>
        <pc:sldMkLst>
          <pc:docMk/>
          <pc:sldMk cId="0" sldId="454"/>
        </pc:sldMkLst>
      </pc:sldChg>
      <pc:sldChg chg="del">
        <pc:chgData name="Davis-Jahnel, Roger (Volunteer)(CFPB)" userId="dd25b2a7-01c5-45b2-8fa8-ec28bc90a4e1" providerId="ADAL" clId="{BBCD484B-E916-4386-976A-9320001EAC9F}" dt="2022-04-13T17:56:18.684" v="0" actId="2696"/>
        <pc:sldMkLst>
          <pc:docMk/>
          <pc:sldMk cId="0" sldId="455"/>
        </pc:sldMkLst>
      </pc:sldChg>
      <pc:sldChg chg="del">
        <pc:chgData name="Davis-Jahnel, Roger (Volunteer)(CFPB)" userId="dd25b2a7-01c5-45b2-8fa8-ec28bc90a4e1" providerId="ADAL" clId="{BBCD484B-E916-4386-976A-9320001EAC9F}" dt="2022-04-13T17:56:18.684" v="0" actId="2696"/>
        <pc:sldMkLst>
          <pc:docMk/>
          <pc:sldMk cId="0" sldId="456"/>
        </pc:sldMkLst>
      </pc:sldChg>
      <pc:sldChg chg="del">
        <pc:chgData name="Davis-Jahnel, Roger (Volunteer)(CFPB)" userId="dd25b2a7-01c5-45b2-8fa8-ec28bc90a4e1" providerId="ADAL" clId="{BBCD484B-E916-4386-976A-9320001EAC9F}" dt="2022-04-13T17:56:18.684" v="0" actId="2696"/>
        <pc:sldMkLst>
          <pc:docMk/>
          <pc:sldMk cId="0" sldId="457"/>
        </pc:sldMkLst>
      </pc:sldChg>
      <pc:sldChg chg="del">
        <pc:chgData name="Davis-Jahnel, Roger (Volunteer)(CFPB)" userId="dd25b2a7-01c5-45b2-8fa8-ec28bc90a4e1" providerId="ADAL" clId="{BBCD484B-E916-4386-976A-9320001EAC9F}" dt="2022-04-13T17:56:18.684" v="0" actId="2696"/>
        <pc:sldMkLst>
          <pc:docMk/>
          <pc:sldMk cId="0" sldId="458"/>
        </pc:sldMkLst>
      </pc:sldChg>
      <pc:sldChg chg="del">
        <pc:chgData name="Davis-Jahnel, Roger (Volunteer)(CFPB)" userId="dd25b2a7-01c5-45b2-8fa8-ec28bc90a4e1" providerId="ADAL" clId="{BBCD484B-E916-4386-976A-9320001EAC9F}" dt="2022-04-13T17:56:18.684" v="0" actId="2696"/>
        <pc:sldMkLst>
          <pc:docMk/>
          <pc:sldMk cId="0" sldId="459"/>
        </pc:sldMkLst>
      </pc:sldChg>
      <pc:sldChg chg="del">
        <pc:chgData name="Davis-Jahnel, Roger (Volunteer)(CFPB)" userId="dd25b2a7-01c5-45b2-8fa8-ec28bc90a4e1" providerId="ADAL" clId="{BBCD484B-E916-4386-976A-9320001EAC9F}" dt="2022-04-13T17:56:18.684" v="0" actId="2696"/>
        <pc:sldMkLst>
          <pc:docMk/>
          <pc:sldMk cId="0" sldId="460"/>
        </pc:sldMkLst>
      </pc:sldChg>
      <pc:sldMasterChg chg="del delSldLayout">
        <pc:chgData name="Davis-Jahnel, Roger (Volunteer)(CFPB)" userId="dd25b2a7-01c5-45b2-8fa8-ec28bc90a4e1" providerId="ADAL" clId="{BBCD484B-E916-4386-976A-9320001EAC9F}" dt="2022-04-13T17:56:18.684" v="0" actId="2696"/>
        <pc:sldMasterMkLst>
          <pc:docMk/>
          <pc:sldMasterMk cId="813272650" sldId="2147483648"/>
        </pc:sldMasterMkLst>
        <pc:sldLayoutChg chg="del">
          <pc:chgData name="Davis-Jahnel, Roger (Volunteer)(CFPB)" userId="dd25b2a7-01c5-45b2-8fa8-ec28bc90a4e1" providerId="ADAL" clId="{BBCD484B-E916-4386-976A-9320001EAC9F}" dt="2022-04-13T17:56:18.684" v="0" actId="2696"/>
          <pc:sldLayoutMkLst>
            <pc:docMk/>
            <pc:sldMasterMk cId="813272650" sldId="2147483648"/>
            <pc:sldLayoutMk cId="1059426922" sldId="2147483649"/>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1306754628" sldId="2147483650"/>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3175017989" sldId="2147483651"/>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3775239598" sldId="2147483652"/>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1570890841" sldId="2147483653"/>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1238088389" sldId="2147483654"/>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2926594455" sldId="2147483655"/>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2275452422" sldId="2147483656"/>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2281541288" sldId="2147483657"/>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4049735529" sldId="2147483658"/>
          </pc:sldLayoutMkLst>
        </pc:sldLayoutChg>
        <pc:sldLayoutChg chg="del">
          <pc:chgData name="Davis-Jahnel, Roger (Volunteer)(CFPB)" userId="dd25b2a7-01c5-45b2-8fa8-ec28bc90a4e1" providerId="ADAL" clId="{BBCD484B-E916-4386-976A-9320001EAC9F}" dt="2022-04-13T17:56:18.684" v="0" actId="2696"/>
          <pc:sldLayoutMkLst>
            <pc:docMk/>
            <pc:sldMasterMk cId="813272650" sldId="2147483648"/>
            <pc:sldLayoutMk cId="2654480745" sldId="2147483659"/>
          </pc:sldLayoutMkLst>
        </pc:sldLayoutChg>
      </pc:sldMasterChg>
    </pc:docChg>
  </pc:docChgLst>
  <pc:docChgLst>
    <pc:chgData name="Schifferle, Lisa (CFPB)" userId="S::lisa.schifferle@cfpb.gov::5e87d722-9c70-46ea-b761-ed9b7729342c" providerId="AD" clId="Web-{6AE570CF-549C-A272-07C4-DD4211731B01}"/>
    <pc:docChg chg="addSld delSld">
      <pc:chgData name="Schifferle, Lisa (CFPB)" userId="S::lisa.schifferle@cfpb.gov::5e87d722-9c70-46ea-b761-ed9b7729342c" providerId="AD" clId="Web-{6AE570CF-549C-A272-07C4-DD4211731B01}" dt="2022-02-25T16:03:22.829" v="3"/>
      <pc:docMkLst>
        <pc:docMk/>
      </pc:docMkLst>
      <pc:sldChg chg="add del replId">
        <pc:chgData name="Schifferle, Lisa (CFPB)" userId="S::lisa.schifferle@cfpb.gov::5e87d722-9c70-46ea-b761-ed9b7729342c" providerId="AD" clId="Web-{6AE570CF-549C-A272-07C4-DD4211731B01}" dt="2022-02-25T16:03:22.829" v="3"/>
        <pc:sldMkLst>
          <pc:docMk/>
          <pc:sldMk cId="2383375687" sldId="461"/>
        </pc:sldMkLst>
      </pc:sldChg>
      <pc:sldChg chg="add del replId">
        <pc:chgData name="Schifferle, Lisa (CFPB)" userId="S::lisa.schifferle@cfpb.gov::5e87d722-9c70-46ea-b761-ed9b7729342c" providerId="AD" clId="Web-{6AE570CF-549C-A272-07C4-DD4211731B01}" dt="2022-02-25T16:03:08.282" v="1"/>
        <pc:sldMkLst>
          <pc:docMk/>
          <pc:sldMk cId="3503192183" sldId="4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11D6C5-932D-4A79-822C-0FFD8D7845CE}"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FE7DBC-014F-4864-BE56-4BFFEDD8DAEE}" type="slidenum">
              <a:rPr lang="en-US" smtClean="0"/>
              <a:t>‹#›</a:t>
            </a:fld>
            <a:endParaRPr lang="en-US"/>
          </a:p>
        </p:txBody>
      </p:sp>
    </p:spTree>
    <p:extLst>
      <p:ext uri="{BB962C8B-B14F-4D97-AF65-F5344CB8AC3E}">
        <p14:creationId xmlns:p14="http://schemas.microsoft.com/office/powerpoint/2010/main" val="2085099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Avoiding Telephone and Internet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Older adults are increasingly the targets of scam artists on the telephone who use lies, deception, and fear tactics to convince the older adult to send them money or provide personal account information. The Do- Not-Call registry may reduce calls from telemarketers representing legitimate businesses; however, it will not stop criminal telemarketers from calling.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a:t>
            </a:fld>
            <a:endParaRPr lang="en-US" dirty="0"/>
          </a:p>
        </p:txBody>
      </p:sp>
    </p:spTree>
    <p:extLst>
      <p:ext uri="{BB962C8B-B14F-4D97-AF65-F5344CB8AC3E}">
        <p14:creationId xmlns:p14="http://schemas.microsoft.com/office/powerpoint/2010/main" val="886189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Phantom Debt Collection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Scam debt collectors try to trick their victi</a:t>
            </a:r>
            <a:r>
              <a:rPr lang="en-US" sz="1200" b="1" i="0" u="none" strike="noStrike" kern="1200" baseline="0" dirty="0">
                <a:solidFill>
                  <a:schemeClr val="tx1"/>
                </a:solidFill>
                <a:latin typeface="+mn-lt"/>
                <a:ea typeface="+mn-ea"/>
                <a:cs typeface="+mn-cs"/>
              </a:rPr>
              <a:t>m</a:t>
            </a:r>
            <a:r>
              <a:rPr lang="en-US" sz="1200" b="0" i="0" u="none" strike="noStrike" kern="1200" baseline="0" dirty="0">
                <a:solidFill>
                  <a:schemeClr val="tx1"/>
                </a:solidFill>
                <a:latin typeface="+mn-lt"/>
                <a:ea typeface="+mn-ea"/>
                <a:cs typeface="+mn-cs"/>
              </a:rPr>
              <a:t>s </a:t>
            </a:r>
            <a:r>
              <a:rPr lang="en-US" sz="1200" b="1" i="0" u="none" strike="noStrike" kern="1200" baseline="0" dirty="0">
                <a:solidFill>
                  <a:schemeClr val="tx1"/>
                </a:solidFill>
                <a:latin typeface="+mn-lt"/>
                <a:ea typeface="+mn-ea"/>
                <a:cs typeface="+mn-cs"/>
              </a:rPr>
              <a:t>into </a:t>
            </a:r>
            <a:r>
              <a:rPr lang="en-US" sz="1200" b="0" i="0" u="none" strike="noStrike" kern="1200" baseline="0" dirty="0">
                <a:solidFill>
                  <a:schemeClr val="tx1"/>
                </a:solidFill>
                <a:latin typeface="+mn-lt"/>
                <a:ea typeface="+mn-ea"/>
                <a:cs typeface="+mn-cs"/>
              </a:rPr>
              <a:t>paying a debt that doesn’t exist. These phony debt collectors often contact older adults by phone and refuse to a</a:t>
            </a:r>
            <a:r>
              <a:rPr lang="en-US" sz="1200" b="1" i="0" u="none" strike="noStrike" kern="1200" baseline="0" dirty="0">
                <a:solidFill>
                  <a:schemeClr val="tx1"/>
                </a:solidFill>
                <a:latin typeface="+mn-lt"/>
                <a:ea typeface="+mn-ea"/>
                <a:cs typeface="+mn-cs"/>
              </a:rPr>
              <a:t>n</a:t>
            </a:r>
            <a:r>
              <a:rPr lang="en-US" sz="1200" b="0" i="0" u="none" strike="noStrike" kern="1200" baseline="0" dirty="0">
                <a:solidFill>
                  <a:schemeClr val="tx1"/>
                </a:solidFill>
                <a:latin typeface="+mn-lt"/>
                <a:ea typeface="+mn-ea"/>
                <a:cs typeface="+mn-cs"/>
              </a:rPr>
              <a:t>swer questions about themselves and the underlying debt. Phony debt collectors may have some information about the older person that they’ll use to appear to be legitimate. Scam debt collectors may use scare tactics and may threaten to do things that they can’t do, such as arresting the older person or physically hurting him or her unless the debt is paid immediately. </a:t>
            </a:r>
            <a:endParaRPr lang="en-US" altLang="en-US" dirty="0"/>
          </a:p>
        </p:txBody>
      </p:sp>
      <p:sp>
        <p:nvSpPr>
          <p:cNvPr id="12698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DAD22226-C376-4A41-ACD6-E2D5CC43456D}" type="slidenum">
              <a:rPr lang="en-US" altLang="en-US" smtClean="0"/>
              <a:pPr eaLnBrk="1" hangingPunct="1">
                <a:defRPr/>
              </a:pPr>
              <a:t>10</a:t>
            </a:fld>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Other characteristics of this scam may include: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do not recognize the debt, and the debt collector refuses to give you information about the debt.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debt collector refuses to give you a mailing address or phone number.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debt collector claims that it can press criminal charges against you, if you refuse to pay the debt collector immediately.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debt collector asks you for sensitive personal financial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debt collector asks you to use an anonymous way to pay, such as buying and sending a prepaid debit card, providing the card number over the phone, or using a wire transfer or an electronic transfer from your bank account. </a:t>
            </a:r>
          </a:p>
          <a:p>
            <a:endParaRPr lang="en-US" altLang="en-US" dirty="0"/>
          </a:p>
        </p:txBody>
      </p:sp>
      <p:sp>
        <p:nvSpPr>
          <p:cNvPr id="12800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4575690A-9BA0-4FD9-962F-C46822F1EDAD}" type="slidenum">
              <a:rPr lang="en-US" altLang="en-US" smtClean="0"/>
              <a:pPr eaLnBrk="1" hangingPunct="1">
                <a:defRPr/>
              </a:pPr>
              <a:t>11</a:t>
            </a:fld>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How to respond to a possible debt collection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you receive a call from someone claiming to be a debt collector, ask for more information. Don’t ignore your suspicions if you don’t recognize the debt, and don’t give in to threats.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the caller for his or her name, company, street address, and telephone number.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Sample letters you can use to respond to debt collectors can be found at </a:t>
            </a:r>
            <a:r>
              <a:rPr lang="en-US" sz="1200" b="1" i="0" u="none" strike="noStrike" kern="1200" baseline="0" dirty="0">
                <a:solidFill>
                  <a:schemeClr val="tx1"/>
                </a:solidFill>
                <a:latin typeface="+mn-lt"/>
                <a:ea typeface="+mn-ea"/>
                <a:cs typeface="+mn-cs"/>
              </a:rPr>
              <a:t>consumerfinance.gov/ consumer-tools/debt-collection</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dispute the debt or ask for the name of the original creditor in writing within 30 days of the caller’s first communication, the debt collector usually has to stop all debt collection activities until it verifies the debt or provides you that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can’t verify the information the collector provides, do not give money or your financial information (such as a bank account number or credit card number) to the caller or company.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give the caller your financial or personal information such as your social security number or date of birth.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Keep the letters or documents a debt collector sends you, and keep copies of anything you send to a debt collector. You can also write down dates and times of conversations along with notes about what you discussed. These records can help you remember, or show others what actually happened.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can also submit a complaint to the CFPB (</a:t>
            </a:r>
            <a:r>
              <a:rPr lang="en-US" sz="1200" b="1" i="0" u="none" strike="noStrike" kern="1200" baseline="0" dirty="0">
                <a:solidFill>
                  <a:schemeClr val="tx1"/>
                </a:solidFill>
                <a:latin typeface="+mn-lt"/>
                <a:ea typeface="+mn-ea"/>
                <a:cs typeface="+mn-cs"/>
              </a:rPr>
              <a:t>1-855-411-2372</a:t>
            </a:r>
            <a:r>
              <a:rPr lang="en-US" sz="1200" b="0" i="0" u="none" strike="noStrike" kern="1200" baseline="0" dirty="0">
                <a:solidFill>
                  <a:schemeClr val="tx1"/>
                </a:solidFill>
                <a:latin typeface="+mn-lt"/>
                <a:ea typeface="+mn-ea"/>
                <a:cs typeface="+mn-cs"/>
              </a:rPr>
              <a:t>) or </a:t>
            </a:r>
            <a:r>
              <a:rPr lang="en-US" sz="1200" b="1" i="0" u="none" strike="noStrike" kern="1200" baseline="0" dirty="0">
                <a:solidFill>
                  <a:schemeClr val="tx1"/>
                </a:solidFill>
                <a:latin typeface="+mn-lt"/>
                <a:ea typeface="+mn-ea"/>
                <a:cs typeface="+mn-cs"/>
              </a:rPr>
              <a:t>consumerfinance.gov </a:t>
            </a:r>
            <a:r>
              <a:rPr lang="en-US" sz="1200" b="0" i="0" u="none" strike="noStrike" kern="1200" baseline="0" dirty="0">
                <a:solidFill>
                  <a:schemeClr val="tx1"/>
                </a:solidFill>
                <a:latin typeface="+mn-lt"/>
                <a:ea typeface="+mn-ea"/>
                <a:cs typeface="+mn-cs"/>
              </a:rPr>
              <a:t>and you can contact your state Attorney General’s office through the National Association of Attorneys General at </a:t>
            </a:r>
            <a:r>
              <a:rPr lang="en-US" sz="1200" b="1" i="0" u="none" strike="noStrike" kern="1200" baseline="0" dirty="0">
                <a:solidFill>
                  <a:schemeClr val="tx1"/>
                </a:solidFill>
                <a:latin typeface="+mn-lt"/>
                <a:ea typeface="+mn-ea"/>
                <a:cs typeface="+mn-cs"/>
              </a:rPr>
              <a:t>naag.org/</a:t>
            </a:r>
            <a:r>
              <a:rPr lang="en-US" sz="1200" b="1" i="0" u="none" strike="noStrike" kern="1200" baseline="0" dirty="0" err="1">
                <a:solidFill>
                  <a:schemeClr val="tx1"/>
                </a:solidFill>
                <a:latin typeface="+mn-lt"/>
                <a:ea typeface="+mn-ea"/>
                <a:cs typeface="+mn-cs"/>
              </a:rPr>
              <a:t>naag</a:t>
            </a:r>
            <a:r>
              <a:rPr lang="en-US" sz="1200" b="1" i="0" u="none" strike="noStrike" kern="1200" baseline="0" dirty="0">
                <a:solidFill>
                  <a:schemeClr val="tx1"/>
                </a:solidFill>
                <a:latin typeface="+mn-lt"/>
                <a:ea typeface="+mn-ea"/>
                <a:cs typeface="+mn-cs"/>
              </a:rPr>
              <a:t>/attorneys-general/</a:t>
            </a:r>
            <a:r>
              <a:rPr lang="en-US" sz="1200" b="1" i="0" u="none" strike="noStrike" kern="1200" baseline="0" dirty="0" err="1">
                <a:solidFill>
                  <a:schemeClr val="tx1"/>
                </a:solidFill>
                <a:latin typeface="+mn-lt"/>
                <a:ea typeface="+mn-ea"/>
                <a:cs typeface="+mn-cs"/>
              </a:rPr>
              <a:t>whos</a:t>
            </a:r>
            <a:r>
              <a:rPr lang="en-US" sz="1200" b="1" i="0" u="none" strike="noStrike" kern="1200" baseline="0" dirty="0">
                <a:solidFill>
                  <a:schemeClr val="tx1"/>
                </a:solidFill>
                <a:latin typeface="+mn-lt"/>
                <a:ea typeface="+mn-ea"/>
                <a:cs typeface="+mn-cs"/>
              </a:rPr>
              <a:t>-my-</a:t>
            </a:r>
            <a:r>
              <a:rPr lang="en-US" sz="1200" b="1" i="0" u="none" strike="noStrike" kern="1200" baseline="0" dirty="0" err="1">
                <a:solidFill>
                  <a:schemeClr val="tx1"/>
                </a:solidFill>
                <a:latin typeface="+mn-lt"/>
                <a:ea typeface="+mn-ea"/>
                <a:cs typeface="+mn-cs"/>
              </a:rPr>
              <a:t>ag.php</a:t>
            </a:r>
            <a:r>
              <a:rPr lang="en-US" sz="1200" b="0" i="0" u="none" strike="noStrike" kern="1200" baseline="0" dirty="0">
                <a:solidFill>
                  <a:schemeClr val="tx1"/>
                </a:solidFill>
                <a:latin typeface="+mn-lt"/>
                <a:ea typeface="+mn-ea"/>
                <a:cs typeface="+mn-cs"/>
              </a:rPr>
              <a:t>. </a:t>
            </a:r>
          </a:p>
          <a:p>
            <a:endParaRPr lang="en-US" altLang="en-US" dirty="0"/>
          </a:p>
        </p:txBody>
      </p:sp>
      <p:sp>
        <p:nvSpPr>
          <p:cNvPr id="1290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84CF4790-CCA9-44D9-B512-1D3094FF9D9A}" type="slidenum">
              <a:rPr lang="en-US" altLang="en-US" smtClean="0"/>
              <a:pPr eaLnBrk="1" hangingPunct="1">
                <a:defRPr/>
              </a:pPr>
              <a:t>12</a:t>
            </a:fld>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Refer participants to Activity 2 on page 35 in their Resource Guides. Work together as a class or have participants work in small groups, or individually, to answer the questions. Share the answers with participants so they can check their thinking. </a:t>
            </a:r>
          </a:p>
          <a:p>
            <a:r>
              <a:rPr lang="en-US" sz="1200" b="1" i="0" u="none" strike="noStrike" kern="1200" baseline="0" dirty="0">
                <a:solidFill>
                  <a:schemeClr val="tx1"/>
                </a:solidFill>
                <a:latin typeface="+mn-lt"/>
                <a:ea typeface="+mn-ea"/>
                <a:cs typeface="+mn-cs"/>
              </a:rPr>
              <a:t>Scenario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Pamela is sitting down to eat when she receives the sixth call today from a phone number that she does not recognize. Pamela usually does not answer the phone unless she recognizes the number because she is wary of scams. </a:t>
            </a:r>
          </a:p>
          <a:p>
            <a:r>
              <a:rPr lang="en-US" sz="1200" b="0" i="0" u="none" strike="noStrike" kern="1200" baseline="0" dirty="0">
                <a:solidFill>
                  <a:schemeClr val="tx1"/>
                </a:solidFill>
                <a:latin typeface="+mn-lt"/>
                <a:ea typeface="+mn-ea"/>
                <a:cs typeface="+mn-cs"/>
              </a:rPr>
              <a:t>Pamela does not pick up the phone. The caller leaves a voice message stating that Pamela owes $349 to Federal Collections, Inc. The message says that if Pamela does not pay $349 by 11:00 a.m. tomorrow, a warrant will be issued for her arrest. Pamela would be humiliated if she were arrested in front of her neighbors. She picks up the phone. 47 </a:t>
            </a:r>
          </a:p>
          <a:p>
            <a:r>
              <a:rPr lang="en-US" sz="1200" b="0" i="0" u="none" strike="noStrike" kern="1200" baseline="0" dirty="0">
                <a:solidFill>
                  <a:schemeClr val="tx1"/>
                </a:solidFill>
                <a:latin typeface="+mn-lt"/>
                <a:ea typeface="+mn-ea"/>
                <a:cs typeface="+mn-cs"/>
              </a:rPr>
              <a:t>The caller tells Pamela that she can avoid being arrested by wiring $349 through a money transfer. </a:t>
            </a:r>
          </a:p>
          <a:p>
            <a:r>
              <a:rPr lang="en-US" sz="1200" b="1" i="0" u="none" strike="noStrike" kern="1200" baseline="0" dirty="0">
                <a:solidFill>
                  <a:schemeClr val="tx1"/>
                </a:solidFill>
                <a:latin typeface="+mn-lt"/>
                <a:ea typeface="+mn-ea"/>
                <a:cs typeface="+mn-cs"/>
              </a:rPr>
              <a:t>Question: </a:t>
            </a:r>
            <a:r>
              <a:rPr lang="en-US" sz="1200" b="0" i="0" u="none" strike="noStrike" kern="1200" baseline="0" dirty="0">
                <a:solidFill>
                  <a:schemeClr val="tx1"/>
                </a:solidFill>
                <a:latin typeface="+mn-lt"/>
                <a:ea typeface="+mn-ea"/>
                <a:cs typeface="+mn-cs"/>
              </a:rPr>
              <a:t>What are the red flags that should warn Pamela that this is a scam? </a:t>
            </a:r>
          </a:p>
          <a:p>
            <a:r>
              <a:rPr lang="en-US" sz="1200" b="1" i="0" u="none" strike="noStrike" kern="1200" baseline="0" dirty="0">
                <a:solidFill>
                  <a:schemeClr val="tx1"/>
                </a:solidFill>
                <a:latin typeface="+mn-lt"/>
                <a:ea typeface="+mn-ea"/>
                <a:cs typeface="+mn-cs"/>
              </a:rPr>
              <a:t>Answers: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caller does not inform Pamela of her right to dispute the debt.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caller calls from a company whose name suggests that is affiliated with the government.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caller demands immediate payment.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caller threatens to arrest Pamela.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Scammers often use wire transfers to transfer money anonymously. </a:t>
            </a: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Question: </a:t>
            </a:r>
            <a:r>
              <a:rPr lang="en-US" sz="1200" b="0" i="0" u="none" strike="noStrike" kern="1200" baseline="0" dirty="0">
                <a:solidFill>
                  <a:schemeClr val="tx1"/>
                </a:solidFill>
                <a:latin typeface="+mn-lt"/>
                <a:ea typeface="+mn-ea"/>
                <a:cs typeface="+mn-cs"/>
              </a:rPr>
              <a:t>If you were Pamela, what would you do? </a:t>
            </a:r>
          </a:p>
          <a:p>
            <a:r>
              <a:rPr lang="en-US" sz="1200" b="1" i="0" u="none" strike="noStrike" kern="1200" baseline="0" dirty="0">
                <a:solidFill>
                  <a:schemeClr val="tx1"/>
                </a:solidFill>
                <a:latin typeface="+mn-lt"/>
                <a:ea typeface="+mn-ea"/>
                <a:cs typeface="+mn-cs"/>
              </a:rPr>
              <a:t>Answers: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Hang up, and leave the phone off the hook for a while to give myself time to think about the situation.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Call a trusted friend or a family member.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Record the time and content of future calls.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If the caller calls back, ask the teller to send me in writing the amount of the original debt, an explanation of any additional charges, the name of the creditor, a phone number where they can be reached, and an address where I can send a dispute letter.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13</a:t>
            </a:fld>
            <a:endParaRPr lang="en-US" dirty="0"/>
          </a:p>
        </p:txBody>
      </p:sp>
    </p:spTree>
    <p:extLst>
      <p:ext uri="{BB962C8B-B14F-4D97-AF65-F5344CB8AC3E}">
        <p14:creationId xmlns:p14="http://schemas.microsoft.com/office/powerpoint/2010/main" val="3231558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Grandparent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 example of a common telephone is the ‘grandparent scam.’ In this scenario, an imposter calls a grandparent pretending to be a grandchild in trouble. The scammer may even know the grandchild’s name. The scammer is usually crying making it hard to recognize the grandchild’s voice. The scammer pleads for the grandparent to immediately wire money and not tell any family members for fear of upsetting them. Many people will immediately jump to the assistance of the grandchild and won’t ask questions until later. Scammers also know that many older people may have experienced a hearing loss and won’t detect any differences from their grandchild’s voice. Or they may attribute the differences they do hear to the stress of the situation.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2</a:t>
            </a:fld>
            <a:endParaRPr lang="en-US" dirty="0"/>
          </a:p>
        </p:txBody>
      </p:sp>
    </p:spTree>
    <p:extLst>
      <p:ext uri="{BB962C8B-B14F-4D97-AF65-F5344CB8AC3E}">
        <p14:creationId xmlns:p14="http://schemas.microsoft.com/office/powerpoint/2010/main" val="891385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According to the Internal Revenue Service (IRS), in this telephone scam, a scammer calls telling the consumer that he or she and must immediately pay taxes that are owed. In some cases, the scammers target immigrants, who are told that if they don’t pay the tax bill or otherwise follow instructions, they will face serious consequences, such as arrest and deportation, or the IRS could shut off their utilities, or revoke their driver’s licenses. Callers are frequently insulting or hostile to scare their potential victims. </a:t>
            </a:r>
          </a:p>
          <a:p>
            <a:r>
              <a:rPr lang="en-US" sz="1200" b="0" i="0" u="none" strike="noStrike" kern="1200" baseline="0" dirty="0">
                <a:solidFill>
                  <a:schemeClr val="tx1"/>
                </a:solidFill>
                <a:latin typeface="+mn-lt"/>
                <a:ea typeface="+mn-ea"/>
                <a:cs typeface="+mn-cs"/>
              </a:rPr>
              <a:t>These scammers frequently: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Tell potential victims that they are entitled to big refunds, or that they owe money that must be paid immediately to the IRS. When unsuccessful, they often call back trying new strategies.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May spoof the IRS toll-free number on caller ID to make it appear that it’s the IRS calling.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Use common names and surnames to identify themselves and fake IRS badge numbers.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May know the last four digits of a victim’s Social Security number. </a:t>
            </a:r>
          </a:p>
        </p:txBody>
      </p:sp>
      <p:sp>
        <p:nvSpPr>
          <p:cNvPr id="12390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FFFFED8B-D49B-4429-9125-F9F86F3EEABE}" type="slidenum">
              <a:rPr lang="en-US" altLang="en-US" smtClean="0"/>
              <a:pPr eaLnBrk="1" hangingPunct="1">
                <a:defRPr/>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Send bogus IRS emails to victims to support their bogus calls.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Create background noise to mimic a call site.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Threaten jail time or driver’s license revocation.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Hang up and call back pretending to be from the local police or DMV (with fake caller ID to trick you into believing that it is an official call) and threaten the consumer with arrest or revocation of their driver’s license. </a:t>
            </a:r>
          </a:p>
          <a:p>
            <a:r>
              <a:rPr lang="en-US" sz="1200" b="0" i="0" u="none" strike="noStrike" kern="1200" baseline="0" dirty="0">
                <a:solidFill>
                  <a:schemeClr val="tx1"/>
                </a:solidFill>
                <a:latin typeface="+mn-lt"/>
                <a:ea typeface="+mn-ea"/>
                <a:cs typeface="+mn-cs"/>
              </a:rPr>
              <a:t>For more information from the IRS on this type of scam, go to </a:t>
            </a:r>
            <a:r>
              <a:rPr lang="en-US" sz="1200" b="1" i="0" u="none" strike="noStrike" kern="1200" baseline="0" dirty="0">
                <a:solidFill>
                  <a:schemeClr val="tx1"/>
                </a:solidFill>
                <a:latin typeface="+mn-lt"/>
                <a:ea typeface="+mn-ea"/>
                <a:cs typeface="+mn-cs"/>
              </a:rPr>
              <a:t>irs.gov/newsroom/tax-scams-consumer-alerts</a:t>
            </a:r>
            <a:r>
              <a:rPr lang="en-US" sz="1200" b="0" i="0" u="none" strike="noStrike" kern="1200" baseline="0" dirty="0">
                <a:solidFill>
                  <a:schemeClr val="tx1"/>
                </a:solidFill>
                <a:latin typeface="+mn-lt"/>
                <a:ea typeface="+mn-ea"/>
                <a:cs typeface="+mn-cs"/>
              </a:rPr>
              <a:t>. </a:t>
            </a:r>
            <a:endParaRPr lang="en-US" altLang="en-US" dirty="0"/>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4</a:t>
            </a:fld>
            <a:endParaRPr lang="en-US" dirty="0"/>
          </a:p>
        </p:txBody>
      </p:sp>
    </p:spTree>
    <p:extLst>
      <p:ext uri="{BB962C8B-B14F-4D97-AF65-F5344CB8AC3E}">
        <p14:creationId xmlns:p14="http://schemas.microsoft.com/office/powerpoint/2010/main" val="3610724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The IRS has warned that this crime continues year round. Remember, the IRS will always send taxpayers a written notification of any tax due via the U.S. mail. The IRS never asks for credit card, debit card or prepaid card information over the telephone. And the IRS does not initiate contact with taxpayers by email, text message, or through social media to request personal or financial information such as PINs or, passwords credit card, bank or other accounts. </a:t>
            </a:r>
            <a:endParaRPr lang="en-US" altLang="en-US" dirty="0"/>
          </a:p>
        </p:txBody>
      </p:sp>
      <p:sp>
        <p:nvSpPr>
          <p:cNvPr id="12493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690DF83C-DFEC-40BD-989F-46E6DCAE7863}" type="slidenum">
              <a:rPr lang="en-US" altLang="en-US" smtClean="0"/>
              <a:pPr eaLnBrk="1" hangingPunct="1">
                <a:defRPr/>
              </a:pPr>
              <a:t>5</a:t>
            </a:fld>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If you get a </a:t>
            </a:r>
            <a:r>
              <a:rPr lang="en-US" sz="1200" b="1" i="0" u="none" strike="noStrike" kern="1200" baseline="0" dirty="0">
                <a:solidFill>
                  <a:schemeClr val="tx1"/>
                </a:solidFill>
                <a:latin typeface="+mn-lt"/>
                <a:ea typeface="+mn-ea"/>
                <a:cs typeface="+mn-cs"/>
              </a:rPr>
              <a:t>phone call </a:t>
            </a:r>
            <a:r>
              <a:rPr lang="en-US" sz="1200" b="0" i="0" u="none" strike="noStrike" kern="1200" baseline="0" dirty="0">
                <a:solidFill>
                  <a:schemeClr val="tx1"/>
                </a:solidFill>
                <a:latin typeface="+mn-lt"/>
                <a:ea typeface="+mn-ea"/>
                <a:cs typeface="+mn-cs"/>
              </a:rPr>
              <a:t>from someone claiming to be from the IRS, here’s what you should do: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know you owe taxes or you think you might owe taxes, call the IRS at </a:t>
            </a:r>
            <a:r>
              <a:rPr lang="en-US" sz="1200" b="1" i="0" u="none" strike="noStrike" kern="1200" baseline="0" dirty="0">
                <a:solidFill>
                  <a:schemeClr val="tx1"/>
                </a:solidFill>
                <a:latin typeface="+mn-lt"/>
                <a:ea typeface="+mn-ea"/>
                <a:cs typeface="+mn-cs"/>
              </a:rPr>
              <a:t>1-800-829-1040</a:t>
            </a:r>
            <a:r>
              <a:rPr lang="en-US" sz="1200" b="0" i="0" u="none" strike="noStrike" kern="1200" baseline="0" dirty="0">
                <a:solidFill>
                  <a:schemeClr val="tx1"/>
                </a:solidFill>
                <a:latin typeface="+mn-lt"/>
                <a:ea typeface="+mn-ea"/>
                <a:cs typeface="+mn-cs"/>
              </a:rPr>
              <a:t>. The IRS employees at that line can help you with a payment issue, if there really is such an issue.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know you don’t owe taxes or have no reason to think that you owe any taxes (for example, you’ve never received a bill or the caller made some bogus threats as described above), or if you think the party who called you is not really with the IRS, then call and report the incident to the Treasury Inspector General for Tax Administration at </a:t>
            </a:r>
            <a:r>
              <a:rPr lang="en-US" sz="1200" b="1" i="0" u="none" strike="noStrike" kern="1200" baseline="0" dirty="0">
                <a:solidFill>
                  <a:schemeClr val="tx1"/>
                </a:solidFill>
                <a:latin typeface="+mn-lt"/>
                <a:ea typeface="+mn-ea"/>
                <a:cs typeface="+mn-cs"/>
              </a:rPr>
              <a:t>1-800-366-4484</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can also report the suspected scam by going to </a:t>
            </a:r>
            <a:r>
              <a:rPr lang="en-US" sz="1200" b="1" i="0" u="none" strike="noStrike" kern="1200" baseline="0" dirty="0">
                <a:solidFill>
                  <a:schemeClr val="tx1"/>
                </a:solidFill>
                <a:latin typeface="+mn-lt"/>
                <a:ea typeface="+mn-ea"/>
                <a:cs typeface="+mn-cs"/>
              </a:rPr>
              <a:t>irs.gov/privacy-disclosure/report-phishing</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can file a complaint using the FTC Complaint Assistant at </a:t>
            </a:r>
            <a:r>
              <a:rPr lang="en-US" sz="1200" b="1" i="0" u="none" strike="noStrike" kern="1200" baseline="0" dirty="0">
                <a:solidFill>
                  <a:schemeClr val="tx1"/>
                </a:solidFill>
                <a:latin typeface="+mn-lt"/>
                <a:ea typeface="+mn-ea"/>
                <a:cs typeface="+mn-cs"/>
              </a:rPr>
              <a:t>ftccomplaintassistant.gov</a:t>
            </a:r>
            <a:r>
              <a:rPr lang="en-US" sz="1200" b="0" i="0" u="none" strike="noStrike" kern="1200" baseline="0" dirty="0">
                <a:solidFill>
                  <a:schemeClr val="tx1"/>
                </a:solidFill>
                <a:latin typeface="+mn-lt"/>
                <a:ea typeface="+mn-ea"/>
                <a:cs typeface="+mn-cs"/>
              </a:rPr>
              <a:t>; choose “Scams and Rip-offs” and then “Imposter Scams.” </a:t>
            </a:r>
          </a:p>
          <a:p>
            <a:r>
              <a:rPr lang="en-US" sz="1200" b="0" i="0" u="none" strike="noStrike" kern="1200" baseline="0" dirty="0">
                <a:solidFill>
                  <a:schemeClr val="tx1"/>
                </a:solidFill>
                <a:latin typeface="+mn-lt"/>
                <a:ea typeface="+mn-ea"/>
                <a:cs typeface="+mn-cs"/>
              </a:rPr>
              <a:t>If you get an </a:t>
            </a:r>
            <a:r>
              <a:rPr lang="en-US" sz="1200" b="1" i="0" u="none" strike="noStrike" kern="1200" baseline="0" dirty="0">
                <a:solidFill>
                  <a:schemeClr val="tx1"/>
                </a:solidFill>
                <a:latin typeface="+mn-lt"/>
                <a:ea typeface="+mn-ea"/>
                <a:cs typeface="+mn-cs"/>
              </a:rPr>
              <a:t>email </a:t>
            </a:r>
            <a:r>
              <a:rPr lang="en-US" sz="1200" b="0" i="0" u="none" strike="noStrike" kern="1200" baseline="0" dirty="0">
                <a:solidFill>
                  <a:schemeClr val="tx1"/>
                </a:solidFill>
                <a:latin typeface="+mn-lt"/>
                <a:ea typeface="+mn-ea"/>
                <a:cs typeface="+mn-cs"/>
              </a:rPr>
              <a:t>from someone claiming to be from the IRS, don’t open any attachments or click on any links contained in the message. Instead, forward the e-mail to </a:t>
            </a:r>
            <a:r>
              <a:rPr lang="en-US" sz="1200" b="1" i="0" u="none" strike="noStrike" kern="1200" baseline="0" dirty="0">
                <a:solidFill>
                  <a:schemeClr val="tx1"/>
                </a:solidFill>
                <a:latin typeface="+mn-lt"/>
                <a:ea typeface="+mn-ea"/>
                <a:cs typeface="+mn-cs"/>
              </a:rPr>
              <a:t>phishing@irs.gov</a:t>
            </a:r>
            <a:r>
              <a:rPr lang="en-US" sz="1200" b="0" i="0" u="none" strike="noStrike" kern="1200" baseline="0" dirty="0">
                <a:solidFill>
                  <a:schemeClr val="tx1"/>
                </a:solidFill>
                <a:latin typeface="+mn-lt"/>
                <a:ea typeface="+mn-ea"/>
                <a:cs typeface="+mn-cs"/>
              </a:rPr>
              <a:t>. More information on how to report phishing scams involving the IRS is available on the IRS website, </a:t>
            </a:r>
            <a:r>
              <a:rPr lang="en-US" sz="1200" b="1" i="0" u="none" strike="noStrike" kern="1200" baseline="0" dirty="0">
                <a:solidFill>
                  <a:schemeClr val="tx1"/>
                </a:solidFill>
                <a:latin typeface="+mn-lt"/>
                <a:ea typeface="+mn-ea"/>
                <a:cs typeface="+mn-cs"/>
              </a:rPr>
              <a:t>IRS.gov</a:t>
            </a:r>
            <a:r>
              <a:rPr lang="en-US" sz="1200" b="0"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6</a:t>
            </a:fld>
            <a:endParaRPr lang="en-US" dirty="0"/>
          </a:p>
        </p:txBody>
      </p:sp>
    </p:spTree>
    <p:extLst>
      <p:ext uri="{BB962C8B-B14F-4D97-AF65-F5344CB8AC3E}">
        <p14:creationId xmlns:p14="http://schemas.microsoft.com/office/powerpoint/2010/main" val="2495689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Lottery and Sweepstakes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Sweepstakes scammers call, email, or text consumers congratulations on winning a lottery, drawing, or sweepstakes, which the consumers usually have not even entered. The scammer asks the “winner” for an upfront payment to cover processing fees or taxes. In another variation, the scammers send a letter with an authentic looking, but phony, “Claim Certificate” or a “check” as an advance to pay the winnings. Bankers are generally aware of this scam and how to spot the phony checks. But if you deposit a phony check, the financial institution might hold you responsible for repayment of the entire amount of the fraudulent check even if you sent some of the money to the scammer. </a:t>
            </a:r>
          </a:p>
          <a:p>
            <a:r>
              <a:rPr lang="en-US" sz="1200" b="1" i="0" u="none" strike="noStrike" kern="1200" baseline="0" dirty="0">
                <a:solidFill>
                  <a:schemeClr val="tx1"/>
                </a:solidFill>
                <a:latin typeface="+mn-lt"/>
                <a:ea typeface="+mn-ea"/>
                <a:cs typeface="+mn-cs"/>
              </a:rPr>
              <a:t>Sweepstakes Recovery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Once it is apparent that no winnings are forthcoming, the victim may receive another call from a person claiming to be an attorney representing sweepstakes winners. In exchange for an upfront fee, the so-called “attorney” offers to collect the winnings on behalf of the victim. Needless to say, the “attorney” is actually an associate of the original scammer and there is no chance of recovering the original loss or the fraudulent fee that the fake “attorney” charges. </a:t>
            </a:r>
            <a:endParaRPr lang="en-US" altLang="en-US" dirty="0"/>
          </a:p>
        </p:txBody>
      </p:sp>
      <p:sp>
        <p:nvSpPr>
          <p:cNvPr id="12595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55B65A8E-3149-49A6-926D-1B6B8AFBA755}" type="slidenum">
              <a:rPr lang="en-US" altLang="en-US" smtClean="0"/>
              <a:pPr eaLnBrk="1" hangingPunct="1">
                <a:defRPr/>
              </a:pPr>
              <a:t>7</a:t>
            </a:fld>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Tips for Avoiding Telephone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Scammers can be very convincing. If something seems unusual, check it out.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cannot win a sweepstakes or a lottery that you did not enter.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“pay to play.” A legitimate sweepstakes will not ask for money upfront.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suspicious of any pressure to send funds via wire transfer or a pre-paid reloadable card.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Pay attention to warnings from your financial institution telling you that a request sounds like a scam. Your banker may have encountered similar situations in the past.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Scammers often claim an emergency, hoping you will respond quickly without checking out the situation first. Before offering your help to someone who claims to be a grandchild (or any other relative/ friend), be sure to telephone your grandchild or his/ her parents at a number you know to be valid to find out if the request is legitimate.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a caller claims to be from an established organization such as a hospital, a charity, or a law enforcement agency, look up the number of the organization independently before taking action.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Consider it a red flag if the caller insists on secrecy. Never allow anyone to discourage you from seeking information, verification, support and counsel from family members, friends or trusted advisers prior to making any financial transaction.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8</a:t>
            </a:fld>
            <a:endParaRPr lang="en-US" dirty="0"/>
          </a:p>
        </p:txBody>
      </p:sp>
    </p:spTree>
    <p:extLst>
      <p:ext uri="{BB962C8B-B14F-4D97-AF65-F5344CB8AC3E}">
        <p14:creationId xmlns:p14="http://schemas.microsoft.com/office/powerpoint/2010/main" val="3167588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Instructor: </a:t>
            </a:r>
            <a:r>
              <a:rPr lang="en-US" sz="1200" b="0" i="0" u="none" strike="noStrike" kern="1200" baseline="0" dirty="0">
                <a:solidFill>
                  <a:schemeClr val="tx1"/>
                </a:solidFill>
                <a:latin typeface="+mn-lt"/>
                <a:ea typeface="+mn-ea"/>
                <a:cs typeface="+mn-cs"/>
              </a:rPr>
              <a:t>Refer participants to Activity 1 on page 30 in their Resource Guides. Work together as a class or have participants work in small groups, or individually, to answer the questions. Reveal the answers so they can check their thinking.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Scenario 1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Jane is home watching TV when the telephone rings. She answers the call and the man on the line says “Congratulations! You’ve won $2.7 million dollars in the lottery!” Jane is surprised. Although she buys lottery tickets, she hasn’t given her name to anyone. The caller tells her that there are a couple of things she needs to do before she can receive her check. He directs Jane to go to her bank and withdraw $2,700 to cover processing fees. He tells her to forward the funds through a local wire service or to buy and send a special prepaid card that will expedite the process. Jane heads to her bank to withdraw the money. The next day the person calls to say they received the funds and an additional $5,000 is needed to pay the taxes. </a:t>
            </a:r>
          </a:p>
          <a:p>
            <a:r>
              <a:rPr lang="en-US" sz="1200" b="1" i="0" u="none" strike="noStrike" kern="1200" baseline="0" dirty="0">
                <a:solidFill>
                  <a:schemeClr val="tx1"/>
                </a:solidFill>
                <a:latin typeface="+mn-lt"/>
                <a:ea typeface="+mn-ea"/>
                <a:cs typeface="+mn-cs"/>
              </a:rPr>
              <a:t>Question: </a:t>
            </a:r>
            <a:r>
              <a:rPr lang="en-US" sz="1200" b="0" i="0" u="none" strike="noStrike" kern="1200" baseline="0" dirty="0">
                <a:solidFill>
                  <a:schemeClr val="tx1"/>
                </a:solidFill>
                <a:latin typeface="+mn-lt"/>
                <a:ea typeface="+mn-ea"/>
                <a:cs typeface="+mn-cs"/>
              </a:rPr>
              <a:t>What were the red flags that should have warned Jane that she was about to become a victim of a scam? </a:t>
            </a:r>
          </a:p>
          <a:p>
            <a:r>
              <a:rPr lang="en-US" sz="1200" b="1" i="0" u="none" strike="noStrike" kern="1200" baseline="0" dirty="0">
                <a:solidFill>
                  <a:schemeClr val="tx1"/>
                </a:solidFill>
                <a:latin typeface="+mn-lt"/>
                <a:ea typeface="+mn-ea"/>
                <a:cs typeface="+mn-cs"/>
              </a:rPr>
              <a:t>Answers: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You cannot win a lottery or sweepstakes you did not enter.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A legitimate sweepstakes or lottery will not ask winners for money upfront.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Jane was asked to send funds via a wire service or a prepaid card to expedite the process. </a:t>
            </a: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Scenario 2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few weeks after Jane used a pre-paid card to transfer money to the scammer, she received a call from a person claiming to be an attorney representing sweepstakes winners. The attorney offered to recover the winnings for Jane but she would have to pay him a $7,000 fee up front. </a:t>
            </a:r>
          </a:p>
          <a:p>
            <a:r>
              <a:rPr lang="en-US" sz="1200" b="1" i="0" u="none" strike="noStrike" kern="1200" baseline="0" dirty="0">
                <a:solidFill>
                  <a:schemeClr val="tx1"/>
                </a:solidFill>
                <a:latin typeface="+mn-lt"/>
                <a:ea typeface="+mn-ea"/>
                <a:cs typeface="+mn-cs"/>
              </a:rPr>
              <a:t>Question: </a:t>
            </a:r>
            <a:r>
              <a:rPr lang="en-US" sz="1200" b="0" i="0" u="none" strike="noStrike" kern="1200" baseline="0" dirty="0">
                <a:solidFill>
                  <a:schemeClr val="tx1"/>
                </a:solidFill>
                <a:latin typeface="+mn-lt"/>
                <a:ea typeface="+mn-ea"/>
                <a:cs typeface="+mn-cs"/>
              </a:rPr>
              <a:t>What should Jane do? </a:t>
            </a:r>
          </a:p>
          <a:p>
            <a:r>
              <a:rPr lang="en-US" sz="1200" b="1" i="0" u="none" strike="noStrike" kern="1200" baseline="0" dirty="0">
                <a:solidFill>
                  <a:schemeClr val="tx1"/>
                </a:solidFill>
                <a:latin typeface="+mn-lt"/>
                <a:ea typeface="+mn-ea"/>
                <a:cs typeface="+mn-cs"/>
              </a:rPr>
              <a:t>Answers: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Jane should not send any more money.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Jane should report the scam to the FTC.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Jane should call the police. </a:t>
            </a: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Scenario 3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Jack lives alone in his home of 40 years. He has become increasingly hard of hearing, which has made it difficult for him to communicate on the telephone. One afternoon he receives a call from a distressed-sounding person who says “Hi Grandpa, this is your favorite grandson.” When Jack asks “is this Johnny?” the caller says “yes grandpa, it’s Johnny.” Johnny says he’s in Canada and has been arrested. Johnny explains that he needs Jack to wire $2,500 to bail him out. Johnny also says “please don’t tell Mom – I don’t want her to get upset.” Jack hurries to his bank and insists on wiring the money despite warnings from the teller and the bank manager that this sounds like a scam. </a:t>
            </a:r>
          </a:p>
          <a:p>
            <a:r>
              <a:rPr lang="en-US" sz="1200" b="1" i="0" u="none" strike="noStrike" kern="1200" baseline="0" dirty="0">
                <a:solidFill>
                  <a:schemeClr val="tx1"/>
                </a:solidFill>
                <a:latin typeface="+mn-lt"/>
                <a:ea typeface="+mn-ea"/>
                <a:cs typeface="+mn-cs"/>
              </a:rPr>
              <a:t>Question: </a:t>
            </a:r>
            <a:r>
              <a:rPr lang="en-US" sz="1200" b="0" i="0" u="none" strike="noStrike" kern="1200" baseline="0" dirty="0">
                <a:solidFill>
                  <a:schemeClr val="tx1"/>
                </a:solidFill>
                <a:latin typeface="+mn-lt"/>
                <a:ea typeface="+mn-ea"/>
                <a:cs typeface="+mn-cs"/>
              </a:rPr>
              <a:t>What are the red flags in this story? </a:t>
            </a:r>
          </a:p>
          <a:p>
            <a:r>
              <a:rPr lang="en-US" sz="1200" b="1" i="0" u="none" strike="noStrike" kern="1200" baseline="0" dirty="0">
                <a:solidFill>
                  <a:schemeClr val="tx1"/>
                </a:solidFill>
                <a:latin typeface="+mn-lt"/>
                <a:ea typeface="+mn-ea"/>
                <a:cs typeface="+mn-cs"/>
              </a:rPr>
              <a:t>Answers: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caller claims an emergency situation.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Jack is pressured to send money via wire transfer or pre-paid reloadable card.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To avoid detection, the caller insists that Jack keep the call and the wire transfer of funds secret from those who could verify the report of an emergency.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His trusted representatives at the bank or credit union warn him that he may have been targeted by a scam.</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9</a:t>
            </a:fld>
            <a:endParaRPr lang="en-US" dirty="0"/>
          </a:p>
        </p:txBody>
      </p:sp>
    </p:spTree>
    <p:extLst>
      <p:ext uri="{BB962C8B-B14F-4D97-AF65-F5344CB8AC3E}">
        <p14:creationId xmlns:p14="http://schemas.microsoft.com/office/powerpoint/2010/main" val="2272710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149279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45908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33254033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ftccompliantassistant.gov/" TargetMode="External"/><Relationship Id="rId4" Type="http://schemas.openxmlformats.org/officeDocument/2006/relationships/hyperlink" Target="http://www.tigta.go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Avoid Telephone and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Internet Scams </a:t>
            </a:r>
          </a:p>
        </p:txBody>
      </p:sp>
      <p:pic>
        <p:nvPicPr>
          <p:cNvPr id="7" name="Picture 6" descr="hand holding smartphone with a question mark and exclamation mark coming out of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2057400"/>
            <a:ext cx="2362200" cy="3421926"/>
          </a:xfrm>
          <a:prstGeom prst="rect">
            <a:avLst/>
          </a:prstGeom>
        </p:spPr>
      </p:pic>
      <p:sp>
        <p:nvSpPr>
          <p:cNvPr id="4" name="TextBox 3"/>
          <p:cNvSpPr txBox="1"/>
          <p:nvPr/>
        </p:nvSpPr>
        <p:spPr>
          <a:xfrm>
            <a:off x="4724400" y="3505201"/>
            <a:ext cx="4575868" cy="1200329"/>
          </a:xfrm>
          <a:prstGeom prst="rect">
            <a:avLst/>
          </a:prstGeom>
          <a:noFill/>
        </p:spPr>
        <p:txBody>
          <a:bodyPr wrap="none" rtlCol="0">
            <a:spAutoFit/>
          </a:bodyPr>
          <a:lstStyle/>
          <a:p>
            <a:r>
              <a:rPr lang="en-US" sz="2400" b="1" dirty="0">
                <a:latin typeface="B Helvetica Bold"/>
                <a:cs typeface="B Helvetica Bold"/>
              </a:rPr>
              <a:t>Scam artists on the telephone use </a:t>
            </a:r>
            <a:br>
              <a:rPr lang="en-US" sz="2400" b="1" dirty="0">
                <a:latin typeface="B Helvetica Bold"/>
                <a:cs typeface="B Helvetica Bold"/>
              </a:rPr>
            </a:br>
            <a:r>
              <a:rPr lang="en-US" sz="2400" b="1" dirty="0">
                <a:latin typeface="B Helvetica Bold"/>
                <a:cs typeface="B Helvetica Bold"/>
              </a:rPr>
              <a:t>lies, deception, and fear tactics </a:t>
            </a:r>
          </a:p>
          <a:p>
            <a:endParaRPr lang="en-US" sz="2400" b="1" dirty="0">
              <a:latin typeface="B Helvetica Bold"/>
              <a:cs typeface="B Helvetica 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2209800" y="381000"/>
            <a:ext cx="7705898"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Phantom Debt Collection Scam</a:t>
            </a:r>
          </a:p>
        </p:txBody>
      </p:sp>
      <p:pic>
        <p:nvPicPr>
          <p:cNvPr id="6" name="Picture 5" descr="piece of paper with dollar sign on it, with exclamation mark under a magnifying glas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1267675"/>
            <a:ext cx="1450340" cy="2100990"/>
          </a:xfrm>
          <a:prstGeom prst="rect">
            <a:avLst/>
          </a:prstGeom>
        </p:spPr>
      </p:pic>
      <p:sp>
        <p:nvSpPr>
          <p:cNvPr id="45059" name="Content Placeholder 2"/>
          <p:cNvSpPr>
            <a:spLocks noGrp="1"/>
          </p:cNvSpPr>
          <p:nvPr>
            <p:ph idx="1"/>
          </p:nvPr>
        </p:nvSpPr>
        <p:spPr>
          <a:xfrm>
            <a:off x="4038600" y="1104900"/>
            <a:ext cx="6324600" cy="4610100"/>
          </a:xfrm>
        </p:spPr>
        <p:txBody>
          <a:bodyPr/>
          <a:lstStyle/>
          <a:p>
            <a:pPr marL="0" indent="0">
              <a:buNone/>
              <a:defRPr/>
            </a:pPr>
            <a:r>
              <a:rPr lang="en-US" altLang="en-US" b="1" dirty="0">
                <a:latin typeface="Helvetica Neue" pitchFamily="-84" charset="0"/>
                <a:ea typeface="Geneva" pitchFamily="-84" charset="0"/>
                <a:cs typeface="Geneva" pitchFamily="-84" charset="0"/>
              </a:rPr>
              <a:t>Scammers trick victims into paying a debt that doesn’t exist. They may: </a:t>
            </a:r>
          </a:p>
          <a:p>
            <a:pPr>
              <a:defRPr/>
            </a:pPr>
            <a:r>
              <a:rPr lang="en-US" altLang="en-US" dirty="0">
                <a:latin typeface="Helvetica Neue" pitchFamily="-84" charset="0"/>
                <a:ea typeface="Geneva" pitchFamily="-84" charset="0"/>
                <a:cs typeface="Geneva" pitchFamily="-84" charset="0"/>
              </a:rPr>
              <a:t>Contact victims via phone</a:t>
            </a:r>
          </a:p>
          <a:p>
            <a:pPr>
              <a:defRPr/>
            </a:pPr>
            <a:r>
              <a:rPr lang="en-US" altLang="en-US" dirty="0">
                <a:latin typeface="Helvetica Neue" pitchFamily="-84" charset="0"/>
                <a:ea typeface="Geneva" pitchFamily="-84" charset="0"/>
                <a:cs typeface="Geneva" pitchFamily="-84" charset="0"/>
              </a:rPr>
              <a:t>Refuse to answer any questions</a:t>
            </a:r>
          </a:p>
          <a:p>
            <a:pPr>
              <a:defRPr/>
            </a:pPr>
            <a:r>
              <a:rPr lang="en-US" altLang="en-US" dirty="0">
                <a:latin typeface="Helvetica Neue" pitchFamily="-84" charset="0"/>
                <a:ea typeface="Geneva" pitchFamily="-84" charset="0"/>
                <a:cs typeface="Geneva" pitchFamily="-84" charset="0"/>
              </a:rPr>
              <a:t>May have information about victims</a:t>
            </a:r>
          </a:p>
          <a:p>
            <a:pPr>
              <a:defRPr/>
            </a:pPr>
            <a:r>
              <a:rPr lang="en-US" altLang="en-US" dirty="0">
                <a:latin typeface="Helvetica Neue" pitchFamily="-84" charset="0"/>
                <a:ea typeface="Geneva" pitchFamily="-84" charset="0"/>
                <a:cs typeface="Geneva" pitchFamily="-84" charset="0"/>
              </a:rPr>
              <a:t>Use threats and scare tactics </a:t>
            </a:r>
          </a:p>
          <a:p>
            <a:pPr>
              <a:defRPr/>
            </a:pPr>
            <a:r>
              <a:rPr lang="en-US" altLang="en-US" dirty="0">
                <a:latin typeface="Helvetica Neue" pitchFamily="-84" charset="0"/>
                <a:ea typeface="Geneva" pitchFamily="-84" charset="0"/>
                <a:cs typeface="Geneva" pitchFamily="-84" charset="0"/>
              </a:rPr>
              <a:t>Pose as law enforcement agents or government employees</a:t>
            </a:r>
          </a:p>
          <a:p>
            <a:pPr marL="0" indent="0">
              <a:buNone/>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2209800" y="381000"/>
            <a:ext cx="8458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Phantom Debt Collection Scam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sp>
        <p:nvSpPr>
          <p:cNvPr id="45059" name="Content Placeholder 2"/>
          <p:cNvSpPr>
            <a:spLocks noGrp="1"/>
          </p:cNvSpPr>
          <p:nvPr>
            <p:ph idx="1"/>
          </p:nvPr>
        </p:nvSpPr>
        <p:spPr>
          <a:xfrm>
            <a:off x="2209800" y="1524000"/>
            <a:ext cx="7239000" cy="4144963"/>
          </a:xfrm>
        </p:spPr>
        <p:txBody>
          <a:bodyPr/>
          <a:lstStyle/>
          <a:p>
            <a:pPr>
              <a:defRPr/>
            </a:pPr>
            <a:r>
              <a:rPr lang="en-US" altLang="en-US" dirty="0">
                <a:latin typeface="Helvetica Neue" pitchFamily="-84" charset="0"/>
                <a:ea typeface="Geneva" pitchFamily="-84" charset="0"/>
                <a:cs typeface="Geneva" pitchFamily="-84" charset="0"/>
              </a:rPr>
              <a:t>Refuse to give you a mailing address or phone number</a:t>
            </a:r>
          </a:p>
          <a:p>
            <a:pPr>
              <a:defRPr/>
            </a:pPr>
            <a:r>
              <a:rPr lang="en-US" altLang="en-US" dirty="0">
                <a:latin typeface="Helvetica Neue" pitchFamily="-84" charset="0"/>
                <a:ea typeface="Geneva" pitchFamily="-84" charset="0"/>
                <a:cs typeface="Geneva" pitchFamily="-84" charset="0"/>
              </a:rPr>
              <a:t>Ask for personal financial information</a:t>
            </a:r>
          </a:p>
          <a:p>
            <a:pPr>
              <a:defRPr/>
            </a:pPr>
            <a:r>
              <a:rPr lang="en-US" altLang="en-US" dirty="0">
                <a:latin typeface="Helvetica Neue" pitchFamily="-84" charset="0"/>
                <a:ea typeface="Geneva" pitchFamily="-84" charset="0"/>
                <a:cs typeface="Geneva" pitchFamily="-84" charset="0"/>
              </a:rPr>
              <a:t>Ask you to buy a prepaid debit card and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send the card</a:t>
            </a:r>
          </a:p>
          <a:p>
            <a:pPr>
              <a:defRPr/>
            </a:pPr>
            <a:endParaRPr lang="en-US" altLang="en-US" dirty="0">
              <a:latin typeface="Helvetica Neue" pitchFamily="-84" charset="0"/>
              <a:ea typeface="Geneva" pitchFamily="-84" charset="0"/>
              <a:cs typeface="Geneva" pitchFamily="-84" charset="0"/>
            </a:endParaRPr>
          </a:p>
        </p:txBody>
      </p:sp>
      <p:pic>
        <p:nvPicPr>
          <p:cNvPr id="47109" name="Picture 2" descr="stamp that reads Past Due"/>
          <p:cNvPicPr>
            <a:picLocks noChangeAspect="1" noChangeArrowheads="1"/>
          </p:cNvPicPr>
          <p:nvPr/>
        </p:nvPicPr>
        <p:blipFill>
          <a:blip r:embed="rId3">
            <a:duotone>
              <a:schemeClr val="accent6">
                <a:shade val="45000"/>
                <a:satMod val="135000"/>
              </a:schemeClr>
              <a:prstClr val="white"/>
            </a:duotone>
          </a:blip>
          <a:srcRect/>
          <a:stretch>
            <a:fillRect/>
          </a:stretch>
        </p:blipFill>
        <p:spPr bwMode="auto">
          <a:xfrm rot="2125444">
            <a:off x="6330951" y="3657601"/>
            <a:ext cx="2328863" cy="2346325"/>
          </a:xfrm>
          <a:prstGeom prst="rect">
            <a:avLst/>
          </a:prstGeom>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Debt Collection Scam: Safeguards</a:t>
            </a:r>
          </a:p>
        </p:txBody>
      </p:sp>
      <p:pic>
        <p:nvPicPr>
          <p:cNvPr id="5" name="Picture 4"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3082" y="1491674"/>
            <a:ext cx="1866900" cy="1939337"/>
          </a:xfrm>
          <a:prstGeom prst="rect">
            <a:avLst/>
          </a:prstGeom>
        </p:spPr>
      </p:pic>
      <p:sp>
        <p:nvSpPr>
          <p:cNvPr id="53251" name="Content Placeholder 2"/>
          <p:cNvSpPr>
            <a:spLocks noGrp="1"/>
          </p:cNvSpPr>
          <p:nvPr>
            <p:ph idx="1"/>
          </p:nvPr>
        </p:nvSpPr>
        <p:spPr>
          <a:xfrm>
            <a:off x="3810000" y="1524000"/>
            <a:ext cx="6096000" cy="3962400"/>
          </a:xfrm>
        </p:spPr>
        <p:txBody>
          <a:bodyPr/>
          <a:lstStyle/>
          <a:p>
            <a:pPr>
              <a:spcAft>
                <a:spcPts val="1800"/>
              </a:spcAft>
            </a:pPr>
            <a:r>
              <a:rPr lang="en-US" altLang="en-US" dirty="0">
                <a:latin typeface="Helvetica Neue" pitchFamily="-84" charset="0"/>
                <a:ea typeface="Geneva" pitchFamily="-84" charset="0"/>
                <a:cs typeface="Geneva" pitchFamily="-84" charset="0"/>
              </a:rPr>
              <a:t>Ask the debt collector’s name, telephone number, and address</a:t>
            </a:r>
          </a:p>
          <a:p>
            <a:pPr>
              <a:spcAft>
                <a:spcPts val="1800"/>
              </a:spcAft>
            </a:pPr>
            <a:r>
              <a:rPr lang="en-US" altLang="en-US" dirty="0">
                <a:latin typeface="Helvetica Neue" pitchFamily="-84" charset="0"/>
                <a:ea typeface="Geneva" pitchFamily="-84" charset="0"/>
                <a:cs typeface="Geneva" pitchFamily="-84" charset="0"/>
              </a:rPr>
              <a:t>If you don’t recognize the debt,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ask for more information in writing</a:t>
            </a:r>
          </a:p>
          <a:p>
            <a:pPr>
              <a:spcAft>
                <a:spcPts val="1800"/>
              </a:spcAft>
            </a:pPr>
            <a:r>
              <a:rPr lang="en-US" altLang="en-US" dirty="0">
                <a:latin typeface="Helvetica Neue" pitchFamily="-84" charset="0"/>
                <a:ea typeface="Geneva" pitchFamily="-84" charset="0"/>
                <a:cs typeface="Geneva" pitchFamily="-84" charset="0"/>
              </a:rPr>
              <a:t>You have the right to get a breakdown of the amount owed</a:t>
            </a:r>
          </a:p>
          <a:p>
            <a:pPr>
              <a:spcAft>
                <a:spcPts val="1800"/>
              </a:spcAft>
            </a:pPr>
            <a:r>
              <a:rPr lang="en-US" altLang="en-US" dirty="0">
                <a:latin typeface="Helvetica Neue" pitchFamily="-84" charset="0"/>
                <a:ea typeface="Geneva" pitchFamily="-84" charset="0"/>
                <a:cs typeface="Geneva" pitchFamily="-84" charset="0"/>
              </a:rPr>
              <a:t>Don’t give any financial or sensitive information</a:t>
            </a:r>
          </a:p>
          <a:p>
            <a:pPr>
              <a:spcAft>
                <a:spcPts val="1800"/>
              </a:spcAft>
            </a:pPr>
            <a:r>
              <a:rPr lang="en-US" altLang="en-US" dirty="0">
                <a:latin typeface="Helvetica Neue" pitchFamily="-84" charset="0"/>
                <a:ea typeface="Geneva" pitchFamily="-84" charset="0"/>
                <a:cs typeface="Geneva" pitchFamily="-84" charset="0"/>
              </a:rPr>
              <a:t>Keep copies of related papers</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2971800" y="381001"/>
            <a:ext cx="7086600" cy="612775"/>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Activity 2: Scam Debt Collection</a:t>
            </a:r>
          </a:p>
        </p:txBody>
      </p:sp>
      <p:pic>
        <p:nvPicPr>
          <p:cNvPr id="5" name="Picture 4" descr="picture of a p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260317">
            <a:off x="1822189" y="301180"/>
            <a:ext cx="1581464" cy="1843617"/>
          </a:xfrm>
          <a:prstGeom prst="rect">
            <a:avLst/>
          </a:prstGeom>
        </p:spPr>
      </p:pic>
      <p:sp>
        <p:nvSpPr>
          <p:cNvPr id="54275" name="Content Placeholder 2"/>
          <p:cNvSpPr>
            <a:spLocks noGrp="1"/>
          </p:cNvSpPr>
          <p:nvPr>
            <p:ph idx="1"/>
          </p:nvPr>
        </p:nvSpPr>
        <p:spPr>
          <a:xfrm>
            <a:off x="3124200" y="1752600"/>
            <a:ext cx="7010400" cy="3657600"/>
          </a:xfrm>
        </p:spPr>
        <p:txBody>
          <a:bodyPr/>
          <a:lstStyle/>
          <a:p>
            <a:pPr eaLnBrk="1" hangingPunct="1">
              <a:buFont typeface="Arial" pitchFamily="34" charset="0"/>
              <a:buNone/>
            </a:pPr>
            <a:r>
              <a:rPr lang="en-US" altLang="en-US" b="1" dirty="0">
                <a:latin typeface="Helvetica Neue" pitchFamily="-84" charset="0"/>
                <a:ea typeface="Geneva" pitchFamily="-84" charset="0"/>
                <a:cs typeface="Arial" pitchFamily="34" charset="0"/>
              </a:rPr>
              <a:t>Complete Activity 2 in the Resource Guide. </a:t>
            </a:r>
            <a:endParaRPr lang="en-US" altLang="en-US" dirty="0">
              <a:latin typeface="Helvetica Neue" pitchFamily="-84" charset="0"/>
              <a:ea typeface="Geneva" pitchFamily="-84" charset="0"/>
              <a:cs typeface="Arial" pitchFamily="34" charset="0"/>
            </a:endParaRP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Read the scenario.</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Answer the questions.</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Be prepared to explain your answer.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Grandparent Scam </a:t>
            </a:r>
          </a:p>
        </p:txBody>
      </p:sp>
      <p:sp>
        <p:nvSpPr>
          <p:cNvPr id="2" name="Rounded Rectangular Callout 1"/>
          <p:cNvSpPr/>
          <p:nvPr/>
        </p:nvSpPr>
        <p:spPr>
          <a:xfrm>
            <a:off x="3124200" y="1143000"/>
            <a:ext cx="5638800" cy="1219200"/>
          </a:xfrm>
          <a:prstGeom prst="wedgeRoundRectCallout">
            <a:avLst>
              <a:gd name="adj1" fmla="val -47827"/>
              <a:gd name="adj2" fmla="val 116540"/>
              <a:gd name="adj3" fmla="val 16667"/>
            </a:avLst>
          </a:prstGeom>
          <a:solidFill>
            <a:schemeClr val="bg1">
              <a:lumMod val="95000"/>
            </a:schemeClr>
          </a:solidFill>
          <a:ln>
            <a:solidFill>
              <a:schemeClr val="tx1"/>
            </a:solidFill>
          </a:ln>
        </p:spPr>
        <p:style>
          <a:lnRef idx="3">
            <a:schemeClr val="lt1"/>
          </a:lnRef>
          <a:fillRef idx="1">
            <a:schemeClr val="accent3"/>
          </a:fillRef>
          <a:effectRef idx="1">
            <a:schemeClr val="accent3"/>
          </a:effectRef>
          <a:fontRef idx="minor">
            <a:schemeClr val="lt1"/>
          </a:fontRef>
        </p:style>
        <p:txBody>
          <a:bodyPr anchor="ctr"/>
          <a:lstStyle/>
          <a:p>
            <a:pPr algn="ctr">
              <a:defRPr/>
            </a:pPr>
            <a:r>
              <a:rPr lang="en-US" altLang="en-US" sz="2800" b="1" i="1" dirty="0">
                <a:solidFill>
                  <a:schemeClr val="tx1"/>
                </a:solidFill>
                <a:latin typeface="Helvetica Neue" pitchFamily="-84" charset="0"/>
                <a:ea typeface="Geneva" pitchFamily="-84" charset="0"/>
                <a:cs typeface="Geneva" pitchFamily="-84" charset="0"/>
              </a:rPr>
              <a:t>Hello, Grandpa. I’m in trouble. Please don’t tell Mom</a:t>
            </a:r>
            <a:r>
              <a:rPr lang="en-US" altLang="en-US" sz="2800" b="1" dirty="0">
                <a:solidFill>
                  <a:schemeClr val="tx1"/>
                </a:solidFill>
                <a:latin typeface="Helvetica Neue" pitchFamily="-84" charset="0"/>
                <a:ea typeface="Geneva" pitchFamily="-84" charset="0"/>
                <a:cs typeface="Geneva" pitchFamily="-84" charset="0"/>
              </a:rPr>
              <a:t>. </a:t>
            </a:r>
            <a:endParaRPr lang="en-US" sz="2800" b="1" dirty="0">
              <a:solidFill>
                <a:schemeClr val="tx1"/>
              </a:solidFill>
            </a:endParaRPr>
          </a:p>
        </p:txBody>
      </p:sp>
      <p:pic>
        <p:nvPicPr>
          <p:cNvPr id="7" name="Picture 6" descr="telephone headse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73305">
            <a:off x="2017396" y="2674463"/>
            <a:ext cx="1468594" cy="2538802"/>
          </a:xfrm>
          <a:prstGeom prst="rect">
            <a:avLst/>
          </a:prstGeom>
        </p:spPr>
      </p:pic>
      <p:sp>
        <p:nvSpPr>
          <p:cNvPr id="39939" name="Content Placeholder 2"/>
          <p:cNvSpPr>
            <a:spLocks noGrp="1"/>
          </p:cNvSpPr>
          <p:nvPr>
            <p:ph idx="1"/>
          </p:nvPr>
        </p:nvSpPr>
        <p:spPr>
          <a:xfrm>
            <a:off x="4572000" y="2895601"/>
            <a:ext cx="5562600" cy="3049587"/>
          </a:xfrm>
        </p:spPr>
        <p:txBody>
          <a:bodyPr/>
          <a:lstStyle/>
          <a:p>
            <a:pPr marL="0" indent="0">
              <a:buNone/>
              <a:defRPr/>
            </a:pPr>
            <a:r>
              <a:rPr lang="en-US" altLang="en-US" b="1" dirty="0">
                <a:latin typeface="Helvetica Neue" pitchFamily="-84" charset="0"/>
                <a:ea typeface="Geneva" pitchFamily="-84" charset="0"/>
                <a:cs typeface="Geneva" pitchFamily="-84" charset="0"/>
              </a:rPr>
              <a:t>Scammers:</a:t>
            </a:r>
          </a:p>
          <a:p>
            <a:pPr>
              <a:defRPr/>
            </a:pPr>
            <a:r>
              <a:rPr lang="en-US" altLang="en-US" dirty="0">
                <a:latin typeface="Helvetica Neue" pitchFamily="-84" charset="0"/>
                <a:ea typeface="Geneva" pitchFamily="-84" charset="0"/>
                <a:cs typeface="Geneva" pitchFamily="-84" charset="0"/>
              </a:rPr>
              <a:t>May know grandchild’s name</a:t>
            </a:r>
          </a:p>
          <a:p>
            <a:pPr>
              <a:defRPr/>
            </a:pPr>
            <a:r>
              <a:rPr lang="en-US" altLang="en-US" dirty="0">
                <a:latin typeface="Helvetica Neue" pitchFamily="-84" charset="0"/>
                <a:ea typeface="Geneva" pitchFamily="-84" charset="0"/>
                <a:cs typeface="Geneva" pitchFamily="-84" charset="0"/>
              </a:rPr>
              <a:t>Usually cry to disguise voice </a:t>
            </a:r>
          </a:p>
          <a:p>
            <a:pPr>
              <a:defRPr/>
            </a:pPr>
            <a:r>
              <a:rPr lang="en-US" altLang="en-US" dirty="0">
                <a:latin typeface="Helvetica Neue" pitchFamily="-84" charset="0"/>
                <a:ea typeface="Geneva" pitchFamily="-84" charset="0"/>
                <a:cs typeface="Geneva" pitchFamily="-84" charset="0"/>
              </a:rPr>
              <a:t>Plead for victim to wire money</a:t>
            </a:r>
          </a:p>
          <a:p>
            <a:pPr>
              <a:defRPr/>
            </a:pPr>
            <a:r>
              <a:rPr lang="en-US" altLang="en-US" dirty="0">
                <a:latin typeface="Helvetica Neue" pitchFamily="-84" charset="0"/>
                <a:ea typeface="Geneva" pitchFamily="-84" charset="0"/>
                <a:cs typeface="Geneva" pitchFamily="-84" charset="0"/>
              </a:rPr>
              <a:t>Ask not to tell family members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IRS Telephone Scam</a:t>
            </a:r>
          </a:p>
        </p:txBody>
      </p:sp>
      <p:sp>
        <p:nvSpPr>
          <p:cNvPr id="38915" name="Content Placeholder 2"/>
          <p:cNvSpPr>
            <a:spLocks noGrp="1"/>
          </p:cNvSpPr>
          <p:nvPr>
            <p:ph idx="1"/>
          </p:nvPr>
        </p:nvSpPr>
        <p:spPr>
          <a:xfrm>
            <a:off x="2209800" y="1143000"/>
            <a:ext cx="5486400" cy="4221480"/>
          </a:xfrm>
        </p:spPr>
        <p:txBody>
          <a:bodyPr/>
          <a:lstStyle/>
          <a:p>
            <a:pPr marL="0" indent="0">
              <a:spcAft>
                <a:spcPts val="1800"/>
              </a:spcAft>
              <a:buNone/>
              <a:defRPr/>
            </a:pPr>
            <a:r>
              <a:rPr lang="en-US" altLang="en-US" b="1" dirty="0">
                <a:latin typeface="Helvetica Neue" pitchFamily="-84" charset="0"/>
                <a:ea typeface="Geneva" pitchFamily="-84" charset="0"/>
                <a:cs typeface="Geneva" pitchFamily="-84" charset="0"/>
              </a:rPr>
              <a:t>Scammers: </a:t>
            </a:r>
          </a:p>
          <a:p>
            <a:pPr>
              <a:spcAft>
                <a:spcPts val="1800"/>
              </a:spcAft>
              <a:defRPr/>
            </a:pPr>
            <a:r>
              <a:rPr lang="en-US" altLang="en-US" dirty="0">
                <a:latin typeface="Helvetica Neue" pitchFamily="-84" charset="0"/>
                <a:ea typeface="Geneva" pitchFamily="-84" charset="0"/>
                <a:cs typeface="Geneva" pitchFamily="-84" charset="0"/>
              </a:rPr>
              <a:t>Say money is owed for taxes</a:t>
            </a:r>
          </a:p>
          <a:p>
            <a:pPr>
              <a:spcAft>
                <a:spcPts val="1800"/>
              </a:spcAft>
              <a:defRPr/>
            </a:pPr>
            <a:r>
              <a:rPr lang="en-US" altLang="en-US" dirty="0">
                <a:latin typeface="Helvetica Neue" pitchFamily="-84" charset="0"/>
                <a:ea typeface="Geneva" pitchFamily="-84" charset="0"/>
                <a:cs typeface="Geneva" pitchFamily="-84" charset="0"/>
              </a:rPr>
              <a:t>May use spoof (i.e., falsely represent) IRS toll-free numbers</a:t>
            </a:r>
          </a:p>
          <a:p>
            <a:pPr>
              <a:spcAft>
                <a:spcPts val="1800"/>
              </a:spcAft>
              <a:defRPr/>
            </a:pPr>
            <a:r>
              <a:rPr lang="en-US" altLang="en-US" dirty="0">
                <a:latin typeface="Helvetica Neue" pitchFamily="-84" charset="0"/>
                <a:ea typeface="Geneva" pitchFamily="-84" charset="0"/>
                <a:cs typeface="Geneva" pitchFamily="-84" charset="0"/>
              </a:rPr>
              <a:t>Use common names and fake IRS badge numbers</a:t>
            </a:r>
          </a:p>
          <a:p>
            <a:pPr>
              <a:spcAft>
                <a:spcPts val="1800"/>
              </a:spcAft>
              <a:defRPr/>
            </a:pPr>
            <a:r>
              <a:rPr lang="en-US" altLang="en-US" dirty="0">
                <a:latin typeface="Helvetica Neue" pitchFamily="-84" charset="0"/>
                <a:ea typeface="Geneva" pitchFamily="-84" charset="0"/>
                <a:cs typeface="Geneva" pitchFamily="-84" charset="0"/>
              </a:rPr>
              <a:t>May know the last 4 digits of a victim’s Social Security number</a:t>
            </a:r>
          </a:p>
          <a:p>
            <a:pPr marL="0" indent="0">
              <a:spcAft>
                <a:spcPts val="1800"/>
              </a:spcAft>
              <a:buNone/>
              <a:defRPr/>
            </a:pPr>
            <a:endParaRPr lang="en-US" altLang="en-US" dirty="0">
              <a:latin typeface="Helvetica Neue" pitchFamily="-84" charset="0"/>
              <a:ea typeface="Geneva" pitchFamily="-84" charset="0"/>
              <a:cs typeface="Geneva" pitchFamily="-84" charset="0"/>
            </a:endParaRPr>
          </a:p>
          <a:p>
            <a:pPr marL="0" indent="0">
              <a:spcAft>
                <a:spcPts val="1800"/>
              </a:spcAft>
              <a:buNone/>
              <a:defRPr/>
            </a:pPr>
            <a:endParaRPr lang="en-US" altLang="en-US" dirty="0">
              <a:latin typeface="Helvetica Neue" pitchFamily="-84" charset="0"/>
              <a:ea typeface="Geneva" pitchFamily="-84" charset="0"/>
              <a:cs typeface="Geneva" pitchFamily="-84" charset="0"/>
            </a:endParaRPr>
          </a:p>
        </p:txBody>
      </p:sp>
      <p:sp>
        <p:nvSpPr>
          <p:cNvPr id="6" name="Rounded Rectangular Callout 5"/>
          <p:cNvSpPr/>
          <p:nvPr/>
        </p:nvSpPr>
        <p:spPr>
          <a:xfrm>
            <a:off x="7543801" y="990600"/>
            <a:ext cx="2424113" cy="1219200"/>
          </a:xfrm>
          <a:prstGeom prst="wedgeRoundRectCallout">
            <a:avLst>
              <a:gd name="adj1" fmla="val 30534"/>
              <a:gd name="adj2" fmla="val 141925"/>
              <a:gd name="adj3" fmla="val 16667"/>
            </a:avLst>
          </a:prstGeom>
          <a:solidFill>
            <a:srgbClr val="EF7122"/>
          </a:solidFill>
          <a:ln>
            <a:solidFill>
              <a:schemeClr val="tx1"/>
            </a:solidFill>
          </a:ln>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en-US" sz="2400" b="1" i="1" dirty="0">
                <a:solidFill>
                  <a:schemeClr val="tx1"/>
                </a:solidFill>
                <a:latin typeface="Helvetica Neue" pitchFamily="-84" charset="0"/>
                <a:ea typeface="Geneva" pitchFamily="-84" charset="0"/>
                <a:cs typeface="Geneva" pitchFamily="-84" charset="0"/>
              </a:rPr>
              <a:t>…. calling from the IRS…</a:t>
            </a:r>
            <a:endParaRPr lang="en-US" sz="2400" b="1" dirty="0">
              <a:solidFill>
                <a:schemeClr val="tx1"/>
              </a:solidFill>
            </a:endParaRPr>
          </a:p>
        </p:txBody>
      </p:sp>
      <p:pic>
        <p:nvPicPr>
          <p:cNvPr id="7" name="Picture 6" descr="telephone headse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68256">
            <a:off x="8694739" y="3174964"/>
            <a:ext cx="1468594" cy="241397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IRS Telephone Scam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sp>
        <p:nvSpPr>
          <p:cNvPr id="8" name="Rounded Rectangular Callout 7"/>
          <p:cNvSpPr/>
          <p:nvPr/>
        </p:nvSpPr>
        <p:spPr>
          <a:xfrm>
            <a:off x="3021014" y="1104900"/>
            <a:ext cx="2517775" cy="952500"/>
          </a:xfrm>
          <a:prstGeom prst="wedgeRoundRectCallout">
            <a:avLst>
              <a:gd name="adj1" fmla="val -44910"/>
              <a:gd name="adj2" fmla="val 128800"/>
              <a:gd name="adj3" fmla="val 16667"/>
            </a:avLst>
          </a:prstGeom>
          <a:solidFill>
            <a:srgbClr val="EF7122"/>
          </a:solidFill>
          <a:ln>
            <a:solidFill>
              <a:schemeClr val="tx1"/>
            </a:solidFill>
          </a:ln>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en-US" sz="2400" b="1" i="1" dirty="0">
                <a:solidFill>
                  <a:srgbClr val="000000"/>
                </a:solidFill>
                <a:latin typeface="Helvetica Neue" pitchFamily="-84" charset="0"/>
                <a:ea typeface="Geneva" pitchFamily="-84" charset="0"/>
                <a:cs typeface="Geneva" pitchFamily="-84" charset="0"/>
              </a:rPr>
              <a:t>…. calling from the IRS…</a:t>
            </a:r>
            <a:endParaRPr lang="en-US" sz="2400" b="1" dirty="0">
              <a:solidFill>
                <a:srgbClr val="000000"/>
              </a:solidFill>
            </a:endParaRPr>
          </a:p>
        </p:txBody>
      </p:sp>
      <p:pic>
        <p:nvPicPr>
          <p:cNvPr id="6" name="Picture 5" descr="telephone headse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73305">
            <a:off x="2322196" y="2826863"/>
            <a:ext cx="1468594" cy="2538802"/>
          </a:xfrm>
          <a:prstGeom prst="rect">
            <a:avLst/>
          </a:prstGeom>
        </p:spPr>
      </p:pic>
      <p:sp>
        <p:nvSpPr>
          <p:cNvPr id="38915" name="Content Placeholder 2"/>
          <p:cNvSpPr>
            <a:spLocks noGrp="1"/>
          </p:cNvSpPr>
          <p:nvPr>
            <p:ph idx="1"/>
          </p:nvPr>
        </p:nvSpPr>
        <p:spPr>
          <a:xfrm>
            <a:off x="4191001" y="2324100"/>
            <a:ext cx="5410200" cy="3619500"/>
          </a:xfrm>
        </p:spPr>
        <p:txBody>
          <a:bodyPr/>
          <a:lstStyle/>
          <a:p>
            <a:pPr>
              <a:defRPr/>
            </a:pPr>
            <a:r>
              <a:rPr lang="en-US" altLang="en-US" dirty="0">
                <a:latin typeface="Helvetica Neue" pitchFamily="-84" charset="0"/>
                <a:ea typeface="Geneva" pitchFamily="-84" charset="0"/>
                <a:cs typeface="Geneva" pitchFamily="-84" charset="0"/>
              </a:rPr>
              <a:t>Send bogus IRS emails</a:t>
            </a:r>
          </a:p>
          <a:p>
            <a:pPr>
              <a:defRPr/>
            </a:pPr>
            <a:r>
              <a:rPr lang="en-US" altLang="en-US" dirty="0">
                <a:latin typeface="Helvetica Neue" pitchFamily="-84" charset="0"/>
                <a:ea typeface="Geneva" pitchFamily="-84" charset="0"/>
                <a:cs typeface="Geneva" pitchFamily="-84" charset="0"/>
              </a:rPr>
              <a:t>Mimic a call site</a:t>
            </a:r>
          </a:p>
          <a:p>
            <a:pPr>
              <a:defRPr/>
            </a:pPr>
            <a:r>
              <a:rPr lang="en-US" altLang="en-US" dirty="0">
                <a:latin typeface="Helvetica Neue" pitchFamily="-84" charset="0"/>
                <a:ea typeface="Geneva" pitchFamily="-84" charset="0"/>
                <a:cs typeface="Geneva" pitchFamily="-84" charset="0"/>
              </a:rPr>
              <a:t>Threaten jail time or driver’s license revocation</a:t>
            </a:r>
          </a:p>
          <a:p>
            <a:pPr>
              <a:defRPr/>
            </a:pPr>
            <a:r>
              <a:rPr lang="en-US" altLang="en-US" dirty="0">
                <a:latin typeface="Helvetica Neue" pitchFamily="-84" charset="0"/>
                <a:ea typeface="Geneva" pitchFamily="-84" charset="0"/>
                <a:cs typeface="Geneva" pitchFamily="-84" charset="0"/>
              </a:rPr>
              <a:t>Hang up and call back pretending to be from the local police or Department of Motor Vehicles</a:t>
            </a:r>
          </a:p>
          <a:p>
            <a:pPr>
              <a:defRPr/>
            </a:pPr>
            <a:endParaRPr lang="en-US" altLang="en-US" dirty="0">
              <a:latin typeface="Helvetica Neue" pitchFamily="-84" charset="0"/>
              <a:ea typeface="Geneva" pitchFamily="-84" charset="0"/>
              <a:cs typeface="Geneva" pitchFamily="-84" charset="0"/>
            </a:endParaRPr>
          </a:p>
          <a:p>
            <a:pPr marL="0" indent="0">
              <a:buNone/>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IRS Telephone Scam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6" name="Picture 5" descr="paper going into an envelop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066801"/>
            <a:ext cx="1219200" cy="1359739"/>
          </a:xfrm>
          <a:prstGeom prst="rect">
            <a:avLst/>
          </a:prstGeom>
        </p:spPr>
      </p:pic>
      <p:sp>
        <p:nvSpPr>
          <p:cNvPr id="7" name="Rectangle 6"/>
          <p:cNvSpPr/>
          <p:nvPr/>
        </p:nvSpPr>
        <p:spPr>
          <a:xfrm>
            <a:off x="3371851" y="1406526"/>
            <a:ext cx="6948487" cy="955675"/>
          </a:xfrm>
          <a:prstGeom prst="rect">
            <a:avLst/>
          </a:prstGeom>
        </p:spPr>
        <p:txBody>
          <a:bodyPr>
            <a:spAutoFit/>
          </a:bodyPr>
          <a:lstStyle/>
          <a:p>
            <a:pPr>
              <a:defRPr/>
            </a:pPr>
            <a:r>
              <a:rPr lang="en-US" altLang="en-US" sz="2800" b="1" dirty="0">
                <a:latin typeface="Helvetica Neue" pitchFamily="-84" charset="0"/>
                <a:ea typeface="Geneva" pitchFamily="-84" charset="0"/>
                <a:cs typeface="Geneva" pitchFamily="-84" charset="0"/>
              </a:rPr>
              <a:t>The IRS </a:t>
            </a:r>
            <a:r>
              <a:rPr lang="en-US" altLang="en-US" sz="2800" b="1" dirty="0">
                <a:solidFill>
                  <a:srgbClr val="008FBE"/>
                </a:solidFill>
                <a:latin typeface="Helvetica Neue" pitchFamily="-84" charset="0"/>
                <a:ea typeface="Geneva" pitchFamily="-84" charset="0"/>
                <a:cs typeface="Geneva" pitchFamily="-84" charset="0"/>
              </a:rPr>
              <a:t>always sends </a:t>
            </a:r>
            <a:r>
              <a:rPr lang="en-US" altLang="en-US" sz="2800" b="1" dirty="0">
                <a:latin typeface="Helvetica Neue" pitchFamily="-84" charset="0"/>
                <a:ea typeface="Geneva" pitchFamily="-84" charset="0"/>
                <a:cs typeface="Geneva" pitchFamily="-84" charset="0"/>
              </a:rPr>
              <a:t>a written notification by the U.S. mail</a:t>
            </a:r>
          </a:p>
        </p:txBody>
      </p:sp>
      <p:cxnSp>
        <p:nvCxnSpPr>
          <p:cNvPr id="4" name="Straight Connector 3" descr="straight solid line"/>
          <p:cNvCxnSpPr/>
          <p:nvPr/>
        </p:nvCxnSpPr>
        <p:spPr>
          <a:xfrm flipV="1">
            <a:off x="2286000" y="2590801"/>
            <a:ext cx="7467600" cy="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o sign over a telephone with a dollar in a bubble coming ou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7400" y="2743200"/>
            <a:ext cx="1503272" cy="1550814"/>
          </a:xfrm>
          <a:prstGeom prst="rect">
            <a:avLst/>
          </a:prstGeom>
        </p:spPr>
      </p:pic>
      <p:sp>
        <p:nvSpPr>
          <p:cNvPr id="46090" name="Content Placeholder 2"/>
          <p:cNvSpPr txBox="1">
            <a:spLocks/>
          </p:cNvSpPr>
          <p:nvPr/>
        </p:nvSpPr>
        <p:spPr bwMode="auto">
          <a:xfrm>
            <a:off x="3511550" y="2890838"/>
            <a:ext cx="6089650"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spcBef>
                <a:spcPct val="20000"/>
              </a:spcBef>
              <a:spcAft>
                <a:spcPts val="600"/>
              </a:spcAft>
            </a:pPr>
            <a:r>
              <a:rPr lang="en-US" altLang="en-US" sz="2800" b="1" dirty="0">
                <a:latin typeface="Helvetica Neue" pitchFamily="-84" charset="0"/>
              </a:rPr>
              <a:t>The IRS </a:t>
            </a:r>
            <a:r>
              <a:rPr lang="en-US" altLang="en-US" sz="2800" b="1" dirty="0">
                <a:solidFill>
                  <a:srgbClr val="EF7122"/>
                </a:solidFill>
                <a:latin typeface="Helvetica Neue" pitchFamily="-84" charset="0"/>
              </a:rPr>
              <a:t>never asks for </a:t>
            </a:r>
            <a:r>
              <a:rPr lang="en-US" altLang="en-US" sz="2800" b="1" dirty="0">
                <a:latin typeface="Helvetica Neue" pitchFamily="-84" charset="0"/>
              </a:rPr>
              <a:t>payment or credit card information over the phone</a:t>
            </a:r>
          </a:p>
          <a:p>
            <a:pPr>
              <a:spcBef>
                <a:spcPct val="20000"/>
              </a:spcBef>
              <a:spcAft>
                <a:spcPts val="600"/>
              </a:spcAft>
            </a:pPr>
            <a:endParaRPr lang="en-US" altLang="en-US" sz="2800" b="1" dirty="0">
              <a:solidFill>
                <a:srgbClr val="132F5A"/>
              </a:solidFill>
              <a:latin typeface="Helvetica Neue" pitchFamily="-84" charset="0"/>
            </a:endParaRPr>
          </a:p>
        </p:txBody>
      </p:sp>
      <p:cxnSp>
        <p:nvCxnSpPr>
          <p:cNvPr id="17" name="Straight Connector 16" descr="straight solid line"/>
          <p:cNvCxnSpPr/>
          <p:nvPr/>
        </p:nvCxnSpPr>
        <p:spPr>
          <a:xfrm>
            <a:off x="2286000" y="4648200"/>
            <a:ext cx="7467600"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no sign over a compute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4724400"/>
            <a:ext cx="1524000" cy="1455894"/>
          </a:xfrm>
          <a:prstGeom prst="rect">
            <a:avLst/>
          </a:prstGeom>
        </p:spPr>
      </p:pic>
      <p:sp>
        <p:nvSpPr>
          <p:cNvPr id="38915" name="Content Placeholder 2"/>
          <p:cNvSpPr>
            <a:spLocks noGrp="1"/>
          </p:cNvSpPr>
          <p:nvPr>
            <p:ph idx="1"/>
          </p:nvPr>
        </p:nvSpPr>
        <p:spPr>
          <a:xfrm>
            <a:off x="3502025" y="4965700"/>
            <a:ext cx="6858000" cy="1054100"/>
          </a:xfrm>
        </p:spPr>
        <p:txBody>
          <a:bodyPr/>
          <a:lstStyle/>
          <a:p>
            <a:pPr marL="0" indent="0">
              <a:buNone/>
              <a:defRPr/>
            </a:pPr>
            <a:r>
              <a:rPr lang="en-US" altLang="en-US" sz="2800" b="1" dirty="0">
                <a:latin typeface="Helvetica Neue" pitchFamily="-84" charset="0"/>
                <a:ea typeface="Geneva" pitchFamily="-84" charset="0"/>
                <a:cs typeface="Geneva" pitchFamily="-84" charset="0"/>
              </a:rPr>
              <a:t>The IRS </a:t>
            </a:r>
            <a:r>
              <a:rPr lang="en-US" altLang="en-US" sz="2800" b="1" dirty="0">
                <a:solidFill>
                  <a:srgbClr val="EF7122"/>
                </a:solidFill>
                <a:latin typeface="Helvetica Neue" pitchFamily="-84" charset="0"/>
                <a:ea typeface="Geneva" pitchFamily="-84" charset="0"/>
                <a:cs typeface="Geneva" pitchFamily="-84" charset="0"/>
              </a:rPr>
              <a:t>never requests </a:t>
            </a:r>
            <a:r>
              <a:rPr lang="en-US" altLang="en-US" sz="2800" b="1" dirty="0">
                <a:latin typeface="Helvetica Neue" pitchFamily="-84" charset="0"/>
                <a:ea typeface="Geneva" pitchFamily="-84" charset="0"/>
                <a:cs typeface="Geneva" pitchFamily="-84" charset="0"/>
              </a:rPr>
              <a:t>personal or financial information via email</a:t>
            </a:r>
            <a:endParaRPr lang="en-US" altLang="en-US" sz="2800" b="1" dirty="0">
              <a:solidFill>
                <a:srgbClr val="FF0000"/>
              </a:solidFill>
              <a:latin typeface="Helvetica Neue" pitchFamily="-84" charset="0"/>
              <a:ea typeface="Geneva" pitchFamily="-84" charset="0"/>
              <a:cs typeface="Geneva" pitchFamily="-84" charset="0"/>
            </a:endParaRPr>
          </a:p>
          <a:p>
            <a:pPr marL="0" indent="0">
              <a:buNone/>
              <a:defRPr/>
            </a:pPr>
            <a:endParaRPr lang="en-US" altLang="en-US" sz="2800" b="1" dirty="0">
              <a:latin typeface="Helvetica Neue" pitchFamily="-84" charset="0"/>
              <a:ea typeface="Geneva" pitchFamily="-84" charset="0"/>
              <a:cs typeface="Geneva" pitchFamily="-84" charset="0"/>
            </a:endParaRPr>
          </a:p>
          <a:p>
            <a:pPr>
              <a:defRPr/>
            </a:pPr>
            <a:endParaRPr lang="en-US" altLang="en-US" sz="2800" b="1" dirty="0">
              <a:solidFill>
                <a:srgbClr val="FF0000"/>
              </a:solidFill>
              <a:latin typeface="Helvetica Neue" pitchFamily="-84" charset="0"/>
              <a:ea typeface="Geneva" pitchFamily="-84" charset="0"/>
              <a:cs typeface="Geneva" pitchFamily="-84" charset="0"/>
            </a:endParaRPr>
          </a:p>
          <a:p>
            <a:pPr>
              <a:defRPr/>
            </a:pPr>
            <a:endParaRPr lang="en-US" altLang="en-US" sz="2800" b="1" dirty="0">
              <a:latin typeface="Helvetica Neue" pitchFamily="-84" charset="0"/>
              <a:ea typeface="Geneva" pitchFamily="-84" charset="0"/>
              <a:cs typeface="Geneva" pitchFamily="-84" charset="0"/>
            </a:endParaRPr>
          </a:p>
          <a:p>
            <a:pPr marL="0" indent="0">
              <a:buNone/>
              <a:defRPr/>
            </a:pPr>
            <a:endParaRPr lang="en-US" altLang="en-US" sz="2800" b="1" dirty="0">
              <a:latin typeface="Helvetica Neue" pitchFamily="-84" charset="0"/>
              <a:ea typeface="Geneva" pitchFamily="-84" charset="0"/>
              <a:cs typeface="Geneva" pitchFamily="-84" charset="0"/>
            </a:endParaRPr>
          </a:p>
          <a:p>
            <a:pPr>
              <a:defRPr/>
            </a:pPr>
            <a:endParaRPr lang="en-US" altLang="en-US" sz="2800" b="1" dirty="0">
              <a:latin typeface="Helvetica Neue" pitchFamily="-84" charset="0"/>
              <a:ea typeface="Geneva" pitchFamily="-84" charset="0"/>
              <a:cs typeface="Geneva" pitchFamily="-8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to Do</a:t>
            </a:r>
          </a:p>
        </p:txBody>
      </p:sp>
      <p:pic>
        <p:nvPicPr>
          <p:cNvPr id="5" name="Picture 4" descr="shield with explanation 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3214" y="1066800"/>
            <a:ext cx="1554387" cy="1600200"/>
          </a:xfrm>
          <a:prstGeom prst="rect">
            <a:avLst/>
          </a:prstGeom>
        </p:spPr>
      </p:pic>
      <p:sp>
        <p:nvSpPr>
          <p:cNvPr id="38915" name="Content Placeholder 2"/>
          <p:cNvSpPr>
            <a:spLocks noGrp="1"/>
          </p:cNvSpPr>
          <p:nvPr>
            <p:ph idx="1"/>
          </p:nvPr>
        </p:nvSpPr>
        <p:spPr>
          <a:xfrm>
            <a:off x="4038600" y="1295400"/>
            <a:ext cx="6172200" cy="4267200"/>
          </a:xfrm>
        </p:spPr>
        <p:txBody>
          <a:bodyPr/>
          <a:lstStyle/>
          <a:p>
            <a:pPr>
              <a:defRPr/>
            </a:pPr>
            <a:r>
              <a:rPr lang="en-US" altLang="en-US" dirty="0">
                <a:latin typeface="Helvetica Neue" pitchFamily="-84" charset="0"/>
                <a:ea typeface="Geneva" pitchFamily="-84" charset="0"/>
                <a:cs typeface="Geneva" pitchFamily="-84" charset="0"/>
              </a:rPr>
              <a:t>If you owe taxes, call the IRS at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1-800-829-1040</a:t>
            </a:r>
          </a:p>
          <a:p>
            <a:pPr>
              <a:defRPr/>
            </a:pPr>
            <a:r>
              <a:rPr lang="en-US" altLang="en-US" dirty="0">
                <a:latin typeface="Helvetica Neue" pitchFamily="-84" charset="0"/>
                <a:ea typeface="Geneva" pitchFamily="-84" charset="0"/>
                <a:cs typeface="Geneva" pitchFamily="-84" charset="0"/>
              </a:rPr>
              <a:t>If you</a:t>
            </a:r>
            <a:r>
              <a:rPr lang="en-US" altLang="en-US" b="1" dirty="0">
                <a:solidFill>
                  <a:srgbClr val="EF7122"/>
                </a:solidFill>
                <a:latin typeface="Helvetica Neue" pitchFamily="-84" charset="0"/>
                <a:ea typeface="Geneva" pitchFamily="-84" charset="0"/>
                <a:cs typeface="Geneva" pitchFamily="-84" charset="0"/>
              </a:rPr>
              <a:t> don’t </a:t>
            </a:r>
            <a:r>
              <a:rPr lang="en-US" altLang="en-US" dirty="0">
                <a:latin typeface="Helvetica Neue" pitchFamily="-84" charset="0"/>
                <a:ea typeface="Geneva" pitchFamily="-84" charset="0"/>
                <a:cs typeface="Geneva" pitchFamily="-84" charset="0"/>
              </a:rPr>
              <a:t>owe taxes: </a:t>
            </a:r>
          </a:p>
          <a:p>
            <a:pPr lvl="1">
              <a:defRPr/>
            </a:pPr>
            <a:r>
              <a:rPr lang="en-US" altLang="en-US" dirty="0">
                <a:latin typeface="Helvetica Neue" pitchFamily="-84" charset="0"/>
                <a:ea typeface="Geneva" pitchFamily="-84" charset="0"/>
                <a:cs typeface="Geneva" pitchFamily="-84" charset="0"/>
              </a:rPr>
              <a:t>Report the incident to the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Treasury Inspector General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for Tax Administration at: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1-800-366-4484 or </a:t>
            </a:r>
            <a:r>
              <a:rPr lang="en-US" altLang="en-US" u="sng" dirty="0">
                <a:latin typeface="Helvetica Neue" pitchFamily="-84" charset="0"/>
                <a:ea typeface="Geneva" pitchFamily="-84" charset="0"/>
                <a:cs typeface="Geneva" pitchFamily="-84" charset="0"/>
                <a:hlinkClick r:id="rId4"/>
              </a:rPr>
              <a:t>www.tigta.gov</a:t>
            </a:r>
            <a:endParaRPr lang="en-US" altLang="en-US" u="sng" dirty="0">
              <a:latin typeface="Helvetica Neue" pitchFamily="-84" charset="0"/>
              <a:ea typeface="Geneva" pitchFamily="-84" charset="0"/>
              <a:cs typeface="Geneva" pitchFamily="-84" charset="0"/>
            </a:endParaRPr>
          </a:p>
          <a:p>
            <a:pPr lvl="1">
              <a:defRPr/>
            </a:pPr>
            <a:r>
              <a:rPr lang="en-US" altLang="en-US" dirty="0">
                <a:latin typeface="Helvetica Neue" pitchFamily="-84" charset="0"/>
                <a:ea typeface="Geneva" pitchFamily="-84" charset="0"/>
                <a:cs typeface="Geneva" pitchFamily="-84" charset="0"/>
              </a:rPr>
              <a:t>File a complaint via </a:t>
            </a:r>
            <a:r>
              <a:rPr lang="en-US" altLang="en-US" dirty="0">
                <a:latin typeface="Helvetica Neue" pitchFamily="-84" charset="0"/>
                <a:ea typeface="Geneva" pitchFamily="-84" charset="0"/>
                <a:cs typeface="Geneva" pitchFamily="-84" charset="0"/>
                <a:hlinkClick r:id="rId5"/>
              </a:rPr>
              <a:t>ftccomplaintassistant.gov</a:t>
            </a:r>
            <a:endParaRPr lang="en-US" altLang="en-US" dirty="0">
              <a:latin typeface="Helvetica Neue" pitchFamily="-84" charset="0"/>
              <a:ea typeface="Geneva" pitchFamily="-84" charset="0"/>
              <a:cs typeface="Geneva" pitchFamily="-84" charset="0"/>
            </a:endParaRPr>
          </a:p>
          <a:p>
            <a:pPr marL="457200" lvl="1" indent="0">
              <a:buNone/>
              <a:defRPr/>
            </a:pPr>
            <a:endParaRPr lang="en-US" altLang="en-US" dirty="0">
              <a:latin typeface="Helvetica Neue" pitchFamily="-84" charset="0"/>
              <a:ea typeface="Geneva" pitchFamily="-84" charset="0"/>
              <a:cs typeface="Geneva" pitchFamily="-84" charset="0"/>
            </a:endParaRPr>
          </a:p>
          <a:p>
            <a:pPr lvl="1">
              <a:defRPr/>
            </a:pPr>
            <a:endParaRPr lang="en-US" altLang="en-US" dirty="0">
              <a:latin typeface="Helvetica Neue" pitchFamily="-84" charset="0"/>
              <a:ea typeface="Geneva" pitchFamily="-84" charset="0"/>
              <a:cs typeface="Geneva" pitchFamily="-84" charset="0"/>
            </a:endParaRPr>
          </a:p>
          <a:p>
            <a:pPr lvl="1">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a:p>
            <a:pPr marL="0" indent="0">
              <a:buNone/>
              <a:defRPr/>
            </a:pPr>
            <a:endParaRPr lang="en-US" altLang="en-US" dirty="0">
              <a:latin typeface="Helvetica Neue" pitchFamily="-84" charset="0"/>
              <a:ea typeface="Geneva" pitchFamily="-84" charset="0"/>
              <a:cs typeface="Geneva" pitchFamily="-84" charset="0"/>
            </a:endParaRPr>
          </a:p>
          <a:p>
            <a:pPr marL="0" indent="0">
              <a:buNone/>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1"/>
          <p:cNvSpPr>
            <a:spLocks noGrp="1"/>
          </p:cNvSpPr>
          <p:nvPr>
            <p:ph type="title"/>
          </p:nvPr>
        </p:nvSpPr>
        <p:spPr>
          <a:xfrm>
            <a:off x="2209800" y="381000"/>
            <a:ext cx="7848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Lottery and Sweepstakes Scams</a:t>
            </a:r>
          </a:p>
        </p:txBody>
      </p:sp>
      <p:pic>
        <p:nvPicPr>
          <p:cNvPr id="6" name="Picture 5" descr="Lottery ticket and two lottery drawing balls reading 12 and 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1" y="1295400"/>
            <a:ext cx="2167725" cy="2971800"/>
          </a:xfrm>
          <a:prstGeom prst="rect">
            <a:avLst/>
          </a:prstGeom>
        </p:spPr>
      </p:pic>
      <p:sp>
        <p:nvSpPr>
          <p:cNvPr id="2" name="Content Placeholder 2"/>
          <p:cNvSpPr>
            <a:spLocks noGrp="1"/>
          </p:cNvSpPr>
          <p:nvPr>
            <p:ph idx="1"/>
          </p:nvPr>
        </p:nvSpPr>
        <p:spPr>
          <a:xfrm>
            <a:off x="4495800" y="990600"/>
            <a:ext cx="5410200" cy="4610100"/>
          </a:xfrm>
        </p:spPr>
        <p:txBody>
          <a:bodyPr/>
          <a:lstStyle/>
          <a:p>
            <a:pPr marL="0" indent="0">
              <a:spcAft>
                <a:spcPts val="1800"/>
              </a:spcAft>
              <a:buNone/>
              <a:defRPr/>
            </a:pPr>
            <a:r>
              <a:rPr lang="en-US" altLang="en-US" b="1" dirty="0">
                <a:latin typeface="Helvetica Neue" pitchFamily="-84" charset="0"/>
                <a:ea typeface="Geneva" pitchFamily="-84" charset="0"/>
                <a:cs typeface="Geneva" pitchFamily="-84" charset="0"/>
              </a:rPr>
              <a:t>Scammers may: </a:t>
            </a:r>
          </a:p>
          <a:p>
            <a:pPr>
              <a:spcAft>
                <a:spcPts val="1800"/>
              </a:spcAft>
              <a:defRPr/>
            </a:pPr>
            <a:r>
              <a:rPr lang="en-US" altLang="en-US" dirty="0">
                <a:latin typeface="Helvetica Neue" pitchFamily="-84" charset="0"/>
                <a:ea typeface="Geneva" pitchFamily="-84" charset="0"/>
                <a:cs typeface="Geneva" pitchFamily="-84" charset="0"/>
              </a:rPr>
              <a:t>Call, email, or text regarding lotteries, drawings, or sweepstakes </a:t>
            </a:r>
          </a:p>
          <a:p>
            <a:pPr>
              <a:spcAft>
                <a:spcPts val="1800"/>
              </a:spcAft>
              <a:defRPr/>
            </a:pPr>
            <a:r>
              <a:rPr lang="en-US" altLang="en-US" dirty="0">
                <a:latin typeface="Helvetica Neue" pitchFamily="-84" charset="0"/>
                <a:ea typeface="Geneva" pitchFamily="-84" charset="0"/>
                <a:cs typeface="Geneva" pitchFamily="-84" charset="0"/>
              </a:rPr>
              <a:t>Request upfront processing fees or taxes</a:t>
            </a:r>
          </a:p>
          <a:p>
            <a:pPr>
              <a:spcAft>
                <a:spcPts val="1800"/>
              </a:spcAft>
              <a:defRPr/>
            </a:pPr>
            <a:r>
              <a:rPr lang="en-US" altLang="en-US" dirty="0">
                <a:latin typeface="Helvetica Neue" pitchFamily="-84" charset="0"/>
                <a:ea typeface="Geneva" pitchFamily="-84" charset="0"/>
                <a:cs typeface="Geneva" pitchFamily="-84" charset="0"/>
              </a:rPr>
              <a:t>Send authentic-looking claims checks</a:t>
            </a:r>
          </a:p>
          <a:p>
            <a:pPr>
              <a:spcAft>
                <a:spcPts val="1800"/>
              </a:spcAft>
              <a:defRPr/>
            </a:pPr>
            <a:r>
              <a:rPr lang="en-US" altLang="en-US" dirty="0">
                <a:latin typeface="Helvetica Neue" pitchFamily="-84" charset="0"/>
                <a:ea typeface="Geneva" pitchFamily="-84" charset="0"/>
                <a:cs typeface="Geneva" pitchFamily="-84" charset="0"/>
              </a:rPr>
              <a:t>Pose as an attorney for winners</a:t>
            </a:r>
          </a:p>
          <a:p>
            <a:pPr marL="0" indent="0">
              <a:buNone/>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Tips for Avoiding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Telephone Scams</a:t>
            </a:r>
          </a:p>
        </p:txBody>
      </p:sp>
      <p:pic>
        <p:nvPicPr>
          <p:cNvPr id="2" name="Picture 1" descr="a lit lightbulb with a dollar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0" y="228600"/>
            <a:ext cx="1761744" cy="2249424"/>
          </a:xfrm>
          <a:prstGeom prst="rect">
            <a:avLst/>
          </a:prstGeom>
        </p:spPr>
      </p:pic>
      <p:sp>
        <p:nvSpPr>
          <p:cNvPr id="49155" name="Content Placeholder 2"/>
          <p:cNvSpPr>
            <a:spLocks noGrp="1"/>
          </p:cNvSpPr>
          <p:nvPr>
            <p:ph idx="1"/>
          </p:nvPr>
        </p:nvSpPr>
        <p:spPr>
          <a:xfrm>
            <a:off x="2514600" y="1524000"/>
            <a:ext cx="7391400" cy="3733800"/>
          </a:xfrm>
        </p:spPr>
        <p:txBody>
          <a:bodyPr/>
          <a:lstStyle/>
          <a:p>
            <a:r>
              <a:rPr lang="en-US" altLang="en-US" dirty="0">
                <a:latin typeface="Helvetica Neue" pitchFamily="-84" charset="0"/>
                <a:ea typeface="Geneva" pitchFamily="-84" charset="0"/>
                <a:cs typeface="Geneva" pitchFamily="-84" charset="0"/>
              </a:rPr>
              <a:t>Cannot usually win a contest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unless you enter</a:t>
            </a:r>
          </a:p>
          <a:p>
            <a:r>
              <a:rPr lang="en-US" altLang="en-US" dirty="0">
                <a:latin typeface="Helvetica Neue" pitchFamily="-84" charset="0"/>
                <a:ea typeface="Geneva" pitchFamily="-84" charset="0"/>
                <a:cs typeface="Geneva" pitchFamily="-84" charset="0"/>
              </a:rPr>
              <a:t>Never “pay to play”</a:t>
            </a:r>
          </a:p>
          <a:p>
            <a:r>
              <a:rPr lang="en-US" altLang="en-US" dirty="0">
                <a:latin typeface="Helvetica Neue" pitchFamily="-84" charset="0"/>
                <a:ea typeface="Geneva" pitchFamily="-84" charset="0"/>
                <a:cs typeface="Geneva" pitchFamily="-84" charset="0"/>
              </a:rPr>
              <a:t>Be suspicious of pressure to wire funds</a:t>
            </a:r>
          </a:p>
          <a:p>
            <a:r>
              <a:rPr lang="en-US" altLang="en-US" dirty="0">
                <a:latin typeface="Helvetica Neue" pitchFamily="-84" charset="0"/>
                <a:ea typeface="Geneva" pitchFamily="-84" charset="0"/>
                <a:cs typeface="Geneva" pitchFamily="-84" charset="0"/>
              </a:rPr>
              <a:t>Pay attention to warnings from your financial institution</a:t>
            </a:r>
          </a:p>
          <a:p>
            <a:r>
              <a:rPr lang="en-US" altLang="en-US" dirty="0">
                <a:latin typeface="Helvetica Neue" pitchFamily="-84" charset="0"/>
                <a:ea typeface="Geneva" pitchFamily="-84" charset="0"/>
                <a:cs typeface="Geneva" pitchFamily="-84" charset="0"/>
              </a:rPr>
              <a:t>If the caller claims an emergency, check it out at a number you know to be valid</a:t>
            </a:r>
          </a:p>
          <a:p>
            <a:r>
              <a:rPr lang="en-US" altLang="en-US" dirty="0">
                <a:latin typeface="Helvetica Neue" pitchFamily="-84" charset="0"/>
                <a:ea typeface="Geneva" pitchFamily="-84" charset="0"/>
                <a:cs typeface="Geneva" pitchFamily="-84" charset="0"/>
              </a:rPr>
              <a:t>Be wary of requests for secrecy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819400" y="381001"/>
            <a:ext cx="7162800" cy="612775"/>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Activity 1: Telephone Scams</a:t>
            </a:r>
          </a:p>
        </p:txBody>
      </p:sp>
      <p:pic>
        <p:nvPicPr>
          <p:cNvPr id="2" name="Picture 1" descr="a p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260317">
            <a:off x="1817553" y="224980"/>
            <a:ext cx="1581464" cy="1843617"/>
          </a:xfrm>
          <a:prstGeom prst="rect">
            <a:avLst/>
          </a:prstGeom>
        </p:spPr>
      </p:pic>
      <p:sp>
        <p:nvSpPr>
          <p:cNvPr id="50179" name="Content Placeholder 2"/>
          <p:cNvSpPr>
            <a:spLocks noGrp="1"/>
          </p:cNvSpPr>
          <p:nvPr>
            <p:ph idx="1"/>
          </p:nvPr>
        </p:nvSpPr>
        <p:spPr>
          <a:xfrm>
            <a:off x="3048000" y="1143001"/>
            <a:ext cx="7086600" cy="3889375"/>
          </a:xfrm>
        </p:spPr>
        <p:txBody>
          <a:bodyPr/>
          <a:lstStyle/>
          <a:p>
            <a:pPr eaLnBrk="1" hangingPunct="1"/>
            <a:endParaRPr lang="en-US" altLang="en-US" dirty="0">
              <a:latin typeface="Helvetica Neue" pitchFamily="-84" charset="0"/>
              <a:ea typeface="Geneva" pitchFamily="-84" charset="0"/>
              <a:cs typeface="Arial" pitchFamily="34" charset="0"/>
            </a:endParaRPr>
          </a:p>
          <a:p>
            <a:pPr eaLnBrk="1" hangingPunct="1">
              <a:buFont typeface="Arial" pitchFamily="34" charset="0"/>
              <a:buNone/>
            </a:pPr>
            <a:r>
              <a:rPr lang="en-US" altLang="en-US" b="1" dirty="0">
                <a:latin typeface="Helvetica Neue" pitchFamily="-84" charset="0"/>
                <a:ea typeface="Geneva" pitchFamily="-84" charset="0"/>
                <a:cs typeface="Arial" pitchFamily="34" charset="0"/>
              </a:rPr>
              <a:t>Complete Activity 1 in the Resource Guide. </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Read each scenario</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Answer the questions</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Be prepared to explain your answer</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3280</Words>
  <Application>Microsoft Office PowerPoint</Application>
  <PresentationFormat>Widescreen</PresentationFormat>
  <Paragraphs>191</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B Helvetica Bold</vt:lpstr>
      <vt:lpstr>Calibri</vt:lpstr>
      <vt:lpstr>Courier New</vt:lpstr>
      <vt:lpstr>Helvetica Neue</vt:lpstr>
      <vt:lpstr>Wingdings</vt:lpstr>
      <vt:lpstr>1_Office Theme</vt:lpstr>
      <vt:lpstr>Avoid Telephone and  Internet Scams </vt:lpstr>
      <vt:lpstr>Grandparent Scam </vt:lpstr>
      <vt:lpstr>IRS Telephone Scam</vt:lpstr>
      <vt:lpstr>IRS Telephone Scam (cont.)</vt:lpstr>
      <vt:lpstr>IRS Telephone Scam (cont.)</vt:lpstr>
      <vt:lpstr>What to Do</vt:lpstr>
      <vt:lpstr>Lottery and Sweepstakes Scams</vt:lpstr>
      <vt:lpstr>Tips for Avoiding  Telephone Scams</vt:lpstr>
      <vt:lpstr>Activity 1: Telephone Scams</vt:lpstr>
      <vt:lpstr>Phantom Debt Collection Scam</vt:lpstr>
      <vt:lpstr>Phantom Debt Collection Scam (cont.)</vt:lpstr>
      <vt:lpstr>Debt Collection Scam: Safeguards</vt:lpstr>
      <vt:lpstr>Activity 2: Scam Debt Collection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5</cp:revision>
  <dcterms:created xsi:type="dcterms:W3CDTF">2022-02-08T21:11:45Z</dcterms:created>
  <dcterms:modified xsi:type="dcterms:W3CDTF">2022-04-13T17:56:27Z</dcterms:modified>
</cp:coreProperties>
</file>