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
  </p:notesMasterIdLst>
  <p:sldIdLst>
    <p:sldId id="388" r:id="rId3"/>
    <p:sldId id="399" r:id="rId4"/>
    <p:sldId id="400" r:id="rId5"/>
    <p:sldId id="401" r:id="rId6"/>
    <p:sldId id="40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9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Jahnel, Roger (Volunteer)(CFPB)" userId="dd25b2a7-01c5-45b2-8fa8-ec28bc90a4e1" providerId="ADAL" clId="{9FF0528F-B762-495A-8238-CD0ED7D18280}"/>
    <pc:docChg chg="delSld">
      <pc:chgData name="Davis-Jahnel, Roger (Volunteer)(CFPB)" userId="dd25b2a7-01c5-45b2-8fa8-ec28bc90a4e1" providerId="ADAL" clId="{9FF0528F-B762-495A-8238-CD0ED7D18280}" dt="2022-04-13T17:55:59.854" v="1" actId="2696"/>
      <pc:docMkLst>
        <pc:docMk/>
      </pc:docMkLst>
      <pc:sldChg chg="del">
        <pc:chgData name="Davis-Jahnel, Roger (Volunteer)(CFPB)" userId="dd25b2a7-01c5-45b2-8fa8-ec28bc90a4e1" providerId="ADAL" clId="{9FF0528F-B762-495A-8238-CD0ED7D18280}" dt="2022-04-13T17:55:50.877" v="0" actId="2696"/>
        <pc:sldMkLst>
          <pc:docMk/>
          <pc:sldMk cId="0" sldId="445"/>
        </pc:sldMkLst>
      </pc:sldChg>
      <pc:sldChg chg="del">
        <pc:chgData name="Davis-Jahnel, Roger (Volunteer)(CFPB)" userId="dd25b2a7-01c5-45b2-8fa8-ec28bc90a4e1" providerId="ADAL" clId="{9FF0528F-B762-495A-8238-CD0ED7D18280}" dt="2022-04-13T17:55:59.854" v="1" actId="2696"/>
        <pc:sldMkLst>
          <pc:docMk/>
          <pc:sldMk cId="0" sldId="446"/>
        </pc:sldMkLst>
      </pc:sldChg>
      <pc:sldChg chg="del">
        <pc:chgData name="Davis-Jahnel, Roger (Volunteer)(CFPB)" userId="dd25b2a7-01c5-45b2-8fa8-ec28bc90a4e1" providerId="ADAL" clId="{9FF0528F-B762-495A-8238-CD0ED7D18280}" dt="2022-04-13T17:55:59.854" v="1" actId="2696"/>
        <pc:sldMkLst>
          <pc:docMk/>
          <pc:sldMk cId="0" sldId="453"/>
        </pc:sldMkLst>
      </pc:sldChg>
      <pc:sldChg chg="del">
        <pc:chgData name="Davis-Jahnel, Roger (Volunteer)(CFPB)" userId="dd25b2a7-01c5-45b2-8fa8-ec28bc90a4e1" providerId="ADAL" clId="{9FF0528F-B762-495A-8238-CD0ED7D18280}" dt="2022-04-13T17:55:59.854" v="1" actId="2696"/>
        <pc:sldMkLst>
          <pc:docMk/>
          <pc:sldMk cId="0" sldId="454"/>
        </pc:sldMkLst>
      </pc:sldChg>
      <pc:sldChg chg="del">
        <pc:chgData name="Davis-Jahnel, Roger (Volunteer)(CFPB)" userId="dd25b2a7-01c5-45b2-8fa8-ec28bc90a4e1" providerId="ADAL" clId="{9FF0528F-B762-495A-8238-CD0ED7D18280}" dt="2022-04-13T17:55:59.854" v="1" actId="2696"/>
        <pc:sldMkLst>
          <pc:docMk/>
          <pc:sldMk cId="0" sldId="455"/>
        </pc:sldMkLst>
      </pc:sldChg>
      <pc:sldChg chg="del">
        <pc:chgData name="Davis-Jahnel, Roger (Volunteer)(CFPB)" userId="dd25b2a7-01c5-45b2-8fa8-ec28bc90a4e1" providerId="ADAL" clId="{9FF0528F-B762-495A-8238-CD0ED7D18280}" dt="2022-04-13T17:55:59.854" v="1" actId="2696"/>
        <pc:sldMkLst>
          <pc:docMk/>
          <pc:sldMk cId="0" sldId="456"/>
        </pc:sldMkLst>
      </pc:sldChg>
      <pc:sldChg chg="del">
        <pc:chgData name="Davis-Jahnel, Roger (Volunteer)(CFPB)" userId="dd25b2a7-01c5-45b2-8fa8-ec28bc90a4e1" providerId="ADAL" clId="{9FF0528F-B762-495A-8238-CD0ED7D18280}" dt="2022-04-13T17:55:59.854" v="1" actId="2696"/>
        <pc:sldMkLst>
          <pc:docMk/>
          <pc:sldMk cId="0" sldId="457"/>
        </pc:sldMkLst>
      </pc:sldChg>
      <pc:sldChg chg="del">
        <pc:chgData name="Davis-Jahnel, Roger (Volunteer)(CFPB)" userId="dd25b2a7-01c5-45b2-8fa8-ec28bc90a4e1" providerId="ADAL" clId="{9FF0528F-B762-495A-8238-CD0ED7D18280}" dt="2022-04-13T17:55:59.854" v="1" actId="2696"/>
        <pc:sldMkLst>
          <pc:docMk/>
          <pc:sldMk cId="0" sldId="458"/>
        </pc:sldMkLst>
      </pc:sldChg>
      <pc:sldChg chg="del">
        <pc:chgData name="Davis-Jahnel, Roger (Volunteer)(CFPB)" userId="dd25b2a7-01c5-45b2-8fa8-ec28bc90a4e1" providerId="ADAL" clId="{9FF0528F-B762-495A-8238-CD0ED7D18280}" dt="2022-04-13T17:55:59.854" v="1" actId="2696"/>
        <pc:sldMkLst>
          <pc:docMk/>
          <pc:sldMk cId="0" sldId="459"/>
        </pc:sldMkLst>
      </pc:sldChg>
      <pc:sldChg chg="del">
        <pc:chgData name="Davis-Jahnel, Roger (Volunteer)(CFPB)" userId="dd25b2a7-01c5-45b2-8fa8-ec28bc90a4e1" providerId="ADAL" clId="{9FF0528F-B762-495A-8238-CD0ED7D18280}" dt="2022-04-13T17:55:59.854" v="1" actId="2696"/>
        <pc:sldMkLst>
          <pc:docMk/>
          <pc:sldMk cId="0" sldId="460"/>
        </pc:sldMkLst>
      </pc:sldChg>
    </pc:docChg>
  </pc:docChgLst>
  <pc:docChgLst>
    <pc:chgData name="Davis-Jahnel, Roger (Volunteer)(CFPB)" userId="dd25b2a7-01c5-45b2-8fa8-ec28bc90a4e1" providerId="ADAL" clId="{246B8C1C-82D3-4A35-82D5-1FE0BCBFB87D}"/>
    <pc:docChg chg="custSel modSld">
      <pc:chgData name="Davis-Jahnel, Roger (Volunteer)(CFPB)" userId="dd25b2a7-01c5-45b2-8fa8-ec28bc90a4e1" providerId="ADAL" clId="{246B8C1C-82D3-4A35-82D5-1FE0BCBFB87D}" dt="2022-02-08T21:17:08.300" v="8" actId="27636"/>
      <pc:docMkLst>
        <pc:docMk/>
      </pc:docMkLst>
      <pc:sldChg chg="modSp mod">
        <pc:chgData name="Davis-Jahnel, Roger (Volunteer)(CFPB)" userId="dd25b2a7-01c5-45b2-8fa8-ec28bc90a4e1" providerId="ADAL" clId="{246B8C1C-82D3-4A35-82D5-1FE0BCBFB87D}" dt="2022-02-08T21:17:08.286" v="7" actId="27636"/>
        <pc:sldMkLst>
          <pc:docMk/>
          <pc:sldMk cId="0" sldId="444"/>
        </pc:sldMkLst>
        <pc:spChg chg="mod">
          <ac:chgData name="Davis-Jahnel, Roger (Volunteer)(CFPB)" userId="dd25b2a7-01c5-45b2-8fa8-ec28bc90a4e1" providerId="ADAL" clId="{246B8C1C-82D3-4A35-82D5-1FE0BCBFB87D}" dt="2022-02-08T21:17:08.286" v="7" actId="27636"/>
          <ac:spMkLst>
            <pc:docMk/>
            <pc:sldMk cId="0" sldId="444"/>
            <ac:spMk id="102402" creationId="{00000000-0000-0000-0000-000000000000}"/>
          </ac:spMkLst>
        </pc:spChg>
      </pc:sldChg>
      <pc:sldChg chg="modSp mod">
        <pc:chgData name="Davis-Jahnel, Roger (Volunteer)(CFPB)" userId="dd25b2a7-01c5-45b2-8fa8-ec28bc90a4e1" providerId="ADAL" clId="{246B8C1C-82D3-4A35-82D5-1FE0BCBFB87D}" dt="2022-02-08T21:17:08.300" v="8" actId="27636"/>
        <pc:sldMkLst>
          <pc:docMk/>
          <pc:sldMk cId="0" sldId="445"/>
        </pc:sldMkLst>
        <pc:spChg chg="mod">
          <ac:chgData name="Davis-Jahnel, Roger (Volunteer)(CFPB)" userId="dd25b2a7-01c5-45b2-8fa8-ec28bc90a4e1" providerId="ADAL" clId="{246B8C1C-82D3-4A35-82D5-1FE0BCBFB87D}" dt="2022-02-08T21:17:08.300" v="8" actId="27636"/>
          <ac:spMkLst>
            <pc:docMk/>
            <pc:sldMk cId="0" sldId="445"/>
            <ac:spMk id="103426" creationId="{00000000-0000-0000-0000-000000000000}"/>
          </ac:spMkLst>
        </pc:spChg>
      </pc:sldChg>
      <pc:sldChg chg="modSp mod">
        <pc:chgData name="Davis-Jahnel, Roger (Volunteer)(CFPB)" userId="dd25b2a7-01c5-45b2-8fa8-ec28bc90a4e1" providerId="ADAL" clId="{246B8C1C-82D3-4A35-82D5-1FE0BCBFB87D}" dt="2022-02-08T21:16:51.005" v="0" actId="27636"/>
        <pc:sldMkLst>
          <pc:docMk/>
          <pc:sldMk cId="0" sldId="453"/>
        </pc:sldMkLst>
        <pc:spChg chg="mod">
          <ac:chgData name="Davis-Jahnel, Roger (Volunteer)(CFPB)" userId="dd25b2a7-01c5-45b2-8fa8-ec28bc90a4e1" providerId="ADAL" clId="{246B8C1C-82D3-4A35-82D5-1FE0BCBFB87D}" dt="2022-02-08T21:16:51.005" v="0" actId="27636"/>
          <ac:spMkLst>
            <pc:docMk/>
            <pc:sldMk cId="0" sldId="453"/>
            <ac:spMk id="4098" creationId="{00000000-0000-0000-0000-000000000000}"/>
          </ac:spMkLst>
        </pc:spChg>
      </pc:sldChg>
      <pc:sldChg chg="modSp mod">
        <pc:chgData name="Davis-Jahnel, Roger (Volunteer)(CFPB)" userId="dd25b2a7-01c5-45b2-8fa8-ec28bc90a4e1" providerId="ADAL" clId="{246B8C1C-82D3-4A35-82D5-1FE0BCBFB87D}" dt="2022-02-08T21:16:51.010" v="1" actId="27636"/>
        <pc:sldMkLst>
          <pc:docMk/>
          <pc:sldMk cId="0" sldId="454"/>
        </pc:sldMkLst>
        <pc:spChg chg="mod">
          <ac:chgData name="Davis-Jahnel, Roger (Volunteer)(CFPB)" userId="dd25b2a7-01c5-45b2-8fa8-ec28bc90a4e1" providerId="ADAL" clId="{246B8C1C-82D3-4A35-82D5-1FE0BCBFB87D}" dt="2022-02-08T21:16:51.010" v="1" actId="27636"/>
          <ac:spMkLst>
            <pc:docMk/>
            <pc:sldMk cId="0" sldId="454"/>
            <ac:spMk id="6146" creationId="{00000000-0000-0000-0000-000000000000}"/>
          </ac:spMkLst>
        </pc:spChg>
      </pc:sldChg>
      <pc:sldChg chg="modSp mod">
        <pc:chgData name="Davis-Jahnel, Roger (Volunteer)(CFPB)" userId="dd25b2a7-01c5-45b2-8fa8-ec28bc90a4e1" providerId="ADAL" clId="{246B8C1C-82D3-4A35-82D5-1FE0BCBFB87D}" dt="2022-02-08T21:16:51.019" v="2" actId="27636"/>
        <pc:sldMkLst>
          <pc:docMk/>
          <pc:sldMk cId="0" sldId="456"/>
        </pc:sldMkLst>
        <pc:spChg chg="mod">
          <ac:chgData name="Davis-Jahnel, Roger (Volunteer)(CFPB)" userId="dd25b2a7-01c5-45b2-8fa8-ec28bc90a4e1" providerId="ADAL" clId="{246B8C1C-82D3-4A35-82D5-1FE0BCBFB87D}" dt="2022-02-08T21:16:51.019" v="2" actId="27636"/>
          <ac:spMkLst>
            <pc:docMk/>
            <pc:sldMk cId="0" sldId="456"/>
            <ac:spMk id="8194" creationId="{00000000-0000-0000-0000-000000000000}"/>
          </ac:spMkLst>
        </pc:spChg>
      </pc:sldChg>
      <pc:sldChg chg="modSp mod">
        <pc:chgData name="Davis-Jahnel, Roger (Volunteer)(CFPB)" userId="dd25b2a7-01c5-45b2-8fa8-ec28bc90a4e1" providerId="ADAL" clId="{246B8C1C-82D3-4A35-82D5-1FE0BCBFB87D}" dt="2022-02-08T21:16:51.027" v="3" actId="27636"/>
        <pc:sldMkLst>
          <pc:docMk/>
          <pc:sldMk cId="0" sldId="457"/>
        </pc:sldMkLst>
        <pc:spChg chg="mod">
          <ac:chgData name="Davis-Jahnel, Roger (Volunteer)(CFPB)" userId="dd25b2a7-01c5-45b2-8fa8-ec28bc90a4e1" providerId="ADAL" clId="{246B8C1C-82D3-4A35-82D5-1FE0BCBFB87D}" dt="2022-02-08T21:16:51.027" v="3" actId="27636"/>
          <ac:spMkLst>
            <pc:docMk/>
            <pc:sldMk cId="0" sldId="457"/>
            <ac:spMk id="9218" creationId="{00000000-0000-0000-0000-000000000000}"/>
          </ac:spMkLst>
        </pc:spChg>
      </pc:sldChg>
      <pc:sldChg chg="modSp mod">
        <pc:chgData name="Davis-Jahnel, Roger (Volunteer)(CFPB)" userId="dd25b2a7-01c5-45b2-8fa8-ec28bc90a4e1" providerId="ADAL" clId="{246B8C1C-82D3-4A35-82D5-1FE0BCBFB87D}" dt="2022-02-08T21:16:51.040" v="4" actId="27636"/>
        <pc:sldMkLst>
          <pc:docMk/>
          <pc:sldMk cId="0" sldId="458"/>
        </pc:sldMkLst>
        <pc:spChg chg="mod">
          <ac:chgData name="Davis-Jahnel, Roger (Volunteer)(CFPB)" userId="dd25b2a7-01c5-45b2-8fa8-ec28bc90a4e1" providerId="ADAL" clId="{246B8C1C-82D3-4A35-82D5-1FE0BCBFB87D}" dt="2022-02-08T21:16:51.040" v="4" actId="27636"/>
          <ac:spMkLst>
            <pc:docMk/>
            <pc:sldMk cId="0" sldId="458"/>
            <ac:spMk id="10242" creationId="{00000000-0000-0000-0000-000000000000}"/>
          </ac:spMkLst>
        </pc:spChg>
      </pc:sldChg>
      <pc:sldChg chg="modSp mod">
        <pc:chgData name="Davis-Jahnel, Roger (Volunteer)(CFPB)" userId="dd25b2a7-01c5-45b2-8fa8-ec28bc90a4e1" providerId="ADAL" clId="{246B8C1C-82D3-4A35-82D5-1FE0BCBFB87D}" dt="2022-02-08T21:16:51.048" v="5" actId="27636"/>
        <pc:sldMkLst>
          <pc:docMk/>
          <pc:sldMk cId="0" sldId="459"/>
        </pc:sldMkLst>
        <pc:spChg chg="mod">
          <ac:chgData name="Davis-Jahnel, Roger (Volunteer)(CFPB)" userId="dd25b2a7-01c5-45b2-8fa8-ec28bc90a4e1" providerId="ADAL" clId="{246B8C1C-82D3-4A35-82D5-1FE0BCBFB87D}" dt="2022-02-08T21:16:51.048" v="5" actId="27636"/>
          <ac:spMkLst>
            <pc:docMk/>
            <pc:sldMk cId="0" sldId="459"/>
            <ac:spMk id="14340" creationId="{00000000-0000-0000-0000-000000000000}"/>
          </ac:spMkLst>
        </pc:spChg>
      </pc:sldChg>
      <pc:sldChg chg="modSp mod">
        <pc:chgData name="Davis-Jahnel, Roger (Volunteer)(CFPB)" userId="dd25b2a7-01c5-45b2-8fa8-ec28bc90a4e1" providerId="ADAL" clId="{246B8C1C-82D3-4A35-82D5-1FE0BCBFB87D}" dt="2022-02-08T21:16:51.055" v="6" actId="27636"/>
        <pc:sldMkLst>
          <pc:docMk/>
          <pc:sldMk cId="0" sldId="460"/>
        </pc:sldMkLst>
        <pc:spChg chg="mod">
          <ac:chgData name="Davis-Jahnel, Roger (Volunteer)(CFPB)" userId="dd25b2a7-01c5-45b2-8fa8-ec28bc90a4e1" providerId="ADAL" clId="{246B8C1C-82D3-4A35-82D5-1FE0BCBFB87D}" dt="2022-02-08T21:16:51.055" v="6" actId="27636"/>
          <ac:spMkLst>
            <pc:docMk/>
            <pc:sldMk cId="0" sldId="460"/>
            <ac:spMk id="15363" creationId="{00000000-0000-0000-0000-000000000000}"/>
          </ac:spMkLst>
        </pc:spChg>
      </pc:sldChg>
    </pc:docChg>
  </pc:docChgLst>
  <pc:docChgLst>
    <pc:chgData name="Davis-Jahnel, Roger (Volunteer)(CFPB)" userId="dd25b2a7-01c5-45b2-8fa8-ec28bc90a4e1" providerId="ADAL" clId="{50440F3E-0065-4209-9026-63510F462B7F}"/>
    <pc:docChg chg="delSld">
      <pc:chgData name="Davis-Jahnel, Roger (Volunteer)(CFPB)" userId="dd25b2a7-01c5-45b2-8fa8-ec28bc90a4e1" providerId="ADAL" clId="{50440F3E-0065-4209-9026-63510F462B7F}" dt="2022-02-09T15:44:11.602" v="0" actId="2696"/>
      <pc:docMkLst>
        <pc:docMk/>
      </pc:docMkLst>
      <pc:sldChg chg="del">
        <pc:chgData name="Davis-Jahnel, Roger (Volunteer)(CFPB)" userId="dd25b2a7-01c5-45b2-8fa8-ec28bc90a4e1" providerId="ADAL" clId="{50440F3E-0065-4209-9026-63510F462B7F}" dt="2022-02-09T15:44:11.602" v="0" actId="2696"/>
        <pc:sldMkLst>
          <pc:docMk/>
          <pc:sldMk cId="0" sldId="44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10BFDA-DF2D-48C4-ACDC-F806D4DFF29E}" type="datetimeFigureOut">
              <a:rPr lang="en-US" smtClean="0"/>
              <a:t>4/13/2022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F45025-396C-4F09-B415-60F9F0F29485}" type="slidenum">
              <a:rPr lang="en-US" smtClean="0"/>
              <a:t>‹#›</a:t>
            </a:fld>
            <a:endParaRPr lang="en-US"/>
          </a:p>
        </p:txBody>
      </p:sp>
    </p:spTree>
    <p:extLst>
      <p:ext uri="{BB962C8B-B14F-4D97-AF65-F5344CB8AC3E}">
        <p14:creationId xmlns:p14="http://schemas.microsoft.com/office/powerpoint/2010/main" val="859072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AVOIDING CHARITY SCAMS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If you’re considering a request for a donation to a charity, do some research before you give. By finding out as much as you can about the charity, you can avoid fraudsters who try to take advantage of your generosity. Here are tips to help make sure your charitable contributions don’t go to a scammer. For more information, visit </a:t>
            </a:r>
            <a:r>
              <a:rPr lang="en-US" sz="1200" b="1" i="0" u="none" strike="noStrike" kern="1200" baseline="0" dirty="0">
                <a:solidFill>
                  <a:schemeClr val="tx1"/>
                </a:solidFill>
                <a:latin typeface="+mn-lt"/>
                <a:ea typeface="+mn-ea"/>
                <a:cs typeface="+mn-cs"/>
              </a:rPr>
              <a:t>ftc.gov/</a:t>
            </a:r>
            <a:r>
              <a:rPr lang="en-US" sz="1200" b="1" i="0" u="none" strike="noStrike" kern="1200" baseline="0" dirty="0" err="1">
                <a:solidFill>
                  <a:schemeClr val="tx1"/>
                </a:solidFill>
                <a:latin typeface="+mn-lt"/>
                <a:ea typeface="+mn-ea"/>
                <a:cs typeface="+mn-cs"/>
              </a:rPr>
              <a:t>charityfraud</a:t>
            </a:r>
            <a:r>
              <a:rPr lang="en-US" sz="1200" b="0" i="0" u="none" strike="noStrike" kern="1200" baseline="0" dirty="0">
                <a:solidFill>
                  <a:schemeClr val="tx1"/>
                </a:solidFill>
                <a:latin typeface="+mn-lt"/>
                <a:ea typeface="+mn-ea"/>
                <a:cs typeface="+mn-cs"/>
              </a:rPr>
              <a:t>. </a:t>
            </a:r>
          </a:p>
          <a:p>
            <a:r>
              <a:rPr lang="en-US" sz="1200" b="1" i="0" u="none" strike="noStrike" kern="1200" baseline="0" dirty="0">
                <a:solidFill>
                  <a:schemeClr val="tx1"/>
                </a:solidFill>
                <a:latin typeface="+mn-lt"/>
                <a:ea typeface="+mn-ea"/>
                <a:cs typeface="+mn-cs"/>
              </a:rPr>
              <a:t>Signs of a charity scam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According to the Federal Trade Commission (FTC), charities and fundraisers (groups that solicit funds on behalf of organizations) use the phone, face-to-face contact, email, the internet (including social networking sites), and mobile devices to solicit and obtain donations. Naturally, scammers use these same methods to take advantage of your goodwill. Regardless of how they reach you, be cautious any charity or fundraiser that: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Refuses to provide detailed information about its identity, mission, costs, and how the donation will be used, including what percent of your donation will go to the charity rather than to the caller or the caller’s company.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Won’t provide proof that a contribution is tax deductible.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Uses a sound-alike name that closely resembles that of a better-known, reputable organization.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Thanks you for a pledge you don’t remember making.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539995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Uses high-pressure tactics such as trying to get you to donate immediately, without giving you time to think about it and do your research.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Asks for donations in cash or asks you to wire money.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Offers to send a courier or overnight delivery service to collect the donation immediately.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Guarantees sweepstakes winnings in exchange for a contribution. By law, you never have to give a donation to be eligible to win a sweepstakes.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783781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Charity checklist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These precautions can help you ensure that your donation benefits the people and organizations that you want to help.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Ask for detailed information about the charity, including name, address, and telephone number.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Get the exact name of the organization and do some research. Searching the name of the organization online — especially with the word “complaint(s)” or “scam”— is one way to learn about its reputation.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Find out if the charity or fundraiser must be registered in your state by contacting the National Association of State Charity Officials at </a:t>
            </a:r>
            <a:r>
              <a:rPr lang="en-US" sz="1200" b="1" i="0" u="none" strike="noStrike" kern="1200" baseline="0" dirty="0">
                <a:solidFill>
                  <a:schemeClr val="tx1"/>
                </a:solidFill>
                <a:latin typeface="+mn-lt"/>
                <a:ea typeface="+mn-ea"/>
                <a:cs typeface="+mn-cs"/>
              </a:rPr>
              <a:t>nasconet.org.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Check on charity by contacting the Better Business Bureau’s (BBB) Wise Giving Alliance at </a:t>
            </a:r>
            <a:r>
              <a:rPr lang="en-US" sz="1200" b="1" i="0" u="none" strike="noStrike" kern="1200" baseline="0" dirty="0">
                <a:solidFill>
                  <a:schemeClr val="tx1"/>
                </a:solidFill>
                <a:latin typeface="+mn-lt"/>
                <a:ea typeface="+mn-ea"/>
                <a:cs typeface="+mn-cs"/>
              </a:rPr>
              <a:t>give.org </a:t>
            </a:r>
            <a:r>
              <a:rPr lang="en-US" sz="1200" b="0" i="0" u="none" strike="noStrike" kern="1200" baseline="0" dirty="0">
                <a:solidFill>
                  <a:schemeClr val="tx1"/>
                </a:solidFill>
                <a:latin typeface="+mn-lt"/>
                <a:ea typeface="+mn-ea"/>
                <a:cs typeface="+mn-cs"/>
              </a:rPr>
              <a:t>or </a:t>
            </a:r>
            <a:r>
              <a:rPr lang="en-US" sz="1200" b="1" i="0" u="none" strike="noStrike" kern="1200" baseline="0" dirty="0">
                <a:solidFill>
                  <a:schemeClr val="tx1"/>
                </a:solidFill>
                <a:latin typeface="+mn-lt"/>
                <a:ea typeface="+mn-ea"/>
                <a:cs typeface="+mn-cs"/>
              </a:rPr>
              <a:t>guidestar.org</a:t>
            </a:r>
            <a:r>
              <a:rPr lang="en-US" sz="1200" b="0" i="0" u="none" strike="noStrike" kern="1200" baseline="0" dirty="0">
                <a:solidFill>
                  <a:schemeClr val="tx1"/>
                </a:solidFill>
                <a:latin typeface="+mn-lt"/>
                <a:ea typeface="+mn-ea"/>
                <a:cs typeface="+mn-cs"/>
              </a:rPr>
              <a: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Call the charity directly. Find out if the organization is aware of the solicitation and has authorized the use of its name. The organization’s development staff should be able to help you.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Ask if the caller is a paid fundraiser. If so, ask: The name of the charity they represent </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percentage of your donation that will go to the charity </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How much will go to the actual cause to which you’re donating </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How much will go to the fundraiser </a:t>
            </a:r>
          </a:p>
          <a:p>
            <a:endParaRPr lang="en-US" sz="1200" b="0" i="0" u="none" strike="noStrike" kern="1200" baseline="0" dirty="0">
              <a:solidFill>
                <a:schemeClr val="tx1"/>
              </a:solidFill>
              <a:latin typeface="+mn-lt"/>
              <a:ea typeface="+mn-ea"/>
              <a:cs typeface="+mn-cs"/>
            </a:endParaRPr>
          </a:p>
          <a:p>
            <a:pPr marL="0" indent="0">
              <a:buFont typeface="Arial" panose="020B0604020202020204" pitchFamily="34" charset="0"/>
              <a:buNone/>
            </a:pPr>
            <a:endParaRPr lang="en-US"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114901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Keep a record of your donations.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Make an annual donation plan. That way, you can decide which causes to support and which reputable charities should receive your donations.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Visit this Internal Revenue Service (IRS) webpage: </a:t>
            </a:r>
            <a:r>
              <a:rPr lang="en-US" sz="1200" b="1" i="0" u="none" strike="noStrike" kern="1200" baseline="0" dirty="0">
                <a:solidFill>
                  <a:schemeClr val="tx1"/>
                </a:solidFill>
                <a:latin typeface="+mn-lt"/>
                <a:ea typeface="+mn-ea"/>
                <a:cs typeface="+mn-cs"/>
              </a:rPr>
              <a:t>apps.irs.gov/app/</a:t>
            </a:r>
            <a:r>
              <a:rPr lang="en-US" sz="1200" b="1" i="0" u="none" strike="noStrike" kern="1200" baseline="0" dirty="0" err="1">
                <a:solidFill>
                  <a:schemeClr val="tx1"/>
                </a:solidFill>
                <a:latin typeface="+mn-lt"/>
                <a:ea typeface="+mn-ea"/>
                <a:cs typeface="+mn-cs"/>
              </a:rPr>
              <a:t>eos</a:t>
            </a:r>
            <a:r>
              <a:rPr lang="en-US" sz="1200" b="1"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to find out which organizations are eligible to receive tax deductible contributions.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Know the difference between “tax exempt” and “tax deductible.” Tax exempt means the organization doesn’t have to pay taxes. Tax deductible means you can deduct your contribution on your federal income tax return. </a:t>
            </a:r>
          </a:p>
          <a:p>
            <a:endParaRPr lang="en-US" dirty="0"/>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2047656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Never send cash donations. For security and tax purposes, it’s best to pay by check — made payable to the charity — or by credit card.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Never wire money to someone claiming to be a charity. Scammers often request donations to be wired because wiring money is like sending cash: once you send it, you can’t get it back.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 not donate until you’ve thoroughly researched the charity.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 wary of charities that spring up suddenly in response to current events and natural disasters. Even if they are legitimate, they may not have the infrastructure to get the donations to the affected area or people.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a donation request comes from a group claiming to help your local community (for example, local police or firefighters), ask the local agency if they have heard of the group and are getting financial support.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What about texting? If you text to donate, the charge will show up on your mobile phone bill. If you’ve asked your mobile phone provider to block premium text messages — texts that cost extra — then you won’t be able to donate this way. </a:t>
            </a:r>
          </a:p>
          <a:p>
            <a:r>
              <a:rPr lang="en-US" sz="1200" b="1" i="0" u="none" strike="noStrike" kern="1200" baseline="0" dirty="0">
                <a:solidFill>
                  <a:schemeClr val="tx1"/>
                </a:solidFill>
                <a:latin typeface="+mn-lt"/>
                <a:ea typeface="+mn-ea"/>
                <a:cs typeface="+mn-cs"/>
              </a:rPr>
              <a:t>Charities and the Do Not Call registry </a:t>
            </a: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The National Do Not Call Registry gives you a way to reduce telemarketing calls from legitimate businesses, but it exempts charities and political groups. However, if a fundraiser is calling on behalf of a charity, you can tell them to stop calling you. If the calls continue, the fundraiser may be subject to a fine. To sign up for the registry, verify a registration or submit a complaint, go to </a:t>
            </a:r>
            <a:r>
              <a:rPr lang="en-US" sz="1200" b="1" i="0" u="none" strike="noStrike" kern="1200" baseline="0" dirty="0">
                <a:solidFill>
                  <a:schemeClr val="tx1"/>
                </a:solidFill>
                <a:latin typeface="+mn-lt"/>
                <a:ea typeface="+mn-ea"/>
                <a:cs typeface="+mn-cs"/>
              </a:rPr>
              <a:t>donotcall.gov</a:t>
            </a:r>
            <a:r>
              <a:rPr lang="en-US" sz="1200" b="0" i="0" u="none" strike="noStrike" kern="1200" baseline="0" dirty="0">
                <a:solidFill>
                  <a:schemeClr val="tx1"/>
                </a:solidFill>
                <a:latin typeface="+mn-lt"/>
                <a:ea typeface="+mn-ea"/>
                <a:cs typeface="+mn-cs"/>
              </a:rPr>
              <a:t>.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Report charity scams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If you think you’ve been the victim of a charity scam or if a fundraiser has violated Do Not Call rules, file a complaint with the Federal Trade Commission. Your complaints can help detect patterns of wrong-doing and lead to investigations and prosecutions.</a:t>
            </a:r>
          </a:p>
        </p:txBody>
      </p:sp>
      <p:sp>
        <p:nvSpPr>
          <p:cNvPr id="4" name="Slide Number Placeholder 3"/>
          <p:cNvSpPr>
            <a:spLocks noGrp="1"/>
          </p:cNvSpPr>
          <p:nvPr>
            <p:ph type="sldNum" sz="quarter" idx="5"/>
          </p:nvPr>
        </p:nvSpPr>
        <p:spPr/>
        <p:txBody>
          <a:bodyPr/>
          <a:lstStyle/>
          <a:p>
            <a:pPr marL="0" marR="0" lvl="0" indent="0" algn="r" defTabSz="966621" rtl="0" eaLnBrk="1" fontAlgn="base" latinLnBrk="0" hangingPunct="1">
              <a:lnSpc>
                <a:spcPct val="100000"/>
              </a:lnSpc>
              <a:spcBef>
                <a:spcPct val="0"/>
              </a:spcBef>
              <a:spcAft>
                <a:spcPct val="0"/>
              </a:spcAft>
              <a:buClrTx/>
              <a:buSzTx/>
              <a:buFontTx/>
              <a:buNone/>
              <a:tabLst/>
              <a:defRPr/>
            </a:pPr>
            <a:fld id="{69419535-728B-43E5-AF8E-37893FB7B965}"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66621"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1794609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BFE81-A63D-48E3-9BB2-EDB729FE15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DDB29B-F29A-415F-86E7-224FBDB1A9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EA14FD6-B1B2-4334-B3A3-034B53A25091}"/>
              </a:ext>
            </a:extLst>
          </p:cNvPr>
          <p:cNvSpPr>
            <a:spLocks noGrp="1"/>
          </p:cNvSpPr>
          <p:nvPr>
            <p:ph type="dt" sz="half" idx="10"/>
          </p:nvPr>
        </p:nvSpPr>
        <p:spPr/>
        <p:txBody>
          <a:bodyPr/>
          <a:lstStyle/>
          <a:p>
            <a:fld id="{CA1EB350-15AF-4D31-9A77-12D6B40F504C}" type="datetimeFigureOut">
              <a:rPr lang="en-US" smtClean="0"/>
              <a:t>4/13/2022</a:t>
            </a:fld>
            <a:endParaRPr lang="en-US"/>
          </a:p>
        </p:txBody>
      </p:sp>
      <p:sp>
        <p:nvSpPr>
          <p:cNvPr id="5" name="Footer Placeholder 4">
            <a:extLst>
              <a:ext uri="{FF2B5EF4-FFF2-40B4-BE49-F238E27FC236}">
                <a16:creationId xmlns:a16="http://schemas.microsoft.com/office/drawing/2014/main" id="{5BE7E094-C1FE-4B60-A232-519A7F3F51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5B3791-3866-43CE-8545-2D2EAB73D3CD}"/>
              </a:ext>
            </a:extLst>
          </p:cNvPr>
          <p:cNvSpPr>
            <a:spLocks noGrp="1"/>
          </p:cNvSpPr>
          <p:nvPr>
            <p:ph type="sldNum" sz="quarter" idx="12"/>
          </p:nvPr>
        </p:nvSpPr>
        <p:spPr/>
        <p:txBody>
          <a:bodyPr/>
          <a:lstStyle/>
          <a:p>
            <a:fld id="{B748DAB3-926D-4064-8591-93C3A838CE72}" type="slidenum">
              <a:rPr lang="en-US" smtClean="0"/>
              <a:t>‹#›</a:t>
            </a:fld>
            <a:endParaRPr lang="en-US"/>
          </a:p>
        </p:txBody>
      </p:sp>
    </p:spTree>
    <p:extLst>
      <p:ext uri="{BB962C8B-B14F-4D97-AF65-F5344CB8AC3E}">
        <p14:creationId xmlns:p14="http://schemas.microsoft.com/office/powerpoint/2010/main" val="1907571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D10A5-B8E1-48C3-86EB-F2F82F444D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40CFAB8-E642-44AF-ABC2-A4E4DA4D415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863D27-1A60-4647-A3DA-44960E4F30DA}"/>
              </a:ext>
            </a:extLst>
          </p:cNvPr>
          <p:cNvSpPr>
            <a:spLocks noGrp="1"/>
          </p:cNvSpPr>
          <p:nvPr>
            <p:ph type="dt" sz="half" idx="10"/>
          </p:nvPr>
        </p:nvSpPr>
        <p:spPr/>
        <p:txBody>
          <a:bodyPr/>
          <a:lstStyle/>
          <a:p>
            <a:fld id="{CA1EB350-15AF-4D31-9A77-12D6B40F504C}" type="datetimeFigureOut">
              <a:rPr lang="en-US" smtClean="0"/>
              <a:t>4/13/2022</a:t>
            </a:fld>
            <a:endParaRPr lang="en-US"/>
          </a:p>
        </p:txBody>
      </p:sp>
      <p:sp>
        <p:nvSpPr>
          <p:cNvPr id="5" name="Footer Placeholder 4">
            <a:extLst>
              <a:ext uri="{FF2B5EF4-FFF2-40B4-BE49-F238E27FC236}">
                <a16:creationId xmlns:a16="http://schemas.microsoft.com/office/drawing/2014/main" id="{05126280-5EEB-4444-980C-0C1D20DD87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20661F-0154-42DF-BDE6-9726A3A53643}"/>
              </a:ext>
            </a:extLst>
          </p:cNvPr>
          <p:cNvSpPr>
            <a:spLocks noGrp="1"/>
          </p:cNvSpPr>
          <p:nvPr>
            <p:ph type="sldNum" sz="quarter" idx="12"/>
          </p:nvPr>
        </p:nvSpPr>
        <p:spPr/>
        <p:txBody>
          <a:bodyPr/>
          <a:lstStyle/>
          <a:p>
            <a:fld id="{B748DAB3-926D-4064-8591-93C3A838CE72}" type="slidenum">
              <a:rPr lang="en-US" smtClean="0"/>
              <a:t>‹#›</a:t>
            </a:fld>
            <a:endParaRPr lang="en-US"/>
          </a:p>
        </p:txBody>
      </p:sp>
    </p:spTree>
    <p:extLst>
      <p:ext uri="{BB962C8B-B14F-4D97-AF65-F5344CB8AC3E}">
        <p14:creationId xmlns:p14="http://schemas.microsoft.com/office/powerpoint/2010/main" val="25738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3B9384-9B2E-4FA1-9E47-6D29CE234C9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E785202-350D-4AA4-B6E4-2534E273AD6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8BAEF9-C8C5-49D1-BBD2-1C45F7655C83}"/>
              </a:ext>
            </a:extLst>
          </p:cNvPr>
          <p:cNvSpPr>
            <a:spLocks noGrp="1"/>
          </p:cNvSpPr>
          <p:nvPr>
            <p:ph type="dt" sz="half" idx="10"/>
          </p:nvPr>
        </p:nvSpPr>
        <p:spPr/>
        <p:txBody>
          <a:bodyPr/>
          <a:lstStyle/>
          <a:p>
            <a:fld id="{CA1EB350-15AF-4D31-9A77-12D6B40F504C}" type="datetimeFigureOut">
              <a:rPr lang="en-US" smtClean="0"/>
              <a:t>4/13/2022</a:t>
            </a:fld>
            <a:endParaRPr lang="en-US"/>
          </a:p>
        </p:txBody>
      </p:sp>
      <p:sp>
        <p:nvSpPr>
          <p:cNvPr id="5" name="Footer Placeholder 4">
            <a:extLst>
              <a:ext uri="{FF2B5EF4-FFF2-40B4-BE49-F238E27FC236}">
                <a16:creationId xmlns:a16="http://schemas.microsoft.com/office/drawing/2014/main" id="{C1A02BBD-542B-4B34-9C05-CADE16E1DE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FAE7E4-15D2-4D60-B6BE-9C49D3163ED8}"/>
              </a:ext>
            </a:extLst>
          </p:cNvPr>
          <p:cNvSpPr>
            <a:spLocks noGrp="1"/>
          </p:cNvSpPr>
          <p:nvPr>
            <p:ph type="sldNum" sz="quarter" idx="12"/>
          </p:nvPr>
        </p:nvSpPr>
        <p:spPr/>
        <p:txBody>
          <a:bodyPr/>
          <a:lstStyle/>
          <a:p>
            <a:fld id="{B748DAB3-926D-4064-8591-93C3A838CE72}" type="slidenum">
              <a:rPr lang="en-US" smtClean="0"/>
              <a:t>‹#›</a:t>
            </a:fld>
            <a:endParaRPr lang="en-US"/>
          </a:p>
        </p:txBody>
      </p:sp>
    </p:spTree>
    <p:extLst>
      <p:ext uri="{BB962C8B-B14F-4D97-AF65-F5344CB8AC3E}">
        <p14:creationId xmlns:p14="http://schemas.microsoft.com/office/powerpoint/2010/main" val="849310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FEB9885-50A1-47DB-B5BD-421E613BEAA2}" type="datetime1">
              <a:rPr lang="en-US"/>
              <a:pPr>
                <a:defRPr/>
              </a:pPr>
              <a:t>4/13/2022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24A2756-6239-4BCA-BD74-06D4DF99D5A1}" type="slidenum">
              <a:rPr lang="en-US"/>
              <a:pPr>
                <a:defRPr/>
              </a:pPr>
              <a:t>‹#›</a:t>
            </a:fld>
            <a:endParaRPr lang="en-US" dirty="0"/>
          </a:p>
        </p:txBody>
      </p:sp>
    </p:spTree>
    <p:extLst>
      <p:ext uri="{BB962C8B-B14F-4D97-AF65-F5344CB8AC3E}">
        <p14:creationId xmlns:p14="http://schemas.microsoft.com/office/powerpoint/2010/main" val="2264999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8" name="Rectangle 17"/>
          <p:cNvSpPr/>
          <p:nvPr userDrawn="1"/>
        </p:nvSpPr>
        <p:spPr>
          <a:xfrm>
            <a:off x="11074400" y="6248400"/>
            <a:ext cx="812800" cy="609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5" name="TextBox 4"/>
          <p:cNvSpPr txBox="1"/>
          <p:nvPr userDrawn="1"/>
        </p:nvSpPr>
        <p:spPr>
          <a:xfrm>
            <a:off x="812800" y="6367790"/>
            <a:ext cx="2946400" cy="261610"/>
          </a:xfrm>
          <a:prstGeom prst="rect">
            <a:avLst/>
          </a:prstGeom>
          <a:noFill/>
        </p:spPr>
        <p:txBody>
          <a:bodyPr>
            <a:spAutoFit/>
          </a:bodyPr>
          <a:lstStyle/>
          <a:p>
            <a:pPr algn="l" fontAlgn="auto">
              <a:spcBef>
                <a:spcPts val="0"/>
              </a:spcBef>
              <a:spcAft>
                <a:spcPts val="0"/>
              </a:spcAft>
              <a:defRPr/>
            </a:pPr>
            <a:r>
              <a:rPr lang="en-US" sz="1100" b="0" dirty="0">
                <a:solidFill>
                  <a:srgbClr val="000000"/>
                </a:solidFill>
                <a:latin typeface="Helvetica Neue"/>
                <a:ea typeface="+mn-ea"/>
                <a:cs typeface="Helvetica Neue"/>
              </a:rPr>
              <a:t>Money Smart for Older Adults</a:t>
            </a:r>
          </a:p>
        </p:txBody>
      </p:sp>
      <p:sp>
        <p:nvSpPr>
          <p:cNvPr id="6" name="TextBox 5"/>
          <p:cNvSpPr txBox="1">
            <a:spLocks noChangeArrowheads="1"/>
          </p:cNvSpPr>
          <p:nvPr userDrawn="1"/>
        </p:nvSpPr>
        <p:spPr bwMode="auto">
          <a:xfrm>
            <a:off x="11176000" y="6400801"/>
            <a:ext cx="609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fld id="{1E409D2F-E643-451A-B731-8218C2698BBB}" type="slidenum">
              <a:rPr lang="en-US" sz="1400" b="1" smtClean="0">
                <a:solidFill>
                  <a:schemeClr val="tx1"/>
                </a:solidFill>
                <a:latin typeface="Helvetica Neue"/>
                <a:ea typeface="Helvetica Neue"/>
                <a:cs typeface="Helvetica Neue"/>
              </a:rPr>
              <a:t>‹#›</a:t>
            </a:fld>
            <a:endParaRPr lang="en-US" sz="1400" b="1" dirty="0">
              <a:solidFill>
                <a:schemeClr val="tx1"/>
              </a:solidFill>
              <a:latin typeface="Helvetica Neue"/>
              <a:ea typeface="Helvetica Neue"/>
              <a:cs typeface="Helvetica Neue"/>
            </a:endParaRPr>
          </a:p>
        </p:txBody>
      </p:sp>
      <p:sp>
        <p:nvSpPr>
          <p:cNvPr id="2" name="Title 1"/>
          <p:cNvSpPr>
            <a:spLocks noGrp="1"/>
          </p:cNvSpPr>
          <p:nvPr>
            <p:ph type="title"/>
          </p:nvPr>
        </p:nvSpPr>
        <p:spPr>
          <a:xfrm>
            <a:off x="914400" y="304800"/>
            <a:ext cx="10058400" cy="609600"/>
          </a:xfrm>
          <a:noFill/>
        </p:spPr>
        <p:txBody>
          <a:bodyPr anchor="t">
            <a:noAutofit/>
          </a:bodyPr>
          <a:lstStyle>
            <a:lvl1pPr algn="l">
              <a:spcAft>
                <a:spcPts val="0"/>
              </a:spcAft>
              <a:defRPr sz="3200" b="0" i="0" cap="all" spc="0" baseline="0">
                <a:solidFill>
                  <a:schemeClr val="tx1"/>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914400" y="1066800"/>
            <a:ext cx="10058400" cy="4267200"/>
          </a:xfrm>
        </p:spPr>
        <p:txBody>
          <a:bodyPr/>
          <a:lstStyle>
            <a:lvl1pPr marL="342900" indent="-342900">
              <a:spcBef>
                <a:spcPts val="600"/>
              </a:spcBef>
              <a:spcAft>
                <a:spcPts val="1200"/>
              </a:spcAft>
              <a:buClr>
                <a:schemeClr val="accent5">
                  <a:lumMod val="75000"/>
                </a:schemeClr>
              </a:buClr>
              <a:buFont typeface="Wingdings" charset="2"/>
              <a:buChar char="§"/>
              <a:defRPr sz="2200" b="0">
                <a:solidFill>
                  <a:schemeClr val="tx1"/>
                </a:solidFill>
                <a:latin typeface="Helvetica Neue"/>
                <a:cs typeface="Helvetica Neue"/>
              </a:defRPr>
            </a:lvl1pPr>
            <a:lvl2pPr marL="914400" indent="-274320">
              <a:spcBef>
                <a:spcPts val="600"/>
              </a:spcBef>
              <a:spcAft>
                <a:spcPts val="1200"/>
              </a:spcAft>
              <a:buSzPct val="110000"/>
              <a:buFont typeface="Arial"/>
              <a:buChar char="•"/>
              <a:defRPr sz="2200" b="0" i="0">
                <a:solidFill>
                  <a:schemeClr val="tx1"/>
                </a:solidFill>
                <a:latin typeface="Helvetica Neue"/>
                <a:cs typeface="Helvetica Neue"/>
              </a:defRPr>
            </a:lvl2pPr>
            <a:lvl3pPr marL="1143000" indent="-228600">
              <a:spcBef>
                <a:spcPts val="600"/>
              </a:spcBef>
              <a:spcAft>
                <a:spcPts val="1200"/>
              </a:spcAft>
              <a:buSzPct val="75000"/>
              <a:buFont typeface="Courier New"/>
              <a:buChar char="o"/>
              <a:defRPr sz="2200" b="0" i="0">
                <a:solidFill>
                  <a:schemeClr val="tx1"/>
                </a:solidFill>
                <a:latin typeface="Helvetica Neue"/>
                <a:cs typeface="Helvetica Neue"/>
              </a:defRPr>
            </a:lvl3pPr>
            <a:lvl4pPr>
              <a:spcBef>
                <a:spcPts val="600"/>
              </a:spcBef>
              <a:spcAft>
                <a:spcPts val="1200"/>
              </a:spcAft>
              <a:defRPr sz="2200" b="0" i="0">
                <a:solidFill>
                  <a:schemeClr val="tx1"/>
                </a:solidFill>
                <a:latin typeface="Helvetica Neue"/>
                <a:cs typeface="Helvetica Neue"/>
              </a:defRPr>
            </a:lvl4pPr>
            <a:lvl5pPr>
              <a:spcBef>
                <a:spcPts val="600"/>
              </a:spcBef>
              <a:spcAft>
                <a:spcPts val="1200"/>
              </a:spcAft>
              <a:defRPr sz="2200" b="0" i="0">
                <a:solidFill>
                  <a:schemeClr val="tx1"/>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447800"/>
            <a:ext cx="304800" cy="5410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4" name="Rectangle 13"/>
          <p:cNvSpPr/>
          <p:nvPr userDrawn="1"/>
        </p:nvSpPr>
        <p:spPr>
          <a:xfrm>
            <a:off x="0" y="990600"/>
            <a:ext cx="304800" cy="457200"/>
          </a:xfrm>
          <a:prstGeom prst="rect">
            <a:avLst/>
          </a:prstGeom>
          <a:solidFill>
            <a:srgbClr val="008FBE">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Rectangle 14"/>
          <p:cNvSpPr/>
          <p:nvPr userDrawn="1"/>
        </p:nvSpPr>
        <p:spPr>
          <a:xfrm>
            <a:off x="0" y="0"/>
            <a:ext cx="304800" cy="990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1600686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90ADF-2E82-48C5-9034-39876FA32D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73C2F6-20BB-438B-89C4-B558802B25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7F7784-00DD-477D-ACB8-197DC6B173B5}"/>
              </a:ext>
            </a:extLst>
          </p:cNvPr>
          <p:cNvSpPr>
            <a:spLocks noGrp="1"/>
          </p:cNvSpPr>
          <p:nvPr>
            <p:ph type="dt" sz="half" idx="10"/>
          </p:nvPr>
        </p:nvSpPr>
        <p:spPr/>
        <p:txBody>
          <a:bodyPr/>
          <a:lstStyle/>
          <a:p>
            <a:fld id="{CA1EB350-15AF-4D31-9A77-12D6B40F504C}" type="datetimeFigureOut">
              <a:rPr lang="en-US" smtClean="0"/>
              <a:t>4/13/2022</a:t>
            </a:fld>
            <a:endParaRPr lang="en-US"/>
          </a:p>
        </p:txBody>
      </p:sp>
      <p:sp>
        <p:nvSpPr>
          <p:cNvPr id="5" name="Footer Placeholder 4">
            <a:extLst>
              <a:ext uri="{FF2B5EF4-FFF2-40B4-BE49-F238E27FC236}">
                <a16:creationId xmlns:a16="http://schemas.microsoft.com/office/drawing/2014/main" id="{1DD1A06B-9A23-48B6-85EE-A301F881BE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45A17F-D49D-4E71-84AA-718BF06CB218}"/>
              </a:ext>
            </a:extLst>
          </p:cNvPr>
          <p:cNvSpPr>
            <a:spLocks noGrp="1"/>
          </p:cNvSpPr>
          <p:nvPr>
            <p:ph type="sldNum" sz="quarter" idx="12"/>
          </p:nvPr>
        </p:nvSpPr>
        <p:spPr/>
        <p:txBody>
          <a:bodyPr/>
          <a:lstStyle/>
          <a:p>
            <a:fld id="{B748DAB3-926D-4064-8591-93C3A838CE72}" type="slidenum">
              <a:rPr lang="en-US" smtClean="0"/>
              <a:t>‹#›</a:t>
            </a:fld>
            <a:endParaRPr lang="en-US"/>
          </a:p>
        </p:txBody>
      </p:sp>
    </p:spTree>
    <p:extLst>
      <p:ext uri="{BB962C8B-B14F-4D97-AF65-F5344CB8AC3E}">
        <p14:creationId xmlns:p14="http://schemas.microsoft.com/office/powerpoint/2010/main" val="798451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15DD9-4DE8-47E9-A404-DDAACA9BC17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3406E82-A9A9-4AFA-814E-1AB34B9651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2DC6DD5-B923-4FC0-BACD-0B02790DE8DF}"/>
              </a:ext>
            </a:extLst>
          </p:cNvPr>
          <p:cNvSpPr>
            <a:spLocks noGrp="1"/>
          </p:cNvSpPr>
          <p:nvPr>
            <p:ph type="dt" sz="half" idx="10"/>
          </p:nvPr>
        </p:nvSpPr>
        <p:spPr/>
        <p:txBody>
          <a:bodyPr/>
          <a:lstStyle/>
          <a:p>
            <a:fld id="{CA1EB350-15AF-4D31-9A77-12D6B40F504C}" type="datetimeFigureOut">
              <a:rPr lang="en-US" smtClean="0"/>
              <a:t>4/13/2022</a:t>
            </a:fld>
            <a:endParaRPr lang="en-US"/>
          </a:p>
        </p:txBody>
      </p:sp>
      <p:sp>
        <p:nvSpPr>
          <p:cNvPr id="5" name="Footer Placeholder 4">
            <a:extLst>
              <a:ext uri="{FF2B5EF4-FFF2-40B4-BE49-F238E27FC236}">
                <a16:creationId xmlns:a16="http://schemas.microsoft.com/office/drawing/2014/main" id="{E397D47B-ABD6-445F-9FF1-46CA565A55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3E8208-2DA1-4A5D-BD60-1AA8E2F0FB7D}"/>
              </a:ext>
            </a:extLst>
          </p:cNvPr>
          <p:cNvSpPr>
            <a:spLocks noGrp="1"/>
          </p:cNvSpPr>
          <p:nvPr>
            <p:ph type="sldNum" sz="quarter" idx="12"/>
          </p:nvPr>
        </p:nvSpPr>
        <p:spPr/>
        <p:txBody>
          <a:bodyPr/>
          <a:lstStyle/>
          <a:p>
            <a:fld id="{B748DAB3-926D-4064-8591-93C3A838CE72}" type="slidenum">
              <a:rPr lang="en-US" smtClean="0"/>
              <a:t>‹#›</a:t>
            </a:fld>
            <a:endParaRPr lang="en-US"/>
          </a:p>
        </p:txBody>
      </p:sp>
    </p:spTree>
    <p:extLst>
      <p:ext uri="{BB962C8B-B14F-4D97-AF65-F5344CB8AC3E}">
        <p14:creationId xmlns:p14="http://schemas.microsoft.com/office/powerpoint/2010/main" val="1148806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60D1D-C989-4DFC-B836-E57F0AE0E3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4F96D8-4B17-4895-905E-2C2A721113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F1CB932-7DAE-4FC7-8C19-117E3C9E30C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D70E63B-31C6-4768-9228-CEE47E228136}"/>
              </a:ext>
            </a:extLst>
          </p:cNvPr>
          <p:cNvSpPr>
            <a:spLocks noGrp="1"/>
          </p:cNvSpPr>
          <p:nvPr>
            <p:ph type="dt" sz="half" idx="10"/>
          </p:nvPr>
        </p:nvSpPr>
        <p:spPr/>
        <p:txBody>
          <a:bodyPr/>
          <a:lstStyle/>
          <a:p>
            <a:fld id="{CA1EB350-15AF-4D31-9A77-12D6B40F504C}" type="datetimeFigureOut">
              <a:rPr lang="en-US" smtClean="0"/>
              <a:t>4/13/2022</a:t>
            </a:fld>
            <a:endParaRPr lang="en-US"/>
          </a:p>
        </p:txBody>
      </p:sp>
      <p:sp>
        <p:nvSpPr>
          <p:cNvPr id="6" name="Footer Placeholder 5">
            <a:extLst>
              <a:ext uri="{FF2B5EF4-FFF2-40B4-BE49-F238E27FC236}">
                <a16:creationId xmlns:a16="http://schemas.microsoft.com/office/drawing/2014/main" id="{F7064A2F-ABE2-4529-ACF8-75E06AA5A8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096799-CAB3-471B-B050-5A47DDB45E9D}"/>
              </a:ext>
            </a:extLst>
          </p:cNvPr>
          <p:cNvSpPr>
            <a:spLocks noGrp="1"/>
          </p:cNvSpPr>
          <p:nvPr>
            <p:ph type="sldNum" sz="quarter" idx="12"/>
          </p:nvPr>
        </p:nvSpPr>
        <p:spPr/>
        <p:txBody>
          <a:bodyPr/>
          <a:lstStyle/>
          <a:p>
            <a:fld id="{B748DAB3-926D-4064-8591-93C3A838CE72}" type="slidenum">
              <a:rPr lang="en-US" smtClean="0"/>
              <a:t>‹#›</a:t>
            </a:fld>
            <a:endParaRPr lang="en-US"/>
          </a:p>
        </p:txBody>
      </p:sp>
    </p:spTree>
    <p:extLst>
      <p:ext uri="{BB962C8B-B14F-4D97-AF65-F5344CB8AC3E}">
        <p14:creationId xmlns:p14="http://schemas.microsoft.com/office/powerpoint/2010/main" val="1664582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5D664-5136-43F6-B5F3-540325B33C4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4BE2E2E-D9CA-4E9E-8128-6B83641F83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19B410-E5D5-4709-9C0E-E996E0E5BF3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A7448E6-0873-4AAB-A192-6511DD15C3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D2E88AC-21ED-4F5E-A40B-ADEA1059A53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BCE631-F7EB-46B3-B9DE-B1BB8CCC9851}"/>
              </a:ext>
            </a:extLst>
          </p:cNvPr>
          <p:cNvSpPr>
            <a:spLocks noGrp="1"/>
          </p:cNvSpPr>
          <p:nvPr>
            <p:ph type="dt" sz="half" idx="10"/>
          </p:nvPr>
        </p:nvSpPr>
        <p:spPr/>
        <p:txBody>
          <a:bodyPr/>
          <a:lstStyle/>
          <a:p>
            <a:fld id="{CA1EB350-15AF-4D31-9A77-12D6B40F504C}" type="datetimeFigureOut">
              <a:rPr lang="en-US" smtClean="0"/>
              <a:t>4/13/2022</a:t>
            </a:fld>
            <a:endParaRPr lang="en-US"/>
          </a:p>
        </p:txBody>
      </p:sp>
      <p:sp>
        <p:nvSpPr>
          <p:cNvPr id="8" name="Footer Placeholder 7">
            <a:extLst>
              <a:ext uri="{FF2B5EF4-FFF2-40B4-BE49-F238E27FC236}">
                <a16:creationId xmlns:a16="http://schemas.microsoft.com/office/drawing/2014/main" id="{29261302-48F1-4EE5-9F49-A27B698294F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4F45877-1CB6-438B-AA61-59B0B78D60DC}"/>
              </a:ext>
            </a:extLst>
          </p:cNvPr>
          <p:cNvSpPr>
            <a:spLocks noGrp="1"/>
          </p:cNvSpPr>
          <p:nvPr>
            <p:ph type="sldNum" sz="quarter" idx="12"/>
          </p:nvPr>
        </p:nvSpPr>
        <p:spPr/>
        <p:txBody>
          <a:bodyPr/>
          <a:lstStyle/>
          <a:p>
            <a:fld id="{B748DAB3-926D-4064-8591-93C3A838CE72}" type="slidenum">
              <a:rPr lang="en-US" smtClean="0"/>
              <a:t>‹#›</a:t>
            </a:fld>
            <a:endParaRPr lang="en-US"/>
          </a:p>
        </p:txBody>
      </p:sp>
    </p:spTree>
    <p:extLst>
      <p:ext uri="{BB962C8B-B14F-4D97-AF65-F5344CB8AC3E}">
        <p14:creationId xmlns:p14="http://schemas.microsoft.com/office/powerpoint/2010/main" val="336701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2F252-64A8-465E-A23F-B0B60D94EC6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297AD22-2397-4C59-87DB-D0DDC1EA9052}"/>
              </a:ext>
            </a:extLst>
          </p:cNvPr>
          <p:cNvSpPr>
            <a:spLocks noGrp="1"/>
          </p:cNvSpPr>
          <p:nvPr>
            <p:ph type="dt" sz="half" idx="10"/>
          </p:nvPr>
        </p:nvSpPr>
        <p:spPr/>
        <p:txBody>
          <a:bodyPr/>
          <a:lstStyle/>
          <a:p>
            <a:fld id="{CA1EB350-15AF-4D31-9A77-12D6B40F504C}" type="datetimeFigureOut">
              <a:rPr lang="en-US" smtClean="0"/>
              <a:t>4/13/2022</a:t>
            </a:fld>
            <a:endParaRPr lang="en-US"/>
          </a:p>
        </p:txBody>
      </p:sp>
      <p:sp>
        <p:nvSpPr>
          <p:cNvPr id="4" name="Footer Placeholder 3">
            <a:extLst>
              <a:ext uri="{FF2B5EF4-FFF2-40B4-BE49-F238E27FC236}">
                <a16:creationId xmlns:a16="http://schemas.microsoft.com/office/drawing/2014/main" id="{DFA18D7F-F7C5-435E-856B-2261B275641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77A5758-1770-4EB8-9B30-061ED2F9F546}"/>
              </a:ext>
            </a:extLst>
          </p:cNvPr>
          <p:cNvSpPr>
            <a:spLocks noGrp="1"/>
          </p:cNvSpPr>
          <p:nvPr>
            <p:ph type="sldNum" sz="quarter" idx="12"/>
          </p:nvPr>
        </p:nvSpPr>
        <p:spPr/>
        <p:txBody>
          <a:bodyPr/>
          <a:lstStyle/>
          <a:p>
            <a:fld id="{B748DAB3-926D-4064-8591-93C3A838CE72}" type="slidenum">
              <a:rPr lang="en-US" smtClean="0"/>
              <a:t>‹#›</a:t>
            </a:fld>
            <a:endParaRPr lang="en-US"/>
          </a:p>
        </p:txBody>
      </p:sp>
    </p:spTree>
    <p:extLst>
      <p:ext uri="{BB962C8B-B14F-4D97-AF65-F5344CB8AC3E}">
        <p14:creationId xmlns:p14="http://schemas.microsoft.com/office/powerpoint/2010/main" val="443904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04A6E3-567F-4E71-A650-8AC3DF8AC18B}"/>
              </a:ext>
            </a:extLst>
          </p:cNvPr>
          <p:cNvSpPr>
            <a:spLocks noGrp="1"/>
          </p:cNvSpPr>
          <p:nvPr>
            <p:ph type="dt" sz="half" idx="10"/>
          </p:nvPr>
        </p:nvSpPr>
        <p:spPr/>
        <p:txBody>
          <a:bodyPr/>
          <a:lstStyle/>
          <a:p>
            <a:fld id="{CA1EB350-15AF-4D31-9A77-12D6B40F504C}" type="datetimeFigureOut">
              <a:rPr lang="en-US" smtClean="0"/>
              <a:t>4/13/2022</a:t>
            </a:fld>
            <a:endParaRPr lang="en-US"/>
          </a:p>
        </p:txBody>
      </p:sp>
      <p:sp>
        <p:nvSpPr>
          <p:cNvPr id="3" name="Footer Placeholder 2">
            <a:extLst>
              <a:ext uri="{FF2B5EF4-FFF2-40B4-BE49-F238E27FC236}">
                <a16:creationId xmlns:a16="http://schemas.microsoft.com/office/drawing/2014/main" id="{175E8C09-B0B7-4056-A1F8-0BC81838F42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0E4C22B-8B5A-4753-BD9C-90A03C1BEAAC}"/>
              </a:ext>
            </a:extLst>
          </p:cNvPr>
          <p:cNvSpPr>
            <a:spLocks noGrp="1"/>
          </p:cNvSpPr>
          <p:nvPr>
            <p:ph type="sldNum" sz="quarter" idx="12"/>
          </p:nvPr>
        </p:nvSpPr>
        <p:spPr/>
        <p:txBody>
          <a:bodyPr/>
          <a:lstStyle/>
          <a:p>
            <a:fld id="{B748DAB3-926D-4064-8591-93C3A838CE72}" type="slidenum">
              <a:rPr lang="en-US" smtClean="0"/>
              <a:t>‹#›</a:t>
            </a:fld>
            <a:endParaRPr lang="en-US"/>
          </a:p>
        </p:txBody>
      </p:sp>
    </p:spTree>
    <p:extLst>
      <p:ext uri="{BB962C8B-B14F-4D97-AF65-F5344CB8AC3E}">
        <p14:creationId xmlns:p14="http://schemas.microsoft.com/office/powerpoint/2010/main" val="2003961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68F59-8715-45DA-A866-FAC31B8DA6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83D35CF-EF58-462E-8152-0276B1F406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E34CE2F-93E8-4309-8A52-0CA05C0E9C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7A5853-9C7B-465F-9C6D-6E5B9FB4AF63}"/>
              </a:ext>
            </a:extLst>
          </p:cNvPr>
          <p:cNvSpPr>
            <a:spLocks noGrp="1"/>
          </p:cNvSpPr>
          <p:nvPr>
            <p:ph type="dt" sz="half" idx="10"/>
          </p:nvPr>
        </p:nvSpPr>
        <p:spPr/>
        <p:txBody>
          <a:bodyPr/>
          <a:lstStyle/>
          <a:p>
            <a:fld id="{CA1EB350-15AF-4D31-9A77-12D6B40F504C}" type="datetimeFigureOut">
              <a:rPr lang="en-US" smtClean="0"/>
              <a:t>4/13/2022</a:t>
            </a:fld>
            <a:endParaRPr lang="en-US"/>
          </a:p>
        </p:txBody>
      </p:sp>
      <p:sp>
        <p:nvSpPr>
          <p:cNvPr id="6" name="Footer Placeholder 5">
            <a:extLst>
              <a:ext uri="{FF2B5EF4-FFF2-40B4-BE49-F238E27FC236}">
                <a16:creationId xmlns:a16="http://schemas.microsoft.com/office/drawing/2014/main" id="{53F69B2C-888F-4D95-AB72-B3C19319FC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4BAC3A-D805-433D-AA14-A661176DA269}"/>
              </a:ext>
            </a:extLst>
          </p:cNvPr>
          <p:cNvSpPr>
            <a:spLocks noGrp="1"/>
          </p:cNvSpPr>
          <p:nvPr>
            <p:ph type="sldNum" sz="quarter" idx="12"/>
          </p:nvPr>
        </p:nvSpPr>
        <p:spPr/>
        <p:txBody>
          <a:bodyPr/>
          <a:lstStyle/>
          <a:p>
            <a:fld id="{B748DAB3-926D-4064-8591-93C3A838CE72}" type="slidenum">
              <a:rPr lang="en-US" smtClean="0"/>
              <a:t>‹#›</a:t>
            </a:fld>
            <a:endParaRPr lang="en-US"/>
          </a:p>
        </p:txBody>
      </p:sp>
    </p:spTree>
    <p:extLst>
      <p:ext uri="{BB962C8B-B14F-4D97-AF65-F5344CB8AC3E}">
        <p14:creationId xmlns:p14="http://schemas.microsoft.com/office/powerpoint/2010/main" val="320369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98686-AAC0-4068-A37C-7DF7FC6667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022B8B8-E79A-4C4F-A7D4-8F3E60AA2D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821C7D7-63A4-40F8-9A85-68045AFF66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F1D6BB-F1F6-4747-9F00-4CA8EAF3CC8B}"/>
              </a:ext>
            </a:extLst>
          </p:cNvPr>
          <p:cNvSpPr>
            <a:spLocks noGrp="1"/>
          </p:cNvSpPr>
          <p:nvPr>
            <p:ph type="dt" sz="half" idx="10"/>
          </p:nvPr>
        </p:nvSpPr>
        <p:spPr/>
        <p:txBody>
          <a:bodyPr/>
          <a:lstStyle/>
          <a:p>
            <a:fld id="{CA1EB350-15AF-4D31-9A77-12D6B40F504C}" type="datetimeFigureOut">
              <a:rPr lang="en-US" smtClean="0"/>
              <a:t>4/13/2022</a:t>
            </a:fld>
            <a:endParaRPr lang="en-US"/>
          </a:p>
        </p:txBody>
      </p:sp>
      <p:sp>
        <p:nvSpPr>
          <p:cNvPr id="6" name="Footer Placeholder 5">
            <a:extLst>
              <a:ext uri="{FF2B5EF4-FFF2-40B4-BE49-F238E27FC236}">
                <a16:creationId xmlns:a16="http://schemas.microsoft.com/office/drawing/2014/main" id="{E590CD3B-1F56-49C7-B0BE-A5CCEEF1B6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DDC7D4-FD40-440F-8C87-48F565F0F1E5}"/>
              </a:ext>
            </a:extLst>
          </p:cNvPr>
          <p:cNvSpPr>
            <a:spLocks noGrp="1"/>
          </p:cNvSpPr>
          <p:nvPr>
            <p:ph type="sldNum" sz="quarter" idx="12"/>
          </p:nvPr>
        </p:nvSpPr>
        <p:spPr/>
        <p:txBody>
          <a:bodyPr/>
          <a:lstStyle/>
          <a:p>
            <a:fld id="{B748DAB3-926D-4064-8591-93C3A838CE72}" type="slidenum">
              <a:rPr lang="en-US" smtClean="0"/>
              <a:t>‹#›</a:t>
            </a:fld>
            <a:endParaRPr lang="en-US"/>
          </a:p>
        </p:txBody>
      </p:sp>
    </p:spTree>
    <p:extLst>
      <p:ext uri="{BB962C8B-B14F-4D97-AF65-F5344CB8AC3E}">
        <p14:creationId xmlns:p14="http://schemas.microsoft.com/office/powerpoint/2010/main" val="3584193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9728DC6-D072-48A5-8BAE-DFC6C5B6E2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2C7DA92-573D-4061-8244-F11D6A00F4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93E2C6-D1DD-4C64-B987-EA7548ACD7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1EB350-15AF-4D31-9A77-12D6B40F504C}" type="datetimeFigureOut">
              <a:rPr lang="en-US" smtClean="0"/>
              <a:t>4/13/2022</a:t>
            </a:fld>
            <a:endParaRPr lang="en-US"/>
          </a:p>
        </p:txBody>
      </p:sp>
      <p:sp>
        <p:nvSpPr>
          <p:cNvPr id="5" name="Footer Placeholder 4">
            <a:extLst>
              <a:ext uri="{FF2B5EF4-FFF2-40B4-BE49-F238E27FC236}">
                <a16:creationId xmlns:a16="http://schemas.microsoft.com/office/drawing/2014/main" id="{12CFBC00-AA03-4253-BD27-36470CC3A8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4122260-79B3-42F2-9DF8-AED57D03D4F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48DAB3-926D-4064-8591-93C3A838CE72}" type="slidenum">
              <a:rPr lang="en-US" smtClean="0"/>
              <a:t>‹#›</a:t>
            </a:fld>
            <a:endParaRPr lang="en-US"/>
          </a:p>
        </p:txBody>
      </p:sp>
    </p:spTree>
    <p:extLst>
      <p:ext uri="{BB962C8B-B14F-4D97-AF65-F5344CB8AC3E}">
        <p14:creationId xmlns:p14="http://schemas.microsoft.com/office/powerpoint/2010/main" val="33036732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FB993C77-EF2D-48B8-94C3-49A90CF1C103}" type="datetime1">
              <a:rPr lang="en-US"/>
              <a:pPr>
                <a:defRPr/>
              </a:pPr>
              <a:t>4/13/2022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92E6F545-A6EA-4B57-BB9D-C6497E113B70}" type="slidenum">
              <a:rPr lang="en-US"/>
              <a:pPr>
                <a:defRPr/>
              </a:pPr>
              <a:t>‹#›</a:t>
            </a:fld>
            <a:endParaRPr lang="en-US" dirty="0"/>
          </a:p>
        </p:txBody>
      </p:sp>
    </p:spTree>
    <p:extLst>
      <p:ext uri="{BB962C8B-B14F-4D97-AF65-F5344CB8AC3E}">
        <p14:creationId xmlns:p14="http://schemas.microsoft.com/office/powerpoint/2010/main" val="2933285438"/>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Signs of a Charity Scam</a:t>
            </a:r>
          </a:p>
        </p:txBody>
      </p:sp>
      <p:pic>
        <p:nvPicPr>
          <p:cNvPr id="6" name="Picture 5" descr="hand under a heart, with a magnifying glass looking at an exclamation mark."/>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0800" y="1447800"/>
            <a:ext cx="1676400" cy="2428464"/>
          </a:xfrm>
          <a:prstGeom prst="rect">
            <a:avLst/>
          </a:prstGeom>
        </p:spPr>
      </p:pic>
      <p:sp>
        <p:nvSpPr>
          <p:cNvPr id="3" name="Content Placeholder 2"/>
          <p:cNvSpPr>
            <a:spLocks noGrp="1"/>
          </p:cNvSpPr>
          <p:nvPr>
            <p:ph idx="1"/>
          </p:nvPr>
        </p:nvSpPr>
        <p:spPr>
          <a:xfrm>
            <a:off x="4572000" y="1447801"/>
            <a:ext cx="4800600" cy="3878263"/>
          </a:xfrm>
        </p:spPr>
        <p:txBody>
          <a:bodyPr/>
          <a:lstStyle/>
          <a:p>
            <a:pPr marL="0" indent="0">
              <a:buNone/>
              <a:defRPr/>
            </a:pPr>
            <a:r>
              <a:rPr lang="en-US" b="1" dirty="0"/>
              <a:t>Charity scammers: </a:t>
            </a:r>
          </a:p>
          <a:p>
            <a:pPr>
              <a:defRPr/>
            </a:pPr>
            <a:r>
              <a:rPr lang="en-US" dirty="0"/>
              <a:t>Refuse to provide information </a:t>
            </a:r>
          </a:p>
          <a:p>
            <a:pPr>
              <a:defRPr/>
            </a:pPr>
            <a:r>
              <a:rPr lang="en-US" dirty="0"/>
              <a:t>Won’t provide proof that a contribution is tax deductible</a:t>
            </a:r>
          </a:p>
          <a:p>
            <a:pPr>
              <a:defRPr/>
            </a:pPr>
            <a:r>
              <a:rPr lang="en-US" dirty="0"/>
              <a:t>Mimic name of another  organization</a:t>
            </a:r>
          </a:p>
          <a:p>
            <a:pPr>
              <a:defRPr/>
            </a:pPr>
            <a:r>
              <a:rPr lang="en-US" dirty="0"/>
              <a:t>Thank you for a pledge that you don’t remember making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Signs of a Charity Scam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sp>
        <p:nvSpPr>
          <p:cNvPr id="3" name="Content Placeholder 2"/>
          <p:cNvSpPr>
            <a:spLocks noGrp="1"/>
          </p:cNvSpPr>
          <p:nvPr>
            <p:ph idx="1"/>
          </p:nvPr>
        </p:nvSpPr>
        <p:spPr>
          <a:xfrm>
            <a:off x="2209800" y="1447801"/>
            <a:ext cx="8229600" cy="4367213"/>
          </a:xfrm>
        </p:spPr>
        <p:txBody>
          <a:bodyPr/>
          <a:lstStyle/>
          <a:p>
            <a:pPr marL="0" indent="0">
              <a:buNone/>
              <a:defRPr/>
            </a:pPr>
            <a:r>
              <a:rPr lang="en-US" b="1" dirty="0"/>
              <a:t>Charity scammers:  </a:t>
            </a:r>
          </a:p>
          <a:p>
            <a:pPr>
              <a:defRPr/>
            </a:pPr>
            <a:r>
              <a:rPr lang="en-US" dirty="0"/>
              <a:t>Pressure victims to donate immediately</a:t>
            </a:r>
          </a:p>
          <a:p>
            <a:pPr>
              <a:defRPr/>
            </a:pPr>
            <a:r>
              <a:rPr lang="en-US" dirty="0"/>
              <a:t>Ask victims to donate cash or wire money</a:t>
            </a:r>
          </a:p>
          <a:p>
            <a:pPr>
              <a:defRPr/>
            </a:pPr>
            <a:r>
              <a:rPr lang="en-US" dirty="0"/>
              <a:t>Request private account info/routing numbers</a:t>
            </a:r>
          </a:p>
          <a:p>
            <a:pPr>
              <a:defRPr/>
            </a:pPr>
            <a:r>
              <a:rPr lang="en-US" dirty="0"/>
              <a:t>Guarantee sweepstakes winning in exchange for a contribution</a:t>
            </a:r>
          </a:p>
          <a:p>
            <a:pPr>
              <a:defRPr/>
            </a:pPr>
            <a:endParaRPr lang="en-US" dirty="0"/>
          </a:p>
          <a:p>
            <a:pPr marL="0" indent="0">
              <a:buNone/>
              <a:defRPr/>
            </a:pPr>
            <a:endParaRPr lang="en-US" dirty="0"/>
          </a:p>
          <a:p>
            <a:pPr>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Charity Scam: Safeguard</a:t>
            </a:r>
          </a:p>
        </p:txBody>
      </p:sp>
      <p:pic>
        <p:nvPicPr>
          <p:cNvPr id="5" name="Picture 4" descr="crest with a checkmark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1066801"/>
            <a:ext cx="1866900" cy="1939337"/>
          </a:xfrm>
          <a:prstGeom prst="rect">
            <a:avLst/>
          </a:prstGeom>
        </p:spPr>
      </p:pic>
      <p:sp>
        <p:nvSpPr>
          <p:cNvPr id="51203" name="Content Placeholder 2"/>
          <p:cNvSpPr>
            <a:spLocks noGrp="1"/>
          </p:cNvSpPr>
          <p:nvPr>
            <p:ph idx="1"/>
          </p:nvPr>
        </p:nvSpPr>
        <p:spPr>
          <a:xfrm>
            <a:off x="3810000" y="1219200"/>
            <a:ext cx="6248400" cy="4433888"/>
          </a:xfrm>
        </p:spPr>
        <p:txBody>
          <a:bodyPr/>
          <a:lstStyle/>
          <a:p>
            <a:pPr>
              <a:defRPr/>
            </a:pPr>
            <a:r>
              <a:rPr lang="en-US" altLang="en-US" dirty="0">
                <a:latin typeface="Helvetica Neue" pitchFamily="-84" charset="0"/>
                <a:ea typeface="Geneva" pitchFamily="-84" charset="0"/>
                <a:cs typeface="Geneva" pitchFamily="-84" charset="0"/>
              </a:rPr>
              <a:t>Ask for information (e.g., name, address)</a:t>
            </a:r>
          </a:p>
          <a:p>
            <a:pPr>
              <a:defRPr/>
            </a:pPr>
            <a:r>
              <a:rPr lang="en-US" altLang="en-US" dirty="0">
                <a:latin typeface="Helvetica Neue" pitchFamily="-84" charset="0"/>
                <a:ea typeface="Geneva" pitchFamily="-84" charset="0"/>
                <a:cs typeface="Geneva" pitchFamily="-84" charset="0"/>
              </a:rPr>
              <a:t>Research using the organization’s name</a:t>
            </a:r>
          </a:p>
          <a:p>
            <a:pPr>
              <a:defRPr/>
            </a:pPr>
            <a:r>
              <a:rPr lang="en-US" altLang="en-US" dirty="0">
                <a:latin typeface="Helvetica Neue" pitchFamily="-84" charset="0"/>
                <a:ea typeface="Geneva" pitchFamily="-84" charset="0"/>
                <a:cs typeface="Geneva" pitchFamily="-84" charset="0"/>
              </a:rPr>
              <a:t>Check if the charity is trustworthy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(e.g., Wise Giving Alliance, Charity Watch)</a:t>
            </a:r>
          </a:p>
          <a:p>
            <a:pPr>
              <a:spcAft>
                <a:spcPts val="600"/>
              </a:spcAft>
              <a:defRPr/>
            </a:pPr>
            <a:r>
              <a:rPr lang="en-US" altLang="en-US" dirty="0">
                <a:latin typeface="Helvetica Neue" pitchFamily="-84" charset="0"/>
                <a:ea typeface="Geneva" pitchFamily="-84" charset="0"/>
                <a:cs typeface="Geneva" pitchFamily="-84" charset="0"/>
              </a:rPr>
              <a:t>Ask the following from a paid fundraiser: </a:t>
            </a:r>
          </a:p>
          <a:p>
            <a:pPr lvl="1">
              <a:spcBef>
                <a:spcPts val="0"/>
              </a:spcBef>
              <a:spcAft>
                <a:spcPts val="0"/>
              </a:spcAft>
              <a:defRPr/>
            </a:pPr>
            <a:r>
              <a:rPr lang="en-US" altLang="en-US" b="1" dirty="0">
                <a:latin typeface="Helvetica Neue" pitchFamily="-84" charset="0"/>
                <a:ea typeface="Geneva" pitchFamily="-84" charset="0"/>
                <a:cs typeface="Geneva" pitchFamily="-84" charset="0"/>
              </a:rPr>
              <a:t>Name of the charity</a:t>
            </a:r>
          </a:p>
          <a:p>
            <a:pPr lvl="1">
              <a:spcBef>
                <a:spcPts val="0"/>
              </a:spcBef>
              <a:spcAft>
                <a:spcPts val="600"/>
              </a:spcAft>
              <a:defRPr/>
            </a:pPr>
            <a:r>
              <a:rPr lang="en-US" altLang="en-US" b="1" dirty="0">
                <a:latin typeface="Helvetica Neue" pitchFamily="-84" charset="0"/>
                <a:ea typeface="Geneva" pitchFamily="-84" charset="0"/>
                <a:cs typeface="Geneva" pitchFamily="-84" charset="0"/>
              </a:rPr>
              <a:t>The percentage of your donation that </a:t>
            </a:r>
            <a:br>
              <a:rPr lang="en-US" altLang="en-US" b="1" dirty="0">
                <a:latin typeface="Helvetica Neue" pitchFamily="-84" charset="0"/>
                <a:ea typeface="Geneva" pitchFamily="-84" charset="0"/>
                <a:cs typeface="Geneva" pitchFamily="-84" charset="0"/>
              </a:rPr>
            </a:br>
            <a:r>
              <a:rPr lang="en-US" altLang="en-US" b="1" dirty="0">
                <a:latin typeface="Helvetica Neue" pitchFamily="-84" charset="0"/>
                <a:ea typeface="Geneva" pitchFamily="-84" charset="0"/>
                <a:cs typeface="Geneva" pitchFamily="-84" charset="0"/>
              </a:rPr>
              <a:t>will go to the charity</a:t>
            </a:r>
          </a:p>
          <a:p>
            <a:pPr>
              <a:defRPr/>
            </a:pPr>
            <a:r>
              <a:rPr lang="en-US" altLang="en-US" dirty="0">
                <a:latin typeface="Helvetica Neue" pitchFamily="-84" charset="0"/>
                <a:ea typeface="Geneva" pitchFamily="-84" charset="0"/>
                <a:cs typeface="Geneva" pitchFamily="-84" charset="0"/>
              </a:rPr>
              <a:t>Contact the charity directly about the solicitation</a:t>
            </a:r>
          </a:p>
          <a:p>
            <a:pPr marL="457200" lvl="1" indent="0">
              <a:buNone/>
              <a:defRPr/>
            </a:pPr>
            <a:endParaRPr lang="en-US" altLang="en-US" b="1" dirty="0">
              <a:latin typeface="Helvetica Neue" pitchFamily="-84" charset="0"/>
              <a:ea typeface="Geneva" pitchFamily="-84" charset="0"/>
              <a:cs typeface="Geneva" pitchFamily="-84" charset="0"/>
            </a:endParaRPr>
          </a:p>
          <a:p>
            <a:pPr marL="0" indent="0">
              <a:buNone/>
              <a:defRPr/>
            </a:pPr>
            <a:endParaRPr lang="en-US" altLang="en-US" sz="2800" dirty="0">
              <a:latin typeface="Helvetica Neue" pitchFamily="-84" charset="0"/>
              <a:ea typeface="Geneva" pitchFamily="-84" charset="0"/>
              <a:cs typeface="Geneva" pitchFamily="-84" charset="0"/>
            </a:endParaRPr>
          </a:p>
          <a:p>
            <a:pPr>
              <a:defRPr/>
            </a:pPr>
            <a:endParaRPr lang="en-US" altLang="en-US" sz="2800" dirty="0">
              <a:latin typeface="Helvetica Neue" pitchFamily="-84" charset="0"/>
              <a:ea typeface="Geneva" pitchFamily="-84" charset="0"/>
              <a:cs typeface="Geneva" pitchFamily="-8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Charity Scam: Safeguard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8" name="Picture 7" descr="crest with a checkmark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1066801"/>
            <a:ext cx="1866900" cy="1939337"/>
          </a:xfrm>
          <a:prstGeom prst="rect">
            <a:avLst/>
          </a:prstGeom>
        </p:spPr>
      </p:pic>
      <p:sp>
        <p:nvSpPr>
          <p:cNvPr id="3" name="Content Placeholder 2"/>
          <p:cNvSpPr>
            <a:spLocks noGrp="1"/>
          </p:cNvSpPr>
          <p:nvPr>
            <p:ph idx="1"/>
          </p:nvPr>
        </p:nvSpPr>
        <p:spPr>
          <a:xfrm>
            <a:off x="4114800" y="1306512"/>
            <a:ext cx="6096000" cy="2198688"/>
          </a:xfrm>
        </p:spPr>
        <p:txBody>
          <a:bodyPr/>
          <a:lstStyle/>
          <a:p>
            <a:pPr>
              <a:defRPr/>
            </a:pPr>
            <a:r>
              <a:rPr lang="en-US" dirty="0"/>
              <a:t>Keep a record of your donations</a:t>
            </a:r>
          </a:p>
          <a:p>
            <a:pPr>
              <a:defRPr/>
            </a:pPr>
            <a:r>
              <a:rPr lang="en-US" dirty="0"/>
              <a:t>Make an annual donation plan</a:t>
            </a:r>
          </a:p>
          <a:p>
            <a:pPr>
              <a:defRPr/>
            </a:pPr>
            <a:r>
              <a:rPr lang="en-US" dirty="0"/>
              <a:t>Learn if the organization is eligible for tax deductible contributions</a:t>
            </a:r>
          </a:p>
          <a:p>
            <a:pPr marL="0" indent="0">
              <a:buNone/>
              <a:defRPr/>
            </a:pPr>
            <a:endParaRPr lang="en-US" dirty="0"/>
          </a:p>
          <a:p>
            <a:pPr marL="457200" lvl="1" indent="0">
              <a:buNone/>
              <a:defRPr/>
            </a:pPr>
            <a:endParaRPr lang="en-US" dirty="0"/>
          </a:p>
          <a:p>
            <a:pPr marL="0" indent="0">
              <a:buNone/>
              <a:defRPr/>
            </a:pPr>
            <a:endParaRPr lang="en-US" dirty="0"/>
          </a:p>
          <a:p>
            <a:pPr marL="0" indent="0">
              <a:buNone/>
              <a:defRPr/>
            </a:pPr>
            <a:endParaRPr lang="en-US" dirty="0"/>
          </a:p>
        </p:txBody>
      </p:sp>
      <p:sp>
        <p:nvSpPr>
          <p:cNvPr id="2" name="TextBox 1"/>
          <p:cNvSpPr txBox="1"/>
          <p:nvPr/>
        </p:nvSpPr>
        <p:spPr>
          <a:xfrm>
            <a:off x="1828800" y="3859214"/>
            <a:ext cx="4191000" cy="1692771"/>
          </a:xfrm>
          <a:prstGeom prst="rect">
            <a:avLst/>
          </a:prstGeom>
          <a:noFill/>
          <a:ln w="38100">
            <a:noFill/>
          </a:ln>
        </p:spPr>
        <p:txBody>
          <a:bodyPr>
            <a:spAutoFit/>
          </a:bodyPr>
          <a:lstStyle/>
          <a:p>
            <a:pPr lvl="1" algn="r" fontAlgn="base">
              <a:spcBef>
                <a:spcPct val="0"/>
              </a:spcBef>
              <a:spcAft>
                <a:spcPct val="0"/>
              </a:spcAft>
              <a:defRPr/>
            </a:pPr>
            <a:r>
              <a:rPr lang="en-US" sz="3200" b="1" dirty="0">
                <a:solidFill>
                  <a:srgbClr val="008FBE"/>
                </a:solidFill>
                <a:latin typeface="Helvetica Neue"/>
                <a:ea typeface="ＭＳ Ｐゴシック" pitchFamily="34" charset="-128"/>
                <a:cs typeface="Helvetica Neue"/>
              </a:rPr>
              <a:t>Tax deductible:  </a:t>
            </a:r>
            <a:r>
              <a:rPr lang="en-US" sz="2400" dirty="0">
                <a:solidFill>
                  <a:prstClr val="black"/>
                </a:solidFill>
                <a:latin typeface="Helvetica Neue"/>
                <a:ea typeface="ＭＳ Ｐゴシック" pitchFamily="34" charset="-128"/>
                <a:cs typeface="Helvetica Neue"/>
              </a:rPr>
              <a:t>Contributions to the organization are  eligible for tax deduction.</a:t>
            </a:r>
          </a:p>
        </p:txBody>
      </p:sp>
      <p:cxnSp>
        <p:nvCxnSpPr>
          <p:cNvPr id="9" name="Straight Connector 8" descr="straight vertical line"/>
          <p:cNvCxnSpPr/>
          <p:nvPr/>
        </p:nvCxnSpPr>
        <p:spPr>
          <a:xfrm>
            <a:off x="6275388" y="3951288"/>
            <a:ext cx="0" cy="1687512"/>
          </a:xfrm>
          <a:prstGeom prst="line">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054726" y="3841750"/>
            <a:ext cx="3775075" cy="1784350"/>
          </a:xfrm>
          <a:prstGeom prst="rect">
            <a:avLst/>
          </a:prstGeom>
          <a:noFill/>
          <a:ln w="38100">
            <a:noFill/>
          </a:ln>
        </p:spPr>
        <p:txBody>
          <a:bodyPr>
            <a:spAutoFit/>
          </a:bodyPr>
          <a:lstStyle/>
          <a:p>
            <a:pPr lvl="1" fontAlgn="base">
              <a:spcBef>
                <a:spcPct val="0"/>
              </a:spcBef>
              <a:spcAft>
                <a:spcPct val="0"/>
              </a:spcAft>
              <a:defRPr/>
            </a:pPr>
            <a:r>
              <a:rPr lang="en-US" sz="3200" b="1" dirty="0">
                <a:solidFill>
                  <a:srgbClr val="008FBE"/>
                </a:solidFill>
                <a:latin typeface="Helvetica Neue"/>
                <a:ea typeface="ＭＳ Ｐゴシック" pitchFamily="34" charset="-128"/>
                <a:cs typeface="Helvetica Neue"/>
              </a:rPr>
              <a:t>Tax exempt: </a:t>
            </a:r>
          </a:p>
          <a:p>
            <a:pPr lvl="1" fontAlgn="base">
              <a:spcBef>
                <a:spcPct val="0"/>
              </a:spcBef>
              <a:spcAft>
                <a:spcPct val="0"/>
              </a:spcAft>
              <a:defRPr/>
            </a:pPr>
            <a:r>
              <a:rPr lang="en-US" sz="2600" dirty="0">
                <a:solidFill>
                  <a:prstClr val="black"/>
                </a:solidFill>
                <a:latin typeface="Helvetica Neue"/>
                <a:ea typeface="ＭＳ Ｐゴシック" pitchFamily="34" charset="-128"/>
                <a:cs typeface="Helvetica Neue"/>
              </a:rPr>
              <a:t>The organization doesn’t have to pay taxes.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2209800" y="381000"/>
            <a:ext cx="76962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Charity Scam: Safeguard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pic>
        <p:nvPicPr>
          <p:cNvPr id="5" name="Picture 4" descr="crest with a checkmark in the cen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1066801"/>
            <a:ext cx="1866900" cy="1939337"/>
          </a:xfrm>
          <a:prstGeom prst="rect">
            <a:avLst/>
          </a:prstGeom>
        </p:spPr>
      </p:pic>
      <p:sp>
        <p:nvSpPr>
          <p:cNvPr id="3" name="Content Placeholder 2"/>
          <p:cNvSpPr>
            <a:spLocks noGrp="1"/>
          </p:cNvSpPr>
          <p:nvPr>
            <p:ph idx="1"/>
          </p:nvPr>
        </p:nvSpPr>
        <p:spPr>
          <a:xfrm>
            <a:off x="3962400" y="1371600"/>
            <a:ext cx="5943600" cy="4232275"/>
          </a:xfrm>
        </p:spPr>
        <p:txBody>
          <a:bodyPr/>
          <a:lstStyle/>
          <a:p>
            <a:pPr>
              <a:defRPr/>
            </a:pPr>
            <a:r>
              <a:rPr lang="en-US" dirty="0"/>
              <a:t>Pay by check or credit card </a:t>
            </a:r>
          </a:p>
          <a:p>
            <a:pPr>
              <a:defRPr/>
            </a:pPr>
            <a:r>
              <a:rPr lang="en-US" dirty="0"/>
              <a:t>Never send cash donations or </a:t>
            </a:r>
            <a:br>
              <a:rPr lang="en-US" dirty="0"/>
            </a:br>
            <a:r>
              <a:rPr lang="en-US" dirty="0"/>
              <a:t>wire money </a:t>
            </a:r>
          </a:p>
          <a:p>
            <a:pPr>
              <a:defRPr/>
            </a:pPr>
            <a:r>
              <a:rPr lang="en-US" dirty="0"/>
              <a:t>Do not donate until you’ve researched the charity</a:t>
            </a:r>
          </a:p>
          <a:p>
            <a:pPr>
              <a:defRPr/>
            </a:pPr>
            <a:r>
              <a:rPr lang="en-US" dirty="0"/>
              <a:t>Be wary of charities that spring up suddenly in response to current events/disasters</a:t>
            </a:r>
          </a:p>
          <a:p>
            <a:pPr>
              <a:defRPr/>
            </a:pPr>
            <a:endParaRPr lang="en-US" dirty="0"/>
          </a:p>
          <a:p>
            <a:pPr marL="0" indent="0">
              <a:buNone/>
              <a:defRPr/>
            </a:pPr>
            <a:endParaRPr lang="en-US" dirty="0"/>
          </a:p>
          <a:p>
            <a:pPr marL="0" indent="0">
              <a:buNone/>
              <a:defRPr/>
            </a:pPr>
            <a:endParaRPr lang="en-US" dirty="0"/>
          </a:p>
          <a:p>
            <a:pPr>
              <a:defRPr/>
            </a:pPr>
            <a:endParaRPr lang="en-US" dirty="0"/>
          </a:p>
          <a:p>
            <a:pPr marL="0" indent="0">
              <a:buNone/>
              <a:defRPr/>
            </a:pPr>
            <a:endParaRPr lang="en-US" dirty="0"/>
          </a:p>
          <a:p>
            <a:pPr lvl="1">
              <a:defRPr/>
            </a:pPr>
            <a:endParaRPr lang="en-US" dirty="0"/>
          </a:p>
          <a:p>
            <a:pPr>
              <a:defRPr/>
            </a:pPr>
            <a:endParaRPr lang="en-US" dirty="0"/>
          </a:p>
          <a:p>
            <a:pPr marL="0" indent="0">
              <a:buNone/>
              <a:defRPr/>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5875" cap="rnd" cmpd="sng">
          <a:solidFill>
            <a:srgbClr val="008FBE"/>
          </a:solidFill>
        </a:ln>
        <a:effectLst/>
      </a:spPr>
      <a:bodyPr lIns="182880" rIns="182880" bIns="228600" numCol="1" spcCol="91440" anchor="t" anchorCtr="0">
        <a:spAutoFit/>
      </a:bodyPr>
      <a:lstStyle>
        <a:defPPr>
          <a:defRPr sz="2400" b="1" dirty="0">
            <a:solidFill>
              <a:schemeClr val="tx1"/>
            </a:solidFill>
          </a:defRPr>
        </a:defPPr>
      </a:lstStyle>
      <a:style>
        <a:lnRef idx="3">
          <a:schemeClr val="lt1"/>
        </a:lnRef>
        <a:fillRef idx="1">
          <a:schemeClr val="accent2"/>
        </a:fillRef>
        <a:effectRef idx="1">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1225</Words>
  <Application>Microsoft Office PowerPoint</Application>
  <PresentationFormat>Widescreen</PresentationFormat>
  <Paragraphs>86</Paragraphs>
  <Slides>5</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vt:i4>
      </vt:variant>
    </vt:vector>
  </HeadingPairs>
  <TitlesOfParts>
    <vt:vector size="13" baseType="lpstr">
      <vt:lpstr>Arial</vt:lpstr>
      <vt:lpstr>Calibri</vt:lpstr>
      <vt:lpstr>Calibri Light</vt:lpstr>
      <vt:lpstr>Courier New</vt:lpstr>
      <vt:lpstr>Helvetica Neue</vt:lpstr>
      <vt:lpstr>Wingdings</vt:lpstr>
      <vt:lpstr>Office Theme</vt:lpstr>
      <vt:lpstr>1_Office Theme</vt:lpstr>
      <vt:lpstr>Signs of a Charity Scam</vt:lpstr>
      <vt:lpstr>Signs of a Charity Scam (cont.)</vt:lpstr>
      <vt:lpstr>Charity Scam: Safeguard</vt:lpstr>
      <vt:lpstr>Charity Scam: Safeguard (cont.)</vt:lpstr>
      <vt:lpstr>Charity Scam: Safeguard (cont.)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Smart for Older Adults</dc:title>
  <dc:creator>Davis-Jahnel, Roger (Volunteer)(CFPB)</dc:creator>
  <cp:lastModifiedBy>Davis-Jahnel, Roger (Volunteer)(CFPB)</cp:lastModifiedBy>
  <cp:revision>1</cp:revision>
  <dcterms:created xsi:type="dcterms:W3CDTF">2022-02-08T21:16:13Z</dcterms:created>
  <dcterms:modified xsi:type="dcterms:W3CDTF">2022-04-13T17:56:01Z</dcterms:modified>
</cp:coreProperties>
</file>