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384" r:id="rId2"/>
    <p:sldId id="365" r:id="rId3"/>
    <p:sldId id="266" r:id="rId4"/>
    <p:sldId id="347" r:id="rId5"/>
    <p:sldId id="290" r:id="rId6"/>
    <p:sldId id="360" r:id="rId7"/>
    <p:sldId id="366" r:id="rId8"/>
    <p:sldId id="293" r:id="rId9"/>
    <p:sldId id="294" r:id="rId10"/>
    <p:sldId id="295" r:id="rId11"/>
    <p:sldId id="394" r:id="rId12"/>
    <p:sldId id="296" r:id="rId13"/>
    <p:sldId id="447" r:id="rId14"/>
    <p:sldId id="448" r:id="rId15"/>
    <p:sldId id="453" r:id="rId16"/>
    <p:sldId id="454" r:id="rId17"/>
    <p:sldId id="455" r:id="rId18"/>
    <p:sldId id="45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9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Jahnel, Roger (Volunteer)(CFPB)" userId="dd25b2a7-01c5-45b2-8fa8-ec28bc90a4e1" providerId="ADAL" clId="{4A837BFF-7BC1-4CB0-A561-446E87BA45F0}"/>
    <pc:docChg chg="delSld delMainMaster">
      <pc:chgData name="Davis-Jahnel, Roger (Volunteer)(CFPB)" userId="dd25b2a7-01c5-45b2-8fa8-ec28bc90a4e1" providerId="ADAL" clId="{4A837BFF-7BC1-4CB0-A561-446E87BA45F0}" dt="2022-04-13T17:57:12.682" v="1" actId="2696"/>
      <pc:docMkLst>
        <pc:docMk/>
      </pc:docMkLst>
      <pc:sldChg chg="del">
        <pc:chgData name="Davis-Jahnel, Roger (Volunteer)(CFPB)" userId="dd25b2a7-01c5-45b2-8fa8-ec28bc90a4e1" providerId="ADAL" clId="{4A837BFF-7BC1-4CB0-A561-446E87BA45F0}" dt="2022-04-13T17:56:52.648" v="0" actId="2696"/>
        <pc:sldMkLst>
          <pc:docMk/>
          <pc:sldMk cId="0" sldId="381"/>
        </pc:sldMkLst>
      </pc:sldChg>
      <pc:sldChg chg="del">
        <pc:chgData name="Davis-Jahnel, Roger (Volunteer)(CFPB)" userId="dd25b2a7-01c5-45b2-8fa8-ec28bc90a4e1" providerId="ADAL" clId="{4A837BFF-7BC1-4CB0-A561-446E87BA45F0}" dt="2022-04-13T17:57:12.682" v="1" actId="2696"/>
        <pc:sldMkLst>
          <pc:docMk/>
          <pc:sldMk cId="2213874637" sldId="445"/>
        </pc:sldMkLst>
      </pc:sldChg>
      <pc:sldChg chg="del">
        <pc:chgData name="Davis-Jahnel, Roger (Volunteer)(CFPB)" userId="dd25b2a7-01c5-45b2-8fa8-ec28bc90a4e1" providerId="ADAL" clId="{4A837BFF-7BC1-4CB0-A561-446E87BA45F0}" dt="2022-04-13T17:56:52.648" v="0" actId="2696"/>
        <pc:sldMkLst>
          <pc:docMk/>
          <pc:sldMk cId="0" sldId="446"/>
        </pc:sldMkLst>
      </pc:sldChg>
      <pc:sldChg chg="del">
        <pc:chgData name="Davis-Jahnel, Roger (Volunteer)(CFPB)" userId="dd25b2a7-01c5-45b2-8fa8-ec28bc90a4e1" providerId="ADAL" clId="{4A837BFF-7BC1-4CB0-A561-446E87BA45F0}" dt="2022-04-13T17:56:52.648" v="0" actId="2696"/>
        <pc:sldMkLst>
          <pc:docMk/>
          <pc:sldMk cId="0" sldId="449"/>
        </pc:sldMkLst>
      </pc:sldChg>
      <pc:sldChg chg="del">
        <pc:chgData name="Davis-Jahnel, Roger (Volunteer)(CFPB)" userId="dd25b2a7-01c5-45b2-8fa8-ec28bc90a4e1" providerId="ADAL" clId="{4A837BFF-7BC1-4CB0-A561-446E87BA45F0}" dt="2022-04-13T17:56:52.648" v="0" actId="2696"/>
        <pc:sldMkLst>
          <pc:docMk/>
          <pc:sldMk cId="0" sldId="450"/>
        </pc:sldMkLst>
      </pc:sldChg>
      <pc:sldChg chg="del">
        <pc:chgData name="Davis-Jahnel, Roger (Volunteer)(CFPB)" userId="dd25b2a7-01c5-45b2-8fa8-ec28bc90a4e1" providerId="ADAL" clId="{4A837BFF-7BC1-4CB0-A561-446E87BA45F0}" dt="2022-04-13T17:56:52.648" v="0" actId="2696"/>
        <pc:sldMkLst>
          <pc:docMk/>
          <pc:sldMk cId="0" sldId="451"/>
        </pc:sldMkLst>
      </pc:sldChg>
      <pc:sldChg chg="del">
        <pc:chgData name="Davis-Jahnel, Roger (Volunteer)(CFPB)" userId="dd25b2a7-01c5-45b2-8fa8-ec28bc90a4e1" providerId="ADAL" clId="{4A837BFF-7BC1-4CB0-A561-446E87BA45F0}" dt="2022-04-13T17:56:52.648" v="0" actId="2696"/>
        <pc:sldMkLst>
          <pc:docMk/>
          <pc:sldMk cId="0" sldId="452"/>
        </pc:sldMkLst>
      </pc:sldChg>
      <pc:sldMasterChg chg="del delSldLayout">
        <pc:chgData name="Davis-Jahnel, Roger (Volunteer)(CFPB)" userId="dd25b2a7-01c5-45b2-8fa8-ec28bc90a4e1" providerId="ADAL" clId="{4A837BFF-7BC1-4CB0-A561-446E87BA45F0}" dt="2022-04-13T17:56:52.648" v="0" actId="2696"/>
        <pc:sldMasterMkLst>
          <pc:docMk/>
          <pc:sldMasterMk cId="2375604256" sldId="2147483648"/>
        </pc:sldMasterMkLst>
        <pc:sldLayoutChg chg="del">
          <pc:chgData name="Davis-Jahnel, Roger (Volunteer)(CFPB)" userId="dd25b2a7-01c5-45b2-8fa8-ec28bc90a4e1" providerId="ADAL" clId="{4A837BFF-7BC1-4CB0-A561-446E87BA45F0}" dt="2022-04-13T17:56:52.648" v="0" actId="2696"/>
          <pc:sldLayoutMkLst>
            <pc:docMk/>
            <pc:sldMasterMk cId="2375604256" sldId="2147483648"/>
            <pc:sldLayoutMk cId="2672705871" sldId="2147483649"/>
          </pc:sldLayoutMkLst>
        </pc:sldLayoutChg>
        <pc:sldLayoutChg chg="del">
          <pc:chgData name="Davis-Jahnel, Roger (Volunteer)(CFPB)" userId="dd25b2a7-01c5-45b2-8fa8-ec28bc90a4e1" providerId="ADAL" clId="{4A837BFF-7BC1-4CB0-A561-446E87BA45F0}" dt="2022-04-13T17:56:52.648" v="0" actId="2696"/>
          <pc:sldLayoutMkLst>
            <pc:docMk/>
            <pc:sldMasterMk cId="2375604256" sldId="2147483648"/>
            <pc:sldLayoutMk cId="2087639889" sldId="2147483650"/>
          </pc:sldLayoutMkLst>
        </pc:sldLayoutChg>
        <pc:sldLayoutChg chg="del">
          <pc:chgData name="Davis-Jahnel, Roger (Volunteer)(CFPB)" userId="dd25b2a7-01c5-45b2-8fa8-ec28bc90a4e1" providerId="ADAL" clId="{4A837BFF-7BC1-4CB0-A561-446E87BA45F0}" dt="2022-04-13T17:56:52.648" v="0" actId="2696"/>
          <pc:sldLayoutMkLst>
            <pc:docMk/>
            <pc:sldMasterMk cId="2375604256" sldId="2147483648"/>
            <pc:sldLayoutMk cId="2577328575" sldId="2147483651"/>
          </pc:sldLayoutMkLst>
        </pc:sldLayoutChg>
        <pc:sldLayoutChg chg="del">
          <pc:chgData name="Davis-Jahnel, Roger (Volunteer)(CFPB)" userId="dd25b2a7-01c5-45b2-8fa8-ec28bc90a4e1" providerId="ADAL" clId="{4A837BFF-7BC1-4CB0-A561-446E87BA45F0}" dt="2022-04-13T17:56:52.648" v="0" actId="2696"/>
          <pc:sldLayoutMkLst>
            <pc:docMk/>
            <pc:sldMasterMk cId="2375604256" sldId="2147483648"/>
            <pc:sldLayoutMk cId="1698818687" sldId="2147483652"/>
          </pc:sldLayoutMkLst>
        </pc:sldLayoutChg>
        <pc:sldLayoutChg chg="del">
          <pc:chgData name="Davis-Jahnel, Roger (Volunteer)(CFPB)" userId="dd25b2a7-01c5-45b2-8fa8-ec28bc90a4e1" providerId="ADAL" clId="{4A837BFF-7BC1-4CB0-A561-446E87BA45F0}" dt="2022-04-13T17:56:52.648" v="0" actId="2696"/>
          <pc:sldLayoutMkLst>
            <pc:docMk/>
            <pc:sldMasterMk cId="2375604256" sldId="2147483648"/>
            <pc:sldLayoutMk cId="1432779490" sldId="2147483653"/>
          </pc:sldLayoutMkLst>
        </pc:sldLayoutChg>
        <pc:sldLayoutChg chg="del">
          <pc:chgData name="Davis-Jahnel, Roger (Volunteer)(CFPB)" userId="dd25b2a7-01c5-45b2-8fa8-ec28bc90a4e1" providerId="ADAL" clId="{4A837BFF-7BC1-4CB0-A561-446E87BA45F0}" dt="2022-04-13T17:56:52.648" v="0" actId="2696"/>
          <pc:sldLayoutMkLst>
            <pc:docMk/>
            <pc:sldMasterMk cId="2375604256" sldId="2147483648"/>
            <pc:sldLayoutMk cId="3659163510" sldId="2147483654"/>
          </pc:sldLayoutMkLst>
        </pc:sldLayoutChg>
        <pc:sldLayoutChg chg="del">
          <pc:chgData name="Davis-Jahnel, Roger (Volunteer)(CFPB)" userId="dd25b2a7-01c5-45b2-8fa8-ec28bc90a4e1" providerId="ADAL" clId="{4A837BFF-7BC1-4CB0-A561-446E87BA45F0}" dt="2022-04-13T17:56:52.648" v="0" actId="2696"/>
          <pc:sldLayoutMkLst>
            <pc:docMk/>
            <pc:sldMasterMk cId="2375604256" sldId="2147483648"/>
            <pc:sldLayoutMk cId="2357869865" sldId="2147483655"/>
          </pc:sldLayoutMkLst>
        </pc:sldLayoutChg>
        <pc:sldLayoutChg chg="del">
          <pc:chgData name="Davis-Jahnel, Roger (Volunteer)(CFPB)" userId="dd25b2a7-01c5-45b2-8fa8-ec28bc90a4e1" providerId="ADAL" clId="{4A837BFF-7BC1-4CB0-A561-446E87BA45F0}" dt="2022-04-13T17:56:52.648" v="0" actId="2696"/>
          <pc:sldLayoutMkLst>
            <pc:docMk/>
            <pc:sldMasterMk cId="2375604256" sldId="2147483648"/>
            <pc:sldLayoutMk cId="3182233444" sldId="2147483656"/>
          </pc:sldLayoutMkLst>
        </pc:sldLayoutChg>
        <pc:sldLayoutChg chg="del">
          <pc:chgData name="Davis-Jahnel, Roger (Volunteer)(CFPB)" userId="dd25b2a7-01c5-45b2-8fa8-ec28bc90a4e1" providerId="ADAL" clId="{4A837BFF-7BC1-4CB0-A561-446E87BA45F0}" dt="2022-04-13T17:56:52.648" v="0" actId="2696"/>
          <pc:sldLayoutMkLst>
            <pc:docMk/>
            <pc:sldMasterMk cId="2375604256" sldId="2147483648"/>
            <pc:sldLayoutMk cId="3208303212" sldId="2147483657"/>
          </pc:sldLayoutMkLst>
        </pc:sldLayoutChg>
        <pc:sldLayoutChg chg="del">
          <pc:chgData name="Davis-Jahnel, Roger (Volunteer)(CFPB)" userId="dd25b2a7-01c5-45b2-8fa8-ec28bc90a4e1" providerId="ADAL" clId="{4A837BFF-7BC1-4CB0-A561-446E87BA45F0}" dt="2022-04-13T17:56:52.648" v="0" actId="2696"/>
          <pc:sldLayoutMkLst>
            <pc:docMk/>
            <pc:sldMasterMk cId="2375604256" sldId="2147483648"/>
            <pc:sldLayoutMk cId="1106628986" sldId="2147483658"/>
          </pc:sldLayoutMkLst>
        </pc:sldLayoutChg>
        <pc:sldLayoutChg chg="del">
          <pc:chgData name="Davis-Jahnel, Roger (Volunteer)(CFPB)" userId="dd25b2a7-01c5-45b2-8fa8-ec28bc90a4e1" providerId="ADAL" clId="{4A837BFF-7BC1-4CB0-A561-446E87BA45F0}" dt="2022-04-13T17:56:52.648" v="0" actId="2696"/>
          <pc:sldLayoutMkLst>
            <pc:docMk/>
            <pc:sldMasterMk cId="2375604256" sldId="2147483648"/>
            <pc:sldLayoutMk cId="781777173" sldId="2147483659"/>
          </pc:sldLayoutMkLst>
        </pc:sldLayoutChg>
      </pc:sldMasterChg>
    </pc:docChg>
  </pc:docChgLst>
  <pc:docChgLst>
    <pc:chgData name="Davis-Jahnel, Roger (Volunteer)(CFPB)" userId="dd25b2a7-01c5-45b2-8fa8-ec28bc90a4e1" providerId="ADAL" clId="{7B3509D9-54AE-4DC8-A397-F670736D9281}"/>
    <pc:docChg chg="custSel modSld">
      <pc:chgData name="Davis-Jahnel, Roger (Volunteer)(CFPB)" userId="dd25b2a7-01c5-45b2-8fa8-ec28bc90a4e1" providerId="ADAL" clId="{7B3509D9-54AE-4DC8-A397-F670736D9281}" dt="2022-02-08T20:24:37.258" v="4" actId="27636"/>
      <pc:docMkLst>
        <pc:docMk/>
      </pc:docMkLst>
      <pc:sldChg chg="modSp mod">
        <pc:chgData name="Davis-Jahnel, Roger (Volunteer)(CFPB)" userId="dd25b2a7-01c5-45b2-8fa8-ec28bc90a4e1" providerId="ADAL" clId="{7B3509D9-54AE-4DC8-A397-F670736D9281}" dt="2022-02-08T20:24:37.212" v="0" actId="27636"/>
        <pc:sldMkLst>
          <pc:docMk/>
          <pc:sldMk cId="0" sldId="294"/>
        </pc:sldMkLst>
        <pc:spChg chg="mod">
          <ac:chgData name="Davis-Jahnel, Roger (Volunteer)(CFPB)" userId="dd25b2a7-01c5-45b2-8fa8-ec28bc90a4e1" providerId="ADAL" clId="{7B3509D9-54AE-4DC8-A397-F670736D9281}" dt="2022-02-08T20:24:37.212" v="0" actId="27636"/>
          <ac:spMkLst>
            <pc:docMk/>
            <pc:sldMk cId="0" sldId="294"/>
            <ac:spMk id="27650" creationId="{00000000-0000-0000-0000-000000000000}"/>
          </ac:spMkLst>
        </pc:spChg>
      </pc:sldChg>
      <pc:sldChg chg="modSp mod">
        <pc:chgData name="Davis-Jahnel, Roger (Volunteer)(CFPB)" userId="dd25b2a7-01c5-45b2-8fa8-ec28bc90a4e1" providerId="ADAL" clId="{7B3509D9-54AE-4DC8-A397-F670736D9281}" dt="2022-02-08T20:24:37.234" v="2" actId="27636"/>
        <pc:sldMkLst>
          <pc:docMk/>
          <pc:sldMk cId="0" sldId="295"/>
        </pc:sldMkLst>
        <pc:spChg chg="mod">
          <ac:chgData name="Davis-Jahnel, Roger (Volunteer)(CFPB)" userId="dd25b2a7-01c5-45b2-8fa8-ec28bc90a4e1" providerId="ADAL" clId="{7B3509D9-54AE-4DC8-A397-F670736D9281}" dt="2022-02-08T20:24:37.229" v="1" actId="27636"/>
          <ac:spMkLst>
            <pc:docMk/>
            <pc:sldMk cId="0" sldId="295"/>
            <ac:spMk id="28674" creationId="{00000000-0000-0000-0000-000000000000}"/>
          </ac:spMkLst>
        </pc:spChg>
        <pc:spChg chg="mod">
          <ac:chgData name="Davis-Jahnel, Roger (Volunteer)(CFPB)" userId="dd25b2a7-01c5-45b2-8fa8-ec28bc90a4e1" providerId="ADAL" clId="{7B3509D9-54AE-4DC8-A397-F670736D9281}" dt="2022-02-08T20:24:37.234" v="2" actId="27636"/>
          <ac:spMkLst>
            <pc:docMk/>
            <pc:sldMk cId="0" sldId="295"/>
            <ac:spMk id="28675" creationId="{00000000-0000-0000-0000-000000000000}"/>
          </ac:spMkLst>
        </pc:spChg>
      </pc:sldChg>
      <pc:sldChg chg="modSp mod">
        <pc:chgData name="Davis-Jahnel, Roger (Volunteer)(CFPB)" userId="dd25b2a7-01c5-45b2-8fa8-ec28bc90a4e1" providerId="ADAL" clId="{7B3509D9-54AE-4DC8-A397-F670736D9281}" dt="2022-02-08T20:24:37.258" v="4" actId="27636"/>
        <pc:sldMkLst>
          <pc:docMk/>
          <pc:sldMk cId="0" sldId="296"/>
        </pc:sldMkLst>
        <pc:spChg chg="mod">
          <ac:chgData name="Davis-Jahnel, Roger (Volunteer)(CFPB)" userId="dd25b2a7-01c5-45b2-8fa8-ec28bc90a4e1" providerId="ADAL" clId="{7B3509D9-54AE-4DC8-A397-F670736D9281}" dt="2022-02-08T20:24:37.258" v="4" actId="27636"/>
          <ac:spMkLst>
            <pc:docMk/>
            <pc:sldMk cId="0" sldId="296"/>
            <ac:spMk id="30722" creationId="{00000000-0000-0000-0000-000000000000}"/>
          </ac:spMkLst>
        </pc:spChg>
      </pc:sldChg>
      <pc:sldChg chg="modSp mod">
        <pc:chgData name="Davis-Jahnel, Roger (Volunteer)(CFPB)" userId="dd25b2a7-01c5-45b2-8fa8-ec28bc90a4e1" providerId="ADAL" clId="{7B3509D9-54AE-4DC8-A397-F670736D9281}" dt="2022-02-08T20:24:37.246" v="3" actId="27636"/>
        <pc:sldMkLst>
          <pc:docMk/>
          <pc:sldMk cId="0" sldId="394"/>
        </pc:sldMkLst>
        <pc:spChg chg="mod">
          <ac:chgData name="Davis-Jahnel, Roger (Volunteer)(CFPB)" userId="dd25b2a7-01c5-45b2-8fa8-ec28bc90a4e1" providerId="ADAL" clId="{7B3509D9-54AE-4DC8-A397-F670736D9281}" dt="2022-02-08T20:24:37.246" v="3" actId="27636"/>
          <ac:spMkLst>
            <pc:docMk/>
            <pc:sldMk cId="0" sldId="394"/>
            <ac:spMk id="29698" creationId="{00000000-0000-0000-0000-000000000000}"/>
          </ac:spMkLst>
        </pc:spChg>
      </pc:sldChg>
    </pc:docChg>
  </pc:docChgLst>
  <pc:docChgLst>
    <pc:chgData name="Davis-Jahnel, Roger (Volunteer)(CFPB)" userId="dd25b2a7-01c5-45b2-8fa8-ec28bc90a4e1" providerId="ADAL" clId="{86E6E8CB-4BBD-4EAB-BC1D-3ED3047CAD43}"/>
    <pc:docChg chg="custSel delSld modSld">
      <pc:chgData name="Davis-Jahnel, Roger (Volunteer)(CFPB)" userId="dd25b2a7-01c5-45b2-8fa8-ec28bc90a4e1" providerId="ADAL" clId="{86E6E8CB-4BBD-4EAB-BC1D-3ED3047CAD43}" dt="2022-02-09T16:06:38.668" v="7" actId="27636"/>
      <pc:docMkLst>
        <pc:docMk/>
      </pc:docMkLst>
      <pc:sldChg chg="del">
        <pc:chgData name="Davis-Jahnel, Roger (Volunteer)(CFPB)" userId="dd25b2a7-01c5-45b2-8fa8-ec28bc90a4e1" providerId="ADAL" clId="{86E6E8CB-4BBD-4EAB-BC1D-3ED3047CAD43}" dt="2022-02-09T16:05:13.553" v="1" actId="2696"/>
        <pc:sldMkLst>
          <pc:docMk/>
          <pc:sldMk cId="0" sldId="266"/>
        </pc:sldMkLst>
      </pc:sldChg>
      <pc:sldChg chg="del">
        <pc:chgData name="Davis-Jahnel, Roger (Volunteer)(CFPB)" userId="dd25b2a7-01c5-45b2-8fa8-ec28bc90a4e1" providerId="ADAL" clId="{86E6E8CB-4BBD-4EAB-BC1D-3ED3047CAD43}" dt="2022-02-09T16:05:26.066" v="2"/>
        <pc:sldMkLst>
          <pc:docMk/>
          <pc:sldMk cId="3194669870" sldId="266"/>
        </pc:sldMkLst>
      </pc:sldChg>
      <pc:sldChg chg="del">
        <pc:chgData name="Davis-Jahnel, Roger (Volunteer)(CFPB)" userId="dd25b2a7-01c5-45b2-8fa8-ec28bc90a4e1" providerId="ADAL" clId="{86E6E8CB-4BBD-4EAB-BC1D-3ED3047CAD43}" dt="2022-02-09T16:05:13.553" v="1" actId="2696"/>
        <pc:sldMkLst>
          <pc:docMk/>
          <pc:sldMk cId="0" sldId="290"/>
        </pc:sldMkLst>
      </pc:sldChg>
      <pc:sldChg chg="del">
        <pc:chgData name="Davis-Jahnel, Roger (Volunteer)(CFPB)" userId="dd25b2a7-01c5-45b2-8fa8-ec28bc90a4e1" providerId="ADAL" clId="{86E6E8CB-4BBD-4EAB-BC1D-3ED3047CAD43}" dt="2022-02-09T16:05:26.066" v="2"/>
        <pc:sldMkLst>
          <pc:docMk/>
          <pc:sldMk cId="839271516" sldId="290"/>
        </pc:sldMkLst>
      </pc:sldChg>
      <pc:sldChg chg="del">
        <pc:chgData name="Davis-Jahnel, Roger (Volunteer)(CFPB)" userId="dd25b2a7-01c5-45b2-8fa8-ec28bc90a4e1" providerId="ADAL" clId="{86E6E8CB-4BBD-4EAB-BC1D-3ED3047CAD43}" dt="2022-02-09T16:05:13.553" v="1" actId="2696"/>
        <pc:sldMkLst>
          <pc:docMk/>
          <pc:sldMk cId="0" sldId="293"/>
        </pc:sldMkLst>
      </pc:sldChg>
      <pc:sldChg chg="del">
        <pc:chgData name="Davis-Jahnel, Roger (Volunteer)(CFPB)" userId="dd25b2a7-01c5-45b2-8fa8-ec28bc90a4e1" providerId="ADAL" clId="{86E6E8CB-4BBD-4EAB-BC1D-3ED3047CAD43}" dt="2022-02-09T16:05:26.066" v="2"/>
        <pc:sldMkLst>
          <pc:docMk/>
          <pc:sldMk cId="4244226007" sldId="293"/>
        </pc:sldMkLst>
      </pc:sldChg>
      <pc:sldChg chg="del">
        <pc:chgData name="Davis-Jahnel, Roger (Volunteer)(CFPB)" userId="dd25b2a7-01c5-45b2-8fa8-ec28bc90a4e1" providerId="ADAL" clId="{86E6E8CB-4BBD-4EAB-BC1D-3ED3047CAD43}" dt="2022-02-09T16:05:13.553" v="1" actId="2696"/>
        <pc:sldMkLst>
          <pc:docMk/>
          <pc:sldMk cId="0" sldId="294"/>
        </pc:sldMkLst>
      </pc:sldChg>
      <pc:sldChg chg="del">
        <pc:chgData name="Davis-Jahnel, Roger (Volunteer)(CFPB)" userId="dd25b2a7-01c5-45b2-8fa8-ec28bc90a4e1" providerId="ADAL" clId="{86E6E8CB-4BBD-4EAB-BC1D-3ED3047CAD43}" dt="2022-02-09T16:05:26.066" v="2"/>
        <pc:sldMkLst>
          <pc:docMk/>
          <pc:sldMk cId="840253379" sldId="294"/>
        </pc:sldMkLst>
      </pc:sldChg>
      <pc:sldChg chg="del">
        <pc:chgData name="Davis-Jahnel, Roger (Volunteer)(CFPB)" userId="dd25b2a7-01c5-45b2-8fa8-ec28bc90a4e1" providerId="ADAL" clId="{86E6E8CB-4BBD-4EAB-BC1D-3ED3047CAD43}" dt="2022-02-09T16:05:13.553" v="1" actId="2696"/>
        <pc:sldMkLst>
          <pc:docMk/>
          <pc:sldMk cId="0" sldId="295"/>
        </pc:sldMkLst>
      </pc:sldChg>
      <pc:sldChg chg="del">
        <pc:chgData name="Davis-Jahnel, Roger (Volunteer)(CFPB)" userId="dd25b2a7-01c5-45b2-8fa8-ec28bc90a4e1" providerId="ADAL" clId="{86E6E8CB-4BBD-4EAB-BC1D-3ED3047CAD43}" dt="2022-02-09T16:05:26.066" v="2"/>
        <pc:sldMkLst>
          <pc:docMk/>
          <pc:sldMk cId="3624851354" sldId="295"/>
        </pc:sldMkLst>
      </pc:sldChg>
      <pc:sldChg chg="del">
        <pc:chgData name="Davis-Jahnel, Roger (Volunteer)(CFPB)" userId="dd25b2a7-01c5-45b2-8fa8-ec28bc90a4e1" providerId="ADAL" clId="{86E6E8CB-4BBD-4EAB-BC1D-3ED3047CAD43}" dt="2022-02-09T16:05:13.553" v="1" actId="2696"/>
        <pc:sldMkLst>
          <pc:docMk/>
          <pc:sldMk cId="0" sldId="296"/>
        </pc:sldMkLst>
      </pc:sldChg>
      <pc:sldChg chg="del">
        <pc:chgData name="Davis-Jahnel, Roger (Volunteer)(CFPB)" userId="dd25b2a7-01c5-45b2-8fa8-ec28bc90a4e1" providerId="ADAL" clId="{86E6E8CB-4BBD-4EAB-BC1D-3ED3047CAD43}" dt="2022-02-09T16:05:26.066" v="2"/>
        <pc:sldMkLst>
          <pc:docMk/>
          <pc:sldMk cId="3913748881" sldId="296"/>
        </pc:sldMkLst>
      </pc:sldChg>
      <pc:sldChg chg="del">
        <pc:chgData name="Davis-Jahnel, Roger (Volunteer)(CFPB)" userId="dd25b2a7-01c5-45b2-8fa8-ec28bc90a4e1" providerId="ADAL" clId="{86E6E8CB-4BBD-4EAB-BC1D-3ED3047CAD43}" dt="2022-02-09T16:05:13.553" v="1" actId="2696"/>
        <pc:sldMkLst>
          <pc:docMk/>
          <pc:sldMk cId="0" sldId="347"/>
        </pc:sldMkLst>
      </pc:sldChg>
      <pc:sldChg chg="del">
        <pc:chgData name="Davis-Jahnel, Roger (Volunteer)(CFPB)" userId="dd25b2a7-01c5-45b2-8fa8-ec28bc90a4e1" providerId="ADAL" clId="{86E6E8CB-4BBD-4EAB-BC1D-3ED3047CAD43}" dt="2022-02-09T16:05:26.066" v="2"/>
        <pc:sldMkLst>
          <pc:docMk/>
          <pc:sldMk cId="3089898341" sldId="347"/>
        </pc:sldMkLst>
      </pc:sldChg>
      <pc:sldChg chg="del">
        <pc:chgData name="Davis-Jahnel, Roger (Volunteer)(CFPB)" userId="dd25b2a7-01c5-45b2-8fa8-ec28bc90a4e1" providerId="ADAL" clId="{86E6E8CB-4BBD-4EAB-BC1D-3ED3047CAD43}" dt="2022-02-09T16:05:13.553" v="1" actId="2696"/>
        <pc:sldMkLst>
          <pc:docMk/>
          <pc:sldMk cId="0" sldId="360"/>
        </pc:sldMkLst>
      </pc:sldChg>
      <pc:sldChg chg="del">
        <pc:chgData name="Davis-Jahnel, Roger (Volunteer)(CFPB)" userId="dd25b2a7-01c5-45b2-8fa8-ec28bc90a4e1" providerId="ADAL" clId="{86E6E8CB-4BBD-4EAB-BC1D-3ED3047CAD43}" dt="2022-02-09T16:05:26.066" v="2"/>
        <pc:sldMkLst>
          <pc:docMk/>
          <pc:sldMk cId="2898230911" sldId="360"/>
        </pc:sldMkLst>
      </pc:sldChg>
      <pc:sldChg chg="del">
        <pc:chgData name="Davis-Jahnel, Roger (Volunteer)(CFPB)" userId="dd25b2a7-01c5-45b2-8fa8-ec28bc90a4e1" providerId="ADAL" clId="{86E6E8CB-4BBD-4EAB-BC1D-3ED3047CAD43}" dt="2022-02-09T16:05:13.553" v="1" actId="2696"/>
        <pc:sldMkLst>
          <pc:docMk/>
          <pc:sldMk cId="0" sldId="365"/>
        </pc:sldMkLst>
      </pc:sldChg>
      <pc:sldChg chg="del">
        <pc:chgData name="Davis-Jahnel, Roger (Volunteer)(CFPB)" userId="dd25b2a7-01c5-45b2-8fa8-ec28bc90a4e1" providerId="ADAL" clId="{86E6E8CB-4BBD-4EAB-BC1D-3ED3047CAD43}" dt="2022-02-09T16:05:26.066" v="2"/>
        <pc:sldMkLst>
          <pc:docMk/>
          <pc:sldMk cId="3972597309" sldId="365"/>
        </pc:sldMkLst>
      </pc:sldChg>
      <pc:sldChg chg="del">
        <pc:chgData name="Davis-Jahnel, Roger (Volunteer)(CFPB)" userId="dd25b2a7-01c5-45b2-8fa8-ec28bc90a4e1" providerId="ADAL" clId="{86E6E8CB-4BBD-4EAB-BC1D-3ED3047CAD43}" dt="2022-02-09T16:05:13.553" v="1" actId="2696"/>
        <pc:sldMkLst>
          <pc:docMk/>
          <pc:sldMk cId="0" sldId="366"/>
        </pc:sldMkLst>
      </pc:sldChg>
      <pc:sldChg chg="del">
        <pc:chgData name="Davis-Jahnel, Roger (Volunteer)(CFPB)" userId="dd25b2a7-01c5-45b2-8fa8-ec28bc90a4e1" providerId="ADAL" clId="{86E6E8CB-4BBD-4EAB-BC1D-3ED3047CAD43}" dt="2022-02-09T16:05:26.066" v="2"/>
        <pc:sldMkLst>
          <pc:docMk/>
          <pc:sldMk cId="3802141726" sldId="366"/>
        </pc:sldMkLst>
      </pc:sldChg>
      <pc:sldChg chg="del">
        <pc:chgData name="Davis-Jahnel, Roger (Volunteer)(CFPB)" userId="dd25b2a7-01c5-45b2-8fa8-ec28bc90a4e1" providerId="ADAL" clId="{86E6E8CB-4BBD-4EAB-BC1D-3ED3047CAD43}" dt="2022-02-09T16:05:13.553" v="1" actId="2696"/>
        <pc:sldMkLst>
          <pc:docMk/>
          <pc:sldMk cId="0" sldId="384"/>
        </pc:sldMkLst>
      </pc:sldChg>
      <pc:sldChg chg="del">
        <pc:chgData name="Davis-Jahnel, Roger (Volunteer)(CFPB)" userId="dd25b2a7-01c5-45b2-8fa8-ec28bc90a4e1" providerId="ADAL" clId="{86E6E8CB-4BBD-4EAB-BC1D-3ED3047CAD43}" dt="2022-02-09T16:05:26.066" v="2"/>
        <pc:sldMkLst>
          <pc:docMk/>
          <pc:sldMk cId="1055209344" sldId="384"/>
        </pc:sldMkLst>
      </pc:sldChg>
      <pc:sldChg chg="del">
        <pc:chgData name="Davis-Jahnel, Roger (Volunteer)(CFPB)" userId="dd25b2a7-01c5-45b2-8fa8-ec28bc90a4e1" providerId="ADAL" clId="{86E6E8CB-4BBD-4EAB-BC1D-3ED3047CAD43}" dt="2022-02-09T16:05:13.553" v="1" actId="2696"/>
        <pc:sldMkLst>
          <pc:docMk/>
          <pc:sldMk cId="0" sldId="394"/>
        </pc:sldMkLst>
      </pc:sldChg>
      <pc:sldChg chg="del">
        <pc:chgData name="Davis-Jahnel, Roger (Volunteer)(CFPB)" userId="dd25b2a7-01c5-45b2-8fa8-ec28bc90a4e1" providerId="ADAL" clId="{86E6E8CB-4BBD-4EAB-BC1D-3ED3047CAD43}" dt="2022-02-09T16:05:26.066" v="2"/>
        <pc:sldMkLst>
          <pc:docMk/>
          <pc:sldMk cId="2047025761" sldId="394"/>
        </pc:sldMkLst>
      </pc:sldChg>
      <pc:sldChg chg="del">
        <pc:chgData name="Davis-Jahnel, Roger (Volunteer)(CFPB)" userId="dd25b2a7-01c5-45b2-8fa8-ec28bc90a4e1" providerId="ADAL" clId="{86E6E8CB-4BBD-4EAB-BC1D-3ED3047CAD43}" dt="2022-02-09T15:49:37.421" v="0" actId="2696"/>
        <pc:sldMkLst>
          <pc:docMk/>
          <pc:sldMk cId="0" sldId="444"/>
        </pc:sldMkLst>
      </pc:sldChg>
      <pc:sldChg chg="modSp mod">
        <pc:chgData name="Davis-Jahnel, Roger (Volunteer)(CFPB)" userId="dd25b2a7-01c5-45b2-8fa8-ec28bc90a4e1" providerId="ADAL" clId="{86E6E8CB-4BBD-4EAB-BC1D-3ED3047CAD43}" dt="2022-02-09T16:06:38.668" v="7" actId="27636"/>
        <pc:sldMkLst>
          <pc:docMk/>
          <pc:sldMk cId="2213874637" sldId="445"/>
        </pc:sldMkLst>
        <pc:spChg chg="mod">
          <ac:chgData name="Davis-Jahnel, Roger (Volunteer)(CFPB)" userId="dd25b2a7-01c5-45b2-8fa8-ec28bc90a4e1" providerId="ADAL" clId="{86E6E8CB-4BBD-4EAB-BC1D-3ED3047CAD43}" dt="2022-02-09T16:06:38.668" v="7" actId="27636"/>
          <ac:spMkLst>
            <pc:docMk/>
            <pc:sldMk cId="2213874637" sldId="445"/>
            <ac:spMk id="103426" creationId="{00000000-0000-0000-0000-000000000000}"/>
          </ac:spMkLst>
        </pc:spChg>
      </pc:sldChg>
      <pc:sldChg chg="del">
        <pc:chgData name="Davis-Jahnel, Roger (Volunteer)(CFPB)" userId="dd25b2a7-01c5-45b2-8fa8-ec28bc90a4e1" providerId="ADAL" clId="{86E6E8CB-4BBD-4EAB-BC1D-3ED3047CAD43}" dt="2022-02-09T16:06:08.907" v="5" actId="2696"/>
        <pc:sldMkLst>
          <pc:docMk/>
          <pc:sldMk cId="2782703733" sldId="447"/>
        </pc:sldMkLst>
      </pc:sldChg>
      <pc:sldChg chg="del">
        <pc:chgData name="Davis-Jahnel, Roger (Volunteer)(CFPB)" userId="dd25b2a7-01c5-45b2-8fa8-ec28bc90a4e1" providerId="ADAL" clId="{86E6E8CB-4BBD-4EAB-BC1D-3ED3047CAD43}" dt="2022-02-09T16:05:56.387" v="3" actId="2696"/>
        <pc:sldMkLst>
          <pc:docMk/>
          <pc:sldMk cId="3928981108" sldId="447"/>
        </pc:sldMkLst>
      </pc:sldChg>
      <pc:sldChg chg="del">
        <pc:chgData name="Davis-Jahnel, Roger (Volunteer)(CFPB)" userId="dd25b2a7-01c5-45b2-8fa8-ec28bc90a4e1" providerId="ADAL" clId="{86E6E8CB-4BBD-4EAB-BC1D-3ED3047CAD43}" dt="2022-02-09T16:06:02.727" v="4" actId="47"/>
        <pc:sldMkLst>
          <pc:docMk/>
          <pc:sldMk cId="4161400982" sldId="447"/>
        </pc:sldMkLst>
      </pc:sldChg>
    </pc:docChg>
  </pc:docChgLst>
  <pc:docChgLst>
    <pc:chgData name="Davis-Jahnel, Roger (Volunteer)(CFPB)" userId="dd25b2a7-01c5-45b2-8fa8-ec28bc90a4e1" providerId="ADAL" clId="{AF3F317C-C5F4-4663-B8B1-851CC83809E6}"/>
    <pc:docChg chg="custSel delSld modSld">
      <pc:chgData name="Davis-Jahnel, Roger (Volunteer)(CFPB)" userId="dd25b2a7-01c5-45b2-8fa8-ec28bc90a4e1" providerId="ADAL" clId="{AF3F317C-C5F4-4663-B8B1-851CC83809E6}" dt="2022-02-08T20:22:48.140" v="19" actId="27636"/>
      <pc:docMkLst>
        <pc:docMk/>
      </pc:docMkLst>
      <pc:sldChg chg="modSp del mod">
        <pc:chgData name="Davis-Jahnel, Roger (Volunteer)(CFPB)" userId="dd25b2a7-01c5-45b2-8fa8-ec28bc90a4e1" providerId="ADAL" clId="{AF3F317C-C5F4-4663-B8B1-851CC83809E6}" dt="2022-02-08T20:22:40.443" v="18" actId="2696"/>
        <pc:sldMkLst>
          <pc:docMk/>
          <pc:sldMk cId="0" sldId="261"/>
        </pc:sldMkLst>
        <pc:spChg chg="mod">
          <ac:chgData name="Davis-Jahnel, Roger (Volunteer)(CFPB)" userId="dd25b2a7-01c5-45b2-8fa8-ec28bc90a4e1" providerId="ADAL" clId="{AF3F317C-C5F4-4663-B8B1-851CC83809E6}" dt="2022-02-08T20:21:33.931" v="12" actId="27636"/>
          <ac:spMkLst>
            <pc:docMk/>
            <pc:sldMk cId="0" sldId="261"/>
            <ac:spMk id="7170" creationId="{00000000-0000-0000-0000-000000000000}"/>
          </ac:spMkLst>
        </pc:spChg>
      </pc:sldChg>
      <pc:sldChg chg="modSp mod">
        <pc:chgData name="Davis-Jahnel, Roger (Volunteer)(CFPB)" userId="dd25b2a7-01c5-45b2-8fa8-ec28bc90a4e1" providerId="ADAL" clId="{AF3F317C-C5F4-4663-B8B1-851CC83809E6}" dt="2022-02-08T20:20:16.340" v="2" actId="27636"/>
        <pc:sldMkLst>
          <pc:docMk/>
          <pc:sldMk cId="0" sldId="266"/>
        </pc:sldMkLst>
        <pc:spChg chg="mod">
          <ac:chgData name="Davis-Jahnel, Roger (Volunteer)(CFPB)" userId="dd25b2a7-01c5-45b2-8fa8-ec28bc90a4e1" providerId="ADAL" clId="{AF3F317C-C5F4-4663-B8B1-851CC83809E6}" dt="2022-02-08T20:20:16.340" v="2" actId="27636"/>
          <ac:spMkLst>
            <pc:docMk/>
            <pc:sldMk cId="0" sldId="266"/>
            <ac:spMk id="21506" creationId="{00000000-0000-0000-0000-000000000000}"/>
          </ac:spMkLst>
        </pc:spChg>
      </pc:sldChg>
      <pc:sldChg chg="modSp mod">
        <pc:chgData name="Davis-Jahnel, Roger (Volunteer)(CFPB)" userId="dd25b2a7-01c5-45b2-8fa8-ec28bc90a4e1" providerId="ADAL" clId="{AF3F317C-C5F4-4663-B8B1-851CC83809E6}" dt="2022-02-08T20:20:16.366" v="5" actId="27636"/>
        <pc:sldMkLst>
          <pc:docMk/>
          <pc:sldMk cId="0" sldId="290"/>
        </pc:sldMkLst>
        <pc:spChg chg="mod">
          <ac:chgData name="Davis-Jahnel, Roger (Volunteer)(CFPB)" userId="dd25b2a7-01c5-45b2-8fa8-ec28bc90a4e1" providerId="ADAL" clId="{AF3F317C-C5F4-4663-B8B1-851CC83809E6}" dt="2022-02-08T20:20:16.356" v="4" actId="27636"/>
          <ac:spMkLst>
            <pc:docMk/>
            <pc:sldMk cId="0" sldId="290"/>
            <ac:spMk id="23554" creationId="{00000000-0000-0000-0000-000000000000}"/>
          </ac:spMkLst>
        </pc:spChg>
        <pc:spChg chg="mod">
          <ac:chgData name="Davis-Jahnel, Roger (Volunteer)(CFPB)" userId="dd25b2a7-01c5-45b2-8fa8-ec28bc90a4e1" providerId="ADAL" clId="{AF3F317C-C5F4-4663-B8B1-851CC83809E6}" dt="2022-02-08T20:20:16.366" v="5" actId="27636"/>
          <ac:spMkLst>
            <pc:docMk/>
            <pc:sldMk cId="0" sldId="290"/>
            <ac:spMk id="23555" creationId="{00000000-0000-0000-0000-000000000000}"/>
          </ac:spMkLst>
        </pc:spChg>
      </pc:sldChg>
      <pc:sldChg chg="modSp mod">
        <pc:chgData name="Davis-Jahnel, Roger (Volunteer)(CFPB)" userId="dd25b2a7-01c5-45b2-8fa8-ec28bc90a4e1" providerId="ADAL" clId="{AF3F317C-C5F4-4663-B8B1-851CC83809E6}" dt="2022-02-08T20:20:16.406" v="8" actId="27636"/>
        <pc:sldMkLst>
          <pc:docMk/>
          <pc:sldMk cId="0" sldId="293"/>
        </pc:sldMkLst>
        <pc:spChg chg="mod">
          <ac:chgData name="Davis-Jahnel, Roger (Volunteer)(CFPB)" userId="dd25b2a7-01c5-45b2-8fa8-ec28bc90a4e1" providerId="ADAL" clId="{AF3F317C-C5F4-4663-B8B1-851CC83809E6}" dt="2022-02-08T20:20:16.406" v="8" actId="27636"/>
          <ac:spMkLst>
            <pc:docMk/>
            <pc:sldMk cId="0" sldId="293"/>
            <ac:spMk id="26626" creationId="{00000000-0000-0000-0000-000000000000}"/>
          </ac:spMkLst>
        </pc:spChg>
      </pc:sldChg>
      <pc:sldChg chg="modSp mod">
        <pc:chgData name="Davis-Jahnel, Roger (Volunteer)(CFPB)" userId="dd25b2a7-01c5-45b2-8fa8-ec28bc90a4e1" providerId="ADAL" clId="{AF3F317C-C5F4-4663-B8B1-851CC83809E6}" dt="2022-02-08T20:20:16.346" v="3" actId="27636"/>
        <pc:sldMkLst>
          <pc:docMk/>
          <pc:sldMk cId="0" sldId="347"/>
        </pc:sldMkLst>
        <pc:spChg chg="mod">
          <ac:chgData name="Davis-Jahnel, Roger (Volunteer)(CFPB)" userId="dd25b2a7-01c5-45b2-8fa8-ec28bc90a4e1" providerId="ADAL" clId="{AF3F317C-C5F4-4663-B8B1-851CC83809E6}" dt="2022-02-08T20:20:16.346" v="3" actId="27636"/>
          <ac:spMkLst>
            <pc:docMk/>
            <pc:sldMk cId="0" sldId="347"/>
            <ac:spMk id="22530" creationId="{00000000-0000-0000-0000-000000000000}"/>
          </ac:spMkLst>
        </pc:spChg>
      </pc:sldChg>
      <pc:sldChg chg="modSp del mod">
        <pc:chgData name="Davis-Jahnel, Roger (Volunteer)(CFPB)" userId="dd25b2a7-01c5-45b2-8fa8-ec28bc90a4e1" providerId="ADAL" clId="{AF3F317C-C5F4-4663-B8B1-851CC83809E6}" dt="2022-02-08T20:22:40.443" v="18" actId="2696"/>
        <pc:sldMkLst>
          <pc:docMk/>
          <pc:sldMk cId="0" sldId="353"/>
        </pc:sldMkLst>
        <pc:spChg chg="mod">
          <ac:chgData name="Davis-Jahnel, Roger (Volunteer)(CFPB)" userId="dd25b2a7-01c5-45b2-8fa8-ec28bc90a4e1" providerId="ADAL" clId="{AF3F317C-C5F4-4663-B8B1-851CC83809E6}" dt="2022-02-08T20:21:33.975" v="13" actId="27636"/>
          <ac:spMkLst>
            <pc:docMk/>
            <pc:sldMk cId="0" sldId="353"/>
            <ac:spMk id="8194" creationId="{00000000-0000-0000-0000-000000000000}"/>
          </ac:spMkLst>
        </pc:spChg>
      </pc:sldChg>
      <pc:sldChg chg="modSp del mod">
        <pc:chgData name="Davis-Jahnel, Roger (Volunteer)(CFPB)" userId="dd25b2a7-01c5-45b2-8fa8-ec28bc90a4e1" providerId="ADAL" clId="{AF3F317C-C5F4-4663-B8B1-851CC83809E6}" dt="2022-02-08T20:22:40.443" v="18" actId="2696"/>
        <pc:sldMkLst>
          <pc:docMk/>
          <pc:sldMk cId="0" sldId="354"/>
        </pc:sldMkLst>
        <pc:spChg chg="mod">
          <ac:chgData name="Davis-Jahnel, Roger (Volunteer)(CFPB)" userId="dd25b2a7-01c5-45b2-8fa8-ec28bc90a4e1" providerId="ADAL" clId="{AF3F317C-C5F4-4663-B8B1-851CC83809E6}" dt="2022-02-08T20:21:33.980" v="14" actId="27636"/>
          <ac:spMkLst>
            <pc:docMk/>
            <pc:sldMk cId="0" sldId="354"/>
            <ac:spMk id="9218" creationId="{00000000-0000-0000-0000-000000000000}"/>
          </ac:spMkLst>
        </pc:spChg>
        <pc:spChg chg="mod">
          <ac:chgData name="Davis-Jahnel, Roger (Volunteer)(CFPB)" userId="dd25b2a7-01c5-45b2-8fa8-ec28bc90a4e1" providerId="ADAL" clId="{AF3F317C-C5F4-4663-B8B1-851CC83809E6}" dt="2022-02-08T20:21:33.993" v="15" actId="27636"/>
          <ac:spMkLst>
            <pc:docMk/>
            <pc:sldMk cId="0" sldId="354"/>
            <ac:spMk id="9219" creationId="{00000000-0000-0000-0000-000000000000}"/>
          </ac:spMkLst>
        </pc:spChg>
      </pc:sldChg>
      <pc:sldChg chg="modSp del mod">
        <pc:chgData name="Davis-Jahnel, Roger (Volunteer)(CFPB)" userId="dd25b2a7-01c5-45b2-8fa8-ec28bc90a4e1" providerId="ADAL" clId="{AF3F317C-C5F4-4663-B8B1-851CC83809E6}" dt="2022-02-08T20:22:40.443" v="18" actId="2696"/>
        <pc:sldMkLst>
          <pc:docMk/>
          <pc:sldMk cId="0" sldId="357"/>
        </pc:sldMkLst>
        <pc:spChg chg="mod">
          <ac:chgData name="Davis-Jahnel, Roger (Volunteer)(CFPB)" userId="dd25b2a7-01c5-45b2-8fa8-ec28bc90a4e1" providerId="ADAL" clId="{AF3F317C-C5F4-4663-B8B1-851CC83809E6}" dt="2022-02-08T20:21:34.006" v="16" actId="27636"/>
          <ac:spMkLst>
            <pc:docMk/>
            <pc:sldMk cId="0" sldId="357"/>
            <ac:spMk id="10242" creationId="{00000000-0000-0000-0000-000000000000}"/>
          </ac:spMkLst>
        </pc:spChg>
        <pc:spChg chg="mod">
          <ac:chgData name="Davis-Jahnel, Roger (Volunteer)(CFPB)" userId="dd25b2a7-01c5-45b2-8fa8-ec28bc90a4e1" providerId="ADAL" clId="{AF3F317C-C5F4-4663-B8B1-851CC83809E6}" dt="2022-02-08T20:21:34.023" v="17" actId="27636"/>
          <ac:spMkLst>
            <pc:docMk/>
            <pc:sldMk cId="0" sldId="357"/>
            <ac:spMk id="10243" creationId="{00000000-0000-0000-0000-000000000000}"/>
          </ac:spMkLst>
        </pc:spChg>
      </pc:sldChg>
      <pc:sldChg chg="modSp mod">
        <pc:chgData name="Davis-Jahnel, Roger (Volunteer)(CFPB)" userId="dd25b2a7-01c5-45b2-8fa8-ec28bc90a4e1" providerId="ADAL" clId="{AF3F317C-C5F4-4663-B8B1-851CC83809E6}" dt="2022-02-08T20:20:16.376" v="6" actId="27636"/>
        <pc:sldMkLst>
          <pc:docMk/>
          <pc:sldMk cId="0" sldId="360"/>
        </pc:sldMkLst>
        <pc:spChg chg="mod">
          <ac:chgData name="Davis-Jahnel, Roger (Volunteer)(CFPB)" userId="dd25b2a7-01c5-45b2-8fa8-ec28bc90a4e1" providerId="ADAL" clId="{AF3F317C-C5F4-4663-B8B1-851CC83809E6}" dt="2022-02-08T20:20:16.376" v="6" actId="27636"/>
          <ac:spMkLst>
            <pc:docMk/>
            <pc:sldMk cId="0" sldId="360"/>
            <ac:spMk id="24578" creationId="{00000000-0000-0000-0000-000000000000}"/>
          </ac:spMkLst>
        </pc:spChg>
      </pc:sldChg>
      <pc:sldChg chg="del">
        <pc:chgData name="Davis-Jahnel, Roger (Volunteer)(CFPB)" userId="dd25b2a7-01c5-45b2-8fa8-ec28bc90a4e1" providerId="ADAL" clId="{AF3F317C-C5F4-4663-B8B1-851CC83809E6}" dt="2022-02-08T20:22:40.443" v="18" actId="2696"/>
        <pc:sldMkLst>
          <pc:docMk/>
          <pc:sldMk cId="0" sldId="364"/>
        </pc:sldMkLst>
      </pc:sldChg>
      <pc:sldChg chg="modSp mod">
        <pc:chgData name="Davis-Jahnel, Roger (Volunteer)(CFPB)" userId="dd25b2a7-01c5-45b2-8fa8-ec28bc90a4e1" providerId="ADAL" clId="{AF3F317C-C5F4-4663-B8B1-851CC83809E6}" dt="2022-02-08T20:20:16.327" v="1" actId="27636"/>
        <pc:sldMkLst>
          <pc:docMk/>
          <pc:sldMk cId="0" sldId="365"/>
        </pc:sldMkLst>
        <pc:spChg chg="mod">
          <ac:chgData name="Davis-Jahnel, Roger (Volunteer)(CFPB)" userId="dd25b2a7-01c5-45b2-8fa8-ec28bc90a4e1" providerId="ADAL" clId="{AF3F317C-C5F4-4663-B8B1-851CC83809E6}" dt="2022-02-08T20:20:16.327" v="1" actId="27636"/>
          <ac:spMkLst>
            <pc:docMk/>
            <pc:sldMk cId="0" sldId="365"/>
            <ac:spMk id="20483" creationId="{00000000-0000-0000-0000-000000000000}"/>
          </ac:spMkLst>
        </pc:spChg>
      </pc:sldChg>
      <pc:sldChg chg="modSp mod">
        <pc:chgData name="Davis-Jahnel, Roger (Volunteer)(CFPB)" userId="dd25b2a7-01c5-45b2-8fa8-ec28bc90a4e1" providerId="ADAL" clId="{AF3F317C-C5F4-4663-B8B1-851CC83809E6}" dt="2022-02-08T20:20:16.397" v="7" actId="27636"/>
        <pc:sldMkLst>
          <pc:docMk/>
          <pc:sldMk cId="0" sldId="366"/>
        </pc:sldMkLst>
        <pc:spChg chg="mod">
          <ac:chgData name="Davis-Jahnel, Roger (Volunteer)(CFPB)" userId="dd25b2a7-01c5-45b2-8fa8-ec28bc90a4e1" providerId="ADAL" clId="{AF3F317C-C5F4-4663-B8B1-851CC83809E6}" dt="2022-02-08T20:20:16.397" v="7" actId="27636"/>
          <ac:spMkLst>
            <pc:docMk/>
            <pc:sldMk cId="0" sldId="366"/>
            <ac:spMk id="25602" creationId="{00000000-0000-0000-0000-000000000000}"/>
          </ac:spMkLst>
        </pc:spChg>
      </pc:sldChg>
      <pc:sldChg chg="modSp del mod">
        <pc:chgData name="Davis-Jahnel, Roger (Volunteer)(CFPB)" userId="dd25b2a7-01c5-45b2-8fa8-ec28bc90a4e1" providerId="ADAL" clId="{AF3F317C-C5F4-4663-B8B1-851CC83809E6}" dt="2022-02-08T20:22:40.443" v="18" actId="2696"/>
        <pc:sldMkLst>
          <pc:docMk/>
          <pc:sldMk cId="0" sldId="381"/>
        </pc:sldMkLst>
        <pc:spChg chg="mod">
          <ac:chgData name="Davis-Jahnel, Roger (Volunteer)(CFPB)" userId="dd25b2a7-01c5-45b2-8fa8-ec28bc90a4e1" providerId="ADAL" clId="{AF3F317C-C5F4-4663-B8B1-851CC83809E6}" dt="2022-02-08T20:21:10.086" v="11" actId="27636"/>
          <ac:spMkLst>
            <pc:docMk/>
            <pc:sldMk cId="0" sldId="381"/>
            <ac:spMk id="4098" creationId="{00000000-0000-0000-0000-000000000000}"/>
          </ac:spMkLst>
        </pc:spChg>
      </pc:sldChg>
      <pc:sldChg chg="modSp mod">
        <pc:chgData name="Davis-Jahnel, Roger (Volunteer)(CFPB)" userId="dd25b2a7-01c5-45b2-8fa8-ec28bc90a4e1" providerId="ADAL" clId="{AF3F317C-C5F4-4663-B8B1-851CC83809E6}" dt="2022-02-08T20:20:16.312" v="0" actId="27636"/>
        <pc:sldMkLst>
          <pc:docMk/>
          <pc:sldMk cId="0" sldId="384"/>
        </pc:sldMkLst>
        <pc:spChg chg="mod">
          <ac:chgData name="Davis-Jahnel, Roger (Volunteer)(CFPB)" userId="dd25b2a7-01c5-45b2-8fa8-ec28bc90a4e1" providerId="ADAL" clId="{AF3F317C-C5F4-4663-B8B1-851CC83809E6}" dt="2022-02-08T20:20:16.312" v="0" actId="27636"/>
          <ac:spMkLst>
            <pc:docMk/>
            <pc:sldMk cId="0" sldId="384"/>
            <ac:spMk id="19459" creationId="{00000000-0000-0000-0000-000000000000}"/>
          </ac:spMkLst>
        </pc:spChg>
      </pc:sldChg>
      <pc:sldChg chg="modSp mod">
        <pc:chgData name="Davis-Jahnel, Roger (Volunteer)(CFPB)" userId="dd25b2a7-01c5-45b2-8fa8-ec28bc90a4e1" providerId="ADAL" clId="{AF3F317C-C5F4-4663-B8B1-851CC83809E6}" dt="2022-02-08T20:20:50.893" v="9" actId="27636"/>
        <pc:sldMkLst>
          <pc:docMk/>
          <pc:sldMk cId="0" sldId="444"/>
        </pc:sldMkLst>
        <pc:spChg chg="mod">
          <ac:chgData name="Davis-Jahnel, Roger (Volunteer)(CFPB)" userId="dd25b2a7-01c5-45b2-8fa8-ec28bc90a4e1" providerId="ADAL" clId="{AF3F317C-C5F4-4663-B8B1-851CC83809E6}" dt="2022-02-08T20:20:50.893" v="9" actId="27636"/>
          <ac:spMkLst>
            <pc:docMk/>
            <pc:sldMk cId="0" sldId="444"/>
            <ac:spMk id="102402" creationId="{00000000-0000-0000-0000-000000000000}"/>
          </ac:spMkLst>
        </pc:spChg>
      </pc:sldChg>
      <pc:sldChg chg="modSp mod">
        <pc:chgData name="Davis-Jahnel, Roger (Volunteer)(CFPB)" userId="dd25b2a7-01c5-45b2-8fa8-ec28bc90a4e1" providerId="ADAL" clId="{AF3F317C-C5F4-4663-B8B1-851CC83809E6}" dt="2022-02-08T20:20:50.939" v="10" actId="27636"/>
        <pc:sldMkLst>
          <pc:docMk/>
          <pc:sldMk cId="2213874637" sldId="445"/>
        </pc:sldMkLst>
        <pc:spChg chg="mod">
          <ac:chgData name="Davis-Jahnel, Roger (Volunteer)(CFPB)" userId="dd25b2a7-01c5-45b2-8fa8-ec28bc90a4e1" providerId="ADAL" clId="{AF3F317C-C5F4-4663-B8B1-851CC83809E6}" dt="2022-02-08T20:20:50.939" v="10" actId="27636"/>
          <ac:spMkLst>
            <pc:docMk/>
            <pc:sldMk cId="2213874637" sldId="445"/>
            <ac:spMk id="103426" creationId="{00000000-0000-0000-0000-000000000000}"/>
          </ac:spMkLst>
        </pc:spChg>
      </pc:sldChg>
      <pc:sldChg chg="modSp mod">
        <pc:chgData name="Davis-Jahnel, Roger (Volunteer)(CFPB)" userId="dd25b2a7-01c5-45b2-8fa8-ec28bc90a4e1" providerId="ADAL" clId="{AF3F317C-C5F4-4663-B8B1-851CC83809E6}" dt="2022-02-08T20:22:48.140" v="19" actId="27636"/>
        <pc:sldMkLst>
          <pc:docMk/>
          <pc:sldMk cId="3928981108" sldId="447"/>
        </pc:sldMkLst>
        <pc:spChg chg="mod">
          <ac:chgData name="Davis-Jahnel, Roger (Volunteer)(CFPB)" userId="dd25b2a7-01c5-45b2-8fa8-ec28bc90a4e1" providerId="ADAL" clId="{AF3F317C-C5F4-4663-B8B1-851CC83809E6}" dt="2022-02-08T20:22:48.140" v="19" actId="27636"/>
          <ac:spMkLst>
            <pc:docMk/>
            <pc:sldMk cId="3928981108" sldId="447"/>
            <ac:spMk id="409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FC0990-7B7A-4F8B-9D29-D49463747FCE}" type="datetimeFigureOut">
              <a:rPr lang="en-US" smtClean="0"/>
              <a:t>4/13/2022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BD32E-C6DE-4D45-A165-F8E668EC9C63}" type="slidenum">
              <a:rPr lang="en-US" smtClean="0"/>
              <a:t>‹#›</a:t>
            </a:fld>
            <a:endParaRPr lang="en-US"/>
          </a:p>
        </p:txBody>
      </p:sp>
    </p:spTree>
    <p:extLst>
      <p:ext uri="{BB962C8B-B14F-4D97-AF65-F5344CB8AC3E}">
        <p14:creationId xmlns:p14="http://schemas.microsoft.com/office/powerpoint/2010/main" val="2577351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a:solidFill>
                  <a:srgbClr val="211E1F"/>
                </a:solidFill>
                <a:latin typeface="Univers LT Std"/>
              </a:rPr>
              <a:t>A person who is named to manage your money or property is a fiduciary. He or she must manage your money and property for your benefit. Financial exploitation can occur when a fiduciary abuses that power. </a:t>
            </a:r>
          </a:p>
          <a:p>
            <a:r>
              <a:rPr lang="en-US" sz="1200" b="0" i="0" u="none" strike="noStrike" baseline="0" dirty="0">
                <a:solidFill>
                  <a:srgbClr val="211E1F"/>
                </a:solidFill>
                <a:latin typeface="Univers LT Std"/>
              </a:rPr>
              <a:t>The person you appoint as your fiduciary should be trustworthy and honest. Your fiduciary has four basic duties: </a:t>
            </a:r>
          </a:p>
          <a:p>
            <a:pPr marL="228600" indent="-228600">
              <a:buFont typeface="+mj-lt"/>
              <a:buAutoNum type="arabicPeriod"/>
            </a:pPr>
            <a:r>
              <a:rPr lang="en-US" sz="1200" b="0" i="0" u="none" strike="noStrike" baseline="0" dirty="0">
                <a:solidFill>
                  <a:srgbClr val="211E1F"/>
                </a:solidFill>
                <a:latin typeface="Univers LT Std"/>
              </a:rPr>
              <a:t>Act only in your interest </a:t>
            </a:r>
          </a:p>
          <a:p>
            <a:pPr marL="228600" indent="-228600">
              <a:buFont typeface="+mj-lt"/>
              <a:buAutoNum type="arabicPeriod"/>
            </a:pPr>
            <a:r>
              <a:rPr lang="en-US" sz="1200" b="0" i="0" u="none" strike="noStrike" baseline="0" dirty="0">
                <a:solidFill>
                  <a:srgbClr val="211E1F"/>
                </a:solidFill>
                <a:latin typeface="Univers LT Std"/>
              </a:rPr>
              <a:t>Manage your money and property carefully </a:t>
            </a:r>
          </a:p>
          <a:p>
            <a:pPr marL="228600" indent="-228600">
              <a:buFont typeface="+mj-lt"/>
              <a:buAutoNum type="arabicPeriod"/>
            </a:pPr>
            <a:r>
              <a:rPr lang="en-US" sz="1200" b="0" i="0" u="none" strike="noStrike" baseline="0" dirty="0">
                <a:solidFill>
                  <a:srgbClr val="211E1F"/>
                </a:solidFill>
                <a:latin typeface="Univers LT Std"/>
              </a:rPr>
              <a:t>Keep your money and property separate from theirs </a:t>
            </a:r>
          </a:p>
          <a:p>
            <a:pPr marL="228600" indent="-228600">
              <a:buFont typeface="+mj-lt"/>
              <a:buAutoNum type="arabicPeriod"/>
            </a:pPr>
            <a:r>
              <a:rPr lang="en-US" sz="1200" b="0" i="0" u="none" strike="noStrike" baseline="0" dirty="0">
                <a:solidFill>
                  <a:srgbClr val="211E1F"/>
                </a:solidFill>
                <a:latin typeface="Univers LT Std"/>
              </a:rPr>
              <a:t>Keep good records </a:t>
            </a:r>
          </a:p>
          <a:p>
            <a:endParaRPr lang="en-US" sz="1200" b="0" i="0" u="none" strike="noStrike" baseline="0" dirty="0">
              <a:solidFill>
                <a:srgbClr val="211E1F"/>
              </a:solidFill>
              <a:latin typeface="Univers LT Std"/>
            </a:endParaRPr>
          </a:p>
          <a:p>
            <a:r>
              <a:rPr lang="en-US" sz="1200" b="0" i="0" u="none" strike="noStrike" baseline="0" dirty="0">
                <a:solidFill>
                  <a:srgbClr val="211E1F"/>
                </a:solidFill>
                <a:latin typeface="Univers LT Std"/>
              </a:rPr>
              <a:t>Your fiduciary can be removed if he or she does not fulfill their obligations or duties. Fiduciaries can be sued and may be ordered to repay money. If elder financial exploitation is reported to the police or Adult Protective Services, the fiduciary could be investigated. If the fiduciary is convicted of stealing your assets, they can go to jail.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9326135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You can take steps to guard against financial exploitation by someone acting as a caregiver or in-home helper. </a:t>
            </a:r>
          </a:p>
          <a:p>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Secure your private financial documents including checks, financial statements and credit cards and statements. Consider using a locked file cabinet.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Require receipts for purchases made by helpers.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Monitor bank accounts and telephone bills. Ask for help from a third party, if needed, and consider an automatic bill pay system. Consider setting up transaction alerts that are monitored by a family member or other third party.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509259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 not let hired caregivers or helpers open your mail, pay your bills, or manage your finances.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Never promise money or assets to someone when you die in exchange for care provided now.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Never lend employees money or personal property.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Never let caregivers use your credit/debit card to run errands or make purchases for you.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14891211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you have trouble reading your statement, ask your financial institution if a second copy of your statement can go to someone who can read it for you. This person does not need to have authority to act on your behalf. Also, your financial institution may be able to send you your statement in large print.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Secure your valuables such as jewelry and other property.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Check your free credit reports at </a:t>
            </a:r>
            <a:r>
              <a:rPr lang="en-US" sz="1200" b="1" i="0" u="none" strike="noStrike" kern="1200" baseline="0" dirty="0" err="1">
                <a:solidFill>
                  <a:schemeClr val="tx1"/>
                </a:solidFill>
                <a:latin typeface="+mn-lt"/>
                <a:ea typeface="+mn-ea"/>
                <a:cs typeface="+mn-cs"/>
              </a:rPr>
              <a:t>annualcreditreport</a:t>
            </a:r>
            <a:r>
              <a:rPr lang="en-US" sz="1200" b="1" i="0" u="none" strike="noStrike" kern="1200" baseline="0" dirty="0">
                <a:solidFill>
                  <a:schemeClr val="tx1"/>
                </a:solidFill>
                <a:latin typeface="+mn-lt"/>
                <a:ea typeface="+mn-ea"/>
                <a:cs typeface="+mn-cs"/>
              </a:rPr>
              <a:t>. com </a:t>
            </a:r>
            <a:endParaRPr lang="en-US" sz="1200" b="0"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8014760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What is a Romance Scam?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romance scam is when a new love interest says they love you, but they just want your money. The person may not be who they say they are. Romance scams can happen online or in person, and these scams are on the rise, according to new Federal Trade Commission data. </a:t>
            </a:r>
          </a:p>
          <a:p>
            <a:r>
              <a:rPr lang="en-US" sz="1200" b="0" i="0" u="none" strike="noStrike" kern="1200" baseline="0" dirty="0">
                <a:solidFill>
                  <a:schemeClr val="tx1"/>
                </a:solidFill>
                <a:latin typeface="+mn-lt"/>
                <a:ea typeface="+mn-ea"/>
                <a:cs typeface="+mn-cs"/>
              </a:rPr>
              <a:t>Scammers may: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Assume a false identity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Take time to build trust with you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Ask for money under false pretenses </a:t>
            </a:r>
          </a:p>
          <a:p>
            <a:r>
              <a:rPr lang="en-US" sz="1200" b="0" i="0" u="none" strike="noStrike" kern="1200" baseline="0" dirty="0">
                <a:solidFill>
                  <a:schemeClr val="tx1"/>
                </a:solidFill>
                <a:latin typeface="+mn-lt"/>
                <a:ea typeface="+mn-ea"/>
                <a:cs typeface="+mn-cs"/>
              </a:rPr>
              <a:t>The scam can happen online or in person.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25526179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Romance Scammers may: </a:t>
            </a:r>
          </a:p>
          <a:p>
            <a:r>
              <a:rPr lang="en-US" sz="1200" b="0" i="0" u="none" strike="noStrike" kern="1200" baseline="0" dirty="0">
                <a:solidFill>
                  <a:schemeClr val="tx1"/>
                </a:solidFill>
                <a:latin typeface="+mn-lt"/>
                <a:ea typeface="+mn-ea"/>
                <a:cs typeface="+mn-cs"/>
              </a:rPr>
              <a:t>Claim they need money for an emergency surgery or medical bill </a:t>
            </a:r>
          </a:p>
          <a:p>
            <a:r>
              <a:rPr lang="en-US" sz="1200" b="0" i="0" u="none" strike="noStrike" kern="1200" baseline="0" dirty="0">
                <a:solidFill>
                  <a:schemeClr val="tx1"/>
                </a:solidFill>
                <a:latin typeface="+mn-lt"/>
                <a:ea typeface="+mn-ea"/>
                <a:cs typeface="+mn-cs"/>
              </a:rPr>
              <a:t>Ask for help in paying unexpected customs fees or past gambling debts </a:t>
            </a:r>
          </a:p>
          <a:p>
            <a:r>
              <a:rPr lang="en-US" sz="1200" b="0" i="0" u="none" strike="noStrike" kern="1200" baseline="0" dirty="0">
                <a:solidFill>
                  <a:schemeClr val="tx1"/>
                </a:solidFill>
                <a:latin typeface="+mn-lt"/>
                <a:ea typeface="+mn-ea"/>
                <a:cs typeface="+mn-cs"/>
              </a:rPr>
              <a:t>Request money for travel expenses or documentation so that they can visit you </a:t>
            </a:r>
          </a:p>
          <a:p>
            <a:r>
              <a:rPr lang="en-US" sz="1200" b="0" i="0" u="none" strike="noStrike" kern="1200" baseline="0" dirty="0">
                <a:solidFill>
                  <a:schemeClr val="tx1"/>
                </a:solidFill>
                <a:latin typeface="+mn-lt"/>
                <a:ea typeface="+mn-ea"/>
                <a:cs typeface="+mn-cs"/>
              </a:rPr>
              <a:t>Seek smaller loan amounts and later ask for larger amounts </a:t>
            </a:r>
          </a:p>
          <a:p>
            <a:r>
              <a:rPr lang="en-US" sz="1200" b="0" i="0" u="none" strike="noStrike" kern="1200" baseline="0" dirty="0">
                <a:solidFill>
                  <a:schemeClr val="tx1"/>
                </a:solidFill>
                <a:latin typeface="+mn-lt"/>
                <a:ea typeface="+mn-ea"/>
                <a:cs typeface="+mn-cs"/>
              </a:rPr>
              <a:t>Ask for gift cards and wire transfers (because they are hard to trace and not retractable)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118596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Online romance scammers can connect with people through social media, dating apps, websites, text messages, or email. </a:t>
            </a:r>
          </a:p>
          <a:p>
            <a:pPr marL="0" indent="0">
              <a:buFont typeface="Arial" panose="020B0604020202020204" pitchFamily="34" charset="0"/>
              <a:buNone/>
            </a:pPr>
            <a:r>
              <a:rPr lang="en-US" sz="1200" b="0" i="0" u="none" strike="noStrike" kern="1200" baseline="0" dirty="0">
                <a:solidFill>
                  <a:schemeClr val="tx1"/>
                </a:solidFill>
                <a:latin typeface="+mn-lt"/>
                <a:ea typeface="+mn-ea"/>
                <a:cs typeface="+mn-cs"/>
              </a:rPr>
              <a:t>They may draw people into a relationship by building false personas that seem just real enough to be true.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They may use their own photos or steal other people’s photos from the Internet.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Romance scammers often get information from social media profiles so they can fake similar interests, hobbies, and values. </a:t>
            </a:r>
          </a:p>
          <a:p>
            <a:r>
              <a:rPr lang="en-US" sz="1200" b="0" i="0" u="none" strike="noStrike" kern="1200" baseline="0" dirty="0">
                <a:solidFill>
                  <a:schemeClr val="tx1"/>
                </a:solidFill>
                <a:latin typeface="+mn-lt"/>
                <a:ea typeface="+mn-ea"/>
                <a:cs typeface="+mn-cs"/>
              </a:rPr>
              <a:t>Eventually, the supposed suitor will ask for money in a variety of ways. They may start small by asking for: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 small monetary loan for a car repair or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Help paying a medical bill to gauge the willingness to lend money. </a:t>
            </a:r>
          </a:p>
          <a:p>
            <a:r>
              <a:rPr lang="en-US" sz="1200" b="0" i="0" u="none" strike="noStrike" kern="1200" baseline="0" dirty="0">
                <a:solidFill>
                  <a:schemeClr val="tx1"/>
                </a:solidFill>
                <a:latin typeface="+mn-lt"/>
                <a:ea typeface="+mn-ea"/>
                <a:cs typeface="+mn-cs"/>
              </a:rPr>
              <a:t>After the first few successful asks, the loan amounts may become higher. They also may ask for gift cards or wire transfers, which are hard to trace. </a:t>
            </a:r>
          </a:p>
          <a:p>
            <a:r>
              <a:rPr lang="en-US" sz="1200" b="0" i="0" u="none" strike="noStrike" kern="1200" baseline="0" dirty="0">
                <a:solidFill>
                  <a:schemeClr val="tx1"/>
                </a:solidFill>
                <a:latin typeface="+mn-lt"/>
                <a:ea typeface="+mn-ea"/>
                <a:cs typeface="+mn-cs"/>
              </a:rPr>
              <a:t>Some scams may involve identity theft, misuse of government benefits, or even money laundering. </a:t>
            </a:r>
          </a:p>
          <a:p>
            <a:r>
              <a:rPr lang="en-US" sz="1200" b="0" i="0" u="none" strike="noStrike" kern="1200" baseline="0" dirty="0">
                <a:solidFill>
                  <a:schemeClr val="tx1"/>
                </a:solidFill>
                <a:latin typeface="+mn-lt"/>
                <a:ea typeface="+mn-ea"/>
                <a:cs typeface="+mn-cs"/>
              </a:rPr>
              <a:t>The scammer will use excuses not to meet in person. For example, they may claim that they can’t visit you in person because they are: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living or traveling outside of the country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working on an oil rig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in the military</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 doctor with an international organization</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2113069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Some romance scams happen in person. This financial exploitation could involve older adults who are socially isolated or dependent on others to assist them. </a:t>
            </a:r>
          </a:p>
          <a:p>
            <a:r>
              <a:rPr lang="en-US" sz="1200" b="0" i="0" u="none" strike="noStrike" kern="1200" baseline="0" dirty="0">
                <a:solidFill>
                  <a:schemeClr val="tx1"/>
                </a:solidFill>
                <a:latin typeface="+mn-lt"/>
                <a:ea typeface="+mn-ea"/>
                <a:cs typeface="+mn-cs"/>
              </a:rPr>
              <a:t>The scammer could be a person you meet at places such as your church, community center, or social group. </a:t>
            </a:r>
          </a:p>
          <a:p>
            <a:r>
              <a:rPr lang="en-US" sz="1200" b="0" i="0" u="none" strike="noStrike" kern="1200" baseline="0" dirty="0">
                <a:solidFill>
                  <a:schemeClr val="tx1"/>
                </a:solidFill>
                <a:latin typeface="+mn-lt"/>
                <a:ea typeface="+mn-ea"/>
                <a:cs typeface="+mn-cs"/>
              </a:rPr>
              <a:t>Romance scammers may take time to build trust with you. They may ask for a small monetary loan at first, and increase the amount based on willingness to lend money.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25735937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Online and in-person romance scammers are financial predators. They play to your affection to gain your trust and access to your money. </a:t>
            </a:r>
          </a:p>
          <a:p>
            <a:r>
              <a:rPr lang="en-US" sz="1200" b="0" i="0" u="none" strike="noStrike" kern="1200" baseline="0" dirty="0">
                <a:solidFill>
                  <a:schemeClr val="tx1"/>
                </a:solidFill>
                <a:latin typeface="+mn-lt"/>
                <a:ea typeface="+mn-ea"/>
                <a:cs typeface="+mn-cs"/>
              </a:rPr>
              <a:t>Let’s review some warning signs. </a:t>
            </a:r>
          </a:p>
          <a:p>
            <a:r>
              <a:rPr lang="en-US" sz="1200" b="0" i="0" u="none" strike="noStrike" kern="1200" baseline="0" dirty="0">
                <a:solidFill>
                  <a:schemeClr val="tx1"/>
                </a:solidFill>
                <a:latin typeface="+mn-lt"/>
                <a:ea typeface="+mn-ea"/>
                <a:cs typeface="+mn-cs"/>
              </a:rPr>
              <a:t>A new friend or love interest may: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 overly complimentary and flirtatious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Shower you with attention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Want you to keep your relationship a secret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Show unusual interest in your finances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Try hard to get you to share information about your finances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228756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If you think you are being scammed or have given, or sent, money to a scammer: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Stop communicating with the scammer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Notify your financial institution immediately if you sent money or gave someone your banking information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Talk to someone you trust (a family member, friends or clergy). If they say they are concerned about your new love interest, pay attention!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Report local in-person romance scams to local law enforcement and Adult Protective Services (APS)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Report online romance scams to FBI’s Internet Crime Complaint Center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Report all scams to the Federal Trade Commission at </a:t>
            </a:r>
            <a:r>
              <a:rPr lang="en-US" sz="1200" b="1" i="0" u="none" strike="noStrike" kern="1200" baseline="0" dirty="0">
                <a:solidFill>
                  <a:schemeClr val="tx1"/>
                </a:solidFill>
                <a:latin typeface="+mn-lt"/>
                <a:ea typeface="+mn-ea"/>
                <a:cs typeface="+mn-cs"/>
              </a:rPr>
              <a:t>reportfraud.ftc.gov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 sooner you act and report scams, the better the chance you’ll have of intercepting any stolen funds. </a:t>
            </a:r>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1976165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One way some older adults prepare for the possibility of diminished financial decision-making capacity is by making a power of attorney (POA) for finances. A power of attorney gives someone else legal authority to make decisions about money or property. That person – called the agent – can make decisions if the older adult is sick or injured. </a:t>
            </a:r>
          </a:p>
          <a:p>
            <a:r>
              <a:rPr lang="en-US" sz="1200" b="0" i="0" u="none" strike="noStrike" kern="1200" baseline="0" dirty="0">
                <a:solidFill>
                  <a:schemeClr val="tx1"/>
                </a:solidFill>
                <a:latin typeface="+mn-lt"/>
                <a:ea typeface="+mn-ea"/>
                <a:cs typeface="+mn-cs"/>
              </a:rPr>
              <a:t>Creating a POA is a private way to appoint a substitute decision maker and is relatively inexpensive. If you don’t appoint an agent under a POA before your decision-making ability declines, a family member or friend might have to go to court to have a guardian appointed – and that process can be lengthy, expensive, and public. </a:t>
            </a:r>
          </a:p>
          <a:p>
            <a:r>
              <a:rPr lang="en-US" sz="1200" b="0" i="0" u="none" strike="noStrike" kern="1200" baseline="0" dirty="0">
                <a:solidFill>
                  <a:schemeClr val="tx1"/>
                </a:solidFill>
                <a:latin typeface="+mn-lt"/>
                <a:ea typeface="+mn-ea"/>
                <a:cs typeface="+mn-cs"/>
              </a:rPr>
              <a:t>If you’re considering creating a power of attorney, there are a few things to remember.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1708742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n-ea"/>
                <a:cs typeface="+mn-cs"/>
              </a:rPr>
              <a:t>A POA does involve some risk. It gives someone else – your agent – a great deal of authority over your finances without regular oversight. POA abuse can take many forms: </a:t>
            </a:r>
          </a:p>
          <a:p>
            <a:r>
              <a:rPr lang="en-US" sz="1200" b="0" i="0" u="none" strike="noStrike" kern="1200" baseline="0" dirty="0">
                <a:solidFill>
                  <a:schemeClr val="tx1"/>
                </a:solidFill>
                <a:latin typeface="+mn-lt"/>
                <a:ea typeface="+mn-ea"/>
                <a:cs typeface="+mn-cs"/>
              </a:rPr>
              <a:t>Your agent might pressure you for authority that you do not want to grant. </a:t>
            </a:r>
          </a:p>
          <a:p>
            <a:r>
              <a:rPr lang="en-US" sz="1200" b="0" i="0" u="none" strike="noStrike" kern="1200" baseline="0" dirty="0">
                <a:solidFill>
                  <a:schemeClr val="tx1"/>
                </a:solidFill>
                <a:latin typeface="+mn-lt"/>
                <a:ea typeface="+mn-ea"/>
                <a:cs typeface="+mn-cs"/>
              </a:rPr>
              <a:t>Your agent may spend your money on him or herself rather than for your benefit. </a:t>
            </a:r>
          </a:p>
          <a:p>
            <a:r>
              <a:rPr lang="en-US" sz="1200" b="0" i="0" u="none" strike="noStrike" kern="1200" baseline="0" dirty="0">
                <a:solidFill>
                  <a:schemeClr val="tx1"/>
                </a:solidFill>
                <a:latin typeface="+mn-lt"/>
                <a:ea typeface="+mn-ea"/>
                <a:cs typeface="+mn-cs"/>
              </a:rPr>
              <a:t>Your agent might do things you didn’t authorize him or her to do – for example, make gifts or change beneficiaries on insurance policies or retirement plans. </a:t>
            </a:r>
          </a:p>
          <a:p>
            <a:pPr eaLnBrk="1" hangingPunct="1">
              <a:spcBef>
                <a:spcPct val="0"/>
              </a:spcBef>
            </a:pPr>
            <a:endParaRPr lang="en-US" altLang="en-US" dirty="0"/>
          </a:p>
        </p:txBody>
      </p:sp>
      <p:sp>
        <p:nvSpPr>
          <p:cNvPr id="114692"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A2159C4A-8B20-4EA7-9443-4AD42C97A337}"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3</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POAs vary, depending on what state law allows and the wording in the document. Generally, a POA goes into effect as soon as it is signed unless the document specifies a different arrangement. That means that even if you are capable of making decisions, your representative can immediately act on your behalf. </a:t>
            </a:r>
          </a:p>
          <a:p>
            <a:r>
              <a:rPr lang="en-US" sz="1200" b="0" i="0" u="none" strike="noStrike" kern="1200" baseline="0" dirty="0">
                <a:solidFill>
                  <a:schemeClr val="tx1"/>
                </a:solidFill>
                <a:latin typeface="+mn-lt"/>
                <a:ea typeface="+mn-ea"/>
                <a:cs typeface="+mn-cs"/>
              </a:rPr>
              <a:t>A durable power of attorney remains effective even if the grantor loses the capacity to make financial decisions. If you want your POA to remain effective if you become unable to manage your money or property, make sure it is “durable.” </a:t>
            </a:r>
          </a:p>
          <a:p>
            <a:r>
              <a:rPr lang="en-US" sz="1200" b="0" i="0" u="none" strike="noStrike" kern="1200" baseline="0" dirty="0">
                <a:solidFill>
                  <a:schemeClr val="tx1"/>
                </a:solidFill>
                <a:latin typeface="+mn-lt"/>
                <a:ea typeface="+mn-ea"/>
                <a:cs typeface="+mn-cs"/>
              </a:rPr>
              <a:t>There are different ways to customize a power of attorney to fit your needs and preferences. An attorney can help you make an appropriate POA for your circumstances.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2944951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600" b="1" i="0" u="none" strike="noStrike" baseline="0" dirty="0">
                <a:solidFill>
                  <a:srgbClr val="211E1F"/>
                </a:solidFill>
                <a:latin typeface="Univers LT Std"/>
              </a:rPr>
              <a:t>What are some ways to minimize the risk of POA abuse? </a:t>
            </a:r>
            <a:endParaRPr lang="en-US" sz="1600" b="0" i="0" u="none" strike="noStrike" baseline="0" dirty="0">
              <a:solidFill>
                <a:srgbClr val="211E1F"/>
              </a:solidFill>
              <a:latin typeface="Univers LT Std"/>
            </a:endParaRPr>
          </a:p>
          <a:p>
            <a:pPr marL="171450" indent="-171450">
              <a:buFont typeface="Arial" panose="020B0604020202020204" pitchFamily="34" charset="0"/>
              <a:buChar char="•"/>
            </a:pPr>
            <a:r>
              <a:rPr lang="en-US" sz="1200" b="0" i="0" u="none" strike="noStrike" baseline="0" dirty="0">
                <a:solidFill>
                  <a:srgbClr val="211E1F"/>
                </a:solidFill>
                <a:latin typeface="Univers LT Std"/>
              </a:rPr>
              <a:t>Trust, but verify. Only appoint someone you really trust and make sure they know your wishes and preferences. You can require in your POA that your agent regularly report to another person on the financial transactions he or she makes on your behalf. </a:t>
            </a:r>
          </a:p>
          <a:p>
            <a:pPr marL="171450" indent="-171450">
              <a:buFont typeface="Arial" panose="020B0604020202020204" pitchFamily="34" charset="0"/>
              <a:buChar char="•"/>
            </a:pPr>
            <a:r>
              <a:rPr lang="en-US" sz="1200" b="0" i="0" u="none" strike="noStrike" baseline="0" dirty="0">
                <a:solidFill>
                  <a:srgbClr val="211E1F"/>
                </a:solidFill>
                <a:latin typeface="Univers LT Std"/>
              </a:rPr>
              <a:t>Avoid appointing a person who mismanages their own money or has problems with substance abuse or gambling. </a:t>
            </a:r>
          </a:p>
          <a:p>
            <a:pPr marL="171450" indent="-171450">
              <a:buFont typeface="Arial" panose="020B0604020202020204" pitchFamily="34" charset="0"/>
              <a:buChar char="•"/>
            </a:pPr>
            <a:r>
              <a:rPr lang="en-US" sz="1200" b="0" i="0" u="none" strike="noStrike" baseline="0" dirty="0">
                <a:solidFill>
                  <a:srgbClr val="211E1F"/>
                </a:solidFill>
                <a:latin typeface="Univers LT Std"/>
              </a:rPr>
              <a:t>Tell friends, family members, and financial advisers about your POA so they can look out for you. </a:t>
            </a:r>
            <a:endParaRPr lang="en-US" sz="1400" b="0" i="0" u="none" strike="noStrike" baseline="0" dirty="0">
              <a:solidFill>
                <a:srgbClr val="211E1F"/>
              </a:solidFill>
              <a:latin typeface="Univers LT Std"/>
            </a:endParaRPr>
          </a:p>
          <a:p>
            <a:pPr marL="171450" indent="-171450">
              <a:buFont typeface="Arial" panose="020B0604020202020204" pitchFamily="34" charset="0"/>
              <a:buChar char="•"/>
            </a:pPr>
            <a:r>
              <a:rPr lang="en-US" sz="1200" b="0" i="0" u="none" strike="noStrike" baseline="0" dirty="0">
                <a:solidFill>
                  <a:srgbClr val="211E1F"/>
                </a:solidFill>
                <a:latin typeface="Univers LT Std"/>
              </a:rPr>
              <a:t>Ask your financial institution about its POA procedures. The financial institution may have its own form that it wants you to complete. But a POA that is valid under your state’s law should be accepted by financial service providers. </a:t>
            </a:r>
          </a:p>
          <a:p>
            <a:pPr marL="171450" indent="-171450">
              <a:buFont typeface="Arial" panose="020B0604020202020204" pitchFamily="34" charset="0"/>
              <a:buChar char="•"/>
            </a:pPr>
            <a:r>
              <a:rPr lang="en-US" sz="1200" b="0" i="0" u="none" strike="noStrike" baseline="0" dirty="0">
                <a:solidFill>
                  <a:srgbClr val="211E1F"/>
                </a:solidFill>
                <a:latin typeface="Univers LT Std"/>
              </a:rPr>
              <a:t>Remember that POA designations are not written in stone – you can change them. If you decide that your agent isn’t or is no longer the best person to handle your finances, you can revoke (cancel) your POA. Notify your financial institution if you do this. </a:t>
            </a:r>
          </a:p>
          <a:p>
            <a:pPr marL="171450" indent="-171450">
              <a:buFont typeface="Arial" panose="020B0604020202020204" pitchFamily="34" charset="0"/>
              <a:buChar char="•"/>
            </a:pPr>
            <a:r>
              <a:rPr lang="en-US" sz="1200" b="0" i="0" u="none" strike="noStrike" baseline="0" dirty="0">
                <a:solidFill>
                  <a:srgbClr val="211E1F"/>
                </a:solidFill>
                <a:latin typeface="Univers LT Std"/>
              </a:rPr>
              <a:t>Avoid appointing hired caregivers or other paid helpers as your agent under a power of attorney. </a:t>
            </a:r>
          </a:p>
          <a:p>
            <a:pPr marL="171450" indent="-171450">
              <a:buFont typeface="Arial" panose="020B0604020202020204" pitchFamily="34" charset="0"/>
              <a:buChar char="•"/>
            </a:pPr>
            <a:r>
              <a:rPr lang="en-US" sz="1200" b="0" i="0" u="none" strike="noStrike" baseline="0" dirty="0">
                <a:solidFill>
                  <a:srgbClr val="211E1F"/>
                </a:solidFill>
                <a:latin typeface="Univers LT Std"/>
              </a:rPr>
              <a:t>Beware of someone who wants to help you out by handling your finances and be your new “best friend.” If an offer of help seems too good to be true, it probably is. </a:t>
            </a:r>
          </a:p>
          <a:p>
            <a:endParaRPr lang="en-US" altLang="en-US" dirty="0"/>
          </a:p>
        </p:txBody>
      </p:sp>
      <p:sp>
        <p:nvSpPr>
          <p:cNvPr id="115716"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F8B05246-ABB5-4CA2-9D36-44D7B6A4EBDF}"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5</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 durable power of attorney is a very important tool in planning for financial incapacity due to Alzheimer’s disease, other forms of dementia, or other health problems. It is advisable to consult with an attorney when preparing a power of attorney, a trust or any legal document giving someone else authority over your finances.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935312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CFPB has plain language guides to help people acting as fiduciaries in three ways: </a:t>
            </a:r>
          </a:p>
          <a:p>
            <a:r>
              <a:rPr lang="en-US" sz="1200" b="0" i="0" u="none" strike="noStrike" kern="1200" baseline="0" dirty="0">
                <a:solidFill>
                  <a:schemeClr val="tx1"/>
                </a:solidFill>
                <a:latin typeface="+mn-lt"/>
                <a:ea typeface="+mn-ea"/>
                <a:cs typeface="+mn-cs"/>
              </a:rPr>
              <a:t>The guides walk fiduciaries through their duties. </a:t>
            </a:r>
          </a:p>
          <a:p>
            <a:r>
              <a:rPr lang="en-US" sz="1200" b="0" i="0" u="none" strike="noStrike" kern="1200" baseline="0" dirty="0">
                <a:solidFill>
                  <a:schemeClr val="tx1"/>
                </a:solidFill>
                <a:latin typeface="+mn-lt"/>
                <a:ea typeface="+mn-ea"/>
                <a:cs typeface="+mn-cs"/>
              </a:rPr>
              <a:t>The guides tell fiduciaries how to watch out for scams and financial exploitation, and what to do if their loved one is a victim. </a:t>
            </a:r>
          </a:p>
          <a:p>
            <a:r>
              <a:rPr lang="en-US" sz="1200" b="0" i="0" u="none" strike="noStrike" kern="1200" baseline="0" dirty="0">
                <a:solidFill>
                  <a:schemeClr val="tx1"/>
                </a:solidFill>
                <a:latin typeface="+mn-lt"/>
                <a:ea typeface="+mn-ea"/>
                <a:cs typeface="+mn-cs"/>
              </a:rPr>
              <a:t>The guides tell fiduciaries where to go for help.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guides are available to download and you can order free copies on the CFPB website at </a:t>
            </a:r>
            <a:r>
              <a:rPr lang="en-US" sz="1200" b="1" i="0" u="none" strike="noStrike" kern="1200" baseline="0" dirty="0" err="1">
                <a:solidFill>
                  <a:schemeClr val="tx1"/>
                </a:solidFill>
                <a:latin typeface="+mn-lt"/>
                <a:ea typeface="+mn-ea"/>
                <a:cs typeface="+mn-cs"/>
              </a:rPr>
              <a:t>consumerfinance</a:t>
            </a:r>
            <a:r>
              <a:rPr lang="en-US" sz="1200" b="1" i="0" u="none" strike="noStrike" kern="1200" baseline="0" dirty="0">
                <a:solidFill>
                  <a:schemeClr val="tx1"/>
                </a:solidFill>
                <a:latin typeface="+mn-lt"/>
                <a:ea typeface="+mn-ea"/>
                <a:cs typeface="+mn-cs"/>
              </a:rPr>
              <a:t>. gov/managing-someone-</a:t>
            </a:r>
            <a:r>
              <a:rPr lang="en-US" sz="1200" b="1" i="0" u="none" strike="noStrike" kern="1200" baseline="0" dirty="0" err="1">
                <a:solidFill>
                  <a:schemeClr val="tx1"/>
                </a:solidFill>
                <a:latin typeface="+mn-lt"/>
                <a:ea typeface="+mn-ea"/>
                <a:cs typeface="+mn-cs"/>
              </a:rPr>
              <a:t>elses</a:t>
            </a:r>
            <a:r>
              <a:rPr lang="en-US" sz="1200" b="1" i="0" u="none" strike="noStrike" kern="1200" baseline="0" dirty="0">
                <a:solidFill>
                  <a:schemeClr val="tx1"/>
                </a:solidFill>
                <a:latin typeface="+mn-lt"/>
                <a:ea typeface="+mn-ea"/>
                <a:cs typeface="+mn-cs"/>
              </a:rPr>
              <a:t>-money</a:t>
            </a:r>
            <a:r>
              <a:rPr lang="en-US" sz="1200" b="0" i="0" u="none" strike="noStrike" kern="1200" baseline="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5899227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n-ea"/>
                <a:cs typeface="+mn-cs"/>
              </a:rPr>
              <a:t>If you or a loved one is a victim of financial exploitation by a fiduciary, take action immediately and make a report to Adult Protective Services or your local law enforcement agency. </a:t>
            </a:r>
            <a:endParaRPr lang="en-US" altLang="en-US" dirty="0"/>
          </a:p>
        </p:txBody>
      </p:sp>
      <p:sp>
        <p:nvSpPr>
          <p:cNvPr id="11674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0" marR="0" lvl="0" indent="0" algn="r" defTabSz="966621" rtl="0" eaLnBrk="1" fontAlgn="base" latinLnBrk="0" hangingPunct="1">
              <a:lnSpc>
                <a:spcPct val="100000"/>
              </a:lnSpc>
              <a:spcBef>
                <a:spcPct val="0"/>
              </a:spcBef>
              <a:spcAft>
                <a:spcPct val="0"/>
              </a:spcAft>
              <a:buClrTx/>
              <a:buSzTx/>
              <a:buFontTx/>
              <a:buNone/>
              <a:tabLst/>
              <a:defRPr/>
            </a:pPr>
            <a:fld id="{2A40FC9E-127E-4239-A05C-B10B5EAEFBC2}" type="slidenum">
              <a:rPr kumimoji="0" lang="en-US" altLang="en-US" sz="1200" b="0" i="0" u="none" strike="noStrike" kern="1200" cap="none" spc="0" normalizeH="0" baseline="0" noProof="0" smtClean="0">
                <a:ln>
                  <a:noFill/>
                </a:ln>
                <a:solidFill>
                  <a:prstClr val="black"/>
                </a:solidFill>
                <a:effectLst/>
                <a:uLnTx/>
                <a:uFillTx/>
                <a:latin typeface="Arial" pitchFamily="34"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8</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Elder financial exploitation is often perpetrated by family members and other caregivers. </a:t>
            </a:r>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Stress this point</a:t>
            </a:r>
            <a:endParaRPr lang="en-US" b="1"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312884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DFEB9885-50A1-47DB-B5BD-421E613BEAA2}" type="datetime1">
              <a:rPr lang="en-US"/>
              <a:pPr>
                <a:defRPr/>
              </a:pPr>
              <a:t>4/13/2022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24A2756-6239-4BCA-BD74-06D4DF99D5A1}" type="slidenum">
              <a:rPr lang="en-US"/>
              <a:pPr>
                <a:defRPr/>
              </a:pPr>
              <a:t>‹#›</a:t>
            </a:fld>
            <a:endParaRPr lang="en-US" dirty="0"/>
          </a:p>
        </p:txBody>
      </p:sp>
    </p:spTree>
    <p:extLst>
      <p:ext uri="{BB962C8B-B14F-4D97-AF65-F5344CB8AC3E}">
        <p14:creationId xmlns:p14="http://schemas.microsoft.com/office/powerpoint/2010/main" val="655387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8" name="Rectangle 17"/>
          <p:cNvSpPr/>
          <p:nvPr userDrawn="1"/>
        </p:nvSpPr>
        <p:spPr>
          <a:xfrm>
            <a:off x="11074400" y="6248400"/>
            <a:ext cx="812800" cy="609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5" name="TextBox 4"/>
          <p:cNvSpPr txBox="1"/>
          <p:nvPr userDrawn="1"/>
        </p:nvSpPr>
        <p:spPr>
          <a:xfrm>
            <a:off x="812800" y="6367790"/>
            <a:ext cx="2946400" cy="261610"/>
          </a:xfrm>
          <a:prstGeom prst="rect">
            <a:avLst/>
          </a:prstGeom>
          <a:noFill/>
        </p:spPr>
        <p:txBody>
          <a:bodyPr>
            <a:spAutoFit/>
          </a:bodyPr>
          <a:lstStyle/>
          <a:p>
            <a:pPr algn="l" fontAlgn="auto">
              <a:spcBef>
                <a:spcPts val="0"/>
              </a:spcBef>
              <a:spcAft>
                <a:spcPts val="0"/>
              </a:spcAft>
              <a:defRPr/>
            </a:pPr>
            <a:r>
              <a:rPr lang="en-US" sz="1100" b="0" dirty="0">
                <a:solidFill>
                  <a:srgbClr val="000000"/>
                </a:solidFill>
                <a:latin typeface="Helvetica Neue"/>
                <a:ea typeface="+mn-ea"/>
                <a:cs typeface="Helvetica Neue"/>
              </a:rPr>
              <a:t>Money Smart for Older Adults</a:t>
            </a:r>
          </a:p>
        </p:txBody>
      </p:sp>
      <p:sp>
        <p:nvSpPr>
          <p:cNvPr id="6" name="TextBox 5"/>
          <p:cNvSpPr txBox="1">
            <a:spLocks noChangeArrowheads="1"/>
          </p:cNvSpPr>
          <p:nvPr userDrawn="1"/>
        </p:nvSpPr>
        <p:spPr bwMode="auto">
          <a:xfrm>
            <a:off x="11176000" y="6400801"/>
            <a:ext cx="609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fld id="{1E409D2F-E643-451A-B731-8218C2698BBB}" type="slidenum">
              <a:rPr lang="en-US" sz="1400" b="1" smtClean="0">
                <a:solidFill>
                  <a:schemeClr val="tx1"/>
                </a:solidFill>
                <a:latin typeface="Helvetica Neue"/>
                <a:ea typeface="Helvetica Neue"/>
                <a:cs typeface="Helvetica Neue"/>
              </a:rPr>
              <a:t>‹#›</a:t>
            </a:fld>
            <a:endParaRPr lang="en-US" sz="1400" b="1" dirty="0">
              <a:solidFill>
                <a:schemeClr val="tx1"/>
              </a:solidFill>
              <a:latin typeface="Helvetica Neue"/>
              <a:ea typeface="Helvetica Neue"/>
              <a:cs typeface="Helvetica Neue"/>
            </a:endParaRPr>
          </a:p>
        </p:txBody>
      </p:sp>
      <p:sp>
        <p:nvSpPr>
          <p:cNvPr id="2" name="Title 1"/>
          <p:cNvSpPr>
            <a:spLocks noGrp="1"/>
          </p:cNvSpPr>
          <p:nvPr>
            <p:ph type="title"/>
          </p:nvPr>
        </p:nvSpPr>
        <p:spPr>
          <a:xfrm>
            <a:off x="914400" y="304800"/>
            <a:ext cx="10058400" cy="609600"/>
          </a:xfrm>
          <a:noFill/>
        </p:spPr>
        <p:txBody>
          <a:bodyPr anchor="t">
            <a:noAutofit/>
          </a:bodyPr>
          <a:lstStyle>
            <a:lvl1pPr algn="l">
              <a:spcAft>
                <a:spcPts val="0"/>
              </a:spcAft>
              <a:defRPr sz="3200" b="0" i="0" cap="all" spc="0" baseline="0">
                <a:solidFill>
                  <a:schemeClr val="tx1"/>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914400" y="1066800"/>
            <a:ext cx="10058400" cy="4267200"/>
          </a:xfrm>
        </p:spPr>
        <p:txBody>
          <a:bodyPr/>
          <a:lstStyle>
            <a:lvl1pPr marL="342900" indent="-342900">
              <a:spcBef>
                <a:spcPts val="600"/>
              </a:spcBef>
              <a:spcAft>
                <a:spcPts val="1200"/>
              </a:spcAft>
              <a:buClr>
                <a:schemeClr val="accent5">
                  <a:lumMod val="75000"/>
                </a:schemeClr>
              </a:buClr>
              <a:buFont typeface="Wingdings" charset="2"/>
              <a:buChar char="§"/>
              <a:defRPr sz="2200" b="0">
                <a:solidFill>
                  <a:schemeClr val="tx1"/>
                </a:solidFill>
                <a:latin typeface="Helvetica Neue"/>
                <a:cs typeface="Helvetica Neue"/>
              </a:defRPr>
            </a:lvl1pPr>
            <a:lvl2pPr marL="914400" indent="-274320">
              <a:spcBef>
                <a:spcPts val="600"/>
              </a:spcBef>
              <a:spcAft>
                <a:spcPts val="1200"/>
              </a:spcAft>
              <a:buSzPct val="110000"/>
              <a:buFont typeface="Arial"/>
              <a:buChar char="•"/>
              <a:defRPr sz="2200" b="0" i="0">
                <a:solidFill>
                  <a:schemeClr val="tx1"/>
                </a:solidFill>
                <a:latin typeface="Helvetica Neue"/>
                <a:cs typeface="Helvetica Neue"/>
              </a:defRPr>
            </a:lvl2pPr>
            <a:lvl3pPr marL="1143000" indent="-228600">
              <a:spcBef>
                <a:spcPts val="600"/>
              </a:spcBef>
              <a:spcAft>
                <a:spcPts val="1200"/>
              </a:spcAft>
              <a:buSzPct val="75000"/>
              <a:buFont typeface="Courier New"/>
              <a:buChar char="o"/>
              <a:defRPr sz="2200" b="0" i="0">
                <a:solidFill>
                  <a:schemeClr val="tx1"/>
                </a:solidFill>
                <a:latin typeface="Helvetica Neue"/>
                <a:cs typeface="Helvetica Neue"/>
              </a:defRPr>
            </a:lvl3pPr>
            <a:lvl4pPr>
              <a:spcBef>
                <a:spcPts val="600"/>
              </a:spcBef>
              <a:spcAft>
                <a:spcPts val="1200"/>
              </a:spcAft>
              <a:defRPr sz="2200" b="0" i="0">
                <a:solidFill>
                  <a:schemeClr val="tx1"/>
                </a:solidFill>
                <a:latin typeface="Helvetica Neue"/>
                <a:cs typeface="Helvetica Neue"/>
              </a:defRPr>
            </a:lvl4pPr>
            <a:lvl5pPr>
              <a:spcBef>
                <a:spcPts val="600"/>
              </a:spcBef>
              <a:spcAft>
                <a:spcPts val="1200"/>
              </a:spcAft>
              <a:defRPr sz="2200" b="0" i="0">
                <a:solidFill>
                  <a:schemeClr val="tx1"/>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447800"/>
            <a:ext cx="304800" cy="5410200"/>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4" name="Rectangle 13"/>
          <p:cNvSpPr/>
          <p:nvPr userDrawn="1"/>
        </p:nvSpPr>
        <p:spPr>
          <a:xfrm>
            <a:off x="0" y="990600"/>
            <a:ext cx="304800" cy="457200"/>
          </a:xfrm>
          <a:prstGeom prst="rect">
            <a:avLst/>
          </a:prstGeom>
          <a:solidFill>
            <a:srgbClr val="008FBE">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Rectangle 14"/>
          <p:cNvSpPr/>
          <p:nvPr userDrawn="1"/>
        </p:nvSpPr>
        <p:spPr>
          <a:xfrm>
            <a:off x="0" y="0"/>
            <a:ext cx="304800" cy="990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13206410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FB993C77-EF2D-48B8-94C3-49A90CF1C103}" type="datetime1">
              <a:rPr lang="en-US"/>
              <a:pPr>
                <a:defRPr/>
              </a:pPr>
              <a:t>4/13/2022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92E6F545-A6EA-4B57-BB9D-C6497E113B70}" type="slidenum">
              <a:rPr lang="en-US"/>
              <a:pPr>
                <a:defRPr/>
              </a:pPr>
              <a:t>‹#›</a:t>
            </a:fld>
            <a:endParaRPr lang="en-US" dirty="0"/>
          </a:p>
        </p:txBody>
      </p:sp>
    </p:spTree>
    <p:extLst>
      <p:ext uri="{BB962C8B-B14F-4D97-AF65-F5344CB8AC3E}">
        <p14:creationId xmlns:p14="http://schemas.microsoft.com/office/powerpoint/2010/main" val="1721263167"/>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rtl="0" eaLnBrk="0" fontAlgn="base" hangingPunct="0">
        <a:spcBef>
          <a:spcPct val="0"/>
        </a:spcBef>
        <a:spcAft>
          <a:spcPct val="0"/>
        </a:spcAft>
        <a:defRPr sz="4400"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annualcreditreport.com/"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consumerfinance.gov/mse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file://localhost/Users/hwoods/Documents/slide%20images/OA_newIcons-51.p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Exploitation by a Fiduciary</a:t>
            </a:r>
          </a:p>
        </p:txBody>
      </p:sp>
      <p:sp>
        <p:nvSpPr>
          <p:cNvPr id="4" name="Content Placeholder 2"/>
          <p:cNvSpPr txBox="1">
            <a:spLocks/>
          </p:cNvSpPr>
          <p:nvPr/>
        </p:nvSpPr>
        <p:spPr bwMode="auto">
          <a:xfrm>
            <a:off x="2209800" y="2514600"/>
            <a:ext cx="3048000" cy="255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ts val="600"/>
              </a:spcAft>
              <a:buFont typeface="Arial" pitchFamily="34" charset="0"/>
              <a:buChar char="•"/>
              <a:defRPr sz="3000" b="1" kern="1200">
                <a:solidFill>
                  <a:srgbClr val="132F5A"/>
                </a:solidFill>
                <a:latin typeface="Helvetica Neue"/>
                <a:ea typeface="Geneva" pitchFamily="-110" charset="-128"/>
                <a:cs typeface="Helvetica Neue"/>
              </a:defRPr>
            </a:lvl1pPr>
            <a:lvl2pPr marL="742950" indent="-285750" algn="l" rtl="0" eaLnBrk="0" fontAlgn="base" hangingPunct="0">
              <a:spcBef>
                <a:spcPct val="20000"/>
              </a:spcBef>
              <a:spcAft>
                <a:spcPts val="600"/>
              </a:spcAft>
              <a:buFont typeface="Arial" pitchFamily="34" charset="0"/>
              <a:buChar char="•"/>
              <a:defRPr sz="2800" b="0" i="0" kern="1200">
                <a:solidFill>
                  <a:srgbClr val="002060"/>
                </a:solidFill>
                <a:latin typeface="Helvetica Neue"/>
                <a:ea typeface="Geneva" pitchFamily="-110" charset="-128"/>
                <a:cs typeface="Helvetica Neue"/>
              </a:defRPr>
            </a:lvl2pPr>
            <a:lvl3pPr marL="1143000" indent="-228600" algn="l" rtl="0" eaLnBrk="0" fontAlgn="base" hangingPunct="0">
              <a:spcBef>
                <a:spcPct val="20000"/>
              </a:spcBef>
              <a:spcAft>
                <a:spcPts val="600"/>
              </a:spcAft>
              <a:buFont typeface="Arial" pitchFamily="34" charset="0"/>
              <a:buChar char="•"/>
              <a:defRPr sz="2800" b="1" i="0" kern="1200">
                <a:solidFill>
                  <a:srgbClr val="002060"/>
                </a:solidFill>
                <a:latin typeface="Helvetica Neue"/>
                <a:ea typeface="ＭＳ Ｐゴシック"/>
                <a:cs typeface="Helvetica Neue"/>
              </a:defRPr>
            </a:lvl3pPr>
            <a:lvl4pPr marL="1600200" indent="-228600" algn="l" rtl="0" eaLnBrk="0" fontAlgn="base" hangingPunct="0">
              <a:spcBef>
                <a:spcPct val="20000"/>
              </a:spcBef>
              <a:spcAft>
                <a:spcPct val="0"/>
              </a:spcAft>
              <a:buFont typeface="Arial" pitchFamily="34" charset="0"/>
              <a:buChar char="–"/>
              <a:defRPr sz="2800" b="1" i="0" kern="1200">
                <a:solidFill>
                  <a:srgbClr val="002060"/>
                </a:solidFill>
                <a:latin typeface="Helvetica Neue"/>
                <a:ea typeface="ＭＳ Ｐゴシック"/>
                <a:cs typeface="Helvetica Neue"/>
              </a:defRPr>
            </a:lvl4pPr>
            <a:lvl5pPr marL="2057400" indent="-228600" algn="l" rtl="0" eaLnBrk="0" fontAlgn="base" hangingPunct="0">
              <a:spcBef>
                <a:spcPct val="20000"/>
              </a:spcBef>
              <a:spcAft>
                <a:spcPct val="0"/>
              </a:spcAft>
              <a:buFont typeface="Arial" pitchFamily="34" charset="0"/>
              <a:buChar char="»"/>
              <a:defRPr sz="2800" kern="1200">
                <a:solidFill>
                  <a:srgbClr val="002060"/>
                </a:solidFill>
                <a:latin typeface="Helvetica Neue"/>
                <a:ea typeface="ＭＳ Ｐゴシック"/>
                <a:cs typeface="Helvetica Neue"/>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en-US" sz="3600" dirty="0">
                <a:solidFill>
                  <a:srgbClr val="000000"/>
                </a:solidFill>
                <a:ea typeface="Helvetica Neue"/>
              </a:rPr>
              <a:t>Fiduciary</a:t>
            </a:r>
            <a:r>
              <a:rPr lang="en-US" sz="2400" dirty="0">
                <a:solidFill>
                  <a:srgbClr val="000000"/>
                </a:solidFill>
                <a:ea typeface="Helvetica Neue"/>
              </a:rPr>
              <a:t>  </a:t>
            </a:r>
          </a:p>
          <a:p>
            <a:pPr marL="0" indent="0">
              <a:buNone/>
              <a:defRPr/>
            </a:pPr>
            <a:r>
              <a:rPr lang="en-US" sz="2400" b="0" dirty="0">
                <a:solidFill>
                  <a:srgbClr val="000000"/>
                </a:solidFill>
                <a:ea typeface="Helvetica Neue"/>
              </a:rPr>
              <a:t>a person who is named to manage your money or property </a:t>
            </a:r>
          </a:p>
          <a:p>
            <a:pPr marL="0" indent="0">
              <a:buNone/>
              <a:defRPr/>
            </a:pPr>
            <a:endParaRPr lang="en-US" sz="2400" dirty="0">
              <a:solidFill>
                <a:srgbClr val="000000"/>
              </a:solidFill>
              <a:ea typeface="Helvetica Neue"/>
            </a:endParaRPr>
          </a:p>
        </p:txBody>
      </p:sp>
      <p:sp>
        <p:nvSpPr>
          <p:cNvPr id="5" name="Left Brace 4" descr="arrow pointing left"/>
          <p:cNvSpPr/>
          <p:nvPr/>
        </p:nvSpPr>
        <p:spPr>
          <a:xfrm>
            <a:off x="5105400" y="1981200"/>
            <a:ext cx="609600" cy="3733800"/>
          </a:xfrm>
          <a:prstGeom prst="leftBrace">
            <a:avLst>
              <a:gd name="adj1" fmla="val 43057"/>
              <a:gd name="adj2" fmla="val 50000"/>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dirty="0">
              <a:solidFill>
                <a:prstClr val="black"/>
              </a:solidFill>
              <a:latin typeface="Calibri"/>
            </a:endParaRPr>
          </a:p>
        </p:txBody>
      </p:sp>
      <p:sp>
        <p:nvSpPr>
          <p:cNvPr id="2" name="TextBox 1"/>
          <p:cNvSpPr txBox="1"/>
          <p:nvPr/>
        </p:nvSpPr>
        <p:spPr>
          <a:xfrm>
            <a:off x="5867400" y="1925936"/>
            <a:ext cx="2577950" cy="461665"/>
          </a:xfrm>
          <a:prstGeom prst="rect">
            <a:avLst/>
          </a:prstGeom>
          <a:noFill/>
        </p:spPr>
        <p:txBody>
          <a:bodyPr wrap="none" rtlCol="0">
            <a:spAutoFit/>
          </a:bodyPr>
          <a:lstStyle/>
          <a:p>
            <a:pPr fontAlgn="base">
              <a:spcBef>
                <a:spcPct val="0"/>
              </a:spcBef>
              <a:spcAft>
                <a:spcPct val="0"/>
              </a:spcAft>
            </a:pPr>
            <a:r>
              <a:rPr lang="en-US" sz="2400" b="1" dirty="0">
                <a:solidFill>
                  <a:srgbClr val="000000"/>
                </a:solidFill>
                <a:latin typeface="Helvetica Neue"/>
                <a:ea typeface="Helvetica Neue"/>
              </a:rPr>
              <a:t>Fiduciary Duties</a:t>
            </a:r>
            <a:endParaRPr lang="en-US" sz="2400" b="1" dirty="0">
              <a:solidFill>
                <a:prstClr val="black"/>
              </a:solidFill>
              <a:latin typeface="Helvetica Neue"/>
              <a:ea typeface="ＭＳ Ｐゴシック" pitchFamily="34" charset="-128"/>
            </a:endParaRPr>
          </a:p>
        </p:txBody>
      </p:sp>
      <p:sp>
        <p:nvSpPr>
          <p:cNvPr id="19458" name="Content Placeholder 2"/>
          <p:cNvSpPr>
            <a:spLocks noGrp="1"/>
          </p:cNvSpPr>
          <p:nvPr>
            <p:ph idx="1"/>
          </p:nvPr>
        </p:nvSpPr>
        <p:spPr>
          <a:xfrm>
            <a:off x="5715000" y="2438400"/>
            <a:ext cx="4191000" cy="3708400"/>
          </a:xfrm>
        </p:spPr>
        <p:txBody>
          <a:bodyPr/>
          <a:lstStyle/>
          <a:p>
            <a:pPr marL="514350" indent="-514350">
              <a:buClr>
                <a:schemeClr val="tx1"/>
              </a:buClr>
              <a:buFont typeface="Calibri" pitchFamily="34" charset="0"/>
              <a:buAutoNum type="arabicPeriod"/>
            </a:pPr>
            <a:r>
              <a:rPr lang="en-US" altLang="en-US" sz="2400" dirty="0">
                <a:latin typeface="Helvetica Neue" pitchFamily="-84" charset="0"/>
                <a:ea typeface="Geneva" pitchFamily="-84" charset="0"/>
                <a:cs typeface="Geneva" pitchFamily="-84" charset="0"/>
              </a:rPr>
              <a:t>Acts only in your interest</a:t>
            </a:r>
          </a:p>
          <a:p>
            <a:pPr marL="514350" indent="-514350">
              <a:buClr>
                <a:schemeClr val="tx1"/>
              </a:buClr>
              <a:buFont typeface="Calibri" pitchFamily="34" charset="0"/>
              <a:buAutoNum type="arabicPeriod"/>
            </a:pPr>
            <a:r>
              <a:rPr lang="en-US" altLang="en-US" sz="2400" dirty="0">
                <a:latin typeface="Helvetica Neue" pitchFamily="-84" charset="0"/>
                <a:ea typeface="Geneva" pitchFamily="-84" charset="0"/>
                <a:cs typeface="Geneva" pitchFamily="-84" charset="0"/>
              </a:rPr>
              <a:t>Manages your money and property carefully</a:t>
            </a:r>
          </a:p>
          <a:p>
            <a:pPr marL="514350" indent="-514350">
              <a:buClr>
                <a:schemeClr val="tx1"/>
              </a:buClr>
              <a:buFont typeface="Calibri" pitchFamily="34" charset="0"/>
              <a:buAutoNum type="arabicPeriod"/>
            </a:pPr>
            <a:r>
              <a:rPr lang="en-US" altLang="en-US" sz="2400" dirty="0">
                <a:latin typeface="Helvetica Neue" pitchFamily="-84" charset="0"/>
                <a:ea typeface="Geneva" pitchFamily="-84" charset="0"/>
                <a:cs typeface="Geneva" pitchFamily="-84" charset="0"/>
              </a:rPr>
              <a:t>Keeps your money and property separate from his/hers</a:t>
            </a:r>
          </a:p>
          <a:p>
            <a:pPr marL="514350" indent="-514350">
              <a:buClr>
                <a:schemeClr val="tx1"/>
              </a:buClr>
              <a:buFont typeface="Calibri" pitchFamily="34" charset="0"/>
              <a:buAutoNum type="arabicPeriod"/>
            </a:pPr>
            <a:r>
              <a:rPr lang="en-US" altLang="en-US" sz="2400" dirty="0">
                <a:latin typeface="Helvetica Neue" pitchFamily="-84" charset="0"/>
                <a:ea typeface="Geneva" pitchFamily="-84" charset="0"/>
                <a:cs typeface="Geneva" pitchFamily="-84" charset="0"/>
              </a:rPr>
              <a:t>Keeps good records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205606" y="381000"/>
            <a:ext cx="7776594"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Caregiver: Safeguards</a:t>
            </a:r>
          </a:p>
        </p:txBody>
      </p:sp>
      <p:pic>
        <p:nvPicPr>
          <p:cNvPr id="5" name="Picture 4" descr="checkmark on shiel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066801"/>
            <a:ext cx="1866900" cy="1939337"/>
          </a:xfrm>
          <a:prstGeom prst="rect">
            <a:avLst/>
          </a:prstGeom>
        </p:spPr>
      </p:pic>
      <p:sp>
        <p:nvSpPr>
          <p:cNvPr id="28675" name="Content Placeholder 2"/>
          <p:cNvSpPr>
            <a:spLocks noGrp="1"/>
          </p:cNvSpPr>
          <p:nvPr>
            <p:ph idx="1"/>
          </p:nvPr>
        </p:nvSpPr>
        <p:spPr>
          <a:xfrm>
            <a:off x="3657600" y="1295400"/>
            <a:ext cx="6629400" cy="4419600"/>
          </a:xfrm>
        </p:spPr>
        <p:txBody>
          <a:bodyPr/>
          <a:lstStyle/>
          <a:p>
            <a:pPr eaLnBrk="1" hangingPunct="1">
              <a:lnSpc>
                <a:spcPct val="110000"/>
              </a:lnSpc>
              <a:spcAft>
                <a:spcPts val="1500"/>
              </a:spcAft>
            </a:pPr>
            <a:r>
              <a:rPr lang="en-US" altLang="en-US" dirty="0">
                <a:latin typeface="Helvetica Neue" pitchFamily="-84" charset="0"/>
                <a:ea typeface="Geneva" pitchFamily="-84" charset="0"/>
                <a:cs typeface="Arial" pitchFamily="34" charset="0"/>
              </a:rPr>
              <a:t>Secure private financial documents </a:t>
            </a:r>
          </a:p>
          <a:p>
            <a:pPr eaLnBrk="1" hangingPunct="1">
              <a:lnSpc>
                <a:spcPct val="110000"/>
              </a:lnSpc>
              <a:spcAft>
                <a:spcPts val="1500"/>
              </a:spcAft>
            </a:pPr>
            <a:r>
              <a:rPr lang="en-US" altLang="en-US" dirty="0">
                <a:latin typeface="Helvetica Neue" pitchFamily="-84" charset="0"/>
                <a:ea typeface="Geneva" pitchFamily="-84" charset="0"/>
                <a:cs typeface="Arial" pitchFamily="34" charset="0"/>
              </a:rPr>
              <a:t>Require receipts for purchases made</a:t>
            </a:r>
          </a:p>
          <a:p>
            <a:pPr eaLnBrk="1" hangingPunct="1">
              <a:lnSpc>
                <a:spcPct val="110000"/>
              </a:lnSpc>
              <a:spcAft>
                <a:spcPts val="1500"/>
              </a:spcAft>
            </a:pPr>
            <a:r>
              <a:rPr lang="en-US" altLang="en-US" dirty="0">
                <a:latin typeface="Helvetica Neue" pitchFamily="-84" charset="0"/>
                <a:ea typeface="Geneva" pitchFamily="-84" charset="0"/>
                <a:cs typeface="Arial" pitchFamily="34" charset="0"/>
              </a:rPr>
              <a:t>Monitor bank accounts and telephone bills</a:t>
            </a:r>
          </a:p>
          <a:p>
            <a:pPr eaLnBrk="1" hangingPunct="1">
              <a:lnSpc>
                <a:spcPct val="110000"/>
              </a:lnSpc>
              <a:spcAft>
                <a:spcPts val="1500"/>
              </a:spcAft>
            </a:pPr>
            <a:r>
              <a:rPr lang="en-US" altLang="en-US" dirty="0">
                <a:latin typeface="Helvetica Neue" pitchFamily="-84" charset="0"/>
                <a:ea typeface="Geneva" pitchFamily="-84" charset="0"/>
                <a:cs typeface="Arial" pitchFamily="34" charset="0"/>
              </a:rPr>
              <a:t>Consider setting up:</a:t>
            </a:r>
          </a:p>
          <a:p>
            <a:pPr lvl="1" eaLnBrk="1" hangingPunct="1">
              <a:lnSpc>
                <a:spcPct val="110000"/>
              </a:lnSpc>
              <a:spcAft>
                <a:spcPts val="300"/>
              </a:spcAft>
              <a:buFontTx/>
              <a:buChar char="̶"/>
            </a:pPr>
            <a:r>
              <a:rPr lang="en-US" altLang="en-US" sz="2000" dirty="0">
                <a:latin typeface="Helvetica Neue" pitchFamily="-84" charset="0"/>
                <a:ea typeface="Geneva" pitchFamily="-84" charset="0"/>
                <a:cs typeface="Arial" pitchFamily="34" charset="0"/>
              </a:rPr>
              <a:t>Automatic bill pay systems</a:t>
            </a:r>
          </a:p>
          <a:p>
            <a:pPr lvl="1" eaLnBrk="1" hangingPunct="1">
              <a:lnSpc>
                <a:spcPct val="110000"/>
              </a:lnSpc>
              <a:spcAft>
                <a:spcPts val="300"/>
              </a:spcAft>
              <a:buFontTx/>
              <a:buChar char="̶"/>
            </a:pPr>
            <a:r>
              <a:rPr lang="en-US" altLang="en-US" sz="2000" dirty="0">
                <a:latin typeface="Helvetica Neue" pitchFamily="-84" charset="0"/>
                <a:ea typeface="Geneva" pitchFamily="-84" charset="0"/>
                <a:cs typeface="Arial" pitchFamily="34" charset="0"/>
              </a:rPr>
              <a:t>Transaction alerts</a:t>
            </a:r>
          </a:p>
          <a:p>
            <a:pPr lvl="1" eaLnBrk="1" hangingPunct="1">
              <a:spcAft>
                <a:spcPts val="300"/>
              </a:spcAft>
              <a:buNone/>
            </a:pPr>
            <a:endParaRPr lang="en-US" altLang="en-US" dirty="0">
              <a:latin typeface="Helvetica Neue" pitchFamily="-84" charset="0"/>
              <a:ea typeface="Geneva" pitchFamily="-84" charset="0"/>
              <a:cs typeface="Arial" pitchFamily="34" charset="0"/>
            </a:endParaRPr>
          </a:p>
          <a:p>
            <a:pPr eaLnBrk="1" hangingPunct="1">
              <a:spcAft>
                <a:spcPts val="300"/>
              </a:spcAft>
            </a:pPr>
            <a:endParaRPr lang="en-US" altLang="en-US" dirty="0">
              <a:latin typeface="Helvetica Neue" pitchFamily="-84" charset="0"/>
              <a:ea typeface="Geneva" pitchFamily="-8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209800" y="381000"/>
            <a:ext cx="7735824"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Caregiver: Safeguards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5" name="Picture 4" descr="checkmark on shiel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066801"/>
            <a:ext cx="1866900" cy="1939337"/>
          </a:xfrm>
          <a:prstGeom prst="rect">
            <a:avLst/>
          </a:prstGeom>
        </p:spPr>
      </p:pic>
      <p:sp>
        <p:nvSpPr>
          <p:cNvPr id="27651" name="Content Placeholder 2"/>
          <p:cNvSpPr>
            <a:spLocks noGrp="1"/>
          </p:cNvSpPr>
          <p:nvPr>
            <p:ph idx="1"/>
          </p:nvPr>
        </p:nvSpPr>
        <p:spPr>
          <a:xfrm>
            <a:off x="3657600" y="1371600"/>
            <a:ext cx="6172200" cy="4419600"/>
          </a:xfrm>
        </p:spPr>
        <p:txBody>
          <a:bodyPr/>
          <a:lstStyle/>
          <a:p>
            <a:pPr eaLnBrk="1" hangingPunct="1">
              <a:lnSpc>
                <a:spcPct val="110000"/>
              </a:lnSpc>
              <a:spcAft>
                <a:spcPts val="1500"/>
              </a:spcAft>
              <a:defRPr/>
            </a:pPr>
            <a:r>
              <a:rPr lang="en-US" altLang="en-US" sz="2400" dirty="0">
                <a:latin typeface="Helvetica Neue" pitchFamily="-84" charset="0"/>
                <a:ea typeface="Geneva" pitchFamily="-84" charset="0"/>
                <a:cs typeface="Arial" pitchFamily="34" charset="0"/>
              </a:rPr>
              <a:t>Do not let hired caregivers open your mail, pay your bills, manage your finances</a:t>
            </a:r>
          </a:p>
          <a:p>
            <a:pPr eaLnBrk="1" hangingPunct="1">
              <a:lnSpc>
                <a:spcPct val="110000"/>
              </a:lnSpc>
              <a:spcAft>
                <a:spcPts val="1500"/>
              </a:spcAft>
              <a:defRPr/>
            </a:pPr>
            <a:r>
              <a:rPr lang="en-US" altLang="en-US" sz="2400" dirty="0">
                <a:latin typeface="Helvetica Neue" pitchFamily="-84" charset="0"/>
                <a:ea typeface="Geneva" pitchFamily="-84" charset="0"/>
                <a:cs typeface="Arial" pitchFamily="34" charset="0"/>
              </a:rPr>
              <a:t>Never promise money or assets after you die in exchange for care now</a:t>
            </a:r>
          </a:p>
          <a:p>
            <a:pPr eaLnBrk="1" hangingPunct="1">
              <a:lnSpc>
                <a:spcPct val="110000"/>
              </a:lnSpc>
              <a:spcAft>
                <a:spcPts val="1500"/>
              </a:spcAft>
              <a:defRPr/>
            </a:pPr>
            <a:r>
              <a:rPr lang="en-US" altLang="en-US" sz="2400" dirty="0">
                <a:latin typeface="Helvetica Neue" pitchFamily="-84" charset="0"/>
                <a:ea typeface="Geneva" pitchFamily="-84" charset="0"/>
                <a:cs typeface="Arial" pitchFamily="34" charset="0"/>
              </a:rPr>
              <a:t>Never lend employees money or property</a:t>
            </a:r>
          </a:p>
          <a:p>
            <a:pPr eaLnBrk="1" hangingPunct="1">
              <a:lnSpc>
                <a:spcPct val="110000"/>
              </a:lnSpc>
              <a:spcAft>
                <a:spcPts val="1500"/>
              </a:spcAft>
              <a:defRPr/>
            </a:pPr>
            <a:r>
              <a:rPr lang="en-US" altLang="en-US" sz="2400" dirty="0">
                <a:latin typeface="Helvetica Neue" pitchFamily="-84" charset="0"/>
                <a:ea typeface="Geneva" pitchFamily="-84" charset="0"/>
                <a:cs typeface="Arial" pitchFamily="34" charset="0"/>
              </a:rPr>
              <a:t>Never let caregivers use your credit or ATM card</a:t>
            </a:r>
            <a:endParaRPr lang="en-US" altLang="en-US" sz="2800" dirty="0">
              <a:latin typeface="Helvetica Neue" pitchFamily="-84" charset="0"/>
              <a:ea typeface="Geneva" pitchFamily="-84" charset="0"/>
              <a:cs typeface="Arial" pitchFamily="34" charset="0"/>
            </a:endParaRPr>
          </a:p>
          <a:p>
            <a:pPr lvl="1" eaLnBrk="1" hangingPunct="1">
              <a:spcAft>
                <a:spcPts val="1500"/>
              </a:spcAft>
              <a:buNone/>
              <a:defRPr/>
            </a:pPr>
            <a:endParaRPr lang="en-US" altLang="en-US" dirty="0">
              <a:latin typeface="Helvetica Neue" pitchFamily="-84" charset="0"/>
              <a:ea typeface="Geneva" pitchFamily="-84" charset="0"/>
              <a:cs typeface="Arial" pitchFamily="34" charset="0"/>
            </a:endParaRPr>
          </a:p>
          <a:p>
            <a:pPr eaLnBrk="1" hangingPunct="1">
              <a:spcAft>
                <a:spcPts val="1500"/>
              </a:spcAft>
              <a:defRPr/>
            </a:pPr>
            <a:endParaRPr lang="en-US" altLang="en-US" sz="2800" dirty="0">
              <a:latin typeface="Helvetica Neue" pitchFamily="-84" charset="0"/>
              <a:ea typeface="Geneva" pitchFamily="-8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Caregiver: Safeguards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5" name="Picture 4" descr="checkmark on shiel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066801"/>
            <a:ext cx="1866900" cy="1939337"/>
          </a:xfrm>
          <a:prstGeom prst="rect">
            <a:avLst/>
          </a:prstGeom>
        </p:spPr>
      </p:pic>
      <p:sp>
        <p:nvSpPr>
          <p:cNvPr id="28675" name="Content Placeholder 2"/>
          <p:cNvSpPr>
            <a:spLocks noGrp="1"/>
          </p:cNvSpPr>
          <p:nvPr>
            <p:ph idx="1"/>
          </p:nvPr>
        </p:nvSpPr>
        <p:spPr>
          <a:xfrm>
            <a:off x="3657600" y="1371601"/>
            <a:ext cx="6172200" cy="4168775"/>
          </a:xfrm>
        </p:spPr>
        <p:txBody>
          <a:bodyPr/>
          <a:lstStyle/>
          <a:p>
            <a:pPr eaLnBrk="1" hangingPunct="1">
              <a:defRPr/>
            </a:pPr>
            <a:r>
              <a:rPr lang="en-US" altLang="en-US" dirty="0">
                <a:latin typeface="Helvetica Neue" pitchFamily="-84" charset="0"/>
                <a:ea typeface="Geneva" pitchFamily="-84" charset="0"/>
                <a:cs typeface="Arial" pitchFamily="34" charset="0"/>
              </a:rPr>
              <a:t>Have someone else read your financial statements, if you are having trouble reading</a:t>
            </a:r>
          </a:p>
          <a:p>
            <a:pPr eaLnBrk="1" hangingPunct="1">
              <a:defRPr/>
            </a:pPr>
            <a:r>
              <a:rPr lang="en-US" altLang="en-US" dirty="0">
                <a:latin typeface="Helvetica Neue" pitchFamily="-84" charset="0"/>
                <a:ea typeface="Geneva" pitchFamily="-84" charset="0"/>
                <a:cs typeface="Arial" pitchFamily="34" charset="0"/>
              </a:rPr>
              <a:t>Secure your valuables</a:t>
            </a:r>
          </a:p>
          <a:p>
            <a:pPr eaLnBrk="1" hangingPunct="1">
              <a:defRPr/>
            </a:pPr>
            <a:r>
              <a:rPr lang="en-US" altLang="en-US" dirty="0">
                <a:latin typeface="Helvetica Neue" pitchFamily="-84" charset="0"/>
                <a:ea typeface="Geneva" pitchFamily="-84" charset="0"/>
                <a:cs typeface="Arial" pitchFamily="34" charset="0"/>
              </a:rPr>
              <a:t>Check your free credit reports at </a:t>
            </a:r>
            <a:r>
              <a:rPr lang="en-US" altLang="en-US" dirty="0">
                <a:latin typeface="Helvetica Neue" pitchFamily="-84" charset="0"/>
                <a:ea typeface="Geneva" pitchFamily="-84" charset="0"/>
                <a:cs typeface="Arial" pitchFamily="34" charset="0"/>
                <a:hlinkClick r:id="rId4"/>
              </a:rPr>
              <a:t>annualcreditreport.com</a:t>
            </a:r>
            <a:endParaRPr lang="en-US" altLang="en-US" dirty="0">
              <a:latin typeface="Helvetica Neue" pitchFamily="-84" charset="0"/>
              <a:ea typeface="Geneva" pitchFamily="-8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What is a Romance Scam?</a:t>
            </a:r>
          </a:p>
        </p:txBody>
      </p:sp>
      <p:pic>
        <p:nvPicPr>
          <p:cNvPr id="6" name="Picture 5" descr="Hand under a heart, with a magnifying glass on an exclamation mark."/>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0800" y="1447800"/>
            <a:ext cx="1676400" cy="2428464"/>
          </a:xfrm>
          <a:prstGeom prst="rect">
            <a:avLst/>
          </a:prstGeom>
          <a:noFill/>
        </p:spPr>
      </p:pic>
      <p:sp>
        <p:nvSpPr>
          <p:cNvPr id="3" name="Content Placeholder 2"/>
          <p:cNvSpPr>
            <a:spLocks noGrp="1"/>
          </p:cNvSpPr>
          <p:nvPr>
            <p:ph idx="1"/>
          </p:nvPr>
        </p:nvSpPr>
        <p:spPr>
          <a:xfrm>
            <a:off x="4419600" y="1447800"/>
            <a:ext cx="5943600" cy="4800600"/>
          </a:xfrm>
          <a:noFill/>
        </p:spPr>
        <p:txBody>
          <a:bodyPr/>
          <a:lstStyle/>
          <a:p>
            <a:r>
              <a:rPr lang="en-US" dirty="0"/>
              <a:t>A romance scam is when a new love interest says they love you, but they just want your money</a:t>
            </a:r>
          </a:p>
          <a:p>
            <a:pPr>
              <a:defRPr/>
            </a:pPr>
            <a:r>
              <a:rPr lang="en-US" dirty="0"/>
              <a:t>Scammers may:</a:t>
            </a:r>
          </a:p>
          <a:p>
            <a:pPr lvl="1">
              <a:defRPr/>
            </a:pPr>
            <a:r>
              <a:rPr lang="en-US" dirty="0"/>
              <a:t>Assume a false identity </a:t>
            </a:r>
          </a:p>
          <a:p>
            <a:pPr lvl="1">
              <a:defRPr/>
            </a:pPr>
            <a:r>
              <a:rPr lang="en-US" dirty="0"/>
              <a:t>Take time to build trust with you</a:t>
            </a:r>
          </a:p>
          <a:p>
            <a:pPr lvl="1">
              <a:defRPr/>
            </a:pPr>
            <a:r>
              <a:rPr lang="en-US" dirty="0"/>
              <a:t>Ask for money under false pretenses</a:t>
            </a:r>
          </a:p>
          <a:p>
            <a:pPr>
              <a:defRPr/>
            </a:pPr>
            <a:r>
              <a:rPr lang="en-US" dirty="0"/>
              <a:t>The scams can happen online or in person </a:t>
            </a:r>
          </a:p>
        </p:txBody>
      </p:sp>
    </p:spTree>
    <p:extLst>
      <p:ext uri="{BB962C8B-B14F-4D97-AF65-F5344CB8AC3E}">
        <p14:creationId xmlns:p14="http://schemas.microsoft.com/office/powerpoint/2010/main" val="3928981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What Scammers may do</a:t>
            </a:r>
          </a:p>
        </p:txBody>
      </p:sp>
      <p:pic>
        <p:nvPicPr>
          <p:cNvPr id="5" name="Picture 4" descr="Hand under a heart, with a magnifying glass on an exclamation mark."/>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9800" y="1143001"/>
            <a:ext cx="1676400" cy="2428464"/>
          </a:xfrm>
          <a:prstGeom prst="rect">
            <a:avLst/>
          </a:prstGeom>
          <a:noFill/>
        </p:spPr>
      </p:pic>
      <p:sp>
        <p:nvSpPr>
          <p:cNvPr id="3" name="Content Placeholder 2"/>
          <p:cNvSpPr>
            <a:spLocks noGrp="1"/>
          </p:cNvSpPr>
          <p:nvPr>
            <p:ph idx="1"/>
          </p:nvPr>
        </p:nvSpPr>
        <p:spPr>
          <a:xfrm>
            <a:off x="3962400" y="1143001"/>
            <a:ext cx="6400800" cy="5029200"/>
          </a:xfrm>
          <a:noFill/>
        </p:spPr>
        <p:txBody>
          <a:bodyPr/>
          <a:lstStyle/>
          <a:p>
            <a:pPr marL="0" indent="0">
              <a:buNone/>
              <a:defRPr/>
            </a:pPr>
            <a:r>
              <a:rPr lang="en-US" b="1" dirty="0"/>
              <a:t>Romance Scammers may:</a:t>
            </a:r>
          </a:p>
          <a:p>
            <a:pPr>
              <a:defRPr/>
            </a:pPr>
            <a:r>
              <a:rPr lang="en-US" dirty="0"/>
              <a:t>Claim they need money for an emergency surgery or medical bill</a:t>
            </a:r>
          </a:p>
          <a:p>
            <a:pPr>
              <a:defRPr/>
            </a:pPr>
            <a:r>
              <a:rPr lang="en-US" dirty="0"/>
              <a:t>Ask for help in paying unexpected customs fees or past gambling debts</a:t>
            </a:r>
          </a:p>
          <a:p>
            <a:pPr>
              <a:defRPr/>
            </a:pPr>
            <a:r>
              <a:rPr lang="en-US" dirty="0"/>
              <a:t>Request money for travel expenses or documentation so that they can visit you</a:t>
            </a:r>
          </a:p>
          <a:p>
            <a:pPr>
              <a:defRPr/>
            </a:pPr>
            <a:r>
              <a:rPr lang="en-US" dirty="0"/>
              <a:t>Seek smaller loan amounts and later ask for larger amounts</a:t>
            </a:r>
          </a:p>
          <a:p>
            <a:pPr>
              <a:defRPr/>
            </a:pPr>
            <a:r>
              <a:rPr lang="en-US" dirty="0"/>
              <a:t>Ask for gift cards and wire transfers (because they are hard to trace and not retractable)</a:t>
            </a:r>
          </a:p>
          <a:p>
            <a:pPr>
              <a:defRPr/>
            </a:pPr>
            <a:endParaRPr lang="en-US" dirty="0"/>
          </a:p>
          <a:p>
            <a:pPr>
              <a:defRPr/>
            </a:pPr>
            <a:endParaRPr lang="en-US" dirty="0"/>
          </a:p>
          <a:p>
            <a:pPr marL="0" indent="0">
              <a:buNone/>
              <a:defRPr/>
            </a:pPr>
            <a:endParaRPr lang="en-US" dirty="0"/>
          </a:p>
          <a:p>
            <a:pPr lvl="1">
              <a:defRPr/>
            </a:pPr>
            <a:endParaRPr lang="en-US" dirty="0"/>
          </a:p>
          <a:p>
            <a:pPr>
              <a:defRPr/>
            </a:pPr>
            <a:endParaRPr lang="en-US" dirty="0"/>
          </a:p>
          <a:p>
            <a:pPr marL="0" indent="0">
              <a:buNone/>
              <a:defRPr/>
            </a:pPr>
            <a:endParaRPr lang="en-US" dirty="0"/>
          </a:p>
        </p:txBody>
      </p:sp>
    </p:spTree>
    <p:extLst>
      <p:ext uri="{BB962C8B-B14F-4D97-AF65-F5344CB8AC3E}">
        <p14:creationId xmlns:p14="http://schemas.microsoft.com/office/powerpoint/2010/main" val="2987922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Online Romance Scams</a:t>
            </a:r>
          </a:p>
        </p:txBody>
      </p:sp>
      <p:pic>
        <p:nvPicPr>
          <p:cNvPr id="5" name="Picture 4" descr="Hand under a heart, with a magnifying glass on an exclamation mark."/>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0800" y="1447800"/>
            <a:ext cx="1676400" cy="2428464"/>
          </a:xfrm>
          <a:prstGeom prst="rect">
            <a:avLst/>
          </a:prstGeom>
          <a:noFill/>
        </p:spPr>
      </p:pic>
      <p:sp>
        <p:nvSpPr>
          <p:cNvPr id="3" name="Content Placeholder 2"/>
          <p:cNvSpPr>
            <a:spLocks noGrp="1"/>
          </p:cNvSpPr>
          <p:nvPr>
            <p:ph idx="1"/>
          </p:nvPr>
        </p:nvSpPr>
        <p:spPr>
          <a:xfrm>
            <a:off x="4495800" y="1447800"/>
            <a:ext cx="5638800" cy="4572000"/>
          </a:xfrm>
          <a:noFill/>
        </p:spPr>
        <p:txBody>
          <a:bodyPr/>
          <a:lstStyle/>
          <a:p>
            <a:pPr marL="0" indent="0">
              <a:buNone/>
            </a:pPr>
            <a:r>
              <a:rPr lang="en-US" b="1" dirty="0"/>
              <a:t>Online romance scammers may:</a:t>
            </a:r>
          </a:p>
          <a:p>
            <a:r>
              <a:rPr lang="en-US" dirty="0"/>
              <a:t>Contact you through social media, dating apps, websites, text messages, or email</a:t>
            </a:r>
          </a:p>
          <a:p>
            <a:r>
              <a:rPr lang="en-US" dirty="0"/>
              <a:t>Use false personas that seem just real enough to be true. </a:t>
            </a:r>
          </a:p>
          <a:p>
            <a:pPr lvl="1"/>
            <a:r>
              <a:rPr lang="en-US" dirty="0"/>
              <a:t>May steal other people's photos </a:t>
            </a:r>
          </a:p>
          <a:p>
            <a:r>
              <a:rPr lang="en-US" dirty="0"/>
              <a:t>Use information from social media profiles to fake similarities with you</a:t>
            </a:r>
          </a:p>
          <a:p>
            <a:r>
              <a:rPr lang="en-US" dirty="0"/>
              <a:t>Use excuses not to meet in person</a:t>
            </a:r>
          </a:p>
          <a:p>
            <a:pPr lvl="1"/>
            <a:endParaRPr lang="en-US" dirty="0"/>
          </a:p>
        </p:txBody>
      </p:sp>
    </p:spTree>
    <p:extLst>
      <p:ext uri="{BB962C8B-B14F-4D97-AF65-F5344CB8AC3E}">
        <p14:creationId xmlns:p14="http://schemas.microsoft.com/office/powerpoint/2010/main" val="3009085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In Person Romance Scams</a:t>
            </a:r>
          </a:p>
        </p:txBody>
      </p:sp>
      <p:pic>
        <p:nvPicPr>
          <p:cNvPr id="5" name="Picture 4" descr="Hand under a heart, with a magnifying glass on an exclamation mark."/>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0800" y="1447800"/>
            <a:ext cx="1676400" cy="2428464"/>
          </a:xfrm>
          <a:prstGeom prst="rect">
            <a:avLst/>
          </a:prstGeom>
          <a:noFill/>
        </p:spPr>
      </p:pic>
      <p:sp>
        <p:nvSpPr>
          <p:cNvPr id="3" name="Content Placeholder 2"/>
          <p:cNvSpPr>
            <a:spLocks noGrp="1"/>
          </p:cNvSpPr>
          <p:nvPr>
            <p:ph idx="1"/>
          </p:nvPr>
        </p:nvSpPr>
        <p:spPr>
          <a:xfrm>
            <a:off x="4572000" y="1447800"/>
            <a:ext cx="5867400" cy="4572000"/>
          </a:xfrm>
          <a:noFill/>
        </p:spPr>
        <p:txBody>
          <a:bodyPr/>
          <a:lstStyle/>
          <a:p>
            <a:r>
              <a:rPr lang="en-US" dirty="0"/>
              <a:t>Some romance scams happen in person.</a:t>
            </a:r>
          </a:p>
          <a:p>
            <a:r>
              <a:rPr lang="en-US" dirty="0"/>
              <a:t>The scam can involve an older adult who is socially isolated or dependent on others for assistance. </a:t>
            </a:r>
          </a:p>
          <a:p>
            <a:r>
              <a:rPr lang="en-US" dirty="0"/>
              <a:t>The scammer could be a person you met at your church, community center, or a social group.</a:t>
            </a:r>
          </a:p>
          <a:p>
            <a:endParaRPr lang="en-US" dirty="0"/>
          </a:p>
        </p:txBody>
      </p:sp>
    </p:spTree>
    <p:extLst>
      <p:ext uri="{BB962C8B-B14F-4D97-AF65-F5344CB8AC3E}">
        <p14:creationId xmlns:p14="http://schemas.microsoft.com/office/powerpoint/2010/main" val="1743429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Romance scam Warning signs</a:t>
            </a:r>
          </a:p>
        </p:txBody>
      </p:sp>
      <p:pic>
        <p:nvPicPr>
          <p:cNvPr id="5" name="Picture 4" descr="Hand under a heart, with a magnifying glass on an exclamation mark."/>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7400" y="1524000"/>
            <a:ext cx="1676400" cy="2428464"/>
          </a:xfrm>
          <a:prstGeom prst="rect">
            <a:avLst/>
          </a:prstGeom>
          <a:noFill/>
        </p:spPr>
      </p:pic>
      <p:sp>
        <p:nvSpPr>
          <p:cNvPr id="51203" name="Content Placeholder 2"/>
          <p:cNvSpPr>
            <a:spLocks noGrp="1"/>
          </p:cNvSpPr>
          <p:nvPr>
            <p:ph idx="1"/>
          </p:nvPr>
        </p:nvSpPr>
        <p:spPr>
          <a:xfrm>
            <a:off x="3810000" y="1219200"/>
            <a:ext cx="6629400" cy="4953000"/>
          </a:xfrm>
          <a:noFill/>
        </p:spPr>
        <p:txBody>
          <a:bodyPr/>
          <a:lstStyle/>
          <a:p>
            <a:pPr marL="0" indent="0">
              <a:buNone/>
              <a:defRPr/>
            </a:pPr>
            <a:r>
              <a:rPr lang="en-US" b="1" dirty="0">
                <a:latin typeface="Helvetica Neue" pitchFamily="-84" charset="0"/>
                <a:ea typeface="Geneva" pitchFamily="-84" charset="0"/>
                <a:cs typeface="Geneva" pitchFamily="-84" charset="0"/>
              </a:rPr>
              <a:t>A new friend or love interest may: </a:t>
            </a:r>
          </a:p>
          <a:p>
            <a:pPr>
              <a:defRPr/>
            </a:pPr>
            <a:r>
              <a:rPr lang="en-US" altLang="en-US" dirty="0">
                <a:latin typeface="Helvetica Neue" pitchFamily="-84" charset="0"/>
                <a:ea typeface="Geneva" pitchFamily="-84" charset="0"/>
                <a:cs typeface="Geneva" pitchFamily="-84" charset="0"/>
              </a:rPr>
              <a:t>Be overly complimentary and flirtatious</a:t>
            </a:r>
          </a:p>
          <a:p>
            <a:pPr>
              <a:defRPr/>
            </a:pPr>
            <a:r>
              <a:rPr lang="en-US" altLang="en-US" dirty="0">
                <a:latin typeface="Helvetica Neue" pitchFamily="-84" charset="0"/>
                <a:ea typeface="Geneva" pitchFamily="-84" charset="0"/>
                <a:cs typeface="Geneva" pitchFamily="-84" charset="0"/>
              </a:rPr>
              <a:t>Shower you with attention </a:t>
            </a:r>
          </a:p>
          <a:p>
            <a:pPr>
              <a:defRPr/>
            </a:pPr>
            <a:r>
              <a:rPr lang="en-US" altLang="en-US" dirty="0">
                <a:latin typeface="Helvetica Neue" pitchFamily="-84" charset="0"/>
                <a:ea typeface="Geneva" pitchFamily="-84" charset="0"/>
                <a:cs typeface="Geneva" pitchFamily="-84" charset="0"/>
              </a:rPr>
              <a:t>Want you to keep your relationship a secret</a:t>
            </a:r>
          </a:p>
          <a:p>
            <a:pPr>
              <a:defRPr/>
            </a:pPr>
            <a:r>
              <a:rPr lang="en-US" altLang="en-US" dirty="0">
                <a:latin typeface="Helvetica Neue" pitchFamily="-84" charset="0"/>
                <a:ea typeface="Geneva" pitchFamily="-84" charset="0"/>
                <a:cs typeface="Geneva" pitchFamily="-84" charset="0"/>
              </a:rPr>
              <a:t>Show unusual interest in your finances</a:t>
            </a:r>
          </a:p>
          <a:p>
            <a:pPr>
              <a:defRPr/>
            </a:pPr>
            <a:r>
              <a:rPr lang="en-US" altLang="en-US" dirty="0">
                <a:latin typeface="Helvetica Neue" pitchFamily="-84" charset="0"/>
                <a:ea typeface="Geneva" pitchFamily="-84" charset="0"/>
                <a:cs typeface="Geneva" pitchFamily="-84" charset="0"/>
              </a:rPr>
              <a:t>Try hard to get you to share information about your finances</a:t>
            </a:r>
          </a:p>
          <a:p>
            <a:pPr marL="457200" lvl="1" indent="0">
              <a:buNone/>
              <a:defRPr/>
            </a:pPr>
            <a:endParaRPr lang="en-US" altLang="en-US" b="1" dirty="0">
              <a:latin typeface="Helvetica Neue" pitchFamily="-84" charset="0"/>
              <a:ea typeface="Geneva" pitchFamily="-84" charset="0"/>
              <a:cs typeface="Geneva" pitchFamily="-84" charset="0"/>
            </a:endParaRPr>
          </a:p>
          <a:p>
            <a:pPr marL="0" indent="0">
              <a:buNone/>
              <a:defRPr/>
            </a:pPr>
            <a:endParaRPr lang="en-US" altLang="en-US" sz="2800" dirty="0">
              <a:latin typeface="Helvetica Neue" pitchFamily="-84" charset="0"/>
              <a:ea typeface="Geneva" pitchFamily="-84" charset="0"/>
              <a:cs typeface="Geneva" pitchFamily="-84" charset="0"/>
            </a:endParaRPr>
          </a:p>
          <a:p>
            <a:pPr>
              <a:defRPr/>
            </a:pPr>
            <a:endParaRPr lang="en-US" altLang="en-US" sz="2800" dirty="0">
              <a:latin typeface="Helvetica Neue" pitchFamily="-84" charset="0"/>
              <a:ea typeface="Geneva" pitchFamily="-84" charset="0"/>
              <a:cs typeface="Geneva" pitchFamily="-84" charset="0"/>
            </a:endParaRPr>
          </a:p>
        </p:txBody>
      </p:sp>
    </p:spTree>
    <p:extLst>
      <p:ext uri="{BB962C8B-B14F-4D97-AF65-F5344CB8AC3E}">
        <p14:creationId xmlns:p14="http://schemas.microsoft.com/office/powerpoint/2010/main" val="9670352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Getting Help</a:t>
            </a:r>
          </a:p>
        </p:txBody>
      </p:sp>
      <p:pic>
        <p:nvPicPr>
          <p:cNvPr id="5" name="Picture 4" descr="Hand under a heart, with a magnifying glass on an exclamation mark."/>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7400" y="1342280"/>
            <a:ext cx="1676400" cy="2428464"/>
          </a:xfrm>
          <a:prstGeom prst="rect">
            <a:avLst/>
          </a:prstGeom>
          <a:noFill/>
        </p:spPr>
      </p:pic>
      <p:sp>
        <p:nvSpPr>
          <p:cNvPr id="3" name="Content Placeholder 2"/>
          <p:cNvSpPr>
            <a:spLocks noGrp="1"/>
          </p:cNvSpPr>
          <p:nvPr>
            <p:ph idx="1"/>
          </p:nvPr>
        </p:nvSpPr>
        <p:spPr>
          <a:xfrm>
            <a:off x="3962400" y="1143001"/>
            <a:ext cx="6400800" cy="5181599"/>
          </a:xfrm>
          <a:noFill/>
        </p:spPr>
        <p:txBody>
          <a:bodyPr/>
          <a:lstStyle/>
          <a:p>
            <a:pPr marL="0" indent="0">
              <a:buNone/>
              <a:defRPr/>
            </a:pPr>
            <a:r>
              <a:rPr lang="en-US" b="1" dirty="0"/>
              <a:t>If you are or were being scammed: </a:t>
            </a:r>
          </a:p>
          <a:p>
            <a:pPr>
              <a:defRPr/>
            </a:pPr>
            <a:r>
              <a:rPr lang="en-US" dirty="0"/>
              <a:t>Stop communicating with the scammer</a:t>
            </a:r>
          </a:p>
          <a:p>
            <a:pPr>
              <a:defRPr/>
            </a:pPr>
            <a:r>
              <a:rPr lang="en-US" dirty="0"/>
              <a:t>Talk to someone you trust</a:t>
            </a:r>
          </a:p>
          <a:p>
            <a:pPr>
              <a:defRPr/>
            </a:pPr>
            <a:r>
              <a:rPr lang="en-US" dirty="0"/>
              <a:t>Tell your financial institution if you sent money</a:t>
            </a:r>
          </a:p>
          <a:p>
            <a:pPr>
              <a:defRPr/>
            </a:pPr>
            <a:r>
              <a:rPr lang="en-US" dirty="0"/>
              <a:t>Report the scammer to:</a:t>
            </a:r>
          </a:p>
          <a:p>
            <a:pPr lvl="1">
              <a:defRPr/>
            </a:pPr>
            <a:r>
              <a:rPr lang="en-US" dirty="0"/>
              <a:t>Local law enforcement </a:t>
            </a:r>
          </a:p>
          <a:p>
            <a:pPr lvl="1">
              <a:defRPr/>
            </a:pPr>
            <a:r>
              <a:rPr lang="en-US" dirty="0"/>
              <a:t>Adult Protective Services </a:t>
            </a:r>
          </a:p>
          <a:p>
            <a:pPr lvl="1">
              <a:defRPr/>
            </a:pPr>
            <a:r>
              <a:rPr lang="en-US" dirty="0"/>
              <a:t>Federal Trade Commission </a:t>
            </a:r>
          </a:p>
          <a:p>
            <a:pPr>
              <a:defRPr/>
            </a:pPr>
            <a:r>
              <a:rPr lang="en-US" dirty="0"/>
              <a:t>Take action as soon as possible </a:t>
            </a:r>
          </a:p>
          <a:p>
            <a:pPr>
              <a:defRPr/>
            </a:pPr>
            <a:endParaRPr lang="en-US" dirty="0"/>
          </a:p>
          <a:p>
            <a:pPr marL="0" indent="0">
              <a:buNone/>
              <a:defRPr/>
            </a:pPr>
            <a:endParaRPr lang="en-US" dirty="0"/>
          </a:p>
          <a:p>
            <a:pPr lvl="1">
              <a:defRPr/>
            </a:pPr>
            <a:endParaRPr lang="en-US" dirty="0"/>
          </a:p>
          <a:p>
            <a:pPr>
              <a:defRPr/>
            </a:pPr>
            <a:endParaRPr lang="en-US" dirty="0"/>
          </a:p>
          <a:p>
            <a:pPr marL="0" indent="0">
              <a:buNone/>
              <a:defRPr/>
            </a:pPr>
            <a:endParaRPr lang="en-US" dirty="0"/>
          </a:p>
        </p:txBody>
      </p:sp>
    </p:spTree>
    <p:extLst>
      <p:ext uri="{BB962C8B-B14F-4D97-AF65-F5344CB8AC3E}">
        <p14:creationId xmlns:p14="http://schemas.microsoft.com/office/powerpoint/2010/main" val="36897276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What Is a Power of Attorney?</a:t>
            </a:r>
          </a:p>
        </p:txBody>
      </p:sp>
      <p:pic>
        <p:nvPicPr>
          <p:cNvPr id="2" name="Picture 1" descr="pen writing on a piece of pap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1" y="1295400"/>
            <a:ext cx="1320657" cy="1913128"/>
          </a:xfrm>
          <a:prstGeom prst="rect">
            <a:avLst/>
          </a:prstGeom>
        </p:spPr>
      </p:pic>
      <p:sp>
        <p:nvSpPr>
          <p:cNvPr id="3" name="TextBox 2"/>
          <p:cNvSpPr txBox="1"/>
          <p:nvPr/>
        </p:nvSpPr>
        <p:spPr>
          <a:xfrm>
            <a:off x="3810000" y="2514601"/>
            <a:ext cx="1300356" cy="646331"/>
          </a:xfrm>
          <a:prstGeom prst="rect">
            <a:avLst/>
          </a:prstGeom>
          <a:noFill/>
        </p:spPr>
        <p:txBody>
          <a:bodyPr wrap="none" rtlCol="0">
            <a:spAutoFit/>
          </a:bodyPr>
          <a:lstStyle/>
          <a:p>
            <a:pPr fontAlgn="base">
              <a:spcBef>
                <a:spcPct val="0"/>
              </a:spcBef>
              <a:spcAft>
                <a:spcPct val="0"/>
              </a:spcAft>
            </a:pPr>
            <a:r>
              <a:rPr lang="en-US" sz="3600" b="1" dirty="0">
                <a:solidFill>
                  <a:srgbClr val="000000"/>
                </a:solidFill>
                <a:latin typeface="Helvetica Neue"/>
                <a:ea typeface="Helvetica Neue"/>
                <a:cs typeface="Helvetica Neue"/>
              </a:rPr>
              <a:t>POA</a:t>
            </a:r>
            <a:r>
              <a:rPr lang="en-US" sz="1600" dirty="0">
                <a:solidFill>
                  <a:srgbClr val="000000"/>
                </a:solidFill>
                <a:latin typeface="Arial" pitchFamily="34" charset="0"/>
                <a:ea typeface="Helvetica Neue"/>
              </a:rPr>
              <a:t>  </a:t>
            </a:r>
          </a:p>
        </p:txBody>
      </p:sp>
      <p:sp>
        <p:nvSpPr>
          <p:cNvPr id="8" name="Content Placeholder 2"/>
          <p:cNvSpPr txBox="1">
            <a:spLocks/>
          </p:cNvSpPr>
          <p:nvPr/>
        </p:nvSpPr>
        <p:spPr bwMode="auto">
          <a:xfrm>
            <a:off x="2209800" y="3200400"/>
            <a:ext cx="3276600" cy="255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ts val="600"/>
              </a:spcAft>
              <a:buFont typeface="Arial" pitchFamily="34" charset="0"/>
              <a:buChar char="•"/>
              <a:defRPr sz="3000" b="1" kern="1200">
                <a:solidFill>
                  <a:srgbClr val="132F5A"/>
                </a:solidFill>
                <a:latin typeface="Helvetica Neue"/>
                <a:ea typeface="Geneva" pitchFamily="-110" charset="-128"/>
                <a:cs typeface="Helvetica Neue"/>
              </a:defRPr>
            </a:lvl1pPr>
            <a:lvl2pPr marL="742950" indent="-285750" algn="l" rtl="0" eaLnBrk="0" fontAlgn="base" hangingPunct="0">
              <a:spcBef>
                <a:spcPct val="20000"/>
              </a:spcBef>
              <a:spcAft>
                <a:spcPts val="600"/>
              </a:spcAft>
              <a:buFont typeface="Arial" pitchFamily="34" charset="0"/>
              <a:buChar char="•"/>
              <a:defRPr sz="2800" b="0" i="0" kern="1200">
                <a:solidFill>
                  <a:srgbClr val="002060"/>
                </a:solidFill>
                <a:latin typeface="Helvetica Neue"/>
                <a:ea typeface="Geneva" pitchFamily="-110" charset="-128"/>
                <a:cs typeface="Helvetica Neue"/>
              </a:defRPr>
            </a:lvl2pPr>
            <a:lvl3pPr marL="1143000" indent="-228600" algn="l" rtl="0" eaLnBrk="0" fontAlgn="base" hangingPunct="0">
              <a:spcBef>
                <a:spcPct val="20000"/>
              </a:spcBef>
              <a:spcAft>
                <a:spcPts val="600"/>
              </a:spcAft>
              <a:buFont typeface="Arial" pitchFamily="34" charset="0"/>
              <a:buChar char="•"/>
              <a:defRPr sz="2800" b="1" i="0" kern="1200">
                <a:solidFill>
                  <a:srgbClr val="002060"/>
                </a:solidFill>
                <a:latin typeface="Helvetica Neue"/>
                <a:ea typeface="ＭＳ Ｐゴシック"/>
                <a:cs typeface="Helvetica Neue"/>
              </a:defRPr>
            </a:lvl3pPr>
            <a:lvl4pPr marL="1600200" indent="-228600" algn="l" rtl="0" eaLnBrk="0" fontAlgn="base" hangingPunct="0">
              <a:spcBef>
                <a:spcPct val="20000"/>
              </a:spcBef>
              <a:spcAft>
                <a:spcPct val="0"/>
              </a:spcAft>
              <a:buFont typeface="Arial" pitchFamily="34" charset="0"/>
              <a:buChar char="–"/>
              <a:defRPr sz="2800" b="1" i="0" kern="1200">
                <a:solidFill>
                  <a:srgbClr val="002060"/>
                </a:solidFill>
                <a:latin typeface="Helvetica Neue"/>
                <a:ea typeface="ＭＳ Ｐゴシック"/>
                <a:cs typeface="Helvetica Neue"/>
              </a:defRPr>
            </a:lvl4pPr>
            <a:lvl5pPr marL="2057400" indent="-228600" algn="l" rtl="0" eaLnBrk="0" fontAlgn="base" hangingPunct="0">
              <a:spcBef>
                <a:spcPct val="20000"/>
              </a:spcBef>
              <a:spcAft>
                <a:spcPct val="0"/>
              </a:spcAft>
              <a:buFont typeface="Arial" pitchFamily="34" charset="0"/>
              <a:buChar char="»"/>
              <a:defRPr sz="2800" kern="1200">
                <a:solidFill>
                  <a:srgbClr val="002060"/>
                </a:solidFill>
                <a:latin typeface="Helvetica Neue"/>
                <a:ea typeface="ＭＳ Ｐゴシック"/>
                <a:cs typeface="Helvetica Neue"/>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en-US" sz="2400" b="0" dirty="0">
                <a:solidFill>
                  <a:srgbClr val="000000"/>
                </a:solidFill>
                <a:ea typeface="Helvetica Neue"/>
              </a:rPr>
              <a:t>a legal document that allows someone else to handle your finances on your behalf</a:t>
            </a:r>
          </a:p>
          <a:p>
            <a:pPr marL="0" indent="0">
              <a:buNone/>
              <a:defRPr/>
            </a:pPr>
            <a:endParaRPr lang="en-US" sz="2400" b="0" dirty="0">
              <a:solidFill>
                <a:srgbClr val="000000"/>
              </a:solidFill>
              <a:ea typeface="Helvetica Neue"/>
            </a:endParaRPr>
          </a:p>
          <a:p>
            <a:pPr marL="0" indent="0">
              <a:buNone/>
              <a:defRPr/>
            </a:pPr>
            <a:endParaRPr lang="en-US" sz="2400" dirty="0">
              <a:solidFill>
                <a:srgbClr val="000000"/>
              </a:solidFill>
              <a:ea typeface="Helvetica Neue"/>
            </a:endParaRPr>
          </a:p>
        </p:txBody>
      </p:sp>
      <p:sp>
        <p:nvSpPr>
          <p:cNvPr id="7" name="Left Brace 6" descr="arrow pointing left"/>
          <p:cNvSpPr/>
          <p:nvPr/>
        </p:nvSpPr>
        <p:spPr>
          <a:xfrm>
            <a:off x="5410200" y="1447801"/>
            <a:ext cx="609600" cy="4191000"/>
          </a:xfrm>
          <a:prstGeom prst="leftBrace">
            <a:avLst>
              <a:gd name="adj1" fmla="val 43057"/>
              <a:gd name="adj2" fmla="val 50000"/>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dirty="0">
              <a:solidFill>
                <a:prstClr val="black"/>
              </a:solidFill>
              <a:latin typeface="Calibri"/>
            </a:endParaRPr>
          </a:p>
        </p:txBody>
      </p:sp>
      <p:sp>
        <p:nvSpPr>
          <p:cNvPr id="20482" name="Content Placeholder 2"/>
          <p:cNvSpPr>
            <a:spLocks noGrp="1"/>
          </p:cNvSpPr>
          <p:nvPr>
            <p:ph idx="1"/>
          </p:nvPr>
        </p:nvSpPr>
        <p:spPr>
          <a:xfrm>
            <a:off x="5867400" y="1528764"/>
            <a:ext cx="4343400" cy="3881437"/>
          </a:xfrm>
        </p:spPr>
        <p:txBody>
          <a:bodyPr/>
          <a:lstStyle/>
          <a:p>
            <a:pPr>
              <a:buClr>
                <a:schemeClr val="tx1"/>
              </a:buClr>
            </a:pPr>
            <a:r>
              <a:rPr lang="en-US" altLang="en-US" sz="2400" dirty="0">
                <a:latin typeface="Helvetica Neue" pitchFamily="-84" charset="0"/>
                <a:ea typeface="Geneva" pitchFamily="-84" charset="0"/>
                <a:cs typeface="Geneva" pitchFamily="-84" charset="0"/>
              </a:rPr>
              <a:t>Appoints a substitute decision-maker who </a:t>
            </a:r>
            <a:br>
              <a:rPr lang="en-US" altLang="en-US" sz="2400" dirty="0">
                <a:latin typeface="Helvetica Neue" pitchFamily="-84" charset="0"/>
                <a:ea typeface="Geneva" pitchFamily="-84" charset="0"/>
                <a:cs typeface="Geneva" pitchFamily="-84" charset="0"/>
              </a:rPr>
            </a:br>
            <a:r>
              <a:rPr lang="en-US" altLang="en-US" sz="2400" dirty="0">
                <a:latin typeface="Helvetica Neue" pitchFamily="-84" charset="0"/>
                <a:ea typeface="Geneva" pitchFamily="-84" charset="0"/>
                <a:cs typeface="Geneva" pitchFamily="-84" charset="0"/>
              </a:rPr>
              <a:t>can handle finances </a:t>
            </a:r>
            <a:br>
              <a:rPr lang="en-US" altLang="en-US" sz="2400" dirty="0">
                <a:latin typeface="Helvetica Neue" pitchFamily="-84" charset="0"/>
                <a:ea typeface="Geneva" pitchFamily="-84" charset="0"/>
                <a:cs typeface="Geneva" pitchFamily="-84" charset="0"/>
              </a:rPr>
            </a:br>
            <a:r>
              <a:rPr lang="en-US" altLang="en-US" sz="2400" dirty="0">
                <a:latin typeface="Helvetica Neue" pitchFamily="-84" charset="0"/>
                <a:ea typeface="Geneva" pitchFamily="-84" charset="0"/>
                <a:cs typeface="Geneva" pitchFamily="-84" charset="0"/>
              </a:rPr>
              <a:t>on your behalf</a:t>
            </a:r>
          </a:p>
          <a:p>
            <a:pPr>
              <a:buClr>
                <a:schemeClr val="tx1"/>
              </a:buClr>
            </a:pPr>
            <a:r>
              <a:rPr lang="en-US" altLang="en-US" sz="2400" dirty="0">
                <a:latin typeface="Helvetica Neue" pitchFamily="-84" charset="0"/>
                <a:ea typeface="Geneva" pitchFamily="-84" charset="0"/>
                <a:cs typeface="Geneva" pitchFamily="-84" charset="0"/>
              </a:rPr>
              <a:t>Generally, avoids the </a:t>
            </a:r>
            <a:br>
              <a:rPr lang="en-US" altLang="en-US" sz="2400" dirty="0">
                <a:latin typeface="Helvetica Neue" pitchFamily="-84" charset="0"/>
                <a:ea typeface="Geneva" pitchFamily="-84" charset="0"/>
                <a:cs typeface="Geneva" pitchFamily="-84" charset="0"/>
              </a:rPr>
            </a:br>
            <a:r>
              <a:rPr lang="en-US" altLang="en-US" sz="2400" dirty="0">
                <a:latin typeface="Helvetica Neue" pitchFamily="-84" charset="0"/>
                <a:ea typeface="Geneva" pitchFamily="-84" charset="0"/>
                <a:cs typeface="Geneva" pitchFamily="-84" charset="0"/>
              </a:rPr>
              <a:t>need for a court-appointed guardian </a:t>
            </a:r>
          </a:p>
          <a:p>
            <a:pPr>
              <a:buClr>
                <a:schemeClr val="tx1"/>
              </a:buClr>
            </a:pPr>
            <a:r>
              <a:rPr lang="en-US" altLang="en-US" sz="2400" dirty="0">
                <a:latin typeface="Helvetica Neue" pitchFamily="-84" charset="0"/>
                <a:ea typeface="Geneva" pitchFamily="-84" charset="0"/>
                <a:cs typeface="Geneva" pitchFamily="-84" charset="0"/>
              </a:rPr>
              <a:t>Is relatively inexpensive to create; advisable to use a lawyer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209800" y="381000"/>
            <a:ext cx="7772400" cy="609600"/>
          </a:xfrm>
        </p:spPr>
        <p:txBody>
          <a:bodyPr/>
          <a:lstStyle/>
          <a:p>
            <a:pPr eaLnBrk="1" hangingPunct="1">
              <a:spcAft>
                <a:spcPct val="0"/>
              </a:spcAft>
            </a:pPr>
            <a:r>
              <a:rPr lang="en-US" altLang="en-US" dirty="0">
                <a:latin typeface="Helvetica Neue" pitchFamily="-84" charset="0"/>
                <a:ea typeface="Helvetica Neue" pitchFamily="-84" charset="0"/>
                <a:cs typeface="Helvetica Neue" pitchFamily="-84" charset="0"/>
              </a:rPr>
              <a:t>Power of Attorney: Risks</a:t>
            </a:r>
          </a:p>
        </p:txBody>
      </p:sp>
      <p:pic>
        <p:nvPicPr>
          <p:cNvPr id="6" name="Picture 9" descr="exclamation mark in a triangle"/>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828800" y="1219200"/>
            <a:ext cx="2438400" cy="18323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267201" y="1524000"/>
            <a:ext cx="5710737" cy="3539430"/>
          </a:xfrm>
          <a:prstGeom prst="rect">
            <a:avLst/>
          </a:prstGeom>
          <a:noFill/>
        </p:spPr>
        <p:txBody>
          <a:bodyPr wrap="square" rtlCol="0">
            <a:spAutoFit/>
          </a:bodyPr>
          <a:lstStyle/>
          <a:p>
            <a:pPr marL="342900" indent="-342900" fontAlgn="base">
              <a:spcBef>
                <a:spcPct val="0"/>
              </a:spcBef>
              <a:spcAft>
                <a:spcPts val="4800"/>
              </a:spcAft>
              <a:buFont typeface="Arial"/>
              <a:buChar char="•"/>
            </a:pPr>
            <a:r>
              <a:rPr lang="en-US" altLang="en-US" sz="2400" b="1" dirty="0">
                <a:solidFill>
                  <a:prstClr val="black"/>
                </a:solidFill>
                <a:latin typeface="Helvetica Neue" pitchFamily="-84" charset="0"/>
                <a:ea typeface="Geneva" pitchFamily="-84" charset="0"/>
                <a:cs typeface="Arial" pitchFamily="34" charset="0"/>
              </a:rPr>
              <a:t>Pressure to grant more authority than you wish</a:t>
            </a:r>
          </a:p>
          <a:p>
            <a:pPr marL="342900" indent="-342900" fontAlgn="base">
              <a:spcBef>
                <a:spcPct val="0"/>
              </a:spcBef>
              <a:spcAft>
                <a:spcPts val="4800"/>
              </a:spcAft>
              <a:buFont typeface="Arial"/>
              <a:buChar char="•"/>
            </a:pPr>
            <a:r>
              <a:rPr lang="en-US" altLang="en-US" sz="2400" b="1" dirty="0">
                <a:solidFill>
                  <a:prstClr val="black"/>
                </a:solidFill>
                <a:latin typeface="Helvetica Neue" pitchFamily="-84" charset="0"/>
                <a:ea typeface="Geneva" pitchFamily="-84" charset="0"/>
                <a:cs typeface="Arial" pitchFamily="34" charset="0"/>
              </a:rPr>
              <a:t>Misuse of your funds</a:t>
            </a:r>
          </a:p>
          <a:p>
            <a:pPr marL="342900" indent="-342900" fontAlgn="base">
              <a:spcBef>
                <a:spcPct val="0"/>
              </a:spcBef>
              <a:spcAft>
                <a:spcPts val="4800"/>
              </a:spcAft>
              <a:buFont typeface="Arial"/>
              <a:buChar char="•"/>
            </a:pPr>
            <a:r>
              <a:rPr lang="en-US" altLang="en-US" sz="2400" b="1" dirty="0">
                <a:solidFill>
                  <a:prstClr val="black"/>
                </a:solidFill>
                <a:latin typeface="Helvetica Neue" pitchFamily="-84" charset="0"/>
                <a:ea typeface="Geneva" pitchFamily="-84" charset="0"/>
                <a:cs typeface="Geneva" pitchFamily="-84" charset="0"/>
              </a:rPr>
              <a:t>Unauthorized actions </a:t>
            </a:r>
            <a:br>
              <a:rPr lang="en-US" altLang="en-US" sz="2400" b="1" dirty="0">
                <a:solidFill>
                  <a:prstClr val="black"/>
                </a:solidFill>
                <a:latin typeface="Helvetica Neue" pitchFamily="-84" charset="0"/>
                <a:ea typeface="Geneva" pitchFamily="-84" charset="0"/>
                <a:cs typeface="Geneva" pitchFamily="-84" charset="0"/>
              </a:rPr>
            </a:br>
            <a:r>
              <a:rPr lang="en-US" altLang="en-US" sz="2400" dirty="0">
                <a:solidFill>
                  <a:prstClr val="black"/>
                </a:solidFill>
                <a:latin typeface="Helvetica Neue" pitchFamily="-84" charset="0"/>
                <a:ea typeface="Geneva" pitchFamily="-84" charset="0"/>
                <a:cs typeface="Geneva" pitchFamily="-84" charset="0"/>
              </a:rPr>
              <a:t>(e.g., make gifts if you didn’t grant that power)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Power of Attorney</a:t>
            </a:r>
          </a:p>
        </p:txBody>
      </p:sp>
      <p:sp>
        <p:nvSpPr>
          <p:cNvPr id="22531" name="Content Placeholder 2"/>
          <p:cNvSpPr>
            <a:spLocks noGrp="1"/>
          </p:cNvSpPr>
          <p:nvPr>
            <p:ph idx="1"/>
          </p:nvPr>
        </p:nvSpPr>
        <p:spPr>
          <a:xfrm>
            <a:off x="2209800" y="1524000"/>
            <a:ext cx="7772400" cy="3733800"/>
          </a:xfrm>
        </p:spPr>
        <p:txBody>
          <a:bodyPr/>
          <a:lstStyle/>
          <a:p>
            <a:r>
              <a:rPr lang="en-US" altLang="en-US" sz="2400" dirty="0">
                <a:latin typeface="Helvetica Neue" pitchFamily="-84" charset="0"/>
                <a:ea typeface="Geneva" pitchFamily="-84" charset="0"/>
                <a:cs typeface="Geneva" pitchFamily="-84" charset="0"/>
              </a:rPr>
              <a:t>A durable POA remains effective even if the grantor loses the capacity to make financial decisions </a:t>
            </a:r>
          </a:p>
          <a:p>
            <a:r>
              <a:rPr lang="en-US" altLang="en-US" sz="2400" dirty="0">
                <a:latin typeface="Helvetica Neue" pitchFamily="-84" charset="0"/>
                <a:ea typeface="Geneva" pitchFamily="-84" charset="0"/>
                <a:cs typeface="Geneva" pitchFamily="-84" charset="0"/>
              </a:rPr>
              <a:t>An attorney can help make an appropriate POA for your circumstances </a:t>
            </a:r>
            <a:r>
              <a:rPr lang="en-US" altLang="en-US" dirty="0">
                <a:latin typeface="Helvetica Neue" pitchFamily="-84" charset="0"/>
                <a:ea typeface="Geneva" pitchFamily="-84" charset="0"/>
                <a:cs typeface="Geneva" pitchFamily="-84" charset="0"/>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209801" y="381000"/>
            <a:ext cx="7796463"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Power of Attorney: Safeguards</a:t>
            </a:r>
          </a:p>
        </p:txBody>
      </p:sp>
      <p:pic>
        <p:nvPicPr>
          <p:cNvPr id="2" name="Picture 1" descr="exclamation mark in a shiel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066801"/>
            <a:ext cx="1866900" cy="1939337"/>
          </a:xfrm>
          <a:prstGeom prst="rect">
            <a:avLst/>
          </a:prstGeom>
        </p:spPr>
      </p:pic>
      <p:sp>
        <p:nvSpPr>
          <p:cNvPr id="23555" name="Content Placeholder 2"/>
          <p:cNvSpPr>
            <a:spLocks noGrp="1"/>
          </p:cNvSpPr>
          <p:nvPr>
            <p:ph idx="1"/>
          </p:nvPr>
        </p:nvSpPr>
        <p:spPr>
          <a:xfrm>
            <a:off x="3505200" y="1143001"/>
            <a:ext cx="6858000" cy="4221163"/>
          </a:xfrm>
        </p:spPr>
        <p:txBody>
          <a:bodyPr/>
          <a:lstStyle/>
          <a:p>
            <a:pPr eaLnBrk="1" hangingPunct="1">
              <a:spcAft>
                <a:spcPts val="1500"/>
              </a:spcAft>
            </a:pPr>
            <a:r>
              <a:rPr lang="en-US" altLang="en-US" sz="2400" dirty="0">
                <a:latin typeface="Helvetica Neue" pitchFamily="-84" charset="0"/>
                <a:ea typeface="Geneva" pitchFamily="-84" charset="0"/>
                <a:cs typeface="Arial" pitchFamily="34" charset="0"/>
              </a:rPr>
              <a:t>Trust but verify</a:t>
            </a:r>
          </a:p>
          <a:p>
            <a:r>
              <a:rPr lang="en-US" sz="2400" dirty="0"/>
              <a:t>Avoid appointing anyone who mismanages money or has personal issues.</a:t>
            </a:r>
          </a:p>
          <a:p>
            <a:pPr eaLnBrk="1" hangingPunct="1">
              <a:spcAft>
                <a:spcPts val="1500"/>
              </a:spcAft>
            </a:pPr>
            <a:r>
              <a:rPr lang="en-US" sz="2400" dirty="0"/>
              <a:t>Tell trusted professionals about your POA, including your financial institution so they can look out for misuse</a:t>
            </a:r>
          </a:p>
          <a:p>
            <a:pPr eaLnBrk="1" hangingPunct="1">
              <a:spcAft>
                <a:spcPts val="1500"/>
              </a:spcAft>
            </a:pPr>
            <a:r>
              <a:rPr lang="en-US" altLang="en-US" sz="2400" dirty="0">
                <a:latin typeface="Helvetica Neue" pitchFamily="-84" charset="0"/>
                <a:ea typeface="Geneva" pitchFamily="-84" charset="0"/>
                <a:cs typeface="Arial" pitchFamily="34" charset="0"/>
              </a:rPr>
              <a:t>If needed, change, cancel, or revoke the POA</a:t>
            </a:r>
          </a:p>
          <a:p>
            <a:pPr eaLnBrk="1" hangingPunct="1">
              <a:spcAft>
                <a:spcPts val="1500"/>
              </a:spcAft>
            </a:pPr>
            <a:r>
              <a:rPr lang="en-US" altLang="en-US" sz="2400" dirty="0">
                <a:latin typeface="Helvetica Neue" pitchFamily="-84" charset="0"/>
                <a:ea typeface="Geneva" pitchFamily="-84" charset="0"/>
                <a:cs typeface="Arial" pitchFamily="34" charset="0"/>
              </a:rPr>
              <a:t>Avoid appointing hired caregivers/helpers</a:t>
            </a:r>
          </a:p>
          <a:p>
            <a:pPr eaLnBrk="1" hangingPunct="1">
              <a:spcAft>
                <a:spcPts val="1500"/>
              </a:spcAft>
            </a:pPr>
            <a:r>
              <a:rPr lang="en-US" altLang="en-US" sz="2400" dirty="0">
                <a:latin typeface="Helvetica Neue" pitchFamily="-84" charset="0"/>
                <a:ea typeface="Geneva" pitchFamily="-84" charset="0"/>
                <a:cs typeface="Arial" pitchFamily="34" charset="0"/>
              </a:rPr>
              <a:t>Beware of new “best friends” who offer to handle your finances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Tip: Plan Ahead!</a:t>
            </a:r>
          </a:p>
        </p:txBody>
      </p:sp>
      <p:pic>
        <p:nvPicPr>
          <p:cNvPr id="2" name="Picture 1" descr="pen checking boxes on a pap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2200" y="1447801"/>
            <a:ext cx="2362200" cy="3421927"/>
          </a:xfrm>
          <a:prstGeom prst="rect">
            <a:avLst/>
          </a:prstGeom>
        </p:spPr>
      </p:pic>
      <p:sp>
        <p:nvSpPr>
          <p:cNvPr id="5" name="Content Placeholder 2"/>
          <p:cNvSpPr>
            <a:spLocks noGrp="1"/>
          </p:cNvSpPr>
          <p:nvPr>
            <p:ph idx="1"/>
          </p:nvPr>
        </p:nvSpPr>
        <p:spPr>
          <a:xfrm>
            <a:off x="5181600" y="1447801"/>
            <a:ext cx="4724400" cy="3425825"/>
          </a:xfrm>
        </p:spPr>
        <p:txBody>
          <a:bodyPr/>
          <a:lstStyle/>
          <a:p>
            <a:pPr marL="0" indent="0" eaLnBrk="1" hangingPunct="1">
              <a:lnSpc>
                <a:spcPct val="110000"/>
              </a:lnSpc>
              <a:spcAft>
                <a:spcPts val="300"/>
              </a:spcAft>
              <a:buNone/>
              <a:defRPr/>
            </a:pPr>
            <a:r>
              <a:rPr lang="en-US" dirty="0">
                <a:solidFill>
                  <a:srgbClr val="000000"/>
                </a:solidFill>
              </a:rPr>
              <a:t>A durable power of attorney </a:t>
            </a:r>
            <a:br>
              <a:rPr lang="en-US" dirty="0">
                <a:solidFill>
                  <a:srgbClr val="000000"/>
                </a:solidFill>
              </a:rPr>
            </a:br>
            <a:r>
              <a:rPr lang="en-US" dirty="0">
                <a:solidFill>
                  <a:srgbClr val="000000"/>
                </a:solidFill>
              </a:rPr>
              <a:t>is a very important tool in planning for financial incapacity due to Alzheimer’s disease, other forms of dementia, or other health problems. </a:t>
            </a:r>
            <a:endParaRPr lang="en-US" dirty="0">
              <a:solidFill>
                <a:srgbClr val="000000"/>
              </a:solidFill>
              <a:ea typeface="Geneva" pitchFamily="34" charset="0"/>
              <a:cs typeface="Arial" pitchFamily="34" charset="0"/>
            </a:endParaRPr>
          </a:p>
          <a:p>
            <a:pPr marL="0" indent="0" eaLnBrk="1" hangingPunct="1">
              <a:spcAft>
                <a:spcPts val="300"/>
              </a:spcAft>
              <a:buNone/>
              <a:defRPr/>
            </a:pPr>
            <a:endParaRPr lang="en-US" dirty="0">
              <a:ea typeface="Geneva" pitchFamily="34" charset="0"/>
              <a:cs typeface="Arial" pitchFamily="34" charset="0"/>
            </a:endParaRPr>
          </a:p>
          <a:p>
            <a:pPr eaLnBrk="1" hangingPunct="1">
              <a:spcAft>
                <a:spcPts val="300"/>
              </a:spcAft>
              <a:buNone/>
              <a:defRPr/>
            </a:pPr>
            <a:endParaRPr lang="en-US" dirty="0">
              <a:ea typeface="Geneva"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Help Your Fiduciary Help You</a:t>
            </a:r>
          </a:p>
        </p:txBody>
      </p:sp>
      <p:sp>
        <p:nvSpPr>
          <p:cNvPr id="3" name="Content Placeholder 2"/>
          <p:cNvSpPr>
            <a:spLocks noGrp="1"/>
          </p:cNvSpPr>
          <p:nvPr>
            <p:ph idx="1"/>
          </p:nvPr>
        </p:nvSpPr>
        <p:spPr>
          <a:xfrm>
            <a:off x="2209800" y="1295400"/>
            <a:ext cx="7772400" cy="4038600"/>
          </a:xfrm>
        </p:spPr>
        <p:txBody>
          <a:bodyPr/>
          <a:lstStyle/>
          <a:p>
            <a:pPr marL="0" indent="0">
              <a:buNone/>
              <a:defRPr/>
            </a:pPr>
            <a:r>
              <a:rPr lang="en-US" b="1" dirty="0"/>
              <a:t>The CFPB’s plain language guides help fiduciaries:</a:t>
            </a:r>
          </a:p>
          <a:p>
            <a:pPr>
              <a:lnSpc>
                <a:spcPct val="110000"/>
              </a:lnSpc>
              <a:defRPr/>
            </a:pPr>
            <a:r>
              <a:rPr lang="en-US" sz="2400" dirty="0"/>
              <a:t>Walk them through their duties</a:t>
            </a:r>
          </a:p>
          <a:p>
            <a:pPr>
              <a:lnSpc>
                <a:spcPct val="110000"/>
              </a:lnSpc>
              <a:defRPr/>
            </a:pPr>
            <a:r>
              <a:rPr lang="en-US" sz="2400" dirty="0"/>
              <a:t>Tell them how to watch out for scams and financial exploitation, and what to do if their loved one is a victim</a:t>
            </a:r>
          </a:p>
          <a:p>
            <a:pPr>
              <a:lnSpc>
                <a:spcPct val="110000"/>
              </a:lnSpc>
              <a:defRPr/>
            </a:pPr>
            <a:r>
              <a:rPr lang="en-US" sz="2400" dirty="0"/>
              <a:t>Tell them where to go for help</a:t>
            </a:r>
          </a:p>
          <a:p>
            <a:pPr marL="0" indent="0">
              <a:lnSpc>
                <a:spcPct val="200000"/>
              </a:lnSpc>
              <a:buNone/>
              <a:defRPr/>
            </a:pPr>
            <a:r>
              <a:rPr lang="en-US" sz="2400" dirty="0">
                <a:hlinkClick r:id="rId3"/>
              </a:rPr>
              <a:t>consumerfinance.gov/</a:t>
            </a:r>
            <a:r>
              <a:rPr lang="en-US" sz="2400" dirty="0" err="1">
                <a:hlinkClick r:id="rId3"/>
              </a:rPr>
              <a:t>msem</a:t>
            </a:r>
            <a:endParaRPr lang="en-US" sz="2400" dirty="0"/>
          </a:p>
          <a:p>
            <a:pPr marL="0" indent="0">
              <a:buNone/>
              <a:defRPr/>
            </a:pPr>
            <a:endParaRPr lang="en-US" dirty="0"/>
          </a:p>
          <a:p>
            <a:pPr marL="0" indent="0" algn="ctr">
              <a:buNone/>
              <a:defRPr/>
            </a:pPr>
            <a:endParaRPr lang="en-US" dirty="0"/>
          </a:p>
          <a:p>
            <a:pPr marL="0" indent="0">
              <a:buNone/>
              <a:defRPr/>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If You Are a Victim</a:t>
            </a:r>
          </a:p>
        </p:txBody>
      </p:sp>
      <p:pic>
        <p:nvPicPr>
          <p:cNvPr id="6" name="Picture 5" descr="exclamation mark on shiel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9048" y="1828800"/>
            <a:ext cx="1776442" cy="1828800"/>
          </a:xfrm>
          <a:prstGeom prst="rect">
            <a:avLst/>
          </a:prstGeom>
        </p:spPr>
      </p:pic>
      <p:sp>
        <p:nvSpPr>
          <p:cNvPr id="5" name="Content Placeholder 2"/>
          <p:cNvSpPr>
            <a:spLocks noGrp="1"/>
          </p:cNvSpPr>
          <p:nvPr>
            <p:ph idx="1"/>
          </p:nvPr>
        </p:nvSpPr>
        <p:spPr>
          <a:xfrm>
            <a:off x="4343400" y="1524000"/>
            <a:ext cx="5334000" cy="3176588"/>
          </a:xfrm>
        </p:spPr>
        <p:txBody>
          <a:bodyPr/>
          <a:lstStyle/>
          <a:p>
            <a:pPr marL="0" indent="0" eaLnBrk="1" hangingPunct="1">
              <a:spcAft>
                <a:spcPts val="300"/>
              </a:spcAft>
              <a:buNone/>
              <a:defRPr/>
            </a:pPr>
            <a:endParaRPr lang="en-US" dirty="0">
              <a:ea typeface="Geneva" pitchFamily="34" charset="0"/>
              <a:cs typeface="Arial" pitchFamily="34" charset="0"/>
            </a:endParaRPr>
          </a:p>
          <a:p>
            <a:pPr marL="0" indent="0" eaLnBrk="1" hangingPunct="1">
              <a:lnSpc>
                <a:spcPct val="110000"/>
              </a:lnSpc>
              <a:spcAft>
                <a:spcPts val="300"/>
              </a:spcAft>
              <a:buNone/>
              <a:defRPr/>
            </a:pPr>
            <a:r>
              <a:rPr lang="en-US" sz="2800" dirty="0">
                <a:ea typeface="Geneva" pitchFamily="34" charset="0"/>
                <a:cs typeface="Arial" pitchFamily="34" charset="0"/>
              </a:rPr>
              <a:t>Report  financial exploitation immediately to Adult Protective Services or your local law enforcement agency. </a:t>
            </a:r>
          </a:p>
          <a:p>
            <a:pPr eaLnBrk="1" hangingPunct="1">
              <a:spcAft>
                <a:spcPts val="300"/>
              </a:spcAft>
              <a:buNone/>
              <a:defRPr/>
            </a:pPr>
            <a:endParaRPr lang="en-US" dirty="0">
              <a:ea typeface="Geneva"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Abuse by Caregivers and </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In-Home Helpers</a:t>
            </a:r>
          </a:p>
        </p:txBody>
      </p:sp>
      <p:pic>
        <p:nvPicPr>
          <p:cNvPr id="2" name="OA_newIcons-51.png" descr="heart with exclamation mark in palm of hand"/>
          <p:cNvPicPr>
            <a:picLocks noChangeAspect="1"/>
          </p:cNvPicPr>
          <p:nvPr/>
        </p:nvPicPr>
        <p:blipFill>
          <a:blip r:embed="rId3" r:link="rId4" cstate="print">
            <a:extLst>
              <a:ext uri="{28A0092B-C50C-407E-A947-70E740481C1C}">
                <a14:useLocalDpi xmlns:a14="http://schemas.microsoft.com/office/drawing/2010/main" val="0"/>
              </a:ext>
            </a:extLst>
          </a:blip>
          <a:stretch>
            <a:fillRect/>
          </a:stretch>
        </p:blipFill>
        <p:spPr>
          <a:xfrm>
            <a:off x="2667000" y="2057400"/>
            <a:ext cx="1676400" cy="2153944"/>
          </a:xfrm>
          <a:prstGeom prst="rect">
            <a:avLst/>
          </a:prstGeom>
        </p:spPr>
      </p:pic>
      <p:sp>
        <p:nvSpPr>
          <p:cNvPr id="5" name="Content Placeholder 2"/>
          <p:cNvSpPr>
            <a:spLocks noGrp="1"/>
          </p:cNvSpPr>
          <p:nvPr>
            <p:ph idx="1"/>
          </p:nvPr>
        </p:nvSpPr>
        <p:spPr>
          <a:xfrm>
            <a:off x="4495800" y="2133600"/>
            <a:ext cx="4343400" cy="3886200"/>
          </a:xfrm>
          <a:solidFill>
            <a:schemeClr val="bg1"/>
          </a:solidFill>
          <a:ln w="38100">
            <a:noFill/>
          </a:ln>
        </p:spPr>
        <p:txBody>
          <a:bodyPr anchor="t"/>
          <a:lstStyle/>
          <a:p>
            <a:pPr marL="0" indent="0" eaLnBrk="1" hangingPunct="1">
              <a:spcAft>
                <a:spcPts val="300"/>
              </a:spcAft>
              <a:buNone/>
              <a:defRPr/>
            </a:pPr>
            <a:r>
              <a:rPr lang="en-US" sz="2800" b="1" dirty="0">
                <a:solidFill>
                  <a:srgbClr val="000000"/>
                </a:solidFill>
                <a:ea typeface="Geneva" pitchFamily="34" charset="0"/>
                <a:cs typeface="Arial" pitchFamily="34" charset="0"/>
              </a:rPr>
              <a:t>Elder financial exploitation is often perpetrated by family members and other caregivers. </a:t>
            </a: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5875" cap="rnd" cmpd="sng">
          <a:solidFill>
            <a:srgbClr val="008FBE"/>
          </a:solidFill>
        </a:ln>
        <a:effectLst/>
      </a:spPr>
      <a:bodyPr lIns="182880" rIns="182880" bIns="228600" numCol="1" spcCol="91440" anchor="t" anchorCtr="0">
        <a:spAutoFit/>
      </a:bodyPr>
      <a:lstStyle>
        <a:defPPr>
          <a:defRPr sz="2400" b="1" dirty="0">
            <a:solidFill>
              <a:schemeClr val="tx1"/>
            </a:solidFill>
          </a:defRPr>
        </a:defPPr>
      </a:lstStyle>
      <a:style>
        <a:lnRef idx="3">
          <a:schemeClr val="lt1"/>
        </a:lnRef>
        <a:fillRef idx="1">
          <a:schemeClr val="accent2"/>
        </a:fillRef>
        <a:effectRef idx="1">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2663</Words>
  <Application>Microsoft Office PowerPoint</Application>
  <PresentationFormat>Widescreen</PresentationFormat>
  <Paragraphs>222</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Courier New</vt:lpstr>
      <vt:lpstr>Helvetica Neue</vt:lpstr>
      <vt:lpstr>Univers LT Std</vt:lpstr>
      <vt:lpstr>Wingdings</vt:lpstr>
      <vt:lpstr>1_Office Theme</vt:lpstr>
      <vt:lpstr>Exploitation by a Fiduciary</vt:lpstr>
      <vt:lpstr>What Is a Power of Attorney?</vt:lpstr>
      <vt:lpstr>Power of Attorney: Risks</vt:lpstr>
      <vt:lpstr>Power of Attorney</vt:lpstr>
      <vt:lpstr>Power of Attorney: Safeguards</vt:lpstr>
      <vt:lpstr>Tip: Plan Ahead!</vt:lpstr>
      <vt:lpstr>Help Your Fiduciary Help You</vt:lpstr>
      <vt:lpstr>If You Are a Victim</vt:lpstr>
      <vt:lpstr>Abuse by Caregivers and  In-Home Helpers</vt:lpstr>
      <vt:lpstr>Caregiver: Safeguards</vt:lpstr>
      <vt:lpstr>Caregiver: Safeguards (cont.)</vt:lpstr>
      <vt:lpstr>Caregiver: Safeguards (cont.)</vt:lpstr>
      <vt:lpstr>What is a Romance Scam?</vt:lpstr>
      <vt:lpstr>What Scammers may do</vt:lpstr>
      <vt:lpstr>Online Romance Scams</vt:lpstr>
      <vt:lpstr>In Person Romance Scams</vt:lpstr>
      <vt:lpstr>Romance scam Warning signs</vt:lpstr>
      <vt:lpstr>Getting Help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Smart for Older Adults</dc:title>
  <dc:creator>Davis-Jahnel, Roger (Volunteer)(CFPB)</dc:creator>
  <cp:lastModifiedBy>Davis-Jahnel, Roger (Volunteer)(CFPB)</cp:lastModifiedBy>
  <cp:revision>1</cp:revision>
  <dcterms:created xsi:type="dcterms:W3CDTF">2022-02-08T20:19:56Z</dcterms:created>
  <dcterms:modified xsi:type="dcterms:W3CDTF">2022-04-13T17:57:19Z</dcterms:modified>
</cp:coreProperties>
</file>