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16">
  <p:sldMasterIdLst>
    <p:sldMasterId id="2147483660" r:id="rId4"/>
  </p:sldMasterIdLst>
  <p:notesMasterIdLst>
    <p:notesMasterId r:id="rId32"/>
  </p:notesMasterIdLst>
  <p:sldIdLst>
    <p:sldId id="256" r:id="rId5"/>
    <p:sldId id="257" r:id="rId6"/>
    <p:sldId id="300" r:id="rId7"/>
    <p:sldId id="323" r:id="rId8"/>
    <p:sldId id="317" r:id="rId9"/>
    <p:sldId id="303" r:id="rId10"/>
    <p:sldId id="301" r:id="rId11"/>
    <p:sldId id="304" r:id="rId12"/>
    <p:sldId id="324" r:id="rId13"/>
    <p:sldId id="318" r:id="rId14"/>
    <p:sldId id="325" r:id="rId15"/>
    <p:sldId id="307" r:id="rId16"/>
    <p:sldId id="319" r:id="rId17"/>
    <p:sldId id="309" r:id="rId18"/>
    <p:sldId id="326" r:id="rId19"/>
    <p:sldId id="320" r:id="rId20"/>
    <p:sldId id="327" r:id="rId21"/>
    <p:sldId id="321" r:id="rId22"/>
    <p:sldId id="310" r:id="rId23"/>
    <p:sldId id="312" r:id="rId24"/>
    <p:sldId id="315" r:id="rId25"/>
    <p:sldId id="313" r:id="rId26"/>
    <p:sldId id="322" r:id="rId27"/>
    <p:sldId id="290" r:id="rId28"/>
    <p:sldId id="328" r:id="rId29"/>
    <p:sldId id="316" r:id="rId30"/>
    <p:sldId id="311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ller, Benjamin" initials="MB" lastIdx="7" clrIdx="0">
    <p:extLst>
      <p:ext uri="{19B8F6BF-5375-455C-9EA6-DF929625EA0E}">
        <p15:presenceInfo xmlns:p15="http://schemas.microsoft.com/office/powerpoint/2012/main" userId="S::13026@icf.com::48f7b7d8-6b3b-4e2a-bfb2-785748463508" providerId="AD"/>
      </p:ext>
    </p:extLst>
  </p:cmAuthor>
  <p:cmAuthor id="2" name="Dupree, Margaret" initials="DM" lastIdx="4" clrIdx="1">
    <p:extLst>
      <p:ext uri="{19B8F6BF-5375-455C-9EA6-DF929625EA0E}">
        <p15:presenceInfo xmlns:p15="http://schemas.microsoft.com/office/powerpoint/2012/main" userId="S::21234@icf.com::11fde32c-6f1f-49c1-a699-f1189b94f4a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D500"/>
    <a:srgbClr val="CCFF33"/>
    <a:srgbClr val="99FF33"/>
    <a:srgbClr val="90DA46"/>
    <a:srgbClr val="66FFFF"/>
    <a:srgbClr val="00C2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3" autoAdjust="0"/>
    <p:restoredTop sz="94660"/>
  </p:normalViewPr>
  <p:slideViewPr>
    <p:cSldViewPr snapToGrid="0">
      <p:cViewPr varScale="1">
        <p:scale>
          <a:sx n="60" d="100"/>
          <a:sy n="60" d="100"/>
        </p:scale>
        <p:origin x="38" y="6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ller, Benjamin" userId="48f7b7d8-6b3b-4e2a-bfb2-785748463508" providerId="ADAL" clId="{1EEF786E-6B2D-43D4-A412-78510D452C0F}"/>
    <pc:docChg chg="custSel modSld">
      <pc:chgData name="Miller, Benjamin" userId="48f7b7d8-6b3b-4e2a-bfb2-785748463508" providerId="ADAL" clId="{1EEF786E-6B2D-43D4-A412-78510D452C0F}" dt="2021-09-23T14:26:33.161" v="1" actId="1592"/>
      <pc:docMkLst>
        <pc:docMk/>
      </pc:docMkLst>
      <pc:sldChg chg="modSp mod">
        <pc:chgData name="Miller, Benjamin" userId="48f7b7d8-6b3b-4e2a-bfb2-785748463508" providerId="ADAL" clId="{1EEF786E-6B2D-43D4-A412-78510D452C0F}" dt="2021-09-23T14:26:05.747" v="0" actId="20577"/>
        <pc:sldMkLst>
          <pc:docMk/>
          <pc:sldMk cId="109857222" sldId="256"/>
        </pc:sldMkLst>
        <pc:spChg chg="mod">
          <ac:chgData name="Miller, Benjamin" userId="48f7b7d8-6b3b-4e2a-bfb2-785748463508" providerId="ADAL" clId="{1EEF786E-6B2D-43D4-A412-78510D452C0F}" dt="2021-09-23T14:26:05.747" v="0" actId="20577"/>
          <ac:spMkLst>
            <pc:docMk/>
            <pc:sldMk cId="109857222" sldId="256"/>
            <ac:spMk id="2" creationId="{00000000-0000-0000-0000-000000000000}"/>
          </ac:spMkLst>
        </pc:spChg>
      </pc:sldChg>
      <pc:sldChg chg="delCm">
        <pc:chgData name="Miller, Benjamin" userId="48f7b7d8-6b3b-4e2a-bfb2-785748463508" providerId="ADAL" clId="{1EEF786E-6B2D-43D4-A412-78510D452C0F}" dt="2021-09-23T14:26:33.161" v="1" actId="1592"/>
        <pc:sldMkLst>
          <pc:docMk/>
          <pc:sldMk cId="801523300" sldId="31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324C19-CACF-4432-B3EF-656DCF66A85D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20D02D-EEAD-4EE5-BFC1-634919BB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71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248252-8ABB-410F-A973-3FBDD6A21213}" type="datetime1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1FE2425-9424-4569-8B9E-0824311F345C}" type="datetime1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B925CD3-5274-42EC-8775-9939D808215C}" type="datetime1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DECDC1-F5E6-4806-B36A-B90D25DA0C71}" type="datetime1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D2B389-A2E3-4598-A0C4-59AC2498825D}" type="datetime1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EA1FF0-063B-4ED1-BC53-3561187861B3}" type="datetime1">
              <a:rPr lang="en-US" smtClean="0"/>
              <a:t>12/5/2022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9865E8A-4F84-43BC-9D23-712A276BA04F}" type="datetime1">
              <a:rPr lang="en-US" smtClean="0"/>
              <a:t>12/5/2022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42EE94-DAC7-4388-B9BC-518BF906F39C}" type="datetime1">
              <a:rPr lang="en-US" smtClean="0"/>
              <a:t>12/5/2022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EA33BB7-3153-40AB-BC0A-001111820847}" type="datetime1">
              <a:rPr lang="en-US" smtClean="0"/>
              <a:t>12/5/2022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A5F329-21D7-4D14-8BC6-9F6AD3A6B6B3}" type="datetime1">
              <a:rPr lang="en-US" smtClean="0"/>
              <a:t>12/5/2022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974362"/>
            <a:ext cx="3932237" cy="1662294"/>
          </a:xfrm>
        </p:spPr>
        <p:txBody>
          <a:bodyPr anchor="t" anchorCtr="0">
            <a:noAutofit/>
          </a:bodyPr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7" y="0"/>
            <a:ext cx="7008813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73180"/>
            <a:ext cx="3932237" cy="309580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4B864B-38C3-406C-B4D9-A069CBFCA41D}" type="datetime1">
              <a:rPr lang="en-US" smtClean="0"/>
              <a:t>12/5/2022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06988" y="63119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Money Smart logo" title="Money Smart Logo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0" name="Picture 9" descr="FDIC logo" title="FDIC logo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roup of young people together outside at an event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" t="1301" r="3504" b="43157"/>
          <a:stretch/>
        </p:blipFill>
        <p:spPr>
          <a:xfrm>
            <a:off x="-5024" y="0"/>
            <a:ext cx="12188650" cy="4715691"/>
          </a:xfrm>
          <a:prstGeom prst="rect">
            <a:avLst/>
          </a:prstGeom>
        </p:spPr>
      </p:pic>
      <p:sp>
        <p:nvSpPr>
          <p:cNvPr id="6" name="Rectangle 5" descr="&quot;&quot;"/>
          <p:cNvSpPr/>
          <p:nvPr/>
        </p:nvSpPr>
        <p:spPr>
          <a:xfrm>
            <a:off x="374973" y="2357845"/>
            <a:ext cx="7793738" cy="2677886"/>
          </a:xfrm>
          <a:prstGeom prst="rect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1816" y="2796321"/>
            <a:ext cx="8033639" cy="1728494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dirty="0" smtClean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MODULE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5400" dirty="0" smtClean="0"/>
              <a:t>Setting </a:t>
            </a:r>
            <a:r>
              <a:rPr lang="en-US" sz="5400" dirty="0"/>
              <a:t>Goals and Making Financial Decisions</a:t>
            </a:r>
          </a:p>
        </p:txBody>
      </p:sp>
      <p:pic>
        <p:nvPicPr>
          <p:cNvPr id="4" name="Picture 3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73" y="5444048"/>
            <a:ext cx="1127236" cy="1186565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1502209" y="5690277"/>
            <a:ext cx="5033050" cy="9403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3400"/>
              </a:lnSpc>
            </a:pPr>
            <a:r>
              <a:rPr lang="en-US" sz="3200" dirty="0" smtClean="0">
                <a:latin typeface="+mj-lt"/>
                <a:ea typeface="Source Sans Pro ExtraLight" panose="020B0303030403020204" pitchFamily="34" charset="0"/>
              </a:rPr>
              <a:t>MONEY SMART </a:t>
            </a:r>
            <a:br>
              <a:rPr lang="en-US" sz="3200" dirty="0" smtClean="0">
                <a:latin typeface="+mj-lt"/>
                <a:ea typeface="Source Sans Pro ExtraLight" panose="020B0303030403020204" pitchFamily="34" charset="0"/>
              </a:rPr>
            </a:br>
            <a:r>
              <a:rPr lang="en-US" sz="3200" dirty="0" smtClean="0">
                <a:latin typeface="+mj-lt"/>
                <a:ea typeface="Source Sans Pro ExtraLight" panose="020B0303030403020204" pitchFamily="34" charset="0"/>
              </a:rPr>
              <a:t>FOR YOUNG ADULTS</a:t>
            </a:r>
            <a:endParaRPr lang="en-US" sz="3200" dirty="0">
              <a:latin typeface="+mj-lt"/>
              <a:ea typeface="Source Sans Pro ExtraLight" panose="020B0303030403020204" pitchFamily="34" charset="0"/>
            </a:endParaRPr>
          </a:p>
        </p:txBody>
      </p:sp>
      <p:pic>
        <p:nvPicPr>
          <p:cNvPr id="5" name="Picture 4" descr="FDIC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611" y="5896800"/>
            <a:ext cx="3505663" cy="56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icture of a young man holding up a large picture of himself when he was a kid.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2" t="7147" r="23411" b="47368"/>
          <a:stretch/>
        </p:blipFill>
        <p:spPr>
          <a:xfrm>
            <a:off x="5317787" y="0"/>
            <a:ext cx="6874213" cy="6851515"/>
          </a:xfrm>
          <a:prstGeom prst="rect">
            <a:avLst/>
          </a:prstGeom>
        </p:spPr>
      </p:pic>
      <p:pic>
        <p:nvPicPr>
          <p:cNvPr id="7" name="Picture 6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C96B39B-9EF1-4C42-B846-BBD131C6C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200" dirty="0" smtClean="0"/>
              <a:t>SECTION 2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4900" dirty="0" smtClean="0"/>
              <a:t>Using </a:t>
            </a:r>
            <a:r>
              <a:rPr lang="en-US" sz="4900" dirty="0"/>
              <a:t>Your Values When Managing Your Money</a:t>
            </a:r>
            <a:endParaRPr lang="en-US" sz="67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95375A8-FDE8-4E82-8F3B-B627496A0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12432"/>
            <a:ext cx="3932237" cy="1956555"/>
          </a:xfrm>
        </p:spPr>
        <p:txBody>
          <a:bodyPr/>
          <a:lstStyle/>
          <a:p>
            <a:r>
              <a:rPr lang="en-US" dirty="0"/>
              <a:t>See page </a:t>
            </a:r>
            <a:r>
              <a:rPr lang="en-US" dirty="0" smtClean="0"/>
              <a:t>5</a:t>
            </a:r>
            <a:r>
              <a:rPr lang="en-US" dirty="0" smtClean="0">
                <a:highlight>
                  <a:srgbClr val="FFFF00"/>
                </a:highlight>
              </a:rPr>
              <a:t/>
            </a:r>
            <a:br>
              <a:rPr lang="en-US" dirty="0" smtClean="0">
                <a:highlight>
                  <a:srgbClr val="FFFF00"/>
                </a:highlight>
              </a:rPr>
            </a:br>
            <a:r>
              <a:rPr lang="en-US" dirty="0" smtClean="0"/>
              <a:t>in </a:t>
            </a:r>
            <a:r>
              <a:rPr lang="en-US" dirty="0"/>
              <a:t>your Participant Guide.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94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 descr="&quot;&quot;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 descr="&quot;&quot;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2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7644" y="1194037"/>
            <a:ext cx="3848098" cy="828164"/>
          </a:xfrm>
        </p:spPr>
        <p:txBody>
          <a:bodyPr anchor="t" anchorCtr="0">
            <a:normAutofit/>
          </a:bodyPr>
          <a:lstStyle/>
          <a:p>
            <a:r>
              <a:rPr lang="en-US" sz="3600" dirty="0" smtClean="0">
                <a:ea typeface="Source Sans Pro Semibold" panose="020B0603030403020204" pitchFamily="34" charset="0"/>
              </a:rPr>
              <a:t>Key Takeaway</a:t>
            </a:r>
            <a:endParaRPr lang="en-US" sz="3600" dirty="0">
              <a:ea typeface="Source Sans Pro Semibold" panose="020B0603030403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01888"/>
            <a:ext cx="6630268" cy="400079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Understanding your values can help you set achievable financial goals.</a:t>
            </a:r>
          </a:p>
        </p:txBody>
      </p:sp>
      <p:pic>
        <p:nvPicPr>
          <p:cNvPr id="8" name="Picture 7" descr="Three exclamation mark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426" y="2516047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4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D5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8200" y="489585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</a:t>
            </a:r>
            <a:r>
              <a:rPr lang="en-US" sz="2000" dirty="0" smtClean="0">
                <a:latin typeface="+mj-lt"/>
              </a:rPr>
              <a:t>It</a:t>
            </a:r>
            <a:endParaRPr lang="en-US" sz="2000" dirty="0"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557" y="936654"/>
            <a:ext cx="10515600" cy="5560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My </a:t>
            </a:r>
            <a:r>
              <a:rPr lang="en-US" dirty="0"/>
              <a:t>Values 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982" y="1492714"/>
            <a:ext cx="10515600" cy="490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</a:t>
            </a:r>
            <a:r>
              <a:rPr lang="en-US" sz="2000" dirty="0" smtClean="0"/>
              <a:t>6 </a:t>
            </a:r>
            <a:r>
              <a:rPr lang="en-US" sz="2000" dirty="0"/>
              <a:t>in your participant guide.</a:t>
            </a:r>
          </a:p>
        </p:txBody>
      </p:sp>
      <p:pic>
        <p:nvPicPr>
          <p:cNvPr id="7" name="Picture 6" descr="Screenshot of page 6 of the participant guide, Apply it: My Value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88" y="1911351"/>
            <a:ext cx="10298337" cy="4119335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18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DIC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8" name="Rectangle 7" descr="&quot;&quot;"/>
          <p:cNvSpPr/>
          <p:nvPr/>
        </p:nvSpPr>
        <p:spPr>
          <a:xfrm flipH="1">
            <a:off x="-1" y="-2"/>
            <a:ext cx="2316481" cy="6858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Picture of a young man holding a box of produce.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0" r="21728"/>
          <a:stretch/>
        </p:blipFill>
        <p:spPr>
          <a:xfrm>
            <a:off x="0" y="-3"/>
            <a:ext cx="2242535" cy="2242535"/>
          </a:xfrm>
          <a:prstGeom prst="rect">
            <a:avLst/>
          </a:prstGeom>
        </p:spPr>
      </p:pic>
      <p:pic>
        <p:nvPicPr>
          <p:cNvPr id="5" name="Picture 4" descr="Picture of a family making dinner together.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6" t="-503" r="26422" b="503"/>
          <a:stretch/>
        </p:blipFill>
        <p:spPr>
          <a:xfrm>
            <a:off x="0" y="2304334"/>
            <a:ext cx="2242535" cy="2242535"/>
          </a:xfrm>
          <a:prstGeom prst="rect">
            <a:avLst/>
          </a:prstGeom>
        </p:spPr>
      </p:pic>
      <p:pic>
        <p:nvPicPr>
          <p:cNvPr id="6" name="Picture 5" descr="Picture of three young people eating pizza and laughing.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9" r="16699"/>
          <a:stretch/>
        </p:blipFill>
        <p:spPr>
          <a:xfrm>
            <a:off x="-1" y="4615465"/>
            <a:ext cx="2242535" cy="22425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C3818CA-E5CA-4D61-A67F-3AE07FE4F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9919" y="1077192"/>
            <a:ext cx="6848669" cy="1325563"/>
          </a:xfrm>
        </p:spPr>
        <p:txBody>
          <a:bodyPr/>
          <a:lstStyle/>
          <a:p>
            <a:r>
              <a:rPr lang="en-US" dirty="0">
                <a:solidFill>
                  <a:srgbClr val="93D500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Using Your Values When Managing Your Money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0E90C1-3114-46AC-9B86-F2900F052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9919" y="2621833"/>
            <a:ext cx="6272134" cy="3470988"/>
          </a:xfrm>
        </p:spPr>
        <p:txBody>
          <a:bodyPr/>
          <a:lstStyle/>
          <a:p>
            <a:pPr lvl="0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</a:rPr>
              <a:t>Understanding your core values can help you set realistic goals.</a:t>
            </a:r>
          </a:p>
          <a:p>
            <a:pPr lvl="0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</a:rPr>
              <a:t>Understanding your core values can also help you make spending decisions that will help you meet your goals.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35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D5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8200" y="489585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+mj-lt"/>
              </a:rPr>
              <a:t>Try It</a:t>
            </a:r>
            <a:endParaRPr lang="en-US" sz="2000" dirty="0"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934" y="831381"/>
            <a:ext cx="10878178" cy="582205"/>
          </a:xfrm>
        </p:spPr>
        <p:txBody>
          <a:bodyPr>
            <a:noAutofit/>
          </a:bodyPr>
          <a:lstStyle/>
          <a:p>
            <a:r>
              <a:rPr lang="en-US" sz="3600" dirty="0" smtClean="0"/>
              <a:t>Considering </a:t>
            </a:r>
            <a:r>
              <a:rPr lang="en-US" sz="3600" dirty="0"/>
              <a:t>the Values Behind Financial Choices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5271"/>
            <a:ext cx="10515600" cy="490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</a:t>
            </a:r>
            <a:r>
              <a:rPr lang="en-US" sz="2000" dirty="0" smtClean="0"/>
              <a:t>7 </a:t>
            </a:r>
            <a:r>
              <a:rPr lang="en-US" sz="2000" dirty="0"/>
              <a:t>in your participant guide.</a:t>
            </a:r>
          </a:p>
        </p:txBody>
      </p:sp>
      <p:pic>
        <p:nvPicPr>
          <p:cNvPr id="7" name="Picture 6" descr="Screenshot of page 7 of the participant guide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396" y="2062856"/>
            <a:ext cx="9822740" cy="3929096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07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 descr="&quot;&quot;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 descr="&quot;&quot;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</a:t>
            </a:r>
            <a:r>
              <a:rPr lang="en-US" dirty="0" smtClean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2</a:t>
            </a:r>
            <a:endParaRPr lang="en-US" dirty="0"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5216" y="1184545"/>
            <a:ext cx="7595118" cy="956170"/>
          </a:xfrm>
        </p:spPr>
        <p:txBody>
          <a:bodyPr anchor="t" anchorCtr="0">
            <a:noAutofit/>
          </a:bodyPr>
          <a:lstStyle/>
          <a:p>
            <a:r>
              <a:rPr lang="en-US" dirty="0" smtClean="0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 smtClean="0">
                <a:solidFill>
                  <a:schemeClr val="bg1"/>
                </a:solidFill>
              </a:rPr>
              <a:t>“</a:t>
            </a:r>
            <a:endParaRPr lang="en-US" sz="20000" dirty="0">
              <a:solidFill>
                <a:schemeClr val="bg1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6400801" cy="3487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Understanding your values can help you set achievable financial goals.”</a:t>
            </a:r>
          </a:p>
        </p:txBody>
      </p:sp>
      <p:pic>
        <p:nvPicPr>
          <p:cNvPr id="21" name="Picture 20" descr="Speech bubble icon with an exclamation mark in the cent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2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icture of a hand writing, &quot;Influence&quot; with six marks and the word Loading... underneath.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3" r="11366"/>
          <a:stretch/>
        </p:blipFill>
        <p:spPr>
          <a:xfrm>
            <a:off x="4319081" y="0"/>
            <a:ext cx="7872919" cy="6873458"/>
          </a:xfrm>
          <a:prstGeom prst="rect">
            <a:avLst/>
          </a:prstGeom>
        </p:spPr>
      </p:pic>
      <p:pic>
        <p:nvPicPr>
          <p:cNvPr id="8" name="Picture 7" descr="FDIC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pic>
        <p:nvPicPr>
          <p:cNvPr id="7" name="Picture 6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C96B39B-9EF1-4C42-B846-BBD131C6C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974362"/>
            <a:ext cx="3186522" cy="1662294"/>
          </a:xfrm>
        </p:spPr>
        <p:txBody>
          <a:bodyPr>
            <a:normAutofit fontScale="90000"/>
          </a:bodyPr>
          <a:lstStyle/>
          <a:p>
            <a:r>
              <a:rPr lang="en-US" sz="2000" dirty="0" smtClean="0"/>
              <a:t>SECTION 3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dirty="0" smtClean="0"/>
              <a:t>External </a:t>
            </a:r>
            <a:r>
              <a:rPr lang="en-US" dirty="0"/>
              <a:t>Influences on Choices About Money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95375A8-FDE8-4E82-8F3B-B627496A0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522688"/>
            <a:ext cx="3932237" cy="2346299"/>
          </a:xfrm>
        </p:spPr>
        <p:txBody>
          <a:bodyPr/>
          <a:lstStyle/>
          <a:p>
            <a:r>
              <a:rPr lang="en-US" dirty="0"/>
              <a:t>See </a:t>
            </a:r>
            <a:r>
              <a:rPr lang="en-US" dirty="0" smtClean="0"/>
              <a:t>page 8 </a:t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/>
              <a:t>your Participant Guide.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62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 descr="&quot;&quot;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&quot;&quot;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</a:t>
            </a:r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7644" y="1194037"/>
            <a:ext cx="3848098" cy="828164"/>
          </a:xfrm>
        </p:spPr>
        <p:txBody>
          <a:bodyPr anchor="t" anchorCtr="0">
            <a:normAutofit/>
          </a:bodyPr>
          <a:lstStyle/>
          <a:p>
            <a:r>
              <a:rPr lang="en-US" sz="3600" dirty="0" smtClean="0">
                <a:ea typeface="Source Sans Pro Semibold" panose="020B0603030403020204" pitchFamily="34" charset="0"/>
              </a:rPr>
              <a:t>Key Takeaway</a:t>
            </a:r>
            <a:endParaRPr lang="en-US" sz="3600" dirty="0">
              <a:ea typeface="Source Sans Pro Semibold" panose="020B0603030403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94957"/>
            <a:ext cx="7162800" cy="39820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External influences impact financial choices. Use strategies to stay focused on your goals.</a:t>
            </a:r>
          </a:p>
        </p:txBody>
      </p:sp>
      <p:pic>
        <p:nvPicPr>
          <p:cNvPr id="4" name="Picture 3" descr="Three exclamation mark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426" y="2516047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10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oup of young people taking a selfie with a mobile phone on a stick.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4" r="16634"/>
          <a:stretch/>
        </p:blipFill>
        <p:spPr>
          <a:xfrm>
            <a:off x="4621739" y="4608576"/>
            <a:ext cx="2249424" cy="2249424"/>
          </a:xfrm>
          <a:prstGeom prst="rect">
            <a:avLst/>
          </a:prstGeom>
        </p:spPr>
      </p:pic>
      <p:pic>
        <p:nvPicPr>
          <p:cNvPr id="11" name="Picture 10" descr="Woman checking her banking app while shopping.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9" r="16699"/>
          <a:stretch/>
        </p:blipFill>
        <p:spPr>
          <a:xfrm>
            <a:off x="2310869" y="4598120"/>
            <a:ext cx="2249424" cy="2249424"/>
          </a:xfrm>
          <a:prstGeom prst="rect">
            <a:avLst/>
          </a:prstGeom>
        </p:spPr>
      </p:pic>
      <p:pic>
        <p:nvPicPr>
          <p:cNvPr id="4" name="Picture 3" descr="Photo of professional basketball players playing in a game.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8" b="12448"/>
          <a:stretch/>
        </p:blipFill>
        <p:spPr>
          <a:xfrm>
            <a:off x="-1" y="4598120"/>
            <a:ext cx="2249424" cy="2249424"/>
          </a:xfrm>
          <a:prstGeom prst="rect">
            <a:avLst/>
          </a:prstGeom>
        </p:spPr>
      </p:pic>
      <p:pic>
        <p:nvPicPr>
          <p:cNvPr id="5" name="Picture 4" descr="Hand holding a TV remote changing the TV channel.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4621739" y="2294086"/>
            <a:ext cx="2252708" cy="2252708"/>
          </a:xfrm>
          <a:prstGeom prst="rect">
            <a:avLst/>
          </a:prstGeom>
        </p:spPr>
      </p:pic>
      <p:pic>
        <p:nvPicPr>
          <p:cNvPr id="8" name="Picture 7" descr="Young lady sitting on a couch looking at her laptop.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47" t="16919" r="23158" b="3968"/>
          <a:stretch/>
        </p:blipFill>
        <p:spPr>
          <a:xfrm>
            <a:off x="2310869" y="2294086"/>
            <a:ext cx="2249424" cy="2249424"/>
          </a:xfrm>
          <a:prstGeom prst="rect">
            <a:avLst/>
          </a:prstGeom>
        </p:spPr>
      </p:pic>
      <p:pic>
        <p:nvPicPr>
          <p:cNvPr id="9" name="Picture 8" descr="Person taking a photo of the food they are eating.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9" r="16699"/>
          <a:stretch/>
        </p:blipFill>
        <p:spPr>
          <a:xfrm>
            <a:off x="-1" y="2294086"/>
            <a:ext cx="2259372" cy="2259372"/>
          </a:xfrm>
          <a:prstGeom prst="rect">
            <a:avLst/>
          </a:prstGeom>
        </p:spPr>
      </p:pic>
      <p:pic>
        <p:nvPicPr>
          <p:cNvPr id="7" name="Picture 6" descr="Group of young men watching something a a mobile phone and laughing.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9" r="16699"/>
          <a:stretch/>
        </p:blipFill>
        <p:spPr>
          <a:xfrm>
            <a:off x="4621739" y="0"/>
            <a:ext cx="2249424" cy="2249424"/>
          </a:xfrm>
          <a:prstGeom prst="rect">
            <a:avLst/>
          </a:prstGeom>
        </p:spPr>
      </p:pic>
      <p:pic>
        <p:nvPicPr>
          <p:cNvPr id="10" name="Picture 9" descr="City Skyline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1" r="21881"/>
          <a:stretch/>
        </p:blipFill>
        <p:spPr>
          <a:xfrm>
            <a:off x="2310869" y="0"/>
            <a:ext cx="2249424" cy="2249424"/>
          </a:xfrm>
          <a:prstGeom prst="rect">
            <a:avLst/>
          </a:prstGeom>
        </p:spPr>
      </p:pic>
      <p:pic>
        <p:nvPicPr>
          <p:cNvPr id="12" name="Picture 11" descr="Young woman performing in front of a microphone with her hands up.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3" t="7192" r="28742" b="6320"/>
          <a:stretch/>
        </p:blipFill>
        <p:spPr>
          <a:xfrm>
            <a:off x="-1" y="0"/>
            <a:ext cx="2249424" cy="22494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F567A3-4679-472C-B03D-73CFC219E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9444" y="1468519"/>
            <a:ext cx="4469404" cy="1279667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Influences on </a:t>
            </a:r>
            <a:r>
              <a:rPr lang="en-US" dirty="0" smtClean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/>
            </a:r>
            <a:br>
              <a:rPr lang="en-US" dirty="0" smtClean="0">
                <a:latin typeface="Source Sans Pro Black" panose="020B0803030403020204" pitchFamily="34" charset="0"/>
                <a:ea typeface="Source Sans Pro Black" panose="020B0803030403020204" pitchFamily="34" charset="0"/>
              </a:rPr>
            </a:br>
            <a:r>
              <a:rPr lang="en-US" dirty="0" smtClean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Choices </a:t>
            </a:r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About Money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31009-0BCF-4254-928C-8FA98B7B21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9444" y="3005988"/>
            <a:ext cx="3994355" cy="4041058"/>
          </a:xfrm>
        </p:spPr>
        <p:txBody>
          <a:bodyPr/>
          <a:lstStyle/>
          <a:p>
            <a:r>
              <a:rPr lang="en-US" dirty="0"/>
              <a:t>Friends and peers</a:t>
            </a:r>
          </a:p>
          <a:p>
            <a:r>
              <a:rPr lang="en-US" dirty="0"/>
              <a:t>Celebrities and athletes</a:t>
            </a:r>
          </a:p>
          <a:p>
            <a:r>
              <a:rPr lang="en-US" dirty="0"/>
              <a:t>Social media and influencers </a:t>
            </a:r>
          </a:p>
          <a:p>
            <a:r>
              <a:rPr lang="en-US" dirty="0"/>
              <a:t>Advertisements</a:t>
            </a:r>
          </a:p>
          <a:p>
            <a:r>
              <a:rPr lang="en-US" dirty="0"/>
              <a:t>Television and movies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37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&quot;&quot;"/>
          <p:cNvSpPr/>
          <p:nvPr/>
        </p:nvSpPr>
        <p:spPr>
          <a:xfrm>
            <a:off x="0" y="1866901"/>
            <a:ext cx="6096000" cy="4991100"/>
          </a:xfrm>
          <a:prstGeom prst="rect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 descr="&quot;&quot;"/>
          <p:cNvSpPr/>
          <p:nvPr/>
        </p:nvSpPr>
        <p:spPr>
          <a:xfrm>
            <a:off x="6080760" y="1866900"/>
            <a:ext cx="6126556" cy="49911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88"/>
            <a:ext cx="10515600" cy="1325563"/>
          </a:xfrm>
        </p:spPr>
        <p:txBody>
          <a:bodyPr/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Influences Can Be…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19A5C03-D280-479A-864A-85D9A4DDE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9714" y="2594254"/>
            <a:ext cx="3831771" cy="1295400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b="1" dirty="0" smtClean="0"/>
              <a:t>PRODUCTIVE</a:t>
            </a:r>
          </a:p>
          <a:p>
            <a:pPr marL="0" indent="0" algn="ctr">
              <a:buNone/>
            </a:pPr>
            <a:r>
              <a:rPr lang="en-US" sz="2000" dirty="0" smtClean="0"/>
              <a:t>Helping </a:t>
            </a:r>
            <a:r>
              <a:rPr lang="en-US" sz="2000" dirty="0"/>
              <a:t>you achieve your goals </a:t>
            </a:r>
          </a:p>
          <a:p>
            <a:pPr algn="ctr"/>
            <a:endParaRPr lang="en-US" dirty="0"/>
          </a:p>
        </p:txBody>
      </p:sp>
      <p:pic>
        <p:nvPicPr>
          <p:cNvPr id="8" name="Picture 7" descr="Target icon with an arrow in the center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863" y="3746000"/>
            <a:ext cx="2273034" cy="22730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97400" y="2594254"/>
            <a:ext cx="3077958" cy="940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3200" b="1" dirty="0" smtClean="0">
                <a:solidFill>
                  <a:schemeClr val="bg1"/>
                </a:solidFill>
              </a:rPr>
              <a:t>UNPRODUCTIVE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2000" dirty="0" smtClean="0">
                <a:solidFill>
                  <a:schemeClr val="bg1"/>
                </a:solidFill>
              </a:rPr>
              <a:t>Getting </a:t>
            </a:r>
            <a:r>
              <a:rPr lang="en-US" sz="2000" dirty="0">
                <a:solidFill>
                  <a:schemeClr val="bg1"/>
                </a:solidFill>
              </a:rPr>
              <a:t>in your </a:t>
            </a:r>
            <a:r>
              <a:rPr lang="en-US" sz="2000" dirty="0" smtClean="0">
                <a:solidFill>
                  <a:schemeClr val="bg1"/>
                </a:solidFill>
              </a:rPr>
              <a:t>way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9" name="Picture 8" descr="Barrier ic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9729" y="3535024"/>
            <a:ext cx="2484010" cy="248401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57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D5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</a:t>
            </a:r>
            <a:r>
              <a:rPr lang="en-US" sz="2000" dirty="0" smtClean="0"/>
              <a:t>page 14 in </a:t>
            </a:r>
            <a:r>
              <a:rPr lang="en-US" sz="2000" dirty="0"/>
              <a:t>your Participant Guide.</a:t>
            </a:r>
          </a:p>
        </p:txBody>
      </p:sp>
      <p:pic>
        <p:nvPicPr>
          <p:cNvPr id="7" name="Picture 6" descr="Screenshot of page 14 of the Participant Guide, Pre-Training Survey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857918"/>
            <a:ext cx="10401077" cy="4160430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06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oup of young people sitting on a couch holding their cell phones and laughing at something one of them is sharing from their phone.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" t="8138" r="8246" b="45541"/>
          <a:stretch/>
        </p:blipFill>
        <p:spPr>
          <a:xfrm>
            <a:off x="-15073" y="0"/>
            <a:ext cx="12198699" cy="3864077"/>
          </a:xfrm>
          <a:prstGeom prst="rect">
            <a:avLst/>
          </a:prstGeom>
        </p:spPr>
      </p:pic>
      <p:sp>
        <p:nvSpPr>
          <p:cNvPr id="6" name="Rectangle 5" descr="&quot;&quot;"/>
          <p:cNvSpPr/>
          <p:nvPr/>
        </p:nvSpPr>
        <p:spPr>
          <a:xfrm>
            <a:off x="926691" y="3657600"/>
            <a:ext cx="9028470" cy="1041338"/>
          </a:xfrm>
          <a:prstGeom prst="rect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4678" y="3477034"/>
            <a:ext cx="10515600" cy="1325563"/>
          </a:xfrm>
        </p:spPr>
        <p:txBody>
          <a:bodyPr/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External Influences: </a:t>
            </a:r>
            <a:r>
              <a:rPr lang="en-US" dirty="0" smtClean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Small </a:t>
            </a:r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Groups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6BBEAF-A461-4629-BA1C-1D366C456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6691" y="4879504"/>
            <a:ext cx="10016612" cy="1507511"/>
          </a:xfrm>
        </p:spPr>
        <p:txBody>
          <a:bodyPr numCol="2" anchor="ctr">
            <a:normAutofit/>
          </a:bodyPr>
          <a:lstStyle/>
          <a:p>
            <a:r>
              <a:rPr lang="en-US" dirty="0"/>
              <a:t>Friends and peers</a:t>
            </a:r>
          </a:p>
          <a:p>
            <a:r>
              <a:rPr lang="en-US" dirty="0"/>
              <a:t>Celebrities and athletes</a:t>
            </a:r>
          </a:p>
          <a:p>
            <a:r>
              <a:rPr lang="en-US" dirty="0"/>
              <a:t>Social media and influencers </a:t>
            </a:r>
          </a:p>
          <a:p>
            <a:r>
              <a:rPr lang="en-US" dirty="0"/>
              <a:t>Advertisements</a:t>
            </a:r>
          </a:p>
          <a:p>
            <a:r>
              <a:rPr lang="en-US" dirty="0"/>
              <a:t>Television and movies 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7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D5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8200" y="489585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+mj-lt"/>
              </a:rPr>
              <a:t>Try It</a:t>
            </a:r>
            <a:endParaRPr lang="en-US" sz="2000" dirty="0"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229" y="844453"/>
            <a:ext cx="10515600" cy="5560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Examining </a:t>
            </a:r>
            <a:r>
              <a:rPr lang="en-US" dirty="0"/>
              <a:t>External Influences 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5271"/>
            <a:ext cx="10515600" cy="490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</a:t>
            </a:r>
            <a:r>
              <a:rPr lang="en-US" sz="2000" dirty="0" smtClean="0"/>
              <a:t>9 </a:t>
            </a:r>
            <a:r>
              <a:rPr lang="en-US" sz="2000" dirty="0"/>
              <a:t>in your participant guide.</a:t>
            </a:r>
          </a:p>
        </p:txBody>
      </p:sp>
      <p:pic>
        <p:nvPicPr>
          <p:cNvPr id="7" name="Picture 6" descr="Screenshot of page 9 of the participant guide.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485" b="66697"/>
          <a:stretch/>
        </p:blipFill>
        <p:spPr>
          <a:xfrm>
            <a:off x="838200" y="1911351"/>
            <a:ext cx="10417629" cy="4424135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11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young woman holding up a red tag with a heart and the number 341 on it.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8" t="3898" r="25697" b="-85"/>
          <a:stretch/>
        </p:blipFill>
        <p:spPr>
          <a:xfrm>
            <a:off x="5328634" y="5024"/>
            <a:ext cx="6863366" cy="6858000"/>
          </a:xfrm>
          <a:prstGeom prst="rect">
            <a:avLst/>
          </a:prstGeom>
        </p:spPr>
      </p:pic>
      <p:pic>
        <p:nvPicPr>
          <p:cNvPr id="6" name="Picture 5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7" name="Picture 6" descr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200" y="692765"/>
            <a:ext cx="4301359" cy="1460500"/>
          </a:xfrm>
        </p:spPr>
        <p:txBody>
          <a:bodyPr/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Social Pressure and Advertising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CE9D5C-9D5D-46E1-AE3E-21B678815C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200" y="2153265"/>
            <a:ext cx="4474780" cy="4452486"/>
          </a:xfrm>
        </p:spPr>
        <p:txBody>
          <a:bodyPr>
            <a:normAutofit/>
          </a:bodyPr>
          <a:lstStyle/>
          <a:p>
            <a:r>
              <a:rPr lang="en-US" sz="2400" dirty="0"/>
              <a:t>It is human nature to want what others have.</a:t>
            </a:r>
          </a:p>
          <a:p>
            <a:r>
              <a:rPr lang="en-US" sz="2400" dirty="0"/>
              <a:t>Advertisers spend money to influence how we spend our money.</a:t>
            </a:r>
          </a:p>
          <a:p>
            <a:r>
              <a:rPr lang="en-US" sz="2400" dirty="0"/>
              <a:t>Social media influencers work for brands to influence how you spend money.</a:t>
            </a:r>
          </a:p>
          <a:p>
            <a:r>
              <a:rPr lang="en-US" sz="2400" dirty="0"/>
              <a:t>Impulse purchases can make it harder to achieve goals.</a:t>
            </a:r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4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Young woman holding her arm out toward the camera with the Block symbol on her hand.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1" t="4639" r="38" b="3429"/>
          <a:stretch/>
        </p:blipFill>
        <p:spPr>
          <a:xfrm>
            <a:off x="-1" y="0"/>
            <a:ext cx="12259341" cy="6949440"/>
          </a:xfrm>
          <a:prstGeom prst="rect">
            <a:avLst/>
          </a:prstGeom>
        </p:spPr>
      </p:pic>
      <p:sp>
        <p:nvSpPr>
          <p:cNvPr id="16" name="Rectangle 15" descr="&quot;&quot;"/>
          <p:cNvSpPr/>
          <p:nvPr/>
        </p:nvSpPr>
        <p:spPr>
          <a:xfrm>
            <a:off x="4924697" y="3071095"/>
            <a:ext cx="6947516" cy="243348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7" name="Picture 6" descr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3018" y="1406462"/>
            <a:ext cx="6356314" cy="576275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Blocking and Resisting Unproductive Messages and External Influences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65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FDIC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966" y="1146306"/>
            <a:ext cx="3815443" cy="3503371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Strategies for Staying Focused on Your Goals</a:t>
            </a:r>
          </a:p>
        </p:txBody>
      </p:sp>
      <p:sp>
        <p:nvSpPr>
          <p:cNvPr id="9" name="Oval 8" descr="&quot;&quot;"/>
          <p:cNvSpPr/>
          <p:nvPr/>
        </p:nvSpPr>
        <p:spPr>
          <a:xfrm>
            <a:off x="5188728" y="1355652"/>
            <a:ext cx="884420" cy="884420"/>
          </a:xfrm>
          <a:prstGeom prst="ellipse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6" name="Picture 15" descr="Smiley, Heart and Start ico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434" y="1438358"/>
            <a:ext cx="719008" cy="71900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CE9D5C-9D5D-46E1-AE3E-21B678815C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8409" y="2457195"/>
            <a:ext cx="2237014" cy="11435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</a:rPr>
              <a:t>Recognize tactics used by advertisers.</a:t>
            </a:r>
          </a:p>
          <a:p>
            <a:pPr algn="ctr"/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Oval 10" descr="&quot;&quot;"/>
          <p:cNvSpPr/>
          <p:nvPr/>
        </p:nvSpPr>
        <p:spPr>
          <a:xfrm>
            <a:off x="7485514" y="1355652"/>
            <a:ext cx="884420" cy="884420"/>
          </a:xfrm>
          <a:prstGeom prst="ellipse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7" name="Picture 16" descr="Triangle icon with exclamation mark in the center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219" y="1403962"/>
            <a:ext cx="719008" cy="7190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63095" y="2482494"/>
            <a:ext cx="21292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Build in a pause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Oval 11" descr="&quot;&quot;"/>
          <p:cNvSpPr/>
          <p:nvPr/>
        </p:nvSpPr>
        <p:spPr>
          <a:xfrm>
            <a:off x="9782300" y="1355652"/>
            <a:ext cx="884420" cy="884420"/>
          </a:xfrm>
          <a:prstGeom prst="ellipse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8" name="Picture 17" descr="Directional pin point icon.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4225" y="1462585"/>
            <a:ext cx="719008" cy="7190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340464" y="2482495"/>
            <a:ext cx="194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Control your environment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Oval 12" descr="&quot;&quot;"/>
          <p:cNvSpPr/>
          <p:nvPr/>
        </p:nvSpPr>
        <p:spPr>
          <a:xfrm>
            <a:off x="5188728" y="3868496"/>
            <a:ext cx="884420" cy="884420"/>
          </a:xfrm>
          <a:prstGeom prst="ellipse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9" name="Picture 18" descr="Magnifying glass ico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434" y="3951202"/>
            <a:ext cx="719008" cy="7190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30669" y="4970039"/>
            <a:ext cx="20005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Notice when and where you are tempted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Oval 13" descr="&quot;&quot;"/>
          <p:cNvSpPr/>
          <p:nvPr/>
        </p:nvSpPr>
        <p:spPr>
          <a:xfrm>
            <a:off x="7485514" y="3868496"/>
            <a:ext cx="884420" cy="884420"/>
          </a:xfrm>
          <a:prstGeom prst="ellipse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20" name="Picture 19" descr="Think bubble ico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764" y="3885122"/>
            <a:ext cx="898363" cy="8983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41397" y="4939608"/>
            <a:ext cx="1867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Talk yourself out of it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Oval 9" descr="&quot;&quot;"/>
          <p:cNvSpPr/>
          <p:nvPr/>
        </p:nvSpPr>
        <p:spPr>
          <a:xfrm>
            <a:off x="9782300" y="3868496"/>
            <a:ext cx="884420" cy="884420"/>
          </a:xfrm>
          <a:prstGeom prst="ellipse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21" name="Picture 20" descr="Calendar and clock ico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950" y="3967841"/>
            <a:ext cx="719008" cy="7190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41936" y="4939608"/>
            <a:ext cx="25635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Calculate how many hours or days of work an item is worth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24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87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 descr="&quot;&quot;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 descr="&quot;&quot;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&quot;&quot;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</a:t>
            </a:r>
            <a:r>
              <a:rPr lang="en-US" dirty="0" smtClean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3</a:t>
            </a:r>
            <a:endParaRPr lang="en-US" dirty="0"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5216" y="1184545"/>
            <a:ext cx="7595118" cy="956170"/>
          </a:xfrm>
        </p:spPr>
        <p:txBody>
          <a:bodyPr anchor="t" anchorCtr="0">
            <a:noAutofit/>
          </a:bodyPr>
          <a:lstStyle/>
          <a:p>
            <a:r>
              <a:rPr lang="en-US" dirty="0" smtClean="0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 smtClean="0">
                <a:solidFill>
                  <a:schemeClr val="bg1"/>
                </a:solidFill>
              </a:rPr>
              <a:t>“</a:t>
            </a:r>
            <a:endParaRPr lang="en-US" sz="200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0138" y="2689153"/>
            <a:ext cx="6979297" cy="34878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External influences impact financial choices. Use strategies to stay focused on your goals</a:t>
            </a:r>
            <a:r>
              <a:rPr lang="en-US" sz="4800" dirty="0" smtClean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.”</a:t>
            </a:r>
            <a:endParaRPr lang="en-US" sz="4800" dirty="0">
              <a:solidFill>
                <a:schemeClr val="bg1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</p:txBody>
      </p:sp>
      <p:pic>
        <p:nvPicPr>
          <p:cNvPr id="11" name="Picture 10" descr="Speech bubble with exclamation in the center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30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Take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</a:t>
            </a:r>
            <a:r>
              <a:rPr lang="en-US" sz="2000" dirty="0" smtClean="0"/>
              <a:t>12 </a:t>
            </a:r>
            <a:r>
              <a:rPr lang="en-US" sz="2000" dirty="0"/>
              <a:t>in your participant guide.</a:t>
            </a:r>
          </a:p>
        </p:txBody>
      </p:sp>
      <p:sp>
        <p:nvSpPr>
          <p:cNvPr id="5" name="Oval 4" descr="&quot;&quot;"/>
          <p:cNvSpPr/>
          <p:nvPr/>
        </p:nvSpPr>
        <p:spPr>
          <a:xfrm>
            <a:off x="838200" y="2119967"/>
            <a:ext cx="884420" cy="884420"/>
          </a:xfrm>
          <a:prstGeom prst="ellipse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7" descr="Paper and pencil ico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906" y="2201876"/>
            <a:ext cx="719008" cy="719008"/>
          </a:xfrm>
          <a:prstGeom prst="rect">
            <a:avLst/>
          </a:prstGeom>
        </p:spPr>
      </p:pic>
      <p:sp>
        <p:nvSpPr>
          <p:cNvPr id="6" name="Oval 5" descr="&quot;&quot;"/>
          <p:cNvSpPr/>
          <p:nvPr/>
        </p:nvSpPr>
        <p:spPr>
          <a:xfrm>
            <a:off x="838200" y="3597481"/>
            <a:ext cx="884420" cy="884420"/>
          </a:xfrm>
          <a:prstGeom prst="ellipse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9" name="Picture 8" descr="Two speech bubble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906" y="3674746"/>
            <a:ext cx="719008" cy="719008"/>
          </a:xfrm>
          <a:prstGeom prst="rect">
            <a:avLst/>
          </a:prstGeom>
        </p:spPr>
      </p:pic>
      <p:sp>
        <p:nvSpPr>
          <p:cNvPr id="7" name="Oval 6" descr="&quot;&quot;"/>
          <p:cNvSpPr/>
          <p:nvPr/>
        </p:nvSpPr>
        <p:spPr>
          <a:xfrm>
            <a:off x="838200" y="5074996"/>
            <a:ext cx="884420" cy="884420"/>
          </a:xfrm>
          <a:prstGeom prst="ellipse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03118" y="5128419"/>
            <a:ext cx="354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i</a:t>
            </a:r>
            <a:endParaRPr lang="en-US" sz="4800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8500FF-A440-4AA4-A8A5-A2336519D34E}"/>
              </a:ext>
            </a:extLst>
          </p:cNvPr>
          <p:cNvSpPr/>
          <p:nvPr/>
        </p:nvSpPr>
        <p:spPr>
          <a:xfrm>
            <a:off x="1904999" y="2297767"/>
            <a:ext cx="8134739" cy="44461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2400"/>
              </a:spcAft>
            </a:pPr>
            <a:r>
              <a:rPr lang="en-US" sz="2800" b="0" i="0" dirty="0" smtClean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After 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this training, what is one thing you will do</a:t>
            </a:r>
            <a:r>
              <a:rPr lang="en-US" sz="2800" b="0" i="0" dirty="0" smtClean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?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 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Who will you tell about your planned action? </a:t>
            </a:r>
            <a:endParaRPr lang="en-US" sz="2800" b="0" i="0" dirty="0" smtClean="0">
              <a:solidFill>
                <a:srgbClr val="000000"/>
              </a:solidFill>
              <a:effectLst/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  <a:p>
            <a:pPr>
              <a:spcAft>
                <a:spcPts val="2400"/>
              </a:spcAft>
            </a:pPr>
            <a:endParaRPr lang="en-US" sz="2800" dirty="0">
              <a:solidFill>
                <a:srgbClr val="000000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What additional information do you need? </a:t>
            </a:r>
            <a:endParaRPr lang="en-US" sz="4400" dirty="0">
              <a:solidFill>
                <a:schemeClr val="tx1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2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hank You!">
            <a:extLst>
              <a:ext uri="{FF2B5EF4-FFF2-40B4-BE49-F238E27FC236}">
                <a16:creationId xmlns:a16="http://schemas.microsoft.com/office/drawing/2014/main" id="{594D8876-A0C1-42A8-A727-93AAC3A269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737" y="363107"/>
            <a:ext cx="5192063" cy="18344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</a:t>
            </a:r>
            <a:r>
              <a:rPr lang="en-US" sz="2000" dirty="0" smtClean="0"/>
              <a:t>15 </a:t>
            </a:r>
            <a:r>
              <a:rPr lang="en-US" sz="2000" dirty="0"/>
              <a:t>in your Participant Guide.</a:t>
            </a:r>
          </a:p>
        </p:txBody>
      </p:sp>
      <p:pic>
        <p:nvPicPr>
          <p:cNvPr id="7" name="Picture 6" descr="Screenshot of page 15 of the participant guide, Post-Training Surve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11509"/>
            <a:ext cx="10448925" cy="4179570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55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oung woman with her flexed up and she is looking at her shadow that looks like a superwoman.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4" r="12403"/>
          <a:stretch/>
        </p:blipFill>
        <p:spPr>
          <a:xfrm>
            <a:off x="5324374" y="0"/>
            <a:ext cx="6867626" cy="6902032"/>
          </a:xfrm>
          <a:prstGeom prst="rect">
            <a:avLst/>
          </a:prstGeom>
        </p:spPr>
      </p:pic>
      <p:pic>
        <p:nvPicPr>
          <p:cNvPr id="8" name="Picture 7" descr="FDIC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7" name="Picture 6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C96B39B-9EF1-4C42-B846-BBD131C6C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t" anchorCtr="0"/>
          <a:lstStyle/>
          <a:p>
            <a:r>
              <a:rPr lang="en-US" sz="2000" dirty="0" smtClean="0"/>
              <a:t>SECTION 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Setting </a:t>
            </a:r>
            <a:r>
              <a:rPr lang="en-US" dirty="0"/>
              <a:t>Goals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95375A8-FDE8-4E82-8F3B-B627496A0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811589"/>
          </a:xfrm>
        </p:spPr>
        <p:txBody>
          <a:bodyPr/>
          <a:lstStyle/>
          <a:p>
            <a:r>
              <a:rPr lang="en-US" dirty="0"/>
              <a:t>See </a:t>
            </a:r>
            <a:r>
              <a:rPr lang="en-US" dirty="0" smtClean="0"/>
              <a:t>page 2 </a:t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/>
              <a:t>your Participant Guide.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1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descr="&quot;&quot;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 descr="&quot;&quot;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</a:t>
            </a:r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7644" y="1194037"/>
            <a:ext cx="3848098" cy="828164"/>
          </a:xfrm>
        </p:spPr>
        <p:txBody>
          <a:bodyPr anchor="t" anchorCtr="0">
            <a:normAutofit/>
          </a:bodyPr>
          <a:lstStyle/>
          <a:p>
            <a:r>
              <a:rPr lang="en-US" sz="3600" dirty="0" smtClean="0">
                <a:ea typeface="Source Sans Pro Semibold" panose="020B0603030403020204" pitchFamily="34" charset="0"/>
              </a:rPr>
              <a:t>Key Takeaway</a:t>
            </a:r>
            <a:endParaRPr lang="en-US" sz="3600" dirty="0">
              <a:ea typeface="Source Sans Pro Semibold" panose="020B0603030403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2112387"/>
            <a:ext cx="7239002" cy="45646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Setting SMART goals helps you achieve your hopes and dreams for the future by providing a realistic plan to follow.</a:t>
            </a:r>
          </a:p>
        </p:txBody>
      </p:sp>
      <p:pic>
        <p:nvPicPr>
          <p:cNvPr id="12" name="Picture 11" descr="Three exclamation mark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426" y="2516047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11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 descr="&quot;&quot;"/>
          <p:cNvSpPr/>
          <p:nvPr/>
        </p:nvSpPr>
        <p:spPr>
          <a:xfrm>
            <a:off x="0" y="0"/>
            <a:ext cx="56261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F2B888-EB5C-493F-9B79-8D49F7A5D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600" y="1894832"/>
            <a:ext cx="5346700" cy="1325563"/>
          </a:xfrm>
        </p:spPr>
        <p:txBody>
          <a:bodyPr/>
          <a:lstStyle/>
          <a:p>
            <a:r>
              <a:rPr lang="en-US" dirty="0">
                <a:solidFill>
                  <a:srgbClr val="93D500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Setting </a:t>
            </a:r>
            <a:r>
              <a:rPr lang="en-US" dirty="0" smtClean="0">
                <a:solidFill>
                  <a:srgbClr val="93D500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/>
            </a:r>
            <a:br>
              <a:rPr lang="en-US" dirty="0" smtClean="0">
                <a:solidFill>
                  <a:srgbClr val="93D500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</a:br>
            <a:r>
              <a:rPr lang="en-US" dirty="0" smtClean="0">
                <a:solidFill>
                  <a:srgbClr val="93D500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SMART </a:t>
            </a:r>
            <a:r>
              <a:rPr lang="en-US" dirty="0">
                <a:solidFill>
                  <a:srgbClr val="93D500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Goals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3600" y="3285264"/>
            <a:ext cx="4762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GOALS SHOULD BE: 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Oval 3" descr="&quot;&quot;"/>
          <p:cNvSpPr/>
          <p:nvPr/>
        </p:nvSpPr>
        <p:spPr>
          <a:xfrm>
            <a:off x="6188332" y="725486"/>
            <a:ext cx="882133" cy="882133"/>
          </a:xfrm>
          <a:prstGeom prst="ellipse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2" name="Picture 11" descr="Four arrows pointing inward at each other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894" y="807048"/>
            <a:ext cx="719008" cy="719008"/>
          </a:xfrm>
          <a:prstGeom prst="rect">
            <a:avLst/>
          </a:prstGeom>
        </p:spPr>
      </p:pic>
      <p:sp>
        <p:nvSpPr>
          <p:cNvPr id="5" name="Oval 4" descr="&quot;&quot;"/>
          <p:cNvSpPr/>
          <p:nvPr/>
        </p:nvSpPr>
        <p:spPr>
          <a:xfrm>
            <a:off x="6188332" y="1885681"/>
            <a:ext cx="882133" cy="882133"/>
          </a:xfrm>
          <a:prstGeom prst="ellipse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3" name="Picture 12" descr="Tape measure ico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333" y="1885682"/>
            <a:ext cx="882132" cy="882132"/>
          </a:xfrm>
          <a:prstGeom prst="rect">
            <a:avLst/>
          </a:prstGeom>
        </p:spPr>
      </p:pic>
      <p:sp>
        <p:nvSpPr>
          <p:cNvPr id="6" name="Oval 5" descr="&quot;&quot;"/>
          <p:cNvSpPr/>
          <p:nvPr/>
        </p:nvSpPr>
        <p:spPr>
          <a:xfrm>
            <a:off x="6188332" y="3045876"/>
            <a:ext cx="882133" cy="882133"/>
          </a:xfrm>
          <a:prstGeom prst="ellipse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4" name="Picture 13" descr="Man walking upstairs ico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332" y="3045875"/>
            <a:ext cx="882133" cy="882133"/>
          </a:xfrm>
          <a:prstGeom prst="rect">
            <a:avLst/>
          </a:prstGeom>
        </p:spPr>
      </p:pic>
      <p:sp>
        <p:nvSpPr>
          <p:cNvPr id="8" name="Oval 7" descr="&quot;&quot;"/>
          <p:cNvSpPr/>
          <p:nvPr/>
        </p:nvSpPr>
        <p:spPr>
          <a:xfrm>
            <a:off x="6188332" y="4206071"/>
            <a:ext cx="882133" cy="882133"/>
          </a:xfrm>
          <a:prstGeom prst="ellipse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5" name="Picture 14" descr="Person on top step with hands up and open in the air icon.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154" y="4206070"/>
            <a:ext cx="882134" cy="882134"/>
          </a:xfrm>
          <a:prstGeom prst="rect">
            <a:avLst/>
          </a:prstGeom>
        </p:spPr>
      </p:pic>
      <p:sp>
        <p:nvSpPr>
          <p:cNvPr id="9" name="Oval 8" descr="&quot;&quot;"/>
          <p:cNvSpPr/>
          <p:nvPr/>
        </p:nvSpPr>
        <p:spPr>
          <a:xfrm>
            <a:off x="6188332" y="5366266"/>
            <a:ext cx="882133" cy="882133"/>
          </a:xfrm>
          <a:prstGeom prst="ellipse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6" name="Picture 15" descr="Calendar and clock ico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969" y="5381144"/>
            <a:ext cx="877748" cy="8777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589B4A-1741-46BE-875E-DB6FE41CEC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2977" y="445292"/>
            <a:ext cx="3873500" cy="6083300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3600" dirty="0" smtClean="0">
                <a:latin typeface="+mj-lt"/>
              </a:rPr>
              <a:t>Specific</a:t>
            </a:r>
            <a:endParaRPr lang="en-US" sz="3600" dirty="0">
              <a:latin typeface="+mj-lt"/>
            </a:endParaRPr>
          </a:p>
          <a:p>
            <a:pPr marL="0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3600" dirty="0">
                <a:latin typeface="+mj-lt"/>
              </a:rPr>
              <a:t>Measurable</a:t>
            </a:r>
          </a:p>
          <a:p>
            <a:pPr marL="0" indent="0">
              <a:lnSpc>
                <a:spcPct val="2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3600" dirty="0">
                <a:latin typeface="+mj-lt"/>
              </a:rPr>
              <a:t>Action-oriented</a:t>
            </a:r>
          </a:p>
          <a:p>
            <a:pPr marL="0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3600" dirty="0">
                <a:latin typeface="+mj-lt"/>
              </a:rPr>
              <a:t>Reachable</a:t>
            </a:r>
          </a:p>
          <a:p>
            <a:pPr marL="0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3600" dirty="0">
                <a:latin typeface="+mj-lt"/>
              </a:rPr>
              <a:t>Time-bound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75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 descr="&quot;&quot;"/>
          <p:cNvSpPr/>
          <p:nvPr/>
        </p:nvSpPr>
        <p:spPr>
          <a:xfrm>
            <a:off x="0" y="-41426"/>
            <a:ext cx="12192000" cy="12689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FDIC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pic>
        <p:nvPicPr>
          <p:cNvPr id="16" name="Picture 15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297" y="63426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SMART Goals</a:t>
            </a:r>
          </a:p>
        </p:txBody>
      </p:sp>
      <p:sp>
        <p:nvSpPr>
          <p:cNvPr id="5" name="Oval 4" descr="&quot;&quot;"/>
          <p:cNvSpPr/>
          <p:nvPr/>
        </p:nvSpPr>
        <p:spPr>
          <a:xfrm>
            <a:off x="1113320" y="2163428"/>
            <a:ext cx="662994" cy="662994"/>
          </a:xfrm>
          <a:prstGeom prst="ellipse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 descr="Four arrows pointing inward and each other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55" y="2206736"/>
            <a:ext cx="596321" cy="596321"/>
          </a:xfrm>
          <a:prstGeom prst="rect">
            <a:avLst/>
          </a:prstGeom>
        </p:spPr>
      </p:pic>
      <p:sp>
        <p:nvSpPr>
          <p:cNvPr id="6" name="Oval 5" descr="&quot;&quot;"/>
          <p:cNvSpPr/>
          <p:nvPr/>
        </p:nvSpPr>
        <p:spPr>
          <a:xfrm>
            <a:off x="1121225" y="3192122"/>
            <a:ext cx="662994" cy="662994"/>
          </a:xfrm>
          <a:prstGeom prst="ellipse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2" name="Picture 11" descr="tape measure ico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55" y="3220877"/>
            <a:ext cx="607610" cy="607610"/>
          </a:xfrm>
          <a:prstGeom prst="rect">
            <a:avLst/>
          </a:prstGeom>
        </p:spPr>
      </p:pic>
      <p:sp>
        <p:nvSpPr>
          <p:cNvPr id="7" name="Oval 6" descr="&quot;&quot;"/>
          <p:cNvSpPr/>
          <p:nvPr/>
        </p:nvSpPr>
        <p:spPr>
          <a:xfrm>
            <a:off x="1121225" y="4165856"/>
            <a:ext cx="662994" cy="662994"/>
          </a:xfrm>
          <a:prstGeom prst="ellipse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12" descr="person walking up stairs ico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970" y="4178577"/>
            <a:ext cx="580906" cy="580906"/>
          </a:xfrm>
          <a:prstGeom prst="rect">
            <a:avLst/>
          </a:prstGeom>
        </p:spPr>
      </p:pic>
      <p:sp>
        <p:nvSpPr>
          <p:cNvPr id="8" name="Oval 7" descr="&quot;&quot;"/>
          <p:cNvSpPr/>
          <p:nvPr/>
        </p:nvSpPr>
        <p:spPr>
          <a:xfrm>
            <a:off x="1113320" y="5120929"/>
            <a:ext cx="662994" cy="662994"/>
          </a:xfrm>
          <a:prstGeom prst="ellipse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4" name="Picture 13" descr="person on top stairs with arms up and open ico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4" y="5122478"/>
            <a:ext cx="626651" cy="626651"/>
          </a:xfrm>
          <a:prstGeom prst="rect">
            <a:avLst/>
          </a:prstGeom>
        </p:spPr>
      </p:pic>
      <p:sp>
        <p:nvSpPr>
          <p:cNvPr id="9" name="Oval 8" descr="&quot;&quot;"/>
          <p:cNvSpPr/>
          <p:nvPr/>
        </p:nvSpPr>
        <p:spPr>
          <a:xfrm>
            <a:off x="1121225" y="5945375"/>
            <a:ext cx="662994" cy="662994"/>
          </a:xfrm>
          <a:prstGeom prst="ellipse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Picture 14" descr="Calendar and clock ico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844" y="5973813"/>
            <a:ext cx="607610" cy="607610"/>
          </a:xfrm>
          <a:prstGeom prst="rect">
            <a:avLst/>
          </a:prstGeom>
        </p:spPr>
      </p:pic>
      <p:graphicFrame>
        <p:nvGraphicFramePr>
          <p:cNvPr id="4" name="Table 3" descr="Smart Goals Table">
            <a:extLst>
              <a:ext uri="{FF2B5EF4-FFF2-40B4-BE49-F238E27FC236}">
                <a16:creationId xmlns:a16="http://schemas.microsoft.com/office/drawing/2014/main" id="{1EC2609D-DB13-4EF2-BFC4-7184607007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275902"/>
              </p:ext>
            </p:extLst>
          </p:nvPr>
        </p:nvGraphicFramePr>
        <p:xfrm>
          <a:off x="513767" y="1103102"/>
          <a:ext cx="10757613" cy="586671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226185">
                  <a:extLst>
                    <a:ext uri="{9D8B030D-6E8A-4147-A177-3AD203B41FA5}">
                      <a16:colId xmlns:a16="http://schemas.microsoft.com/office/drawing/2014/main" val="3444495300"/>
                    </a:ext>
                  </a:extLst>
                </a:gridCol>
                <a:gridCol w="6531428">
                  <a:extLst>
                    <a:ext uri="{9D8B030D-6E8A-4147-A177-3AD203B41FA5}">
                      <a16:colId xmlns:a16="http://schemas.microsoft.com/office/drawing/2014/main" val="459839930"/>
                    </a:ext>
                  </a:extLst>
                </a:gridCol>
              </a:tblGrid>
              <a:tr h="104015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To ensure your 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</a:rPr>
                        <a:t>goals 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are…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Ask yourself…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5034079"/>
                  </a:ext>
                </a:extLst>
              </a:tr>
              <a:tr h="1040155">
                <a:tc>
                  <a:txBody>
                    <a:bodyPr/>
                    <a:lstStyle/>
                    <a:p>
                      <a:pPr marL="1371600" marR="0" lvl="3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+mj-lt"/>
                        </a:rPr>
                        <a:t>Specific</a:t>
                      </a:r>
                      <a:endParaRPr lang="en-US" sz="2400" b="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What exactly do I want to accomplish?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Why is this important to me?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Is this something I really want?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9619582"/>
                  </a:ext>
                </a:extLst>
              </a:tr>
              <a:tr h="946601">
                <a:tc>
                  <a:txBody>
                    <a:bodyPr/>
                    <a:lstStyle/>
                    <a:p>
                      <a:pPr marL="1371600" marR="0" lvl="3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+mj-lt"/>
                        </a:rPr>
                        <a:t>Measurable</a:t>
                      </a:r>
                      <a:endParaRPr lang="en-US" sz="2400" b="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How </a:t>
                      </a:r>
                      <a:r>
                        <a:rPr lang="en-US" sz="2000" dirty="0" smtClean="0">
                          <a:effectLst/>
                        </a:rPr>
                        <a:t>much? How </a:t>
                      </a:r>
                      <a:r>
                        <a:rPr lang="en-US" sz="2000" dirty="0">
                          <a:effectLst/>
                        </a:rPr>
                        <a:t>many?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How will I know when I have met my goal? 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29140692"/>
                  </a:ext>
                </a:extLst>
              </a:tr>
              <a:tr h="946601">
                <a:tc>
                  <a:txBody>
                    <a:bodyPr/>
                    <a:lstStyle/>
                    <a:p>
                      <a:pPr marL="1371600" marR="0" lvl="3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+mj-lt"/>
                        </a:rPr>
                        <a:t>Action-oriented</a:t>
                      </a:r>
                      <a:endParaRPr lang="en-US" sz="2400" b="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What specific actions do I need to complete to meet this goal?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2234211"/>
                  </a:ext>
                </a:extLst>
              </a:tr>
              <a:tr h="946601">
                <a:tc>
                  <a:txBody>
                    <a:bodyPr/>
                    <a:lstStyle/>
                    <a:p>
                      <a:pPr marL="1371600" marR="0" lvl="3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+mj-lt"/>
                        </a:rPr>
                        <a:t>Reachable</a:t>
                      </a:r>
                      <a:endParaRPr lang="en-US" sz="2400" b="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Is this goal something I can actually reach? 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9761797"/>
                  </a:ext>
                </a:extLst>
              </a:tr>
              <a:tr h="946601">
                <a:tc>
                  <a:txBody>
                    <a:bodyPr/>
                    <a:lstStyle/>
                    <a:p>
                      <a:pPr marL="1371600" marR="0" lvl="3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+mj-lt"/>
                        </a:rPr>
                        <a:t>Time-bound</a:t>
                      </a:r>
                      <a:endParaRPr lang="en-US" sz="2400" b="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When will I reach this goal?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35213393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3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D5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8200" y="489585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+mj-lt"/>
              </a:rPr>
              <a:t>Try It</a:t>
            </a:r>
            <a:endParaRPr lang="en-US" sz="2000" dirty="0"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886" y="802363"/>
            <a:ext cx="10515600" cy="5560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Writing </a:t>
            </a:r>
            <a:r>
              <a:rPr lang="en-US" dirty="0"/>
              <a:t>a SMART Goal 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5271"/>
            <a:ext cx="10515600" cy="490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</a:t>
            </a:r>
            <a:r>
              <a:rPr lang="en-US" sz="2000" dirty="0" smtClean="0"/>
              <a:t>3 </a:t>
            </a:r>
            <a:r>
              <a:rPr lang="en-US" sz="2000" dirty="0"/>
              <a:t>in your participant guide.</a:t>
            </a:r>
          </a:p>
        </p:txBody>
      </p:sp>
      <p:pic>
        <p:nvPicPr>
          <p:cNvPr id="7" name="Picture 6" descr="Screenshot of page 3 of the participant guide, Writing a SMART goal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096" y="1991058"/>
            <a:ext cx="10040452" cy="4016181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57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D5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38200" y="489585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</a:t>
            </a:r>
            <a:r>
              <a:rPr lang="en-US" sz="2000" dirty="0" smtClean="0">
                <a:latin typeface="+mj-lt"/>
              </a:rPr>
              <a:t>It</a:t>
            </a:r>
            <a:endParaRPr lang="en-US" sz="2000" dirty="0"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1792"/>
            <a:ext cx="10515600" cy="1325563"/>
          </a:xfrm>
        </p:spPr>
        <p:txBody>
          <a:bodyPr/>
          <a:lstStyle/>
          <a:p>
            <a:r>
              <a:rPr lang="en-US" dirty="0" smtClean="0"/>
              <a:t>My </a:t>
            </a:r>
            <a:r>
              <a:rPr lang="en-US" dirty="0"/>
              <a:t>SMART Goals 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5271"/>
            <a:ext cx="10515600" cy="490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</a:t>
            </a:r>
            <a:r>
              <a:rPr lang="en-US" sz="2000" dirty="0" smtClean="0"/>
              <a:t>3 </a:t>
            </a:r>
            <a:r>
              <a:rPr lang="en-US" sz="2000" dirty="0"/>
              <a:t>in your participant guide.</a:t>
            </a:r>
          </a:p>
        </p:txBody>
      </p:sp>
      <p:pic>
        <p:nvPicPr>
          <p:cNvPr id="7" name="Picture 6" descr="Screenshot of page3 of the participant guide Apply It: My Smart Goal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03" y="2039027"/>
            <a:ext cx="10107443" cy="404297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75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descr="&quot;&quot;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 descr="&quot;&quot;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93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</a:t>
            </a:r>
            <a:r>
              <a:rPr lang="en-US" dirty="0" smtClean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1</a:t>
            </a:r>
            <a:endParaRPr lang="en-US" dirty="0"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5216" y="1184545"/>
            <a:ext cx="7595118" cy="956170"/>
          </a:xfrm>
        </p:spPr>
        <p:txBody>
          <a:bodyPr anchor="t" anchorCtr="0">
            <a:noAutofit/>
          </a:bodyPr>
          <a:lstStyle/>
          <a:p>
            <a:r>
              <a:rPr lang="en-US" dirty="0" smtClean="0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 smtClean="0">
                <a:solidFill>
                  <a:schemeClr val="bg1"/>
                </a:solidFill>
              </a:rPr>
              <a:t>“</a:t>
            </a:r>
            <a:endParaRPr lang="en-US" sz="20000" dirty="0">
              <a:solidFill>
                <a:schemeClr val="bg1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6941976" cy="34878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Setting SMART goals helps you achieve your hopes and dreams for the future by providing a realistic plan to follow.”</a:t>
            </a:r>
          </a:p>
        </p:txBody>
      </p:sp>
      <p:pic>
        <p:nvPicPr>
          <p:cNvPr id="18" name="Picture 17" descr="Speech bubble icon with an exclamation mark in the center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83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  <SharedWithUsers xmlns="a9ea5901-5d6f-43a6-8870-a09b753afc6a">
      <UserInfo>
        <DisplayName/>
        <AccountId xsi:nil="true"/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C15462-B624-4893-A802-0B8C611F0E42}">
  <ds:schemaRefs>
    <ds:schemaRef ds:uri="http://schemas.microsoft.com/office/2006/documentManagement/types"/>
    <ds:schemaRef ds:uri="http://schemas.microsoft.com/sharepoint/v3"/>
    <ds:schemaRef ds:uri="http://purl.org/dc/elements/1.1/"/>
    <ds:schemaRef ds:uri="519676ab-80fa-4d6e-b1fb-39e1e896865c"/>
    <ds:schemaRef ds:uri="http://schemas.microsoft.com/office/infopath/2007/PartnerControls"/>
    <ds:schemaRef ds:uri="http://schemas.openxmlformats.org/package/2006/metadata/core-properties"/>
    <ds:schemaRef ds:uri="a9ea5901-5d6f-43a6-8870-a09b753afc6a"/>
    <ds:schemaRef ds:uri="http://purl.org/dc/terms/"/>
    <ds:schemaRef ds:uri="http://schemas.microsoft.com/office/2006/metadata/properties"/>
    <ds:schemaRef ds:uri="46b93f41-955d-4ad8-ab2a-363dbf4a553d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6466F8A-D9C3-4BFA-AD92-772198EDEAB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968B032-7E95-4F87-BA04-821FFFCF35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6b93f41-955d-4ad8-ab2a-363dbf4a553d"/>
    <ds:schemaRef ds:uri="a9ea5901-5d6f-43a6-8870-a09b753afc6a"/>
    <ds:schemaRef ds:uri="519676ab-80fa-4d6e-b1fb-39e1e89686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MSYA Slides_Module 13_Living on Your Own</Template>
  <TotalTime>2616</TotalTime>
  <Words>643</Words>
  <Application>Microsoft Office PowerPoint</Application>
  <PresentationFormat>Widescreen</PresentationFormat>
  <Paragraphs>138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Calibri</vt:lpstr>
      <vt:lpstr>MS Mincho</vt:lpstr>
      <vt:lpstr>Source Sans Pro</vt:lpstr>
      <vt:lpstr>Source Sans Pro Black</vt:lpstr>
      <vt:lpstr>Source Sans Pro ExtraLight</vt:lpstr>
      <vt:lpstr>Source Sans Pro Semibold</vt:lpstr>
      <vt:lpstr>Times New Roman</vt:lpstr>
      <vt:lpstr>Office Theme</vt:lpstr>
      <vt:lpstr>MODULE 2 Setting Goals and Making Financial Decisions</vt:lpstr>
      <vt:lpstr>Pre-Training Survey</vt:lpstr>
      <vt:lpstr>SECTION 1 Setting Goals</vt:lpstr>
      <vt:lpstr>Key Takeaway</vt:lpstr>
      <vt:lpstr>Setting  SMART Goals</vt:lpstr>
      <vt:lpstr>SMART Goals</vt:lpstr>
      <vt:lpstr>Writing a SMART Goal </vt:lpstr>
      <vt:lpstr>My SMART Goals </vt:lpstr>
      <vt:lpstr>Remember the key takeaway</vt:lpstr>
      <vt:lpstr>SECTION 2 Using Your Values When Managing Your Money</vt:lpstr>
      <vt:lpstr>Key Takeaway</vt:lpstr>
      <vt:lpstr>My Values </vt:lpstr>
      <vt:lpstr>Using Your Values When Managing Your Money</vt:lpstr>
      <vt:lpstr>Considering the Values Behind Financial Choices</vt:lpstr>
      <vt:lpstr>Remember the key takeaway</vt:lpstr>
      <vt:lpstr>SECTION 3 External Influences on Choices About Money</vt:lpstr>
      <vt:lpstr>Key Takeaway</vt:lpstr>
      <vt:lpstr>Influences on  Choices About Money</vt:lpstr>
      <vt:lpstr>Influences Can Be…</vt:lpstr>
      <vt:lpstr>External Influences: Small Groups</vt:lpstr>
      <vt:lpstr>Examining External Influences </vt:lpstr>
      <vt:lpstr>Social Pressure and Advertising </vt:lpstr>
      <vt:lpstr>Blocking and Resisting Unproductive Messages and External Influences</vt:lpstr>
      <vt:lpstr>Strategies for Staying Focused on Your Goals</vt:lpstr>
      <vt:lpstr>Remember the key takeaway</vt:lpstr>
      <vt:lpstr>Take Action</vt:lpstr>
      <vt:lpstr>Post-Training Survey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Money Smart Young Adults Module 2</dc:title>
  <dc:creator>FDIC</dc:creator>
  <cp:keywords>Money Smart; Young Adults; MSYA; Module 2</cp:keywords>
  <cp:lastModifiedBy>Judge, Amy</cp:lastModifiedBy>
  <cp:revision>89</cp:revision>
  <dcterms:created xsi:type="dcterms:W3CDTF">2021-01-21T15:33:54Z</dcterms:created>
  <dcterms:modified xsi:type="dcterms:W3CDTF">2022-12-05T13:28:28Z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  <property fmtid="{D5CDD505-2E9C-101B-9397-08002B2CF9AE}" pid="3" name="_SourceUrl">
    <vt:lpwstr/>
  </property>
  <property fmtid="{D5CDD505-2E9C-101B-9397-08002B2CF9AE}" pid="4" name="_SharedFileIndex">
    <vt:lpwstr/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MediaServiceImageTags">
    <vt:lpwstr/>
  </property>
</Properties>
</file>