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2"/>
  </p:notesMasterIdLst>
  <p:sldIdLst>
    <p:sldId id="256" r:id="rId5"/>
    <p:sldId id="257" r:id="rId6"/>
    <p:sldId id="300" r:id="rId7"/>
    <p:sldId id="323" r:id="rId8"/>
    <p:sldId id="329" r:id="rId9"/>
    <p:sldId id="330" r:id="rId10"/>
    <p:sldId id="333" r:id="rId11"/>
    <p:sldId id="332" r:id="rId12"/>
    <p:sldId id="331" r:id="rId13"/>
    <p:sldId id="334" r:id="rId14"/>
    <p:sldId id="335" r:id="rId15"/>
    <p:sldId id="301" r:id="rId16"/>
    <p:sldId id="290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6" r:id="rId25"/>
    <p:sldId id="348" r:id="rId26"/>
    <p:sldId id="349" r:id="rId27"/>
    <p:sldId id="324" r:id="rId28"/>
    <p:sldId id="351" r:id="rId29"/>
    <p:sldId id="363" r:id="rId30"/>
    <p:sldId id="353" r:id="rId31"/>
    <p:sldId id="354" r:id="rId32"/>
    <p:sldId id="355" r:id="rId33"/>
    <p:sldId id="357" r:id="rId34"/>
    <p:sldId id="358" r:id="rId35"/>
    <p:sldId id="359" r:id="rId36"/>
    <p:sldId id="360" r:id="rId37"/>
    <p:sldId id="361" r:id="rId38"/>
    <p:sldId id="362" r:id="rId39"/>
    <p:sldId id="364" r:id="rId40"/>
    <p:sldId id="365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  <p:cmAuthor id="2" name="Dupree, Margaret" initials="DM" lastIdx="4" clrIdx="1">
    <p:extLst>
      <p:ext uri="{19B8F6BF-5375-455C-9EA6-DF929625EA0E}">
        <p15:presenceInfo xmlns:p15="http://schemas.microsoft.com/office/powerpoint/2012/main" userId="S::21234@icf.com::11fde32c-6f1f-49c1-a699-f1189b94f4a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E3F1"/>
    <a:srgbClr val="DFF3F9"/>
    <a:srgbClr val="4AC1E0"/>
    <a:srgbClr val="93D500"/>
    <a:srgbClr val="CCFF33"/>
    <a:srgbClr val="99FF33"/>
    <a:srgbClr val="90DA46"/>
    <a:srgbClr val="66FFFF"/>
    <a:srgbClr val="00C2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98673A-EDA2-4671-E6D2-9FBB24F33F8E}" v="146" dt="2022-12-05T22:02:24.203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3829" autoAdjust="0"/>
  </p:normalViewPr>
  <p:slideViewPr>
    <p:cSldViewPr snapToGrid="0">
      <p:cViewPr varScale="1">
        <p:scale>
          <a:sx n="46" d="100"/>
          <a:sy n="46" d="100"/>
        </p:scale>
        <p:origin x="48" y="797"/>
      </p:cViewPr>
      <p:guideLst/>
    </p:cSldViewPr>
  </p:slideViewPr>
  <p:outlineViewPr>
    <p:cViewPr>
      <p:scale>
        <a:sx n="33" d="100"/>
        <a:sy n="33" d="100"/>
      </p:scale>
      <p:origin x="0" y="-27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commentAuthors" Target="commentAuthors.xml"/><Relationship Id="rId48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ler, Benjamin" userId="48f7b7d8-6b3b-4e2a-bfb2-785748463508" providerId="ADAL" clId="{1EEF786E-6B2D-43D4-A412-78510D452C0F}"/>
    <pc:docChg chg="custSel modSld">
      <pc:chgData name="Miller, Benjamin" userId="48f7b7d8-6b3b-4e2a-bfb2-785748463508" providerId="ADAL" clId="{1EEF786E-6B2D-43D4-A412-78510D452C0F}" dt="2021-09-23T14:26:33.161" v="1" actId="1592"/>
      <pc:docMkLst>
        <pc:docMk/>
      </pc:docMkLst>
      <pc:sldChg chg="modSp mod">
        <pc:chgData name="Miller, Benjamin" userId="48f7b7d8-6b3b-4e2a-bfb2-785748463508" providerId="ADAL" clId="{1EEF786E-6B2D-43D4-A412-78510D452C0F}" dt="2021-09-23T14:26:05.747" v="0" actId="20577"/>
        <pc:sldMkLst>
          <pc:docMk/>
          <pc:sldMk cId="109857222" sldId="256"/>
        </pc:sldMkLst>
        <pc:spChg chg="mod">
          <ac:chgData name="Miller, Benjamin" userId="48f7b7d8-6b3b-4e2a-bfb2-785748463508" providerId="ADAL" clId="{1EEF786E-6B2D-43D4-A412-78510D452C0F}" dt="2021-09-23T14:26:05.747" v="0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delCm">
        <pc:chgData name="Miller, Benjamin" userId="48f7b7d8-6b3b-4e2a-bfb2-785748463508" providerId="ADAL" clId="{1EEF786E-6B2D-43D4-A412-78510D452C0F}" dt="2021-09-23T14:26:33.161" v="1" actId="1592"/>
        <pc:sldMkLst>
          <pc:docMk/>
          <pc:sldMk cId="801523300" sldId="316"/>
        </pc:sldMkLst>
      </pc:sldChg>
    </pc:docChg>
  </pc:docChgLst>
  <pc:docChgLst>
    <pc:chgData name="Morris, Tracie Greenway" userId="S::tmorris@fdic.gov::2be9a26c-3391-49cc-8546-77551a29fb71" providerId="AD" clId="Web-{2698673A-EDA2-4671-E6D2-9FBB24F33F8E}"/>
    <pc:docChg chg="modSld">
      <pc:chgData name="Morris, Tracie Greenway" userId="S::tmorris@fdic.gov::2be9a26c-3391-49cc-8546-77551a29fb71" providerId="AD" clId="Web-{2698673A-EDA2-4671-E6D2-9FBB24F33F8E}" dt="2022-12-05T22:02:24.203" v="145"/>
      <pc:docMkLst>
        <pc:docMk/>
      </pc:docMkLst>
      <pc:sldChg chg="modSp">
        <pc:chgData name="Morris, Tracie Greenway" userId="S::tmorris@fdic.gov::2be9a26c-3391-49cc-8546-77551a29fb71" providerId="AD" clId="Web-{2698673A-EDA2-4671-E6D2-9FBB24F33F8E}" dt="2022-12-05T21:31:31.782" v="3"/>
        <pc:sldMkLst>
          <pc:docMk/>
          <pc:sldMk cId="109857222" sldId="256"/>
        </pc:sldMkLst>
        <pc:spChg chg="mod">
          <ac:chgData name="Morris, Tracie Greenway" userId="S::tmorris@fdic.gov::2be9a26c-3391-49cc-8546-77551a29fb71" providerId="AD" clId="Web-{2698673A-EDA2-4671-E6D2-9FBB24F33F8E}" dt="2022-12-05T21:31:06.157" v="1"/>
          <ac:spMkLst>
            <pc:docMk/>
            <pc:sldMk cId="109857222" sldId="256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30:48.282" v="0"/>
          <ac:picMkLst>
            <pc:docMk/>
            <pc:sldMk cId="109857222" sldId="256"/>
            <ac:picMk id="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31:22.814" v="2"/>
          <ac:picMkLst>
            <pc:docMk/>
            <pc:sldMk cId="109857222" sldId="256"/>
            <ac:picMk id="4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31:31.782" v="3"/>
          <ac:picMkLst>
            <pc:docMk/>
            <pc:sldMk cId="109857222" sldId="256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32:06.095" v="4"/>
        <pc:sldMkLst>
          <pc:docMk/>
          <pc:sldMk cId="2054061278" sldId="257"/>
        </pc:sldMkLst>
        <pc:picChg chg="mod">
          <ac:chgData name="Morris, Tracie Greenway" userId="S::tmorris@fdic.gov::2be9a26c-3391-49cc-8546-77551a29fb71" providerId="AD" clId="Web-{2698673A-EDA2-4671-E6D2-9FBB24F33F8E}" dt="2022-12-05T21:32:06.095" v="4"/>
          <ac:picMkLst>
            <pc:docMk/>
            <pc:sldMk cId="2054061278" sldId="257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2:00:19.186" v="136"/>
        <pc:sldMkLst>
          <pc:docMk/>
          <pc:sldMk cId="4159876744" sldId="290"/>
        </pc:sldMkLst>
        <pc:spChg chg="mod">
          <ac:chgData name="Morris, Tracie Greenway" userId="S::tmorris@fdic.gov::2be9a26c-3391-49cc-8546-77551a29fb71" providerId="AD" clId="Web-{2698673A-EDA2-4671-E6D2-9FBB24F33F8E}" dt="2022-12-05T21:59:59.983" v="134"/>
          <ac:spMkLst>
            <pc:docMk/>
            <pc:sldMk cId="4159876744" sldId="290"/>
            <ac:spMk id="9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6:28.325" v="113"/>
          <ac:spMkLst>
            <pc:docMk/>
            <pc:sldMk cId="4159876744" sldId="290"/>
            <ac:spMk id="11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6:37.966" v="114"/>
          <ac:spMkLst>
            <pc:docMk/>
            <pc:sldMk cId="4159876744" sldId="290"/>
            <ac:spMk id="12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4:35.945" v="40"/>
          <ac:picMkLst>
            <pc:docMk/>
            <pc:sldMk cId="4159876744" sldId="290"/>
            <ac:picMk id="22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2:00:07.889" v="135"/>
          <ac:picMkLst>
            <pc:docMk/>
            <pc:sldMk cId="4159876744" sldId="290"/>
            <ac:picMk id="2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2:00:19.186" v="136"/>
          <ac:picMkLst>
            <pc:docMk/>
            <pc:sldMk cId="4159876744" sldId="290"/>
            <ac:picMk id="29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56:14.247" v="112"/>
          <ac:picMkLst>
            <pc:docMk/>
            <pc:sldMk cId="4159876744" sldId="290"/>
            <ac:picMk id="3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42:54.428" v="31"/>
        <pc:sldMkLst>
          <pc:docMk/>
          <pc:sldMk cId="1028105618" sldId="300"/>
        </pc:sldMkLst>
        <pc:picChg chg="mod">
          <ac:chgData name="Morris, Tracie Greenway" userId="S::tmorris@fdic.gov::2be9a26c-3391-49cc-8546-77551a29fb71" providerId="AD" clId="Web-{2698673A-EDA2-4671-E6D2-9FBB24F33F8E}" dt="2022-12-05T21:36:08.222" v="13"/>
          <ac:picMkLst>
            <pc:docMk/>
            <pc:sldMk cId="1028105618" sldId="300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2:54.428" v="31"/>
          <ac:picMkLst>
            <pc:docMk/>
            <pc:sldMk cId="1028105618" sldId="300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35:55.159" v="12"/>
          <ac:picMkLst>
            <pc:docMk/>
            <pc:sldMk cId="1028105618" sldId="300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33:22.408" v="5"/>
        <pc:sldMkLst>
          <pc:docMk/>
          <pc:sldMk cId="516577426" sldId="301"/>
        </pc:sldMkLst>
        <pc:picChg chg="mod">
          <ac:chgData name="Morris, Tracie Greenway" userId="S::tmorris@fdic.gov::2be9a26c-3391-49cc-8546-77551a29fb71" providerId="AD" clId="Web-{2698673A-EDA2-4671-E6D2-9FBB24F33F8E}" dt="2022-12-05T21:33:22.408" v="5"/>
          <ac:picMkLst>
            <pc:docMk/>
            <pc:sldMk cId="516577426" sldId="301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2:41.698" v="96"/>
        <pc:sldMkLst>
          <pc:docMk/>
          <pc:sldMk cId="3362112337" sldId="323"/>
        </pc:sldMkLst>
        <pc:spChg chg="mod">
          <ac:chgData name="Morris, Tracie Greenway" userId="S::tmorris@fdic.gov::2be9a26c-3391-49cc-8546-77551a29fb71" providerId="AD" clId="Web-{2698673A-EDA2-4671-E6D2-9FBB24F33F8E}" dt="2022-12-05T21:48:07.727" v="66"/>
          <ac:spMkLst>
            <pc:docMk/>
            <pc:sldMk cId="3362112337" sldId="323"/>
            <ac:spMk id="8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2:41.698" v="96"/>
          <ac:spMkLst>
            <pc:docMk/>
            <pc:sldMk cId="3362112337" sldId="323"/>
            <ac:spMk id="9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8:20.806" v="67"/>
          <ac:picMkLst>
            <pc:docMk/>
            <pc:sldMk cId="3362112337" sldId="323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2:00:51.811" v="137"/>
        <pc:sldMkLst>
          <pc:docMk/>
          <pc:sldMk cId="1892835720" sldId="324"/>
        </pc:sldMkLst>
        <pc:spChg chg="mod">
          <ac:chgData name="Morris, Tracie Greenway" userId="S::tmorris@fdic.gov::2be9a26c-3391-49cc-8546-77551a29fb71" providerId="AD" clId="Web-{2698673A-EDA2-4671-E6D2-9FBB24F33F8E}" dt="2022-12-05T21:50:41.307" v="83"/>
          <ac:spMkLst>
            <pc:docMk/>
            <pc:sldMk cId="1892835720" sldId="324"/>
            <ac:spMk id="8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2:00:51.811" v="137"/>
          <ac:spMkLst>
            <pc:docMk/>
            <pc:sldMk cId="1892835720" sldId="324"/>
            <ac:spMk id="14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3:46.714" v="98"/>
          <ac:spMkLst>
            <pc:docMk/>
            <pc:sldMk cId="1892835720" sldId="324"/>
            <ac:spMk id="16" creationId="{CDEC8EC7-2AE0-4B05-8080-FBFD0A26BCBD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50:52.463" v="84"/>
          <ac:picMkLst>
            <pc:docMk/>
            <pc:sldMk cId="1892835720" sldId="324"/>
            <ac:picMk id="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48:41.243" v="69"/>
        <pc:sldMkLst>
          <pc:docMk/>
          <pc:sldMk cId="2238696213" sldId="329"/>
        </pc:sldMkLst>
        <pc:spChg chg="mod">
          <ac:chgData name="Morris, Tracie Greenway" userId="S::tmorris@fdic.gov::2be9a26c-3391-49cc-8546-77551a29fb71" providerId="AD" clId="Web-{2698673A-EDA2-4671-E6D2-9FBB24F33F8E}" dt="2022-12-05T21:48:41.243" v="69"/>
          <ac:spMkLst>
            <pc:docMk/>
            <pc:sldMk cId="2238696213" sldId="329"/>
            <ac:spMk id="11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8:34.540" v="68"/>
          <ac:picMkLst>
            <pc:docMk/>
            <pc:sldMk cId="2238696213" sldId="329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48:53.134" v="70"/>
        <pc:sldMkLst>
          <pc:docMk/>
          <pc:sldMk cId="210703093" sldId="330"/>
        </pc:sldMkLst>
        <pc:spChg chg="mod">
          <ac:chgData name="Morris, Tracie Greenway" userId="S::tmorris@fdic.gov::2be9a26c-3391-49cc-8546-77551a29fb71" providerId="AD" clId="Web-{2698673A-EDA2-4671-E6D2-9FBB24F33F8E}" dt="2022-12-05T21:48:53.134" v="70"/>
          <ac:spMkLst>
            <pc:docMk/>
            <pc:sldMk cId="210703093" sldId="330"/>
            <ac:spMk id="11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2698673A-EDA2-4671-E6D2-9FBB24F33F8E}" dt="2022-12-05T21:59:46.889" v="133"/>
        <pc:sldMkLst>
          <pc:docMk/>
          <pc:sldMk cId="2481869134" sldId="331"/>
        </pc:sldMkLst>
        <pc:spChg chg="mod">
          <ac:chgData name="Morris, Tracie Greenway" userId="S::tmorris@fdic.gov::2be9a26c-3391-49cc-8546-77551a29fb71" providerId="AD" clId="Web-{2698673A-EDA2-4671-E6D2-9FBB24F33F8E}" dt="2022-12-05T21:55:52.075" v="110"/>
          <ac:spMkLst>
            <pc:docMk/>
            <pc:sldMk cId="2481869134" sldId="331"/>
            <ac:spMk id="8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6:02.794" v="111"/>
          <ac:spMkLst>
            <pc:docMk/>
            <pc:sldMk cId="2481869134" sldId="331"/>
            <ac:spMk id="9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49:16.587" v="72"/>
          <ac:spMkLst>
            <pc:docMk/>
            <pc:sldMk cId="2481869134" sldId="331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37:22.019" v="15"/>
          <ac:picMkLst>
            <pc:docMk/>
            <pc:sldMk cId="2481869134" sldId="331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3:43.116" v="34"/>
          <ac:picMkLst>
            <pc:docMk/>
            <pc:sldMk cId="2481869134" sldId="331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3:52.350" v="35"/>
          <ac:picMkLst>
            <pc:docMk/>
            <pc:sldMk cId="2481869134" sldId="331"/>
            <ac:picMk id="1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59:39.514" v="132"/>
          <ac:picMkLst>
            <pc:docMk/>
            <pc:sldMk cId="2481869134" sldId="331"/>
            <ac:picMk id="2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59:46.889" v="133"/>
          <ac:picMkLst>
            <pc:docMk/>
            <pc:sldMk cId="2481869134" sldId="331"/>
            <ac:picMk id="2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9:29.358" v="131"/>
        <pc:sldMkLst>
          <pc:docMk/>
          <pc:sldMk cId="3825160953" sldId="332"/>
        </pc:sldMkLst>
        <pc:spChg chg="mod">
          <ac:chgData name="Morris, Tracie Greenway" userId="S::tmorris@fdic.gov::2be9a26c-3391-49cc-8546-77551a29fb71" providerId="AD" clId="Web-{2698673A-EDA2-4671-E6D2-9FBB24F33F8E}" dt="2022-12-05T21:55:04.152" v="105"/>
          <ac:spMkLst>
            <pc:docMk/>
            <pc:sldMk cId="3825160953" sldId="332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5:08.746" v="106"/>
          <ac:spMkLst>
            <pc:docMk/>
            <pc:sldMk cId="3825160953" sldId="332"/>
            <ac:spMk id="8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8:55.014" v="128"/>
          <ac:spMkLst>
            <pc:docMk/>
            <pc:sldMk cId="3825160953" sldId="332"/>
            <ac:spMk id="11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5:13.184" v="107"/>
          <ac:spMkLst>
            <pc:docMk/>
            <pc:sldMk cId="3825160953" sldId="332"/>
            <ac:spMk id="14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59:09.701" v="129"/>
          <ac:picMkLst>
            <pc:docMk/>
            <pc:sldMk cId="3825160953" sldId="332"/>
            <ac:picMk id="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59:20.842" v="130"/>
          <ac:picMkLst>
            <pc:docMk/>
            <pc:sldMk cId="3825160953" sldId="332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59:29.358" v="131"/>
          <ac:picMkLst>
            <pc:docMk/>
            <pc:sldMk cId="3825160953" sldId="332"/>
            <ac:picMk id="1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8:42.670" v="127"/>
        <pc:sldMkLst>
          <pc:docMk/>
          <pc:sldMk cId="1218260385" sldId="333"/>
        </pc:sldMkLst>
        <pc:spChg chg="mod">
          <ac:chgData name="Morris, Tracie Greenway" userId="S::tmorris@fdic.gov::2be9a26c-3391-49cc-8546-77551a29fb71" providerId="AD" clId="Web-{2698673A-EDA2-4671-E6D2-9FBB24F33F8E}" dt="2022-12-05T21:54:20.902" v="100"/>
          <ac:spMkLst>
            <pc:docMk/>
            <pc:sldMk cId="1218260385" sldId="333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4:50.934" v="104"/>
          <ac:spMkLst>
            <pc:docMk/>
            <pc:sldMk cId="1218260385" sldId="333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4:32.543" v="101"/>
          <ac:spMkLst>
            <pc:docMk/>
            <pc:sldMk cId="1218260385" sldId="333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4:38.777" v="102"/>
          <ac:spMkLst>
            <pc:docMk/>
            <pc:sldMk cId="1218260385" sldId="333"/>
            <ac:spMk id="8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4:42.965" v="103"/>
          <ac:spMkLst>
            <pc:docMk/>
            <pc:sldMk cId="1218260385" sldId="333"/>
            <ac:spMk id="9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49:02.400" v="71"/>
          <ac:spMkLst>
            <pc:docMk/>
            <pc:sldMk cId="1218260385" sldId="333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36:43.722" v="14"/>
          <ac:picMkLst>
            <pc:docMk/>
            <pc:sldMk cId="1218260385" sldId="333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3:10.147" v="32"/>
          <ac:picMkLst>
            <pc:docMk/>
            <pc:sldMk cId="1218260385" sldId="333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3:21.241" v="33"/>
          <ac:picMkLst>
            <pc:docMk/>
            <pc:sldMk cId="1218260385" sldId="333"/>
            <ac:picMk id="1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57:48.201" v="123"/>
          <ac:picMkLst>
            <pc:docMk/>
            <pc:sldMk cId="1218260385" sldId="333"/>
            <ac:picMk id="22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57:57.998" v="124"/>
          <ac:picMkLst>
            <pc:docMk/>
            <pc:sldMk cId="1218260385" sldId="333"/>
            <ac:picMk id="2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58:10.513" v="125"/>
          <ac:picMkLst>
            <pc:docMk/>
            <pc:sldMk cId="1218260385" sldId="333"/>
            <ac:picMk id="24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58:25.138" v="126"/>
          <ac:picMkLst>
            <pc:docMk/>
            <pc:sldMk cId="1218260385" sldId="333"/>
            <ac:picMk id="2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58:42.670" v="127"/>
          <ac:picMkLst>
            <pc:docMk/>
            <pc:sldMk cId="1218260385" sldId="333"/>
            <ac:picMk id="2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49:25.119" v="73"/>
        <pc:sldMkLst>
          <pc:docMk/>
          <pc:sldMk cId="316969376" sldId="334"/>
        </pc:sldMkLst>
        <pc:spChg chg="mod">
          <ac:chgData name="Morris, Tracie Greenway" userId="S::tmorris@fdic.gov::2be9a26c-3391-49cc-8546-77551a29fb71" providerId="AD" clId="Web-{2698673A-EDA2-4671-E6D2-9FBB24F33F8E}" dt="2022-12-05T21:49:25.119" v="73"/>
          <ac:spMkLst>
            <pc:docMk/>
            <pc:sldMk cId="316969376" sldId="334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37:37.410" v="16"/>
          <ac:picMkLst>
            <pc:docMk/>
            <pc:sldMk cId="316969376" sldId="334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4:04.194" v="36"/>
          <ac:picMkLst>
            <pc:docMk/>
            <pc:sldMk cId="316969376" sldId="334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4:09.897" v="37"/>
          <ac:picMkLst>
            <pc:docMk/>
            <pc:sldMk cId="316969376" sldId="334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49:30.759" v="74"/>
        <pc:sldMkLst>
          <pc:docMk/>
          <pc:sldMk cId="2914666119" sldId="335"/>
        </pc:sldMkLst>
        <pc:spChg chg="mod">
          <ac:chgData name="Morris, Tracie Greenway" userId="S::tmorris@fdic.gov::2be9a26c-3391-49cc-8546-77551a29fb71" providerId="AD" clId="Web-{2698673A-EDA2-4671-E6D2-9FBB24F33F8E}" dt="2022-12-05T21:49:30.759" v="74"/>
          <ac:spMkLst>
            <pc:docMk/>
            <pc:sldMk cId="2914666119" sldId="335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37:49.160" v="17"/>
          <ac:picMkLst>
            <pc:docMk/>
            <pc:sldMk cId="2914666119" sldId="335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4:18.741" v="38"/>
          <ac:picMkLst>
            <pc:docMk/>
            <pc:sldMk cId="2914666119" sldId="335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4:25.413" v="39"/>
          <ac:picMkLst>
            <pc:docMk/>
            <pc:sldMk cId="2914666119" sldId="335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49:45.416" v="75"/>
        <pc:sldMkLst>
          <pc:docMk/>
          <pc:sldMk cId="4057157014" sldId="338"/>
        </pc:sldMkLst>
        <pc:spChg chg="mod">
          <ac:chgData name="Morris, Tracie Greenway" userId="S::tmorris@fdic.gov::2be9a26c-3391-49cc-8546-77551a29fb71" providerId="AD" clId="Web-{2698673A-EDA2-4671-E6D2-9FBB24F33F8E}" dt="2022-12-05T21:49:45.416" v="75"/>
          <ac:spMkLst>
            <pc:docMk/>
            <pc:sldMk cId="4057157014" sldId="338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39:38.583" v="18"/>
          <ac:picMkLst>
            <pc:docMk/>
            <pc:sldMk cId="4057157014" sldId="338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4:46.648" v="41"/>
          <ac:picMkLst>
            <pc:docMk/>
            <pc:sldMk cId="4057157014" sldId="338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4:52.788" v="42"/>
          <ac:picMkLst>
            <pc:docMk/>
            <pc:sldMk cId="4057157014" sldId="338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49:52.338" v="76"/>
        <pc:sldMkLst>
          <pc:docMk/>
          <pc:sldMk cId="471826949" sldId="339"/>
        </pc:sldMkLst>
        <pc:spChg chg="mod">
          <ac:chgData name="Morris, Tracie Greenway" userId="S::tmorris@fdic.gov::2be9a26c-3391-49cc-8546-77551a29fb71" providerId="AD" clId="Web-{2698673A-EDA2-4671-E6D2-9FBB24F33F8E}" dt="2022-12-05T21:49:52.338" v="76"/>
          <ac:spMkLst>
            <pc:docMk/>
            <pc:sldMk cId="471826949" sldId="339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39:50.380" v="19"/>
          <ac:picMkLst>
            <pc:docMk/>
            <pc:sldMk cId="471826949" sldId="339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5:02.007" v="43"/>
          <ac:picMkLst>
            <pc:docMk/>
            <pc:sldMk cId="471826949" sldId="339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5:07.289" v="44"/>
          <ac:picMkLst>
            <pc:docMk/>
            <pc:sldMk cId="471826949" sldId="339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49:57.009" v="77"/>
        <pc:sldMkLst>
          <pc:docMk/>
          <pc:sldMk cId="1325668988" sldId="340"/>
        </pc:sldMkLst>
        <pc:spChg chg="mod">
          <ac:chgData name="Morris, Tracie Greenway" userId="S::tmorris@fdic.gov::2be9a26c-3391-49cc-8546-77551a29fb71" providerId="AD" clId="Web-{2698673A-EDA2-4671-E6D2-9FBB24F33F8E}" dt="2022-12-05T21:49:57.009" v="77"/>
          <ac:spMkLst>
            <pc:docMk/>
            <pc:sldMk cId="1325668988" sldId="340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0:02.989" v="20"/>
          <ac:picMkLst>
            <pc:docMk/>
            <pc:sldMk cId="1325668988" sldId="340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5:15.632" v="45"/>
          <ac:picMkLst>
            <pc:docMk/>
            <pc:sldMk cId="1325668988" sldId="340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5:21.039" v="46"/>
          <ac:picMkLst>
            <pc:docMk/>
            <pc:sldMk cId="1325668988" sldId="340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0:05.494" v="78"/>
        <pc:sldMkLst>
          <pc:docMk/>
          <pc:sldMk cId="2367745378" sldId="341"/>
        </pc:sldMkLst>
        <pc:spChg chg="mod">
          <ac:chgData name="Morris, Tracie Greenway" userId="S::tmorris@fdic.gov::2be9a26c-3391-49cc-8546-77551a29fb71" providerId="AD" clId="Web-{2698673A-EDA2-4671-E6D2-9FBB24F33F8E}" dt="2022-12-05T21:50:05.494" v="78"/>
          <ac:spMkLst>
            <pc:docMk/>
            <pc:sldMk cId="2367745378" sldId="341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0:13.505" v="21"/>
          <ac:picMkLst>
            <pc:docMk/>
            <pc:sldMk cId="2367745378" sldId="341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5:28.695" v="47"/>
          <ac:picMkLst>
            <pc:docMk/>
            <pc:sldMk cId="2367745378" sldId="341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5:33.836" v="48"/>
          <ac:picMkLst>
            <pc:docMk/>
            <pc:sldMk cId="2367745378" sldId="341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33:40.783" v="6"/>
        <pc:sldMkLst>
          <pc:docMk/>
          <pc:sldMk cId="147709418" sldId="342"/>
        </pc:sldMkLst>
        <pc:picChg chg="mod">
          <ac:chgData name="Morris, Tracie Greenway" userId="S::tmorris@fdic.gov::2be9a26c-3391-49cc-8546-77551a29fb71" providerId="AD" clId="Web-{2698673A-EDA2-4671-E6D2-9FBB24F33F8E}" dt="2022-12-05T21:33:40.783" v="6"/>
          <ac:picMkLst>
            <pc:docMk/>
            <pc:sldMk cId="147709418" sldId="342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33:59.096" v="7"/>
        <pc:sldMkLst>
          <pc:docMk/>
          <pc:sldMk cId="2230726218" sldId="343"/>
        </pc:sldMkLst>
        <pc:picChg chg="mod">
          <ac:chgData name="Morris, Tracie Greenway" userId="S::tmorris@fdic.gov::2be9a26c-3391-49cc-8546-77551a29fb71" providerId="AD" clId="Web-{2698673A-EDA2-4671-E6D2-9FBB24F33F8E}" dt="2022-12-05T21:33:59.096" v="7"/>
          <ac:picMkLst>
            <pc:docMk/>
            <pc:sldMk cId="2230726218" sldId="343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0:11.103" v="79"/>
        <pc:sldMkLst>
          <pc:docMk/>
          <pc:sldMk cId="1226231963" sldId="344"/>
        </pc:sldMkLst>
        <pc:spChg chg="mod">
          <ac:chgData name="Morris, Tracie Greenway" userId="S::tmorris@fdic.gov::2be9a26c-3391-49cc-8546-77551a29fb71" providerId="AD" clId="Web-{2698673A-EDA2-4671-E6D2-9FBB24F33F8E}" dt="2022-12-05T21:50:11.103" v="79"/>
          <ac:spMkLst>
            <pc:docMk/>
            <pc:sldMk cId="1226231963" sldId="344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0:24.677" v="22"/>
          <ac:picMkLst>
            <pc:docMk/>
            <pc:sldMk cId="1226231963" sldId="344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5:42.914" v="49"/>
          <ac:picMkLst>
            <pc:docMk/>
            <pc:sldMk cId="1226231963" sldId="344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5:46.695" v="50"/>
          <ac:picMkLst>
            <pc:docMk/>
            <pc:sldMk cId="1226231963" sldId="344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0:16.510" v="80"/>
        <pc:sldMkLst>
          <pc:docMk/>
          <pc:sldMk cId="1285217399" sldId="346"/>
        </pc:sldMkLst>
        <pc:spChg chg="mod">
          <ac:chgData name="Morris, Tracie Greenway" userId="S::tmorris@fdic.gov::2be9a26c-3391-49cc-8546-77551a29fb71" providerId="AD" clId="Web-{2698673A-EDA2-4671-E6D2-9FBB24F33F8E}" dt="2022-12-05T21:50:16.510" v="80"/>
          <ac:spMkLst>
            <pc:docMk/>
            <pc:sldMk cId="1285217399" sldId="346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0:37.818" v="23"/>
          <ac:picMkLst>
            <pc:docMk/>
            <pc:sldMk cId="1285217399" sldId="346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5:53.164" v="51"/>
          <ac:picMkLst>
            <pc:docMk/>
            <pc:sldMk cId="1285217399" sldId="346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5:56.976" v="52"/>
          <ac:picMkLst>
            <pc:docMk/>
            <pc:sldMk cId="1285217399" sldId="346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0:21.588" v="81"/>
        <pc:sldMkLst>
          <pc:docMk/>
          <pc:sldMk cId="911210003" sldId="348"/>
        </pc:sldMkLst>
        <pc:spChg chg="mod">
          <ac:chgData name="Morris, Tracie Greenway" userId="S::tmorris@fdic.gov::2be9a26c-3391-49cc-8546-77551a29fb71" providerId="AD" clId="Web-{2698673A-EDA2-4671-E6D2-9FBB24F33F8E}" dt="2022-12-05T21:50:21.588" v="81"/>
          <ac:spMkLst>
            <pc:docMk/>
            <pc:sldMk cId="911210003" sldId="348"/>
            <ac:spMk id="11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2698673A-EDA2-4671-E6D2-9FBB24F33F8E}" dt="2022-12-05T21:50:29.213" v="82"/>
        <pc:sldMkLst>
          <pc:docMk/>
          <pc:sldMk cId="3776166239" sldId="349"/>
        </pc:sldMkLst>
        <pc:spChg chg="mod">
          <ac:chgData name="Morris, Tracie Greenway" userId="S::tmorris@fdic.gov::2be9a26c-3391-49cc-8546-77551a29fb71" providerId="AD" clId="Web-{2698673A-EDA2-4671-E6D2-9FBB24F33F8E}" dt="2022-12-05T21:50:29.213" v="82"/>
          <ac:spMkLst>
            <pc:docMk/>
            <pc:sldMk cId="3776166239" sldId="349"/>
            <ac:spMk id="11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2698673A-EDA2-4671-E6D2-9FBB24F33F8E}" dt="2022-12-05T21:51:08.729" v="85"/>
        <pc:sldMkLst>
          <pc:docMk/>
          <pc:sldMk cId="2773906634" sldId="351"/>
        </pc:sldMkLst>
        <pc:picChg chg="mod">
          <ac:chgData name="Morris, Tracie Greenway" userId="S::tmorris@fdic.gov::2be9a26c-3391-49cc-8546-77551a29fb71" providerId="AD" clId="Web-{2698673A-EDA2-4671-E6D2-9FBB24F33F8E}" dt="2022-12-05T21:51:08.729" v="85"/>
          <ac:picMkLst>
            <pc:docMk/>
            <pc:sldMk cId="2773906634" sldId="351"/>
            <ac:picMk id="2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0:56.271" v="24"/>
          <ac:picMkLst>
            <pc:docMk/>
            <pc:sldMk cId="2773906634" sldId="351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6:11.602" v="53"/>
          <ac:picMkLst>
            <pc:docMk/>
            <pc:sldMk cId="2773906634" sldId="351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1:30.245" v="88"/>
        <pc:sldMkLst>
          <pc:docMk/>
          <pc:sldMk cId="4245456740" sldId="353"/>
        </pc:sldMkLst>
        <pc:spChg chg="mod">
          <ac:chgData name="Morris, Tracie Greenway" userId="S::tmorris@fdic.gov::2be9a26c-3391-49cc-8546-77551a29fb71" providerId="AD" clId="Web-{2698673A-EDA2-4671-E6D2-9FBB24F33F8E}" dt="2022-12-05T21:51:30.245" v="88"/>
          <ac:spMkLst>
            <pc:docMk/>
            <pc:sldMk cId="4245456740" sldId="353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1:11.271" v="25"/>
          <ac:picMkLst>
            <pc:docMk/>
            <pc:sldMk cId="4245456740" sldId="353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6:25.117" v="54"/>
          <ac:picMkLst>
            <pc:docMk/>
            <pc:sldMk cId="4245456740" sldId="353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6:31.024" v="55"/>
          <ac:picMkLst>
            <pc:docMk/>
            <pc:sldMk cId="4245456740" sldId="353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1:34.760" v="89"/>
        <pc:sldMkLst>
          <pc:docMk/>
          <pc:sldMk cId="2830558950" sldId="354"/>
        </pc:sldMkLst>
        <pc:spChg chg="mod">
          <ac:chgData name="Morris, Tracie Greenway" userId="S::tmorris@fdic.gov::2be9a26c-3391-49cc-8546-77551a29fb71" providerId="AD" clId="Web-{2698673A-EDA2-4671-E6D2-9FBB24F33F8E}" dt="2022-12-05T21:51:34.760" v="89"/>
          <ac:spMkLst>
            <pc:docMk/>
            <pc:sldMk cId="2830558950" sldId="354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1:20.115" v="26"/>
          <ac:picMkLst>
            <pc:docMk/>
            <pc:sldMk cId="2830558950" sldId="354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6:35.524" v="56"/>
          <ac:picMkLst>
            <pc:docMk/>
            <pc:sldMk cId="2830558950" sldId="354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6:40.867" v="57"/>
          <ac:picMkLst>
            <pc:docMk/>
            <pc:sldMk cId="2830558950" sldId="354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34:33.065" v="8"/>
        <pc:sldMkLst>
          <pc:docMk/>
          <pc:sldMk cId="3134452547" sldId="355"/>
        </pc:sldMkLst>
        <pc:picChg chg="mod">
          <ac:chgData name="Morris, Tracie Greenway" userId="S::tmorris@fdic.gov::2be9a26c-3391-49cc-8546-77551a29fb71" providerId="AD" clId="Web-{2698673A-EDA2-4671-E6D2-9FBB24F33F8E}" dt="2022-12-05T21:34:33.065" v="8"/>
          <ac:picMkLst>
            <pc:docMk/>
            <pc:sldMk cId="3134452547" sldId="355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2:02:06.984" v="143"/>
        <pc:sldMkLst>
          <pc:docMk/>
          <pc:sldMk cId="3810262662" sldId="357"/>
        </pc:sldMkLst>
        <pc:spChg chg="mod">
          <ac:chgData name="Morris, Tracie Greenway" userId="S::tmorris@fdic.gov::2be9a26c-3391-49cc-8546-77551a29fb71" providerId="AD" clId="Web-{2698673A-EDA2-4671-E6D2-9FBB24F33F8E}" dt="2022-12-05T21:56:48.138" v="115"/>
          <ac:spMkLst>
            <pc:docMk/>
            <pc:sldMk cId="3810262662" sldId="357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7:08.560" v="119"/>
          <ac:spMkLst>
            <pc:docMk/>
            <pc:sldMk cId="3810262662" sldId="357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6:52.278" v="116"/>
          <ac:spMkLst>
            <pc:docMk/>
            <pc:sldMk cId="3810262662" sldId="357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6:56.700" v="117"/>
          <ac:spMkLst>
            <pc:docMk/>
            <pc:sldMk cId="3810262662" sldId="357"/>
            <ac:spMk id="8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7:01.435" v="118"/>
          <ac:spMkLst>
            <pc:docMk/>
            <pc:sldMk cId="3810262662" sldId="357"/>
            <ac:spMk id="9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1:41.307" v="90"/>
          <ac:spMkLst>
            <pc:docMk/>
            <pc:sldMk cId="3810262662" sldId="357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1:38.959" v="27"/>
          <ac:picMkLst>
            <pc:docMk/>
            <pc:sldMk cId="3810262662" sldId="357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6:48.805" v="58"/>
          <ac:picMkLst>
            <pc:docMk/>
            <pc:sldMk cId="3810262662" sldId="357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6:53.633" v="59"/>
          <ac:picMkLst>
            <pc:docMk/>
            <pc:sldMk cId="3810262662" sldId="357"/>
            <ac:picMk id="1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2:01:18.608" v="139"/>
          <ac:picMkLst>
            <pc:docMk/>
            <pc:sldMk cId="3810262662" sldId="357"/>
            <ac:picMk id="22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2:01:29.765" v="140"/>
          <ac:picMkLst>
            <pc:docMk/>
            <pc:sldMk cId="3810262662" sldId="357"/>
            <ac:picMk id="2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2:01:42.937" v="141"/>
          <ac:picMkLst>
            <pc:docMk/>
            <pc:sldMk cId="3810262662" sldId="357"/>
            <ac:picMk id="24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2:01:53.406" v="142"/>
          <ac:picMkLst>
            <pc:docMk/>
            <pc:sldMk cId="3810262662" sldId="357"/>
            <ac:picMk id="2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2:02:06.984" v="143"/>
          <ac:picMkLst>
            <pc:docMk/>
            <pc:sldMk cId="3810262662" sldId="357"/>
            <ac:picMk id="2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1:54.448" v="91"/>
        <pc:sldMkLst>
          <pc:docMk/>
          <pc:sldMk cId="1498438698" sldId="358"/>
        </pc:sldMkLst>
        <pc:spChg chg="mod">
          <ac:chgData name="Morris, Tracie Greenway" userId="S::tmorris@fdic.gov::2be9a26c-3391-49cc-8546-77551a29fb71" providerId="AD" clId="Web-{2698673A-EDA2-4671-E6D2-9FBB24F33F8E}" dt="2022-12-05T21:51:54.448" v="91"/>
          <ac:spMkLst>
            <pc:docMk/>
            <pc:sldMk cId="1498438698" sldId="358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1:58.443" v="28"/>
          <ac:picMkLst>
            <pc:docMk/>
            <pc:sldMk cId="1498438698" sldId="358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7:07.164" v="60"/>
          <ac:picMkLst>
            <pc:docMk/>
            <pc:sldMk cId="1498438698" sldId="358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7:12.305" v="61"/>
          <ac:picMkLst>
            <pc:docMk/>
            <pc:sldMk cId="1498438698" sldId="358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2:00.104" v="92"/>
        <pc:sldMkLst>
          <pc:docMk/>
          <pc:sldMk cId="1034203983" sldId="359"/>
        </pc:sldMkLst>
        <pc:spChg chg="mod">
          <ac:chgData name="Morris, Tracie Greenway" userId="S::tmorris@fdic.gov::2be9a26c-3391-49cc-8546-77551a29fb71" providerId="AD" clId="Web-{2698673A-EDA2-4671-E6D2-9FBB24F33F8E}" dt="2022-12-05T21:52:00.104" v="92"/>
          <ac:spMkLst>
            <pc:docMk/>
            <pc:sldMk cId="1034203983" sldId="359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2:11.443" v="29"/>
          <ac:picMkLst>
            <pc:docMk/>
            <pc:sldMk cId="1034203983" sldId="359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7:18.774" v="62"/>
          <ac:picMkLst>
            <pc:docMk/>
            <pc:sldMk cId="1034203983" sldId="359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7:23.758" v="63"/>
          <ac:picMkLst>
            <pc:docMk/>
            <pc:sldMk cId="1034203983" sldId="359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2:05.464" v="93"/>
        <pc:sldMkLst>
          <pc:docMk/>
          <pc:sldMk cId="1878689563" sldId="360"/>
        </pc:sldMkLst>
        <pc:spChg chg="mod">
          <ac:chgData name="Morris, Tracie Greenway" userId="S::tmorris@fdic.gov::2be9a26c-3391-49cc-8546-77551a29fb71" providerId="AD" clId="Web-{2698673A-EDA2-4671-E6D2-9FBB24F33F8E}" dt="2022-12-05T21:52:05.464" v="93"/>
          <ac:spMkLst>
            <pc:docMk/>
            <pc:sldMk cId="1878689563" sldId="360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42:21.178" v="30"/>
          <ac:picMkLst>
            <pc:docMk/>
            <pc:sldMk cId="1878689563" sldId="360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7:28.805" v="64"/>
          <ac:picMkLst>
            <pc:docMk/>
            <pc:sldMk cId="1878689563" sldId="360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47:36.024" v="65"/>
          <ac:picMkLst>
            <pc:docMk/>
            <pc:sldMk cId="1878689563" sldId="360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34:52.721" v="9"/>
        <pc:sldMkLst>
          <pc:docMk/>
          <pc:sldMk cId="3963379351" sldId="361"/>
        </pc:sldMkLst>
        <pc:picChg chg="mod">
          <ac:chgData name="Morris, Tracie Greenway" userId="S::tmorris@fdic.gov::2be9a26c-3391-49cc-8546-77551a29fb71" providerId="AD" clId="Web-{2698673A-EDA2-4671-E6D2-9FBB24F33F8E}" dt="2022-12-05T21:34:52.721" v="9"/>
          <ac:picMkLst>
            <pc:docMk/>
            <pc:sldMk cId="3963379351" sldId="361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53:55.902" v="99"/>
        <pc:sldMkLst>
          <pc:docMk/>
          <pc:sldMk cId="1228999041" sldId="362"/>
        </pc:sldMkLst>
        <pc:spChg chg="mod">
          <ac:chgData name="Morris, Tracie Greenway" userId="S::tmorris@fdic.gov::2be9a26c-3391-49cc-8546-77551a29fb71" providerId="AD" clId="Web-{2698673A-EDA2-4671-E6D2-9FBB24F33F8E}" dt="2022-12-05T21:52:10.620" v="94"/>
          <ac:spMkLst>
            <pc:docMk/>
            <pc:sldMk cId="1228999041" sldId="362"/>
            <ac:spMk id="8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3:55.902" v="99"/>
          <ac:spMkLst>
            <pc:docMk/>
            <pc:sldMk cId="1228999041" sldId="362"/>
            <ac:spMk id="14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52:17.620" v="95"/>
          <ac:picMkLst>
            <pc:docMk/>
            <pc:sldMk cId="1228999041" sldId="362"/>
            <ac:picMk id="3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2:01:03.608" v="138"/>
        <pc:sldMkLst>
          <pc:docMk/>
          <pc:sldMk cId="2461707266" sldId="363"/>
        </pc:sldMkLst>
        <pc:spChg chg="mod">
          <ac:chgData name="Morris, Tracie Greenway" userId="S::tmorris@fdic.gov::2be9a26c-3391-49cc-8546-77551a29fb71" providerId="AD" clId="Web-{2698673A-EDA2-4671-E6D2-9FBB24F33F8E}" dt="2022-12-05T21:51:15.557" v="86"/>
          <ac:spMkLst>
            <pc:docMk/>
            <pc:sldMk cId="2461707266" sldId="363"/>
            <ac:spMk id="8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2:01:03.608" v="138"/>
          <ac:spMkLst>
            <pc:docMk/>
            <pc:sldMk cId="2461707266" sldId="363"/>
            <ac:spMk id="9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2:59.948" v="97"/>
          <ac:spMkLst>
            <pc:docMk/>
            <pc:sldMk cId="2461707266" sldId="363"/>
            <ac:spMk id="11" creationId="{CDEC8EC7-2AE0-4B05-8080-FBFD0A26BCBD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1:51:23.510" v="87"/>
          <ac:picMkLst>
            <pc:docMk/>
            <pc:sldMk cId="2461707266" sldId="363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2:02:24.203" v="145"/>
        <pc:sldMkLst>
          <pc:docMk/>
          <pc:sldMk cId="815206038" sldId="364"/>
        </pc:sldMkLst>
        <pc:spChg chg="mod">
          <ac:chgData name="Morris, Tracie Greenway" userId="S::tmorris@fdic.gov::2be9a26c-3391-49cc-8546-77551a29fb71" providerId="AD" clId="Web-{2698673A-EDA2-4671-E6D2-9FBB24F33F8E}" dt="2022-12-05T21:57:15.778" v="120"/>
          <ac:spMkLst>
            <pc:docMk/>
            <pc:sldMk cId="815206038" sldId="36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7:19.997" v="121"/>
          <ac:spMkLst>
            <pc:docMk/>
            <pc:sldMk cId="815206038" sldId="364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2698673A-EDA2-4671-E6D2-9FBB24F33F8E}" dt="2022-12-05T21:57:25.810" v="122"/>
          <ac:spMkLst>
            <pc:docMk/>
            <pc:sldMk cId="815206038" sldId="364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2698673A-EDA2-4671-E6D2-9FBB24F33F8E}" dt="2022-12-05T22:02:17.499" v="144"/>
          <ac:picMkLst>
            <pc:docMk/>
            <pc:sldMk cId="815206038" sldId="364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2:02:24.203" v="145"/>
          <ac:picMkLst>
            <pc:docMk/>
            <pc:sldMk cId="815206038" sldId="364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2698673A-EDA2-4671-E6D2-9FBB24F33F8E}" dt="2022-12-05T21:35:19.534" v="11"/>
        <pc:sldMkLst>
          <pc:docMk/>
          <pc:sldMk cId="2031909120" sldId="365"/>
        </pc:sldMkLst>
        <pc:picChg chg="mod">
          <ac:chgData name="Morris, Tracie Greenway" userId="S::tmorris@fdic.gov::2be9a26c-3391-49cc-8546-77551a29fb71" providerId="AD" clId="Web-{2698673A-EDA2-4671-E6D2-9FBB24F33F8E}" dt="2022-12-05T21:35:19.534" v="11"/>
          <ac:picMkLst>
            <pc:docMk/>
            <pc:sldMk cId="2031909120" sldId="365"/>
            <ac:picMk id="5" creationId="{594D8876-A0C1-42A8-A727-93AAC3A269C4}"/>
          </ac:picMkLst>
        </pc:picChg>
        <pc:picChg chg="mod">
          <ac:chgData name="Morris, Tracie Greenway" userId="S::tmorris@fdic.gov::2be9a26c-3391-49cc-8546-77551a29fb71" providerId="AD" clId="Web-{2698673A-EDA2-4671-E6D2-9FBB24F33F8E}" dt="2022-12-05T21:35:09.003" v="10"/>
          <ac:picMkLst>
            <pc:docMk/>
            <pc:sldMk cId="2031909120" sldId="365"/>
            <ac:picMk id="7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24C19-CACF-4432-B3EF-656DCF66A85D}" type="datetimeFigureOut">
              <a:rPr lang="en-US" smtClean="0"/>
              <a:t>12/15/2022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0D02D-EEAD-4EE5-BFC1-634919BBA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71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248252-8ABB-410F-A973-3FBDD6A21213}" type="datetime1">
              <a:rPr lang="en-US" smtClean="0"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FE2425-9424-4569-8B9E-0824311F345C}" type="datetime1">
              <a:rPr lang="en-US" smtClean="0"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925CD3-5274-42EC-8775-9939D808215C}" type="datetime1">
              <a:rPr lang="en-US" smtClean="0"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DECDC1-F5E6-4806-B36A-B90D25DA0C71}" type="datetime1">
              <a:rPr lang="en-US" smtClean="0"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D2B389-A2E3-4598-A0C4-59AC2498825D}" type="datetime1">
              <a:rPr lang="en-US" smtClean="0"/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EA1FF0-063B-4ED1-BC53-3561187861B3}" type="datetime1">
              <a:rPr lang="en-US" smtClean="0"/>
              <a:t>12/15/2022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9865E8A-4F84-43BC-9D23-712A276BA04F}" type="datetime1">
              <a:rPr lang="en-US" smtClean="0"/>
              <a:t>12/15/2022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42EE94-DAC7-4388-B9BC-518BF906F39C}" type="datetime1">
              <a:rPr lang="en-US" smtClean="0"/>
              <a:t>12/15/2022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EA33BB7-3153-40AB-BC0A-001111820847}" type="datetime1">
              <a:rPr lang="en-US" smtClean="0"/>
              <a:t>12/15/2022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A5F329-21D7-4D14-8BC6-9F6AD3A6B6B3}" type="datetime1">
              <a:rPr lang="en-US" smtClean="0"/>
              <a:t>12/15/2022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974362"/>
            <a:ext cx="3932237" cy="1662294"/>
          </a:xfrm>
        </p:spPr>
        <p:txBody>
          <a:bodyPr anchor="t" anchorCtr="0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7" y="0"/>
            <a:ext cx="7008813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73180"/>
            <a:ext cx="3932237" cy="309580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4B864B-38C3-406C-B4D9-A069CBFCA41D}" type="datetime1">
              <a:rPr lang="en-US" smtClean="0"/>
              <a:t>12/15/2022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06988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0" name="Picture 9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ptoutprescreen.com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0.png"/><Relationship Id="rId9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of a person swiping a credit card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84" b="26492"/>
          <a:stretch/>
        </p:blipFill>
        <p:spPr>
          <a:xfrm>
            <a:off x="7088" y="0"/>
            <a:ext cx="12184912" cy="4710546"/>
          </a:xfrm>
          <a:prstGeom prst="rect">
            <a:avLst/>
          </a:prstGeom>
        </p:spPr>
      </p:pic>
      <p:sp>
        <p:nvSpPr>
          <p:cNvPr id="6" name="Rectangle 5" descr="Module 8 Charge It Right"/>
          <p:cNvSpPr/>
          <p:nvPr/>
        </p:nvSpPr>
        <p:spPr>
          <a:xfrm>
            <a:off x="374973" y="2906233"/>
            <a:ext cx="7793738" cy="2129498"/>
          </a:xfrm>
          <a:prstGeom prst="rect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727" y="3123873"/>
            <a:ext cx="7309595" cy="1410678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8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Charge It Right</a:t>
            </a:r>
          </a:p>
        </p:txBody>
      </p:sp>
      <p:pic>
        <p:nvPicPr>
          <p:cNvPr id="4" name="Picture 3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FOR YOUNG ADULTS</a:t>
            </a:r>
          </a:p>
        </p:txBody>
      </p:sp>
      <p:pic>
        <p:nvPicPr>
          <p:cNvPr id="5" name="Picture 4" descr="FDIC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Low Introductory APRS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80297" y="1966685"/>
            <a:ext cx="10228723" cy="2742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Teaser rates</a:t>
            </a:r>
          </a:p>
          <a:p>
            <a:pPr lvl="0">
              <a:spcBef>
                <a:spcPts val="1000"/>
              </a:spcBef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</a:t>
            </a: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Last for a limited time, at least six months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For example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0% interest on purchases for 15 months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Then, variable APR of 15.49% to 25.49%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9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TILA Disclosure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80297" y="1966685"/>
            <a:ext cx="10053463" cy="3303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Credit card rates and fees </a:t>
            </a: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vary greatly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Federal Truth in Lending Act—or TILA—disclosure </a:t>
            </a: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 a written disclosure containing important rate and fee information 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Creditors</a:t>
            </a: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must give the TILA disclosure to prospective credit card customers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666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C1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734518"/>
            <a:ext cx="9024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4628"/>
            <a:ext cx="10515600" cy="556060"/>
          </a:xfrm>
        </p:spPr>
        <p:txBody>
          <a:bodyPr>
            <a:normAutofit fontScale="90000"/>
          </a:bodyPr>
          <a:lstStyle/>
          <a:p>
            <a:r>
              <a:rPr lang="en-US" dirty="0"/>
              <a:t>Learning About Credit Card Fees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635744"/>
            <a:ext cx="4097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000" dirty="0">
                <a:solidFill>
                  <a:prstClr val="black"/>
                </a:solidFill>
              </a:rPr>
              <a:t>See page 5 in your participant guide.</a:t>
            </a:r>
          </a:p>
        </p:txBody>
      </p:sp>
      <p:pic>
        <p:nvPicPr>
          <p:cNvPr id="7" name="Picture 6" descr="Screenshot of page 5 in the participant guid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43" y="2072692"/>
            <a:ext cx="10119042" cy="404761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77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966" y="1337184"/>
            <a:ext cx="2669163" cy="1709832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Rewards</a:t>
            </a:r>
          </a:p>
        </p:txBody>
      </p:sp>
      <p:pic>
        <p:nvPicPr>
          <p:cNvPr id="22" name="Picture 21" descr="FDIC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12" name="Oval 11" descr="Decorative"/>
          <p:cNvSpPr/>
          <p:nvPr/>
        </p:nvSpPr>
        <p:spPr>
          <a:xfrm>
            <a:off x="4430276" y="1535416"/>
            <a:ext cx="1167157" cy="1167157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28" name="Picture 27" descr="Money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604" y="1639614"/>
            <a:ext cx="997131" cy="771115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22CE9D5C-9D5D-46E1-AE3E-21B678815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2637" y="2845681"/>
            <a:ext cx="2237014" cy="11435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</a:rPr>
              <a:t>Cash rebates</a:t>
            </a:r>
          </a:p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Oval 10" descr="Decorative"/>
          <p:cNvSpPr/>
          <p:nvPr/>
        </p:nvSpPr>
        <p:spPr>
          <a:xfrm>
            <a:off x="7060702" y="1535416"/>
            <a:ext cx="1167157" cy="1167157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29" name="Picture 28" descr="Shopping cart and money ic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164" y="1799304"/>
            <a:ext cx="857455" cy="718174"/>
          </a:xfrm>
          <a:prstGeom prst="rect">
            <a:avLst/>
          </a:prstGeom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22CE9D5C-9D5D-46E1-AE3E-21B678815CFE}"/>
              </a:ext>
            </a:extLst>
          </p:cNvPr>
          <p:cNvSpPr txBox="1">
            <a:spLocks/>
          </p:cNvSpPr>
          <p:nvPr/>
        </p:nvSpPr>
        <p:spPr>
          <a:xfrm>
            <a:off x="6035040" y="2924278"/>
            <a:ext cx="3154680" cy="1143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75000"/>
              </a:lnSpc>
              <a:buFont typeface="Arial" panose="020B0604020202020204" pitchFamily="34" charset="0"/>
              <a:buNone/>
            </a:pPr>
            <a:r>
              <a:rPr lang="en-US" sz="2400" dirty="0">
                <a:solidFill>
                  <a:schemeClr val="bg1"/>
                </a:solidFill>
              </a:rPr>
              <a:t>Points you can use to make other purchases</a:t>
            </a:r>
          </a:p>
        </p:txBody>
      </p:sp>
      <p:sp>
        <p:nvSpPr>
          <p:cNvPr id="9" name="Oval 8" descr="Decorative"/>
          <p:cNvSpPr/>
          <p:nvPr/>
        </p:nvSpPr>
        <p:spPr>
          <a:xfrm>
            <a:off x="9579501" y="1541187"/>
            <a:ext cx="1167157" cy="1167157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30" name="Picture 29" descr="Decorative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1661" y="1746362"/>
            <a:ext cx="998970" cy="745263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22CE9D5C-9D5D-46E1-AE3E-21B678815CFE}"/>
              </a:ext>
            </a:extLst>
          </p:cNvPr>
          <p:cNvSpPr txBox="1">
            <a:spLocks/>
          </p:cNvSpPr>
          <p:nvPr/>
        </p:nvSpPr>
        <p:spPr>
          <a:xfrm>
            <a:off x="9042449" y="2796536"/>
            <a:ext cx="2237014" cy="1143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dirty="0">
                <a:solidFill>
                  <a:schemeClr val="bg1"/>
                </a:solidFill>
              </a:rPr>
              <a:t>Airline miles</a:t>
            </a:r>
          </a:p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32637" y="565387"/>
            <a:ext cx="7714946" cy="5704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Bef>
                <a:spcPts val="1000"/>
              </a:spcBef>
            </a:pP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Examples</a:t>
            </a: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32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32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32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228600" lvl="0" indent="-228600">
              <a:spcBef>
                <a:spcPts val="42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Know how to qualify 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Understand how to maintain rewards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Consider fees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76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Other Important Terms: </a:t>
            </a:r>
            <a:r>
              <a:rPr lang="en-US" dirty="0">
                <a:solidFill>
                  <a:srgbClr val="4AC1E0"/>
                </a:solidFill>
              </a:rPr>
              <a:t>Credit Limit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80297" y="1966685"/>
            <a:ext cx="10053463" cy="3688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credit limit </a:t>
            </a: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 the maximum credit you can use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Each creditor has its own standards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Creditors may consider your:</a:t>
            </a:r>
          </a:p>
          <a:p>
            <a:pPr lvl="0">
              <a:spcBef>
                <a:spcPts val="1000"/>
              </a:spcBef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</a:t>
            </a: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Credit history</a:t>
            </a:r>
          </a:p>
          <a:p>
            <a:pPr lvl="0">
              <a:spcBef>
                <a:spcPts val="1000"/>
              </a:spcBef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Current income</a:t>
            </a:r>
          </a:p>
          <a:p>
            <a:pPr lvl="0">
              <a:spcBef>
                <a:spcPts val="1000"/>
              </a:spcBef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Outstanding debt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57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4AC1E0"/>
                </a:solidFill>
              </a:rPr>
              <a:t>Grace Period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80297" y="1966685"/>
            <a:ext cx="10053463" cy="2121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time between when your statement is issued and when your payment is due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Creditors do not have to give a grace period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Applies to new purchases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826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4AC1E0"/>
                </a:solidFill>
              </a:rPr>
              <a:t>Balance Computation Method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80297" y="1966685"/>
            <a:ext cx="9618877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</a:t>
            </a: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balance computation method </a:t>
            </a: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 how interest on your account is calculated 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There are different methods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cardholder agreement will include which method is used 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</a:t>
            </a: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average daily balance </a:t>
            </a: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method is one method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68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4AC1E0"/>
                </a:solidFill>
              </a:rPr>
              <a:t>Other Features, Products, and Services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80297" y="1966685"/>
            <a:ext cx="9618877" cy="3559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Customer service features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Additional features for free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Example: Extended warranty, free credit scores, rental car insurance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Additional products and services for a fee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Examples: Payment protection, credit monitoring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45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C1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734518"/>
            <a:ext cx="9024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4628"/>
            <a:ext cx="10515600" cy="556060"/>
          </a:xfrm>
        </p:spPr>
        <p:txBody>
          <a:bodyPr>
            <a:normAutofit fontScale="90000"/>
          </a:bodyPr>
          <a:lstStyle/>
          <a:p>
            <a:r>
              <a:rPr lang="en-US" dirty="0"/>
              <a:t>Choosing a Credit Card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635744"/>
            <a:ext cx="4097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000" dirty="0">
                <a:solidFill>
                  <a:prstClr val="black"/>
                </a:solidFill>
              </a:rPr>
              <a:t>See page 7 in your Participant Guide.</a:t>
            </a:r>
          </a:p>
        </p:txBody>
      </p:sp>
      <p:pic>
        <p:nvPicPr>
          <p:cNvPr id="7" name="Picture 6" descr="Screenshot of page 7 in the participant guid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90798"/>
            <a:ext cx="10217214" cy="408688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9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C1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734518"/>
            <a:ext cx="11746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4628"/>
            <a:ext cx="10515600" cy="556060"/>
          </a:xfrm>
        </p:spPr>
        <p:txBody>
          <a:bodyPr>
            <a:normAutofit fontScale="90000"/>
          </a:bodyPr>
          <a:lstStyle/>
          <a:p>
            <a:r>
              <a:rPr lang="en-US" dirty="0"/>
              <a:t>My Credit Card Comparison Chart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635744"/>
            <a:ext cx="4097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000" dirty="0">
                <a:solidFill>
                  <a:prstClr val="black"/>
                </a:solidFill>
              </a:rPr>
              <a:t>See page 8 in your Participant Guide.</a:t>
            </a:r>
          </a:p>
        </p:txBody>
      </p:sp>
      <p:pic>
        <p:nvPicPr>
          <p:cNvPr id="7" name="Picture 6" descr="Screenshot of page 8 in the participant guid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29" y="2072692"/>
            <a:ext cx="10093956" cy="403758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26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C1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21 in your participant guide.</a:t>
            </a:r>
          </a:p>
        </p:txBody>
      </p:sp>
      <p:pic>
        <p:nvPicPr>
          <p:cNvPr id="7" name="Picture 6" descr="Screenshot of page 21 in the participant guid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38" y="1814413"/>
            <a:ext cx="10547177" cy="421887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Unsecured and Secured Credit Cards</a:t>
            </a:r>
            <a:endParaRPr lang="en-US" dirty="0">
              <a:solidFill>
                <a:srgbClr val="4AC1E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80296" y="1966685"/>
            <a:ext cx="11101505" cy="3741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Unsecured credit cards</a:t>
            </a: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—do not require collateral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Secured credit cards</a:t>
            </a: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—require collateral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30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You keep money (collateral) in a dedicated deposit account; </a:t>
            </a:r>
            <a:br>
              <a:rPr lang="en-US" sz="30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30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amount may be equal to the card’s credit limit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30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If you pay the balance regularly by the due date, you generally </a:t>
            </a:r>
            <a:br>
              <a:rPr lang="en-US" sz="30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30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can improve your credit history and scores</a:t>
            </a:r>
          </a:p>
          <a:p>
            <a:pPr marL="457200" lvl="0" indent="-45720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30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These are usually easier to qualify for than unsecured cards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31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Secured Credit Cards</a:t>
            </a:r>
            <a:endParaRPr lang="en-US" dirty="0">
              <a:solidFill>
                <a:srgbClr val="4AC1E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80297" y="1966685"/>
            <a:ext cx="10484588" cy="2121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Secured cards </a:t>
            </a: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typically have lower credit limits</a:t>
            </a:r>
          </a:p>
          <a:p>
            <a:pPr marL="228600" lvl="0" indent="-2286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Some people apply for secured credit cards if they are unable to get unsecured cards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card can help them build their credit history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2173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 descr="Decorative"/>
          <p:cNvSpPr/>
          <p:nvPr/>
        </p:nvSpPr>
        <p:spPr>
          <a:xfrm>
            <a:off x="0" y="0"/>
            <a:ext cx="56261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F2B888-EB5C-493F-9B79-8D49F7A5D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974" y="1154919"/>
            <a:ext cx="4024406" cy="2775103"/>
          </a:xfrm>
        </p:spPr>
        <p:txBody>
          <a:bodyPr/>
          <a:lstStyle/>
          <a:p>
            <a:r>
              <a:rPr lang="en-US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Applying for</a:t>
            </a:r>
            <a:br>
              <a:rPr lang="en-US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</a:br>
            <a:r>
              <a:rPr lang="en-US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 Credit Card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5982789" y="1211397"/>
            <a:ext cx="5570114" cy="479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Several options to find credit </a:t>
            </a:r>
            <a:br>
              <a:rPr lang="en-US" sz="2800" dirty="0"/>
            </a:br>
            <a:r>
              <a:rPr lang="en-US" sz="2800" dirty="0"/>
              <a:t>card offers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Financial institutions and </a:t>
            </a:r>
            <a:br>
              <a:rPr lang="en-US" sz="2800" dirty="0"/>
            </a:br>
            <a:r>
              <a:rPr lang="en-US" sz="2800" dirty="0"/>
              <a:t>retail stores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Card comparison websites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Offers received in the mail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Opting out of pre-screened offers:</a:t>
            </a:r>
            <a:br>
              <a:rPr lang="en-US" sz="2800" dirty="0"/>
            </a:br>
            <a:r>
              <a:rPr lang="en-US" sz="2800" dirty="0"/>
              <a:t>1-888-5-OPTOUT (567-8688)</a:t>
            </a:r>
            <a:br>
              <a:rPr lang="en-US" sz="2800" dirty="0"/>
            </a:br>
            <a:r>
              <a:rPr lang="en-US" sz="2800" dirty="0">
                <a:hlinkClick r:id="rId2"/>
              </a:rPr>
              <a:t>optoutprescreen.com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2100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 descr="Decorative"/>
          <p:cNvSpPr/>
          <p:nvPr/>
        </p:nvSpPr>
        <p:spPr>
          <a:xfrm>
            <a:off x="0" y="0"/>
            <a:ext cx="56261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F2B888-EB5C-493F-9B79-8D49F7A5D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974" y="1459720"/>
            <a:ext cx="4024406" cy="2775103"/>
          </a:xfrm>
        </p:spPr>
        <p:txBody>
          <a:bodyPr/>
          <a:lstStyle/>
          <a:p>
            <a:r>
              <a:rPr lang="en-US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Key Terms in Application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5982789" y="1211397"/>
            <a:ext cx="5570114" cy="3703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Credit card applicant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Cosigner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Creditor 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Individual credit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Joint credit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Authorized user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1662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1</a:t>
            </a:r>
          </a:p>
        </p:txBody>
      </p:sp>
      <p:sp>
        <p:nvSpPr>
          <p:cNvPr id="16" name="Title 1" descr="Remember the key takeaway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216" y="1184545"/>
            <a:ext cx="7595118" cy="956170"/>
          </a:xfrm>
        </p:spPr>
        <p:txBody>
          <a:bodyPr anchor="t" anchorCtr="0">
            <a:noAutofit/>
          </a:bodyPr>
          <a:lstStyle/>
          <a:p>
            <a:r>
              <a:rPr lang="en-US" dirty="0">
                <a:ea typeface="Source Sans Pro Semibold" panose="020B0603030403020204" pitchFamily="34" charset="0"/>
              </a:rPr>
              <a:t>Remember the key takeaway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9" y="2689153"/>
            <a:ext cx="6586610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Know how credit cards work so you can more effectively shop around for one that meets your needs.”</a:t>
            </a:r>
          </a:p>
        </p:txBody>
      </p:sp>
      <p:pic>
        <p:nvPicPr>
          <p:cNvPr id="3" name="Picture 2" descr="Decorativ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4432" y="3110300"/>
            <a:ext cx="2779981" cy="286129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8357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oung man holding a credit car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1" t="56" r="6273" b="-56"/>
          <a:stretch/>
        </p:blipFill>
        <p:spPr>
          <a:xfrm>
            <a:off x="5303239" y="0"/>
            <a:ext cx="6888761" cy="6858000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/>
              <a:t>SECTION 2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4900" dirty="0"/>
              <a:t>Managing Your Credit Card</a:t>
            </a:r>
            <a:endParaRPr lang="en-US" sz="67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95375A8-FDE8-4E82-8F3B-B627496A0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4834270"/>
            <a:ext cx="3932237" cy="871870"/>
          </a:xfrm>
        </p:spPr>
        <p:txBody>
          <a:bodyPr>
            <a:normAutofit/>
          </a:bodyPr>
          <a:lstStyle/>
          <a:p>
            <a:r>
              <a:rPr lang="en-US" dirty="0"/>
              <a:t>See page 11</a:t>
            </a:r>
            <a:r>
              <a:rPr lang="en-US" dirty="0">
                <a:highlight>
                  <a:srgbClr val="FFFF00"/>
                </a:highlight>
              </a:rPr>
              <a:t/>
            </a:r>
            <a:br>
              <a:rPr lang="en-US" dirty="0">
                <a:highlight>
                  <a:srgbClr val="FFFF00"/>
                </a:highlight>
              </a:rPr>
            </a:br>
            <a:r>
              <a:rPr lang="en-US" dirty="0"/>
              <a:t>in 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9066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</a:t>
            </a:r>
          </a:p>
        </p:txBody>
      </p:sp>
      <p:sp>
        <p:nvSpPr>
          <p:cNvPr id="11" name="Title 1" descr="Key Takeaway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644" y="1194037"/>
            <a:ext cx="3848098" cy="828164"/>
          </a:xfrm>
        </p:spPr>
        <p:txBody>
          <a:bodyPr anchor="t" anchorCtr="0">
            <a:normAutofit/>
          </a:bodyPr>
          <a:lstStyle/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112387"/>
            <a:ext cx="7239002" cy="45646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Credit cards can be convenient, but manage them carefully to keep costs down and avoid damage to your credit.</a:t>
            </a:r>
          </a:p>
        </p:txBody>
      </p:sp>
      <p:pic>
        <p:nvPicPr>
          <p:cNvPr id="5" name="Picture 4" descr="Decorativ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0597" y="2630122"/>
            <a:ext cx="2896231" cy="27851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072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Reading a Credit Card Statement</a:t>
            </a:r>
            <a:endParaRPr lang="en-US" dirty="0">
              <a:solidFill>
                <a:srgbClr val="4AC1E0"/>
              </a:solidFill>
            </a:endParaRPr>
          </a:p>
        </p:txBody>
      </p:sp>
      <p:graphicFrame>
        <p:nvGraphicFramePr>
          <p:cNvPr id="9" name="Content Placeholder 5" descr="Sample credit card statement">
            <a:extLst>
              <a:ext uri="{FF2B5EF4-FFF2-40B4-BE49-F238E27FC236}">
                <a16:creationId xmlns:a16="http://schemas.microsoft.com/office/drawing/2014/main" id="{CF7CD146-8A45-4B4A-9AB5-BEE144F177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8340673"/>
              </p:ext>
            </p:extLst>
          </p:nvPr>
        </p:nvGraphicFramePr>
        <p:xfrm>
          <a:off x="1077264" y="1970117"/>
          <a:ext cx="9929327" cy="417469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615750">
                  <a:extLst>
                    <a:ext uri="{9D8B030D-6E8A-4147-A177-3AD203B41FA5}">
                      <a16:colId xmlns:a16="http://schemas.microsoft.com/office/drawing/2014/main" val="2509796451"/>
                    </a:ext>
                  </a:extLst>
                </a:gridCol>
                <a:gridCol w="5313577">
                  <a:extLst>
                    <a:ext uri="{9D8B030D-6E8A-4147-A177-3AD203B41FA5}">
                      <a16:colId xmlns:a16="http://schemas.microsoft.com/office/drawing/2014/main" val="3179034703"/>
                    </a:ext>
                  </a:extLst>
                </a:gridCol>
              </a:tblGrid>
              <a:tr h="396345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2000" b="1" dirty="0">
                          <a:latin typeface="+mn-lt"/>
                        </a:rPr>
                        <a:t>Account</a:t>
                      </a:r>
                      <a:r>
                        <a:rPr lang="en-US" sz="2000" b="1" baseline="0" dirty="0">
                          <a:latin typeface="+mn-lt"/>
                        </a:rPr>
                        <a:t> Billing Cycle 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C1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n-lt"/>
                        </a:rPr>
                        <a:t>Time</a:t>
                      </a:r>
                      <a:r>
                        <a:rPr lang="en-US" sz="2000" b="1" baseline="0" dirty="0">
                          <a:latin typeface="+mn-lt"/>
                        </a:rPr>
                        <a:t> Period Covered by Statement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C1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530079"/>
                  </a:ext>
                </a:extLst>
              </a:tr>
              <a:tr h="487785">
                <a:tc rowSpan="4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US" sz="2000" b="1" dirty="0">
                          <a:latin typeface="+mn-lt"/>
                        </a:rPr>
                        <a:t>Account Summary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</a:rPr>
                        <a:t>Previous Balance</a:t>
                      </a: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E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860547"/>
                  </a:ext>
                </a:extLst>
              </a:tr>
              <a:tr h="385634">
                <a:tc vMerge="1">
                  <a:txBody>
                    <a:bodyPr/>
                    <a:lstStyle/>
                    <a:p>
                      <a:endParaRPr lang="en-US" sz="2000" b="1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</a:rPr>
                        <a:t>New Balance</a:t>
                      </a: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346412"/>
                  </a:ext>
                </a:extLst>
              </a:tr>
              <a:tr h="401425">
                <a:tc vMerge="1">
                  <a:txBody>
                    <a:bodyPr/>
                    <a:lstStyle/>
                    <a:p>
                      <a:endParaRPr lang="en-US" sz="2000" b="1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</a:rPr>
                        <a:t>Credit Limit</a:t>
                      </a: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E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1359155"/>
                  </a:ext>
                </a:extLst>
              </a:tr>
              <a:tr h="443759">
                <a:tc vMerge="1">
                  <a:txBody>
                    <a:bodyPr/>
                    <a:lstStyle/>
                    <a:p>
                      <a:endParaRPr lang="en-US" sz="2000" b="1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</a:rPr>
                        <a:t>Credit Available</a:t>
                      </a: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7416065"/>
                  </a:ext>
                </a:extLst>
              </a:tr>
              <a:tr h="443759">
                <a:tc rowSpan="5">
                  <a:txBody>
                    <a:bodyPr/>
                    <a:lstStyle/>
                    <a:p>
                      <a:r>
                        <a:rPr lang="en-US" sz="2000" b="1" dirty="0">
                          <a:latin typeface="+mn-lt"/>
                        </a:rPr>
                        <a:t>Payment Information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</a:rPr>
                        <a:t>New Balance</a:t>
                      </a: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E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389078"/>
                  </a:ext>
                </a:extLst>
              </a:tr>
              <a:tr h="352319">
                <a:tc vMerge="1">
                  <a:txBody>
                    <a:bodyPr/>
                    <a:lstStyle/>
                    <a:p>
                      <a:endParaRPr lang="en-US" sz="20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</a:rPr>
                        <a:t>Minimum Payment Due</a:t>
                      </a: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6222736"/>
                  </a:ext>
                </a:extLst>
              </a:tr>
              <a:tr h="416665">
                <a:tc vMerge="1">
                  <a:txBody>
                    <a:bodyPr/>
                    <a:lstStyle/>
                    <a:p>
                      <a:endParaRPr lang="en-US" sz="20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</a:rPr>
                        <a:t>Payment Due Date</a:t>
                      </a: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E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2913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20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</a:rPr>
                        <a:t>Late</a:t>
                      </a:r>
                      <a:r>
                        <a:rPr lang="en-US" sz="2000" baseline="0" dirty="0">
                          <a:latin typeface="+mn-lt"/>
                        </a:rPr>
                        <a:t> Payment Warning</a:t>
                      </a:r>
                      <a:endParaRPr lang="en-US" sz="2000" dirty="0">
                        <a:latin typeface="+mn-lt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3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108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20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</a:rPr>
                        <a:t>Total Minimum Payment Warning</a:t>
                      </a: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E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115764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4567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More Items on a Credit Card Statement</a:t>
            </a:r>
            <a:endParaRPr lang="en-US" dirty="0">
              <a:solidFill>
                <a:srgbClr val="4AC1E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80298" y="1966685"/>
            <a:ext cx="8409508" cy="3559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Credit counseling statement 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Notice of interest rate changes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Transactions or account activity</a:t>
            </a:r>
          </a:p>
          <a:p>
            <a:pPr lvl="0">
              <a:spcBef>
                <a:spcPts val="1000"/>
              </a:spcBef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Transactions, finance charges, annual fee, 	and interest totals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Interest charge calculation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589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C1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734518"/>
            <a:ext cx="9024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4628"/>
            <a:ext cx="10515600" cy="556060"/>
          </a:xfrm>
        </p:spPr>
        <p:txBody>
          <a:bodyPr>
            <a:normAutofit fontScale="90000"/>
          </a:bodyPr>
          <a:lstStyle/>
          <a:p>
            <a:r>
              <a:rPr lang="en-US" dirty="0"/>
              <a:t>Finding Items in a Credit Card Statement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635744"/>
            <a:ext cx="4225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000" dirty="0">
                <a:solidFill>
                  <a:prstClr val="black"/>
                </a:solidFill>
              </a:rPr>
              <a:t>See page 12 in your Participant Guide.</a:t>
            </a:r>
          </a:p>
        </p:txBody>
      </p:sp>
      <p:pic>
        <p:nvPicPr>
          <p:cNvPr id="7" name="Picture 6" descr="Screenshot of page 12 in the participant guid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21" y="2072692"/>
            <a:ext cx="10189164" cy="4075665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52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age of young woman holding credit car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2" r="16251"/>
          <a:stretch/>
        </p:blipFill>
        <p:spPr>
          <a:xfrm>
            <a:off x="5338353" y="0"/>
            <a:ext cx="6863479" cy="6858000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2453200"/>
          </a:xfrm>
        </p:spPr>
        <p:txBody>
          <a:bodyPr anchor="t" anchorCtr="0"/>
          <a:lstStyle/>
          <a:p>
            <a:r>
              <a:rPr lang="en-US" sz="2000" dirty="0"/>
              <a:t>SECTION 1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How Credit Cards Work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95375A8-FDE8-4E82-8F3B-B627496A0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4624743"/>
            <a:ext cx="4086225" cy="1092631"/>
          </a:xfrm>
        </p:spPr>
        <p:txBody>
          <a:bodyPr/>
          <a:lstStyle/>
          <a:p>
            <a:r>
              <a:rPr lang="en-US" dirty="0"/>
              <a:t>See page 2 in 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1056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Steps to Managing Your Credit Card</a:t>
            </a:r>
          </a:p>
        </p:txBody>
      </p:sp>
      <p:sp>
        <p:nvSpPr>
          <p:cNvPr id="5" name="Oval 4" descr="Bullet"/>
          <p:cNvSpPr/>
          <p:nvPr/>
        </p:nvSpPr>
        <p:spPr>
          <a:xfrm>
            <a:off x="1113320" y="2015383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2" name="Picture 21" descr="Thumbs up ico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377" y="2094143"/>
            <a:ext cx="438135" cy="474245"/>
          </a:xfrm>
          <a:prstGeom prst="rect">
            <a:avLst/>
          </a:prstGeom>
        </p:spPr>
      </p:pic>
      <p:sp>
        <p:nvSpPr>
          <p:cNvPr id="6" name="Oval 5" descr="Bullet"/>
          <p:cNvSpPr/>
          <p:nvPr/>
        </p:nvSpPr>
        <p:spPr>
          <a:xfrm>
            <a:off x="1121225" y="2791529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3" name="Picture 22" descr="Check mark ico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651" y="2886309"/>
            <a:ext cx="455699" cy="453691"/>
          </a:xfrm>
          <a:prstGeom prst="rect">
            <a:avLst/>
          </a:prstGeom>
        </p:spPr>
      </p:pic>
      <p:sp>
        <p:nvSpPr>
          <p:cNvPr id="7" name="Oval 6" descr="Bullet"/>
          <p:cNvSpPr/>
          <p:nvPr/>
        </p:nvSpPr>
        <p:spPr>
          <a:xfrm>
            <a:off x="1121225" y="3564965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" name="Picture 23" descr="Pay on time ico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577" y="3657600"/>
            <a:ext cx="388468" cy="469400"/>
          </a:xfrm>
          <a:prstGeom prst="rect">
            <a:avLst/>
          </a:prstGeom>
        </p:spPr>
      </p:pic>
      <p:sp>
        <p:nvSpPr>
          <p:cNvPr id="8" name="Oval 7" descr="Bullet"/>
          <p:cNvSpPr/>
          <p:nvPr/>
        </p:nvSpPr>
        <p:spPr>
          <a:xfrm>
            <a:off x="1113320" y="4337149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5" name="Picture 24" descr="Light bulb ico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997" y="4394848"/>
            <a:ext cx="373668" cy="539983"/>
          </a:xfrm>
          <a:prstGeom prst="rect">
            <a:avLst/>
          </a:prstGeom>
        </p:spPr>
      </p:pic>
      <p:sp>
        <p:nvSpPr>
          <p:cNvPr id="9" name="Oval 8" descr="Bullet"/>
          <p:cNvSpPr/>
          <p:nvPr/>
        </p:nvSpPr>
        <p:spPr>
          <a:xfrm>
            <a:off x="1121225" y="5100641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6" name="Picture 25" descr="Down arrow ic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377" y="5208152"/>
            <a:ext cx="397877" cy="47636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070238" y="1967951"/>
            <a:ext cx="9364115" cy="3836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Keep good records </a:t>
            </a: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Check statements for mistakes</a:t>
            </a: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Pay on time and at least the minimum due </a:t>
            </a: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Understand the impact of different payment strategies</a:t>
            </a: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Try to limit what you owe compared to your credit limit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626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Paying Only the Minimum Payment</a:t>
            </a:r>
            <a:endParaRPr lang="en-US" dirty="0">
              <a:solidFill>
                <a:srgbClr val="4AC1E0"/>
              </a:solidFill>
            </a:endParaRPr>
          </a:p>
        </p:txBody>
      </p:sp>
      <p:graphicFrame>
        <p:nvGraphicFramePr>
          <p:cNvPr id="9" name="Content Placeholder 6" descr="Table showing the effects of only paying the minimum balance on a credit card.">
            <a:extLst>
              <a:ext uri="{FF2B5EF4-FFF2-40B4-BE49-F238E27FC236}">
                <a16:creationId xmlns:a16="http://schemas.microsoft.com/office/drawing/2014/main" id="{2710BF1B-2B5C-47C2-AD1C-6E7BA172C2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3652333"/>
              </p:ext>
            </p:extLst>
          </p:nvPr>
        </p:nvGraphicFramePr>
        <p:xfrm>
          <a:off x="1210647" y="2114019"/>
          <a:ext cx="9770706" cy="362737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28451">
                  <a:extLst>
                    <a:ext uri="{9D8B030D-6E8A-4147-A177-3AD203B41FA5}">
                      <a16:colId xmlns:a16="http://schemas.microsoft.com/office/drawing/2014/main" val="1823497891"/>
                    </a:ext>
                  </a:extLst>
                </a:gridCol>
                <a:gridCol w="1628451">
                  <a:extLst>
                    <a:ext uri="{9D8B030D-6E8A-4147-A177-3AD203B41FA5}">
                      <a16:colId xmlns:a16="http://schemas.microsoft.com/office/drawing/2014/main" val="1546066940"/>
                    </a:ext>
                  </a:extLst>
                </a:gridCol>
                <a:gridCol w="1628451">
                  <a:extLst>
                    <a:ext uri="{9D8B030D-6E8A-4147-A177-3AD203B41FA5}">
                      <a16:colId xmlns:a16="http://schemas.microsoft.com/office/drawing/2014/main" val="2930143272"/>
                    </a:ext>
                  </a:extLst>
                </a:gridCol>
                <a:gridCol w="1628451">
                  <a:extLst>
                    <a:ext uri="{9D8B030D-6E8A-4147-A177-3AD203B41FA5}">
                      <a16:colId xmlns:a16="http://schemas.microsoft.com/office/drawing/2014/main" val="2441691245"/>
                    </a:ext>
                  </a:extLst>
                </a:gridCol>
                <a:gridCol w="1628451">
                  <a:extLst>
                    <a:ext uri="{9D8B030D-6E8A-4147-A177-3AD203B41FA5}">
                      <a16:colId xmlns:a16="http://schemas.microsoft.com/office/drawing/2014/main" val="1752261090"/>
                    </a:ext>
                  </a:extLst>
                </a:gridCol>
                <a:gridCol w="1628451">
                  <a:extLst>
                    <a:ext uri="{9D8B030D-6E8A-4147-A177-3AD203B41FA5}">
                      <a16:colId xmlns:a16="http://schemas.microsoft.com/office/drawing/2014/main" val="3295248840"/>
                    </a:ext>
                  </a:extLst>
                </a:gridCol>
              </a:tblGrid>
              <a:tr h="14827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Item</a:t>
                      </a:r>
                      <a:endParaRPr lang="en-US" sz="2000" b="1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Price</a:t>
                      </a:r>
                      <a:endParaRPr lang="en-US" sz="2000" b="1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Credit Card APR</a:t>
                      </a:r>
                      <a:endParaRPr lang="en-US" sz="2000" b="1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Interest Paid</a:t>
                      </a:r>
                      <a:endParaRPr lang="en-US" sz="2000" b="1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How Much</a:t>
                      </a:r>
                      <a:br>
                        <a:rPr lang="en-US" sz="2000" b="1" dirty="0"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en-US" sz="2000" b="1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You Really Pay for the Item</a:t>
                      </a:r>
                      <a:endParaRPr lang="en-US" sz="2000" b="1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Total Years to Pay Off</a:t>
                      </a:r>
                      <a:endParaRPr lang="en-US" sz="2000" b="1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783962"/>
                  </a:ext>
                </a:extLst>
              </a:tr>
              <a:tr h="71485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TV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$500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18%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$132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$632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77042"/>
                  </a:ext>
                </a:extLst>
              </a:tr>
              <a:tr h="71485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Repair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$1,000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18%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$863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$1,863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8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1990402"/>
                  </a:ext>
                </a:extLst>
              </a:tr>
              <a:tr h="71485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Furniture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$2,500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18%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$5,363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$7,863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23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8493944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4386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spc="-150" dirty="0">
                <a:solidFill>
                  <a:schemeClr val="bg1"/>
                </a:solidFill>
              </a:rPr>
              <a:t>Paying More Than the Minimum Payment</a:t>
            </a:r>
            <a:endParaRPr lang="en-US" spc="-150" dirty="0">
              <a:solidFill>
                <a:srgbClr val="4AC1E0"/>
              </a:solidFill>
            </a:endParaRPr>
          </a:p>
        </p:txBody>
      </p:sp>
      <p:graphicFrame>
        <p:nvGraphicFramePr>
          <p:cNvPr id="9" name="Content Placeholder 6" descr="Table showing the effects of paying more than the minimum payment.">
            <a:extLst>
              <a:ext uri="{FF2B5EF4-FFF2-40B4-BE49-F238E27FC236}">
                <a16:creationId xmlns:a16="http://schemas.microsoft.com/office/drawing/2014/main" id="{2710BF1B-2B5C-47C2-AD1C-6E7BA172C2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5565350"/>
              </p:ext>
            </p:extLst>
          </p:nvPr>
        </p:nvGraphicFramePr>
        <p:xfrm>
          <a:off x="1187787" y="2159739"/>
          <a:ext cx="9770706" cy="360053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28451">
                  <a:extLst>
                    <a:ext uri="{9D8B030D-6E8A-4147-A177-3AD203B41FA5}">
                      <a16:colId xmlns:a16="http://schemas.microsoft.com/office/drawing/2014/main" val="1823497891"/>
                    </a:ext>
                  </a:extLst>
                </a:gridCol>
                <a:gridCol w="1628451">
                  <a:extLst>
                    <a:ext uri="{9D8B030D-6E8A-4147-A177-3AD203B41FA5}">
                      <a16:colId xmlns:a16="http://schemas.microsoft.com/office/drawing/2014/main" val="1546066940"/>
                    </a:ext>
                  </a:extLst>
                </a:gridCol>
                <a:gridCol w="1760902">
                  <a:extLst>
                    <a:ext uri="{9D8B030D-6E8A-4147-A177-3AD203B41FA5}">
                      <a16:colId xmlns:a16="http://schemas.microsoft.com/office/drawing/2014/main" val="2930143272"/>
                    </a:ext>
                  </a:extLst>
                </a:gridCol>
                <a:gridCol w="1496000">
                  <a:extLst>
                    <a:ext uri="{9D8B030D-6E8A-4147-A177-3AD203B41FA5}">
                      <a16:colId xmlns:a16="http://schemas.microsoft.com/office/drawing/2014/main" val="2441691245"/>
                    </a:ext>
                  </a:extLst>
                </a:gridCol>
                <a:gridCol w="1628451">
                  <a:extLst>
                    <a:ext uri="{9D8B030D-6E8A-4147-A177-3AD203B41FA5}">
                      <a16:colId xmlns:a16="http://schemas.microsoft.com/office/drawing/2014/main" val="1752261090"/>
                    </a:ext>
                  </a:extLst>
                </a:gridCol>
                <a:gridCol w="1628451">
                  <a:extLst>
                    <a:ext uri="{9D8B030D-6E8A-4147-A177-3AD203B41FA5}">
                      <a16:colId xmlns:a16="http://schemas.microsoft.com/office/drawing/2014/main" val="3295248840"/>
                    </a:ext>
                  </a:extLst>
                </a:gridCol>
              </a:tblGrid>
              <a:tr h="1482794">
                <a:tc>
                  <a:txBody>
                    <a:bodyPr/>
                    <a:lstStyle/>
                    <a:p>
                      <a:endParaRPr lang="en-US" sz="20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0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Original Balance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1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Credit Card                       APR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Monthly Payments </a:t>
                      </a:r>
                      <a:endParaRPr lang="en-US" sz="2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20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 Years to Pay Off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Interest Paid </a:t>
                      </a:r>
                      <a:endParaRPr lang="en-US" sz="20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 Amount Paid 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rgbClr val="B1E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783962"/>
                  </a:ext>
                </a:extLst>
              </a:tr>
              <a:tr h="688024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$2,500 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18%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Minimum Payment 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23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$5,363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$7,863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77042"/>
                  </a:ext>
                </a:extLst>
              </a:tr>
              <a:tr h="714859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$2,500 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18%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Minimum Payment + $24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$1,025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$3,525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1990402"/>
                  </a:ext>
                </a:extLst>
              </a:tr>
              <a:tr h="714859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$2,500 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18%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Minimum Payment + $41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$754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$3,254</a:t>
                      </a:r>
                      <a:endParaRPr lang="en-US" sz="2000" dirty="0">
                        <a:effectLst/>
                        <a:latin typeface="+mn-lt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8493944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039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spc="-150" dirty="0">
                <a:solidFill>
                  <a:schemeClr val="bg1"/>
                </a:solidFill>
              </a:rPr>
              <a:t>How Payments Are Applied to Your Balance</a:t>
            </a:r>
            <a:endParaRPr lang="en-US" spc="-150" dirty="0">
              <a:solidFill>
                <a:srgbClr val="4AC1E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80298" y="1966685"/>
            <a:ext cx="9497202" cy="4052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Minimum payment</a:t>
            </a:r>
          </a:p>
          <a:p>
            <a:pPr marL="457200" lvl="0" indent="-45720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Creditor chooses how to apply to balance</a:t>
            </a:r>
          </a:p>
          <a:p>
            <a:pPr marL="457200" lvl="0" indent="-45720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Often applied to portion of balance with lowest interest rate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Amounts over minimum payment </a:t>
            </a:r>
          </a:p>
          <a:p>
            <a:pPr lvl="0">
              <a:spcBef>
                <a:spcPts val="1000"/>
              </a:spcBef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Generally applied to portion of balance with the 	highest interest rate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895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C1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734518"/>
            <a:ext cx="11746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4628"/>
            <a:ext cx="10515600" cy="556060"/>
          </a:xfrm>
        </p:spPr>
        <p:txBody>
          <a:bodyPr>
            <a:normAutofit fontScale="90000"/>
          </a:bodyPr>
          <a:lstStyle/>
          <a:p>
            <a:r>
              <a:rPr lang="en-US" dirty="0"/>
              <a:t>Tips for Using My Credit Card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635744"/>
            <a:ext cx="4225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000" dirty="0">
                <a:solidFill>
                  <a:prstClr val="black"/>
                </a:solidFill>
              </a:rPr>
              <a:t>See page 17 in your Participant Guide.</a:t>
            </a:r>
          </a:p>
        </p:txBody>
      </p:sp>
      <p:pic>
        <p:nvPicPr>
          <p:cNvPr id="7" name="Picture 6" descr="Screenshot of page 17 in the participant guide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99" y="2072692"/>
            <a:ext cx="10315385" cy="4126154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793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216" y="1184545"/>
            <a:ext cx="7595118" cy="956170"/>
          </a:xfrm>
        </p:spPr>
        <p:txBody>
          <a:bodyPr anchor="t" anchorCtr="0">
            <a:noAutofit/>
          </a:bodyPr>
          <a:lstStyle/>
          <a:p>
            <a:r>
              <a:rPr lang="en-US" dirty="0">
                <a:ea typeface="Source Sans Pro Semibold" panose="020B0603030403020204" pitchFamily="34" charset="0"/>
              </a:rPr>
              <a:t>Remember the key takeaway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9" y="2689153"/>
            <a:ext cx="6586610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Credit cards can be convenient, but manage them carefully to keep costs down and avoid damage to your credit.”</a:t>
            </a:r>
          </a:p>
        </p:txBody>
      </p:sp>
      <p:pic>
        <p:nvPicPr>
          <p:cNvPr id="3" name="Picture 2" descr="Decorativ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4432" y="3110300"/>
            <a:ext cx="2779981" cy="286129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990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Take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19 in your participant guide.</a:t>
            </a:r>
          </a:p>
        </p:txBody>
      </p:sp>
      <p:sp>
        <p:nvSpPr>
          <p:cNvPr id="5" name="Oval 4" descr="Bullet"/>
          <p:cNvSpPr/>
          <p:nvPr/>
        </p:nvSpPr>
        <p:spPr>
          <a:xfrm>
            <a:off x="838200" y="2119967"/>
            <a:ext cx="884420" cy="884420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Ico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2201876"/>
            <a:ext cx="719008" cy="719008"/>
          </a:xfrm>
          <a:prstGeom prst="rect">
            <a:avLst/>
          </a:prstGeom>
        </p:spPr>
      </p:pic>
      <p:sp>
        <p:nvSpPr>
          <p:cNvPr id="6" name="Oval 5" descr="Bullet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</p:spPr>
      </p:pic>
      <p:sp>
        <p:nvSpPr>
          <p:cNvPr id="7" name="Oval 6" descr="Bullet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this training, what is one thing you will do?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060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ank You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737" y="378347"/>
            <a:ext cx="5192063" cy="18344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See page 22 in your Participant Guide.</a:t>
            </a:r>
          </a:p>
        </p:txBody>
      </p:sp>
      <p:pic>
        <p:nvPicPr>
          <p:cNvPr id="7" name="Picture 6" descr="Screenshot of page 22 in the participant guide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00" y="1914136"/>
            <a:ext cx="10076319" cy="403052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09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1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644" y="1194037"/>
            <a:ext cx="3848098" cy="828164"/>
          </a:xfrm>
        </p:spPr>
        <p:txBody>
          <a:bodyPr anchor="t" anchorCtr="0">
            <a:normAutofit/>
          </a:bodyPr>
          <a:lstStyle/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112387"/>
            <a:ext cx="7239002" cy="45646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Know how credit cards work so you can shop around for one that meets your needs.</a:t>
            </a:r>
          </a:p>
        </p:txBody>
      </p:sp>
      <p:pic>
        <p:nvPicPr>
          <p:cNvPr id="5" name="Picture 4" descr="Decorativ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0597" y="2630122"/>
            <a:ext cx="2896231" cy="27851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12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 descr="Decorative"/>
          <p:cNvSpPr/>
          <p:nvPr/>
        </p:nvSpPr>
        <p:spPr>
          <a:xfrm>
            <a:off x="0" y="0"/>
            <a:ext cx="56261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F2B888-EB5C-493F-9B79-8D49F7A5D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974" y="1459725"/>
            <a:ext cx="4024406" cy="2775103"/>
          </a:xfrm>
        </p:spPr>
        <p:txBody>
          <a:bodyPr/>
          <a:lstStyle/>
          <a:p>
            <a:r>
              <a:rPr lang="en-US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Do You </a:t>
            </a:r>
            <a:br>
              <a:rPr lang="en-US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</a:br>
            <a:r>
              <a:rPr lang="en-US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Know About </a:t>
            </a:r>
            <a:br>
              <a:rPr lang="en-US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</a:br>
            <a:r>
              <a:rPr lang="en-US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Credit Cards?</a:t>
            </a:r>
          </a:p>
        </p:txBody>
      </p:sp>
      <p:pic>
        <p:nvPicPr>
          <p:cNvPr id="18" name="Picture 17" descr="Stack of credit card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6666"/>
          <a:stretch/>
        </p:blipFill>
        <p:spPr>
          <a:xfrm>
            <a:off x="5638800" y="1964814"/>
            <a:ext cx="6553200" cy="496129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696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 descr="Decorative"/>
          <p:cNvSpPr/>
          <p:nvPr/>
        </p:nvSpPr>
        <p:spPr>
          <a:xfrm>
            <a:off x="0" y="0"/>
            <a:ext cx="56261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F2B888-EB5C-493F-9B79-8D49F7A5D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974" y="1154919"/>
            <a:ext cx="4024406" cy="2775103"/>
          </a:xfrm>
        </p:spPr>
        <p:txBody>
          <a:bodyPr/>
          <a:lstStyle/>
          <a:p>
            <a:r>
              <a:rPr lang="en-US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is a Credit Card?</a:t>
            </a:r>
          </a:p>
        </p:txBody>
      </p:sp>
      <p:sp>
        <p:nvSpPr>
          <p:cNvPr id="4" name="Rectangle 3"/>
          <p:cNvSpPr/>
          <p:nvPr/>
        </p:nvSpPr>
        <p:spPr>
          <a:xfrm>
            <a:off x="5982789" y="1221223"/>
            <a:ext cx="6096000" cy="47910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Has a revolving line of credit 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Is a convenient way to buy goods </a:t>
            </a:r>
            <a:br>
              <a:rPr lang="en-US" sz="2800" dirty="0"/>
            </a:br>
            <a:r>
              <a:rPr lang="en-US" sz="2800" dirty="0"/>
              <a:t>and services 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Allows you to buy now, pay later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Has a limit on how much you can borrow (credit limit or credit line)</a:t>
            </a:r>
          </a:p>
          <a:p>
            <a:pPr marL="228600" lvl="0" indent="-228600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Requires you to pay at least a part </a:t>
            </a:r>
            <a:br>
              <a:rPr lang="en-US" sz="2800" dirty="0"/>
            </a:br>
            <a:r>
              <a:rPr lang="en-US" sz="2800" dirty="0"/>
              <a:t>of the bill every billing cycle (minimum payment)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3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Important Financial Tools</a:t>
            </a:r>
          </a:p>
        </p:txBody>
      </p:sp>
      <p:sp>
        <p:nvSpPr>
          <p:cNvPr id="5" name="Oval 4" descr="Bullet"/>
          <p:cNvSpPr/>
          <p:nvPr/>
        </p:nvSpPr>
        <p:spPr>
          <a:xfrm>
            <a:off x="1113320" y="2015383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2" name="Picture 21" descr="Credit card ico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083" y="2094143"/>
            <a:ext cx="507277" cy="512616"/>
          </a:xfrm>
          <a:prstGeom prst="rect">
            <a:avLst/>
          </a:prstGeom>
        </p:spPr>
      </p:pic>
      <p:sp>
        <p:nvSpPr>
          <p:cNvPr id="6" name="Oval 5" descr="Bullet"/>
          <p:cNvSpPr/>
          <p:nvPr/>
        </p:nvSpPr>
        <p:spPr>
          <a:xfrm>
            <a:off x="1121225" y="2791529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3" name="Picture 22" descr="Lifesaver ico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82" y="2842182"/>
            <a:ext cx="561687" cy="561687"/>
          </a:xfrm>
          <a:prstGeom prst="rect">
            <a:avLst/>
          </a:prstGeom>
        </p:spPr>
      </p:pic>
      <p:sp>
        <p:nvSpPr>
          <p:cNvPr id="7" name="Oval 6" descr="Bullet"/>
          <p:cNvSpPr/>
          <p:nvPr/>
        </p:nvSpPr>
        <p:spPr>
          <a:xfrm>
            <a:off x="1121225" y="3564965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" name="Picture 23" descr="Phone ico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87" y="3688872"/>
            <a:ext cx="438128" cy="438128"/>
          </a:xfrm>
          <a:prstGeom prst="rect">
            <a:avLst/>
          </a:prstGeom>
        </p:spPr>
      </p:pic>
      <p:sp>
        <p:nvSpPr>
          <p:cNvPr id="8" name="Oval 7" descr="Bullet"/>
          <p:cNvSpPr/>
          <p:nvPr/>
        </p:nvSpPr>
        <p:spPr>
          <a:xfrm>
            <a:off x="1113320" y="4337149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5" name="Picture 24" descr="Conversation ico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843" y="4427557"/>
            <a:ext cx="435972" cy="447972"/>
          </a:xfrm>
          <a:prstGeom prst="rect">
            <a:avLst/>
          </a:prstGeom>
        </p:spPr>
      </p:pic>
      <p:sp>
        <p:nvSpPr>
          <p:cNvPr id="9" name="Oval 8" descr="Bullet"/>
          <p:cNvSpPr/>
          <p:nvPr/>
        </p:nvSpPr>
        <p:spPr>
          <a:xfrm>
            <a:off x="1121225" y="5100641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6" name="Picture 25" descr="Conversation ico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378" y="5208152"/>
            <a:ext cx="435972" cy="44797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070238" y="1967951"/>
            <a:ext cx="9364115" cy="4052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Can show you are creditworthy</a:t>
            </a: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Can help you pay for emergency expenses </a:t>
            </a: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 a convenient option for purchases online or by phone </a:t>
            </a: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Gives you the right to dispute wrong credit card charges</a:t>
            </a:r>
          </a:p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Gives you the right to dispute certain charges for goods and services that were not delivered as agreed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60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 descr="Decorative"/>
          <p:cNvSpPr/>
          <p:nvPr/>
        </p:nvSpPr>
        <p:spPr>
          <a:xfrm>
            <a:off x="0" y="0"/>
            <a:ext cx="56261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F2B888-EB5C-493F-9B79-8D49F7A5D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974" y="1442299"/>
            <a:ext cx="4024406" cy="2775103"/>
          </a:xfrm>
        </p:spPr>
        <p:txBody>
          <a:bodyPr/>
          <a:lstStyle/>
          <a:p>
            <a:r>
              <a:rPr lang="en-US" dirty="0">
                <a:solidFill>
                  <a:srgbClr val="4AC1E0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Cards That Are Not Credit Cards?</a:t>
            </a:r>
          </a:p>
        </p:txBody>
      </p:sp>
      <p:sp>
        <p:nvSpPr>
          <p:cNvPr id="6" name="Oval 5" descr="Bullet"/>
          <p:cNvSpPr/>
          <p:nvPr/>
        </p:nvSpPr>
        <p:spPr>
          <a:xfrm>
            <a:off x="6211212" y="1350393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 descr="Credit card ico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292" y="1516651"/>
            <a:ext cx="463808" cy="400148"/>
          </a:xfrm>
          <a:prstGeom prst="rect">
            <a:avLst/>
          </a:prstGeom>
        </p:spPr>
      </p:pic>
      <p:sp>
        <p:nvSpPr>
          <p:cNvPr id="14" name="Oval 13" descr="Bullet"/>
          <p:cNvSpPr/>
          <p:nvPr/>
        </p:nvSpPr>
        <p:spPr>
          <a:xfrm>
            <a:off x="6219117" y="2901604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Gift card 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119" y="3057304"/>
            <a:ext cx="479183" cy="342274"/>
          </a:xfrm>
          <a:prstGeom prst="rect">
            <a:avLst/>
          </a:prstGeom>
        </p:spPr>
      </p:pic>
      <p:sp>
        <p:nvSpPr>
          <p:cNvPr id="8" name="Oval 7" descr="Bullet"/>
          <p:cNvSpPr/>
          <p:nvPr/>
        </p:nvSpPr>
        <p:spPr>
          <a:xfrm>
            <a:off x="6219117" y="3701162"/>
            <a:ext cx="662994" cy="662994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 descr="Debit card ico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405" y="3784862"/>
            <a:ext cx="484610" cy="44384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168131" y="1442299"/>
            <a:ext cx="3347469" cy="2934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Prepaid cards </a:t>
            </a:r>
            <a:b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(also known as stored value cards)</a:t>
            </a: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Gift cards</a:t>
            </a:r>
          </a:p>
          <a:p>
            <a:pPr marL="228600" lvl="0" indent="-2286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Debit cards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160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 descr="Decorative"/>
          <p:cNvSpPr/>
          <p:nvPr/>
        </p:nvSpPr>
        <p:spPr>
          <a:xfrm>
            <a:off x="1985932" y="5218901"/>
            <a:ext cx="1017589" cy="1017589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Oval 8" descr="Decorative"/>
          <p:cNvSpPr/>
          <p:nvPr/>
        </p:nvSpPr>
        <p:spPr>
          <a:xfrm>
            <a:off x="3578212" y="5230811"/>
            <a:ext cx="1017589" cy="1017589"/>
          </a:xfrm>
          <a:prstGeom prst="ellipse">
            <a:avLst/>
          </a:prstGeom>
          <a:solidFill>
            <a:srgbClr val="4AC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7" name="Picture 16" descr="FDIC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18" name="Picture 17" descr="FDIC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297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Annual Rates and Fees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80297" y="1966685"/>
            <a:ext cx="10228723" cy="3249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Annual Percentage Rate (APR)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The cost of credit expressed as a yearly rate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Penalty APR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The increased rate if you do not pay the bill on time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Interest Rates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r>
              <a:rPr lang="en-US" sz="3200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Fixed or variable</a:t>
            </a:r>
          </a:p>
        </p:txBody>
      </p:sp>
      <p:pic>
        <p:nvPicPr>
          <p:cNvPr id="27" name="Picture 26" descr="Check mark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49" y="5290273"/>
            <a:ext cx="885375" cy="885375"/>
          </a:xfrm>
          <a:prstGeom prst="rect">
            <a:avLst/>
          </a:prstGeom>
        </p:spPr>
      </p:pic>
      <p:pic>
        <p:nvPicPr>
          <p:cNvPr id="28" name="Picture 27" descr="Question mark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674" y="5290273"/>
            <a:ext cx="895137" cy="89513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69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CB6632-69B3-439D-88F9-02146918E0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C15462-B624-4893-A802-0B8C611F0E42}">
  <ds:schemaRefs>
    <ds:schemaRef ds:uri="a9ea5901-5d6f-43a6-8870-a09b753afc6a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elements/1.1/"/>
    <ds:schemaRef ds:uri="http://schemas.microsoft.com/office/infopath/2007/PartnerControls"/>
    <ds:schemaRef ds:uri="519676ab-80fa-4d6e-b1fb-39e1e896865c"/>
    <ds:schemaRef ds:uri="http://schemas.openxmlformats.org/package/2006/metadata/core-properties"/>
    <ds:schemaRef ds:uri="46b93f41-955d-4ad8-ab2a-363dbf4a553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MSYA Slides_Module 13_Living on Your Own</Template>
  <TotalTime>3790</TotalTime>
  <Words>1193</Words>
  <Application>Microsoft Office PowerPoint</Application>
  <PresentationFormat>Widescreen</PresentationFormat>
  <Paragraphs>260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Calibri</vt:lpstr>
      <vt:lpstr>MS Mincho</vt:lpstr>
      <vt:lpstr>Source Sans Pro</vt:lpstr>
      <vt:lpstr>Source Sans Pro Black</vt:lpstr>
      <vt:lpstr>Source Sans Pro ExtraLight</vt:lpstr>
      <vt:lpstr>Source Sans Pro Semibold</vt:lpstr>
      <vt:lpstr>Wingdings</vt:lpstr>
      <vt:lpstr>Office Theme</vt:lpstr>
      <vt:lpstr>MODULE 8 Charge It Right</vt:lpstr>
      <vt:lpstr>Pre-Training Survey</vt:lpstr>
      <vt:lpstr>SECTION 1 How Credit Cards Work</vt:lpstr>
      <vt:lpstr>Key Takeaway</vt:lpstr>
      <vt:lpstr>What Do You  Know About  Credit Cards?</vt:lpstr>
      <vt:lpstr>What is a Credit Card?</vt:lpstr>
      <vt:lpstr>Important Financial Tools</vt:lpstr>
      <vt:lpstr>Cards That Are Not Credit Cards?</vt:lpstr>
      <vt:lpstr>Annual Rates and Fees</vt:lpstr>
      <vt:lpstr>Low Introductory APRS</vt:lpstr>
      <vt:lpstr>TILA Disclosure</vt:lpstr>
      <vt:lpstr>Learning About Credit Card Fees</vt:lpstr>
      <vt:lpstr>Rewards</vt:lpstr>
      <vt:lpstr>Other Important Terms: Credit Limit</vt:lpstr>
      <vt:lpstr>Grace Period</vt:lpstr>
      <vt:lpstr>Balance Computation Method</vt:lpstr>
      <vt:lpstr>Other Features, Products, and Services</vt:lpstr>
      <vt:lpstr>Choosing a Credit Card</vt:lpstr>
      <vt:lpstr>My Credit Card Comparison Chart</vt:lpstr>
      <vt:lpstr>Unsecured and Secured Credit Cards</vt:lpstr>
      <vt:lpstr>Secured Credit Cards</vt:lpstr>
      <vt:lpstr>Applying for a Credit Card</vt:lpstr>
      <vt:lpstr>Key Terms in Application Process</vt:lpstr>
      <vt:lpstr>Remember the key takeaway</vt:lpstr>
      <vt:lpstr>SECTION 2 Managing Your Credit Card</vt:lpstr>
      <vt:lpstr>Key Takeaway</vt:lpstr>
      <vt:lpstr>Reading a Credit Card Statement</vt:lpstr>
      <vt:lpstr>More Items on a Credit Card Statement</vt:lpstr>
      <vt:lpstr>Finding Items in a Credit Card Statement</vt:lpstr>
      <vt:lpstr>Steps to Managing Your Credit Card</vt:lpstr>
      <vt:lpstr>Paying Only the Minimum Payment</vt:lpstr>
      <vt:lpstr>Paying More Than the Minimum Payment</vt:lpstr>
      <vt:lpstr>How Payments Are Applied to Your Balance</vt:lpstr>
      <vt:lpstr>Tips for Using My Credit Card</vt:lpstr>
      <vt:lpstr>Remember the key takeaway</vt:lpstr>
      <vt:lpstr>Take Action</vt:lpstr>
      <vt:lpstr>Post-Training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for Young Adults MODULE 8 Charge It Right</dc:title>
  <dc:creator>FDIC</dc:creator>
  <cp:keywords>Money Smart; Young Adults; Module 8; Slides</cp:keywords>
  <cp:lastModifiedBy>Judge, Amy</cp:lastModifiedBy>
  <cp:revision>263</cp:revision>
  <dcterms:created xsi:type="dcterms:W3CDTF">2021-01-21T15:33:54Z</dcterms:created>
  <dcterms:modified xsi:type="dcterms:W3CDTF">2022-12-15T12:36:03Z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_SourceUrl">
    <vt:lpwstr/>
  </property>
  <property fmtid="{D5CDD505-2E9C-101B-9397-08002B2CF9AE}" pid="4" name="_SharedFileIndex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MediaServiceImageTags">
    <vt:lpwstr/>
  </property>
</Properties>
</file>