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7"/>
  </p:notesMasterIdLst>
  <p:sldIdLst>
    <p:sldId id="256" r:id="rId5"/>
    <p:sldId id="257" r:id="rId6"/>
    <p:sldId id="258" r:id="rId7"/>
    <p:sldId id="317" r:id="rId8"/>
    <p:sldId id="264" r:id="rId9"/>
    <p:sldId id="289" r:id="rId10"/>
    <p:sldId id="259" r:id="rId11"/>
    <p:sldId id="265" r:id="rId12"/>
    <p:sldId id="288" r:id="rId13"/>
    <p:sldId id="318" r:id="rId14"/>
    <p:sldId id="261" r:id="rId15"/>
    <p:sldId id="321" r:id="rId16"/>
    <p:sldId id="315" r:id="rId17"/>
    <p:sldId id="279" r:id="rId18"/>
    <p:sldId id="304" r:id="rId19"/>
    <p:sldId id="307" r:id="rId20"/>
    <p:sldId id="309" r:id="rId21"/>
    <p:sldId id="311" r:id="rId22"/>
    <p:sldId id="322" r:id="rId23"/>
    <p:sldId id="260" r:id="rId24"/>
    <p:sldId id="319" r:id="rId25"/>
    <p:sldId id="326" r:id="rId26"/>
    <p:sldId id="293" r:id="rId27"/>
    <p:sldId id="294" r:id="rId28"/>
    <p:sldId id="295" r:id="rId29"/>
    <p:sldId id="297" r:id="rId30"/>
    <p:sldId id="325" r:id="rId31"/>
    <p:sldId id="302" r:id="rId32"/>
    <p:sldId id="327" r:id="rId33"/>
    <p:sldId id="329" r:id="rId34"/>
    <p:sldId id="298" r:id="rId35"/>
    <p:sldId id="299" r:id="rId36"/>
    <p:sldId id="330" r:id="rId37"/>
    <p:sldId id="320" r:id="rId38"/>
    <p:sldId id="262" r:id="rId39"/>
    <p:sldId id="323" r:id="rId40"/>
    <p:sldId id="331" r:id="rId41"/>
    <p:sldId id="313" r:id="rId42"/>
    <p:sldId id="316" r:id="rId43"/>
    <p:sldId id="324" r:id="rId44"/>
    <p:sldId id="274" r:id="rId45"/>
    <p:sldId id="275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600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Miller, Sarah" initials="MS" lastIdx="19" clrIdx="1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  <p:cmAuthor id="3" name="Jauregui, Ron" initials="JR" lastIdx="2" clrIdx="2">
    <p:extLst>
      <p:ext uri="{19B8F6BF-5375-455C-9EA6-DF929625EA0E}">
        <p15:presenceInfo xmlns:p15="http://schemas.microsoft.com/office/powerpoint/2012/main" userId="S-1-5-21-2025429265-436374069-725345543-103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903"/>
    <a:srgbClr val="FED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3719C0-A13A-4DEB-94FA-835D8F287A0D}" v="6" dt="2021-10-20T13:59:42.650"/>
    <p1510:client id="{C31BD82D-9311-89C0-FED7-0728ED42280F}" v="76" dt="2022-12-04T19:28:26.5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9" autoAdjust="0"/>
    <p:restoredTop sz="86397" autoAdjust="0"/>
  </p:normalViewPr>
  <p:slideViewPr>
    <p:cSldViewPr snapToGrid="0">
      <p:cViewPr varScale="1">
        <p:scale>
          <a:sx n="69" d="100"/>
          <a:sy n="69" d="100"/>
        </p:scale>
        <p:origin x="259" y="72"/>
      </p:cViewPr>
      <p:guideLst>
        <p:guide pos="3840"/>
        <p:guide pos="600"/>
        <p:guide orient="horz" pos="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ris, Tracie Greenway" userId="S::tmorris@fdic.gov::2be9a26c-3391-49cc-8546-77551a29fb71" providerId="AD" clId="Web-{C31BD82D-9311-89C0-FED7-0728ED42280F}"/>
    <pc:docChg chg="modSld">
      <pc:chgData name="Morris, Tracie Greenway" userId="S::tmorris@fdic.gov::2be9a26c-3391-49cc-8546-77551a29fb71" providerId="AD" clId="Web-{C31BD82D-9311-89C0-FED7-0728ED42280F}" dt="2022-12-04T19:28:26.589" v="75"/>
      <pc:docMkLst>
        <pc:docMk/>
      </pc:docMkLst>
      <pc:sldChg chg="modSp">
        <pc:chgData name="Morris, Tracie Greenway" userId="S::tmorris@fdic.gov::2be9a26c-3391-49cc-8546-77551a29fb71" providerId="AD" clId="Web-{C31BD82D-9311-89C0-FED7-0728ED42280F}" dt="2022-12-04T19:11:38.086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C31BD82D-9311-89C0-FED7-0728ED42280F}" dt="2022-12-04T19:11:18.288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0:54.882" v="0"/>
          <ac:picMkLst>
            <pc:docMk/>
            <pc:sldMk cId="109857222" sldId="25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11:27.648" v="2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11:38.086" v="3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1:55.180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C31BD82D-9311-89C0-FED7-0728ED42280F}" dt="2022-12-04T19:11:55.180" v="4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2:06.617" v="5"/>
        <pc:sldMkLst>
          <pc:docMk/>
          <pc:sldMk cId="96852712" sldId="258"/>
        </pc:sldMkLst>
        <pc:picChg chg="mod">
          <ac:chgData name="Morris, Tracie Greenway" userId="S::tmorris@fdic.gov::2be9a26c-3391-49cc-8546-77551a29fb71" providerId="AD" clId="Web-{C31BD82D-9311-89C0-FED7-0728ED42280F}" dt="2022-12-04T19:12:06.617" v="5"/>
          <ac:picMkLst>
            <pc:docMk/>
            <pc:sldMk cId="96852712" sldId="258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3:56.588" v="12"/>
        <pc:sldMkLst>
          <pc:docMk/>
          <pc:sldMk cId="3889940427" sldId="259"/>
        </pc:sldMkLst>
        <pc:picChg chg="mod">
          <ac:chgData name="Morris, Tracie Greenway" userId="S::tmorris@fdic.gov::2be9a26c-3391-49cc-8546-77551a29fb71" providerId="AD" clId="Web-{C31BD82D-9311-89C0-FED7-0728ED42280F}" dt="2022-12-04T19:13:56.588" v="12"/>
          <ac:picMkLst>
            <pc:docMk/>
            <pc:sldMk cId="3889940427" sldId="259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9:32.392" v="36"/>
        <pc:sldMkLst>
          <pc:docMk/>
          <pc:sldMk cId="554977583" sldId="260"/>
        </pc:sldMkLst>
        <pc:picChg chg="mod">
          <ac:chgData name="Morris, Tracie Greenway" userId="S::tmorris@fdic.gov::2be9a26c-3391-49cc-8546-77551a29fb71" providerId="AD" clId="Web-{C31BD82D-9311-89C0-FED7-0728ED42280F}" dt="2022-12-04T19:19:32.392" v="36"/>
          <ac:picMkLst>
            <pc:docMk/>
            <pc:sldMk cId="554977583" sldId="260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5:42.496" v="20"/>
        <pc:sldMkLst>
          <pc:docMk/>
          <pc:sldMk cId="1417269068" sldId="261"/>
        </pc:sldMkLst>
        <pc:picChg chg="mod">
          <ac:chgData name="Morris, Tracie Greenway" userId="S::tmorris@fdic.gov::2be9a26c-3391-49cc-8546-77551a29fb71" providerId="AD" clId="Web-{C31BD82D-9311-89C0-FED7-0728ED42280F}" dt="2022-12-04T19:15:42.496" v="20"/>
          <ac:picMkLst>
            <pc:docMk/>
            <pc:sldMk cId="1417269068" sldId="261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4:37.694" v="57"/>
        <pc:sldMkLst>
          <pc:docMk/>
          <pc:sldMk cId="1778636756" sldId="262"/>
        </pc:sldMkLst>
        <pc:picChg chg="mod">
          <ac:chgData name="Morris, Tracie Greenway" userId="S::tmorris@fdic.gov::2be9a26c-3391-49cc-8546-77551a29fb71" providerId="AD" clId="Web-{C31BD82D-9311-89C0-FED7-0728ED42280F}" dt="2022-12-04T19:24:37.694" v="57"/>
          <ac:picMkLst>
            <pc:docMk/>
            <pc:sldMk cId="1778636756" sldId="262"/>
            <ac:picMk id="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3:13.509" v="10"/>
        <pc:sldMkLst>
          <pc:docMk/>
          <pc:sldMk cId="293332170" sldId="264"/>
        </pc:sldMkLst>
        <pc:picChg chg="mod">
          <ac:chgData name="Morris, Tracie Greenway" userId="S::tmorris@fdic.gov::2be9a26c-3391-49cc-8546-77551a29fb71" providerId="AD" clId="Web-{C31BD82D-9311-89C0-FED7-0728ED42280F}" dt="2022-12-04T19:13:03.040" v="9"/>
          <ac:picMkLst>
            <pc:docMk/>
            <pc:sldMk cId="293332170" sldId="264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13:13.509" v="10"/>
          <ac:picMkLst>
            <pc:docMk/>
            <pc:sldMk cId="293332170" sldId="264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4:14.698" v="13"/>
        <pc:sldMkLst>
          <pc:docMk/>
          <pc:sldMk cId="3068199084" sldId="265"/>
        </pc:sldMkLst>
        <pc:picChg chg="mod">
          <ac:chgData name="Morris, Tracie Greenway" userId="S::tmorris@fdic.gov::2be9a26c-3391-49cc-8546-77551a29fb71" providerId="AD" clId="Web-{C31BD82D-9311-89C0-FED7-0728ED42280F}" dt="2022-12-04T19:14:14.698" v="13"/>
          <ac:picMkLst>
            <pc:docMk/>
            <pc:sldMk cId="3068199084" sldId="265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7:52.839" v="73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C31BD82D-9311-89C0-FED7-0728ED42280F}" dt="2022-12-04T19:27:15.744" v="69"/>
          <ac:spMkLst>
            <pc:docMk/>
            <pc:sldMk cId="1430117316" sldId="274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27:23.572" v="70"/>
          <ac:spMkLst>
            <pc:docMk/>
            <pc:sldMk cId="1430117316" sldId="274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27:30.948" v="71"/>
          <ac:spMkLst>
            <pc:docMk/>
            <pc:sldMk cId="1430117316" sldId="274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7:44.260" v="72"/>
          <ac:picMkLst>
            <pc:docMk/>
            <pc:sldMk cId="1430117316" sldId="274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27:52.839" v="73"/>
          <ac:picMkLst>
            <pc:docMk/>
            <pc:sldMk cId="1430117316" sldId="274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8:26.589" v="75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C31BD82D-9311-89C0-FED7-0728ED42280F}" dt="2022-12-04T19:28:02.292" v="74"/>
          <ac:picMkLst>
            <pc:docMk/>
            <pc:sldMk cId="3909825995" sldId="275"/>
            <ac:picMk id="6" creationId="{594D8876-A0C1-42A8-A727-93AAC3A269C4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28:26.589" v="75"/>
          <ac:picMkLst>
            <pc:docMk/>
            <pc:sldMk cId="3909825995" sldId="27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7:13.107" v="27"/>
        <pc:sldMkLst>
          <pc:docMk/>
          <pc:sldMk cId="3269185061" sldId="279"/>
        </pc:sldMkLst>
        <pc:grpChg chg="mod">
          <ac:chgData name="Morris, Tracie Greenway" userId="S::tmorris@fdic.gov::2be9a26c-3391-49cc-8546-77551a29fb71" providerId="AD" clId="Web-{C31BD82D-9311-89C0-FED7-0728ED42280F}" dt="2022-12-04T19:17:13.107" v="27"/>
          <ac:grpSpMkLst>
            <pc:docMk/>
            <pc:sldMk cId="3269185061" sldId="279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31BD82D-9311-89C0-FED7-0728ED42280F}" dt="2022-12-04T19:17:00.841" v="26"/>
          <ac:picMkLst>
            <pc:docMk/>
            <pc:sldMk cId="3269185061" sldId="279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4:58.699" v="16"/>
        <pc:sldMkLst>
          <pc:docMk/>
          <pc:sldMk cId="2336392383" sldId="288"/>
        </pc:sldMkLst>
        <pc:spChg chg="mod">
          <ac:chgData name="Morris, Tracie Greenway" userId="S::tmorris@fdic.gov::2be9a26c-3391-49cc-8546-77551a29fb71" providerId="AD" clId="Web-{C31BD82D-9311-89C0-FED7-0728ED42280F}" dt="2022-12-04T19:14:22.589" v="14"/>
          <ac:spMkLst>
            <pc:docMk/>
            <pc:sldMk cId="2336392383" sldId="288"/>
            <ac:spMk id="4" creationId="{00000000-0000-0000-0000-000000000000}"/>
          </ac:spMkLst>
        </pc:spChg>
        <pc:grpChg chg="mod">
          <ac:chgData name="Morris, Tracie Greenway" userId="S::tmorris@fdic.gov::2be9a26c-3391-49cc-8546-77551a29fb71" providerId="AD" clId="Web-{C31BD82D-9311-89C0-FED7-0728ED42280F}" dt="2022-12-04T19:14:58.699" v="16"/>
          <ac:grpSpMkLst>
            <pc:docMk/>
            <pc:sldMk cId="2336392383" sldId="288"/>
            <ac:grpSpMk id="11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31BD82D-9311-89C0-FED7-0728ED42280F}" dt="2022-12-04T19:14:46.495" v="15"/>
          <ac:picMkLst>
            <pc:docMk/>
            <pc:sldMk cId="2336392383" sldId="288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3:38.713" v="11"/>
        <pc:sldMkLst>
          <pc:docMk/>
          <pc:sldMk cId="2640349446" sldId="289"/>
        </pc:sldMkLst>
        <pc:spChg chg="mod">
          <ac:chgData name="Morris, Tracie Greenway" userId="S::tmorris@fdic.gov::2be9a26c-3391-49cc-8546-77551a29fb71" providerId="AD" clId="Web-{C31BD82D-9311-89C0-FED7-0728ED42280F}" dt="2022-12-04T19:13:38.713" v="11"/>
          <ac:spMkLst>
            <pc:docMk/>
            <pc:sldMk cId="2640349446" sldId="289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C31BD82D-9311-89C0-FED7-0728ED42280F}" dt="2022-12-04T19:23:33.725" v="51"/>
        <pc:sldMkLst>
          <pc:docMk/>
          <pc:sldMk cId="3661828190" sldId="298"/>
        </pc:sldMkLst>
        <pc:picChg chg="mod">
          <ac:chgData name="Morris, Tracie Greenway" userId="S::tmorris@fdic.gov::2be9a26c-3391-49cc-8546-77551a29fb71" providerId="AD" clId="Web-{C31BD82D-9311-89C0-FED7-0728ED42280F}" dt="2022-12-04T19:23:33.725" v="51"/>
          <ac:picMkLst>
            <pc:docMk/>
            <pc:sldMk cId="3661828190" sldId="298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1:43.723" v="46"/>
        <pc:sldMkLst>
          <pc:docMk/>
          <pc:sldMk cId="3477297501" sldId="302"/>
        </pc:sldMkLst>
        <pc:picChg chg="mod">
          <ac:chgData name="Morris, Tracie Greenway" userId="S::tmorris@fdic.gov::2be9a26c-3391-49cc-8546-77551a29fb71" providerId="AD" clId="Web-{C31BD82D-9311-89C0-FED7-0728ED42280F}" dt="2022-12-04T19:21:43.723" v="46"/>
          <ac:picMkLst>
            <pc:docMk/>
            <pc:sldMk cId="3477297501" sldId="302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7:29.811" v="28"/>
        <pc:sldMkLst>
          <pc:docMk/>
          <pc:sldMk cId="503963741" sldId="304"/>
        </pc:sldMkLst>
        <pc:picChg chg="mod">
          <ac:chgData name="Morris, Tracie Greenway" userId="S::tmorris@fdic.gov::2be9a26c-3391-49cc-8546-77551a29fb71" providerId="AD" clId="Web-{C31BD82D-9311-89C0-FED7-0728ED42280F}" dt="2022-12-04T19:17:29.811" v="28"/>
          <ac:picMkLst>
            <pc:docMk/>
            <pc:sldMk cId="503963741" sldId="304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7:47.890" v="29"/>
        <pc:sldMkLst>
          <pc:docMk/>
          <pc:sldMk cId="3177293268" sldId="307"/>
        </pc:sldMkLst>
        <pc:spChg chg="mod">
          <ac:chgData name="Morris, Tracie Greenway" userId="S::tmorris@fdic.gov::2be9a26c-3391-49cc-8546-77551a29fb71" providerId="AD" clId="Web-{C31BD82D-9311-89C0-FED7-0728ED42280F}" dt="2022-12-04T19:17:47.890" v="29"/>
          <ac:spMkLst>
            <pc:docMk/>
            <pc:sldMk cId="3177293268" sldId="307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C31BD82D-9311-89C0-FED7-0728ED42280F}" dt="2022-12-04T19:18:02.609" v="30"/>
        <pc:sldMkLst>
          <pc:docMk/>
          <pc:sldMk cId="1945460889" sldId="309"/>
        </pc:sldMkLst>
        <pc:picChg chg="mod">
          <ac:chgData name="Morris, Tracie Greenway" userId="S::tmorris@fdic.gov::2be9a26c-3391-49cc-8546-77551a29fb71" providerId="AD" clId="Web-{C31BD82D-9311-89C0-FED7-0728ED42280F}" dt="2022-12-04T19:18:02.609" v="30"/>
          <ac:picMkLst>
            <pc:docMk/>
            <pc:sldMk cId="1945460889" sldId="309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6:11.759" v="64"/>
        <pc:sldMkLst>
          <pc:docMk/>
          <pc:sldMk cId="1919032336" sldId="313"/>
        </pc:sldMkLst>
        <pc:grpChg chg="mod">
          <ac:chgData name="Morris, Tracie Greenway" userId="S::tmorris@fdic.gov::2be9a26c-3391-49cc-8546-77551a29fb71" providerId="AD" clId="Web-{C31BD82D-9311-89C0-FED7-0728ED42280F}" dt="2022-12-04T19:26:11.759" v="64"/>
          <ac:grpSpMkLst>
            <pc:docMk/>
            <pc:sldMk cId="1919032336" sldId="313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31BD82D-9311-89C0-FED7-0728ED42280F}" dt="2022-12-04T19:26:01.993" v="63"/>
          <ac:picMkLst>
            <pc:docMk/>
            <pc:sldMk cId="1919032336" sldId="313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6:49.497" v="25"/>
        <pc:sldMkLst>
          <pc:docMk/>
          <pc:sldMk cId="3510149435" sldId="315"/>
        </pc:sldMkLst>
        <pc:spChg chg="mod">
          <ac:chgData name="Morris, Tracie Greenway" userId="S::tmorris@fdic.gov::2be9a26c-3391-49cc-8546-77551a29fb71" providerId="AD" clId="Web-{C31BD82D-9311-89C0-FED7-0728ED42280F}" dt="2022-12-04T19:16:49.497" v="25"/>
          <ac:spMkLst>
            <pc:docMk/>
            <pc:sldMk cId="3510149435" sldId="31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6:39.810" v="24"/>
          <ac:picMkLst>
            <pc:docMk/>
            <pc:sldMk cId="3510149435" sldId="315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6:31.337" v="65"/>
        <pc:sldMkLst>
          <pc:docMk/>
          <pc:sldMk cId="2774449217" sldId="316"/>
        </pc:sldMkLst>
        <pc:picChg chg="mod">
          <ac:chgData name="Morris, Tracie Greenway" userId="S::tmorris@fdic.gov::2be9a26c-3391-49cc-8546-77551a29fb71" providerId="AD" clId="Web-{C31BD82D-9311-89C0-FED7-0728ED42280F}" dt="2022-12-04T19:26:31.337" v="65"/>
          <ac:picMkLst>
            <pc:docMk/>
            <pc:sldMk cId="2774449217" sldId="316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2:39.899" v="8"/>
        <pc:sldMkLst>
          <pc:docMk/>
          <pc:sldMk cId="3414370145" sldId="317"/>
        </pc:sldMkLst>
        <pc:spChg chg="mod">
          <ac:chgData name="Morris, Tracie Greenway" userId="S::tmorris@fdic.gov::2be9a26c-3391-49cc-8546-77551a29fb71" providerId="AD" clId="Web-{C31BD82D-9311-89C0-FED7-0728ED42280F}" dt="2022-12-04T19:12:11.789" v="6"/>
          <ac:spMkLst>
            <pc:docMk/>
            <pc:sldMk cId="3414370145" sldId="317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2:21.805" v="7"/>
          <ac:spMkLst>
            <pc:docMk/>
            <pc:sldMk cId="3414370145" sldId="317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2:39.899" v="8"/>
          <ac:picMkLst>
            <pc:docMk/>
            <pc:sldMk cId="3414370145" sldId="317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5:27.934" v="19"/>
        <pc:sldMkLst>
          <pc:docMk/>
          <pc:sldMk cId="2591705495" sldId="318"/>
        </pc:sldMkLst>
        <pc:spChg chg="mod">
          <ac:chgData name="Morris, Tracie Greenway" userId="S::tmorris@fdic.gov::2be9a26c-3391-49cc-8546-77551a29fb71" providerId="AD" clId="Web-{C31BD82D-9311-89C0-FED7-0728ED42280F}" dt="2022-12-04T19:15:06.449" v="17"/>
          <ac:spMkLst>
            <pc:docMk/>
            <pc:sldMk cId="2591705495" sldId="318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5:20.543" v="18"/>
          <ac:spMkLst>
            <pc:docMk/>
            <pc:sldMk cId="2591705495" sldId="318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5:27.934" v="19"/>
          <ac:picMkLst>
            <pc:docMk/>
            <pc:sldMk cId="2591705495" sldId="318"/>
            <ac:picMk id="1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9:59.096" v="39"/>
        <pc:sldMkLst>
          <pc:docMk/>
          <pc:sldMk cId="1644683620" sldId="319"/>
        </pc:sldMkLst>
        <pc:spChg chg="mod">
          <ac:chgData name="Morris, Tracie Greenway" userId="S::tmorris@fdic.gov::2be9a26c-3391-49cc-8546-77551a29fb71" providerId="AD" clId="Web-{C31BD82D-9311-89C0-FED7-0728ED42280F}" dt="2022-12-04T19:19:39.142" v="37"/>
          <ac:spMkLst>
            <pc:docMk/>
            <pc:sldMk cId="1644683620" sldId="319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9:51.627" v="38"/>
          <ac:spMkLst>
            <pc:docMk/>
            <pc:sldMk cId="1644683620" sldId="319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9:59.096" v="39"/>
          <ac:picMkLst>
            <pc:docMk/>
            <pc:sldMk cId="1644683620" sldId="319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4:24.429" v="56"/>
        <pc:sldMkLst>
          <pc:docMk/>
          <pc:sldMk cId="4254192685" sldId="320"/>
        </pc:sldMkLst>
        <pc:spChg chg="mod">
          <ac:chgData name="Morris, Tracie Greenway" userId="S::tmorris@fdic.gov::2be9a26c-3391-49cc-8546-77551a29fb71" providerId="AD" clId="Web-{C31BD82D-9311-89C0-FED7-0728ED42280F}" dt="2022-12-04T19:23:58.819" v="54"/>
          <ac:spMkLst>
            <pc:docMk/>
            <pc:sldMk cId="4254192685" sldId="320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24:16.085" v="55"/>
          <ac:spMkLst>
            <pc:docMk/>
            <pc:sldMk cId="4254192685" sldId="320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4:24.429" v="56"/>
          <ac:picMkLst>
            <pc:docMk/>
            <pc:sldMk cId="4254192685" sldId="320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6:14.497" v="23"/>
        <pc:sldMkLst>
          <pc:docMk/>
          <pc:sldMk cId="2683718674" sldId="321"/>
        </pc:sldMkLst>
        <pc:spChg chg="mod">
          <ac:chgData name="Morris, Tracie Greenway" userId="S::tmorris@fdic.gov::2be9a26c-3391-49cc-8546-77551a29fb71" providerId="AD" clId="Web-{C31BD82D-9311-89C0-FED7-0728ED42280F}" dt="2022-12-04T19:15:48.512" v="21"/>
          <ac:spMkLst>
            <pc:docMk/>
            <pc:sldMk cId="2683718674" sldId="321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6:05.778" v="22"/>
          <ac:spMkLst>
            <pc:docMk/>
            <pc:sldMk cId="2683718674" sldId="321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6:14.497" v="23"/>
          <ac:picMkLst>
            <pc:docMk/>
            <pc:sldMk cId="2683718674" sldId="321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19:07.485" v="35"/>
        <pc:sldMkLst>
          <pc:docMk/>
          <pc:sldMk cId="2447610812" sldId="322"/>
        </pc:sldMkLst>
        <pc:spChg chg="mod">
          <ac:chgData name="Morris, Tracie Greenway" userId="S::tmorris@fdic.gov::2be9a26c-3391-49cc-8546-77551a29fb71" providerId="AD" clId="Web-{C31BD82D-9311-89C0-FED7-0728ED42280F}" dt="2022-12-04T19:18:15.141" v="31"/>
          <ac:spMkLst>
            <pc:docMk/>
            <pc:sldMk cId="2447610812" sldId="322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9:07.485" v="35"/>
          <ac:spMkLst>
            <pc:docMk/>
            <pc:sldMk cId="2447610812" sldId="322"/>
            <ac:spMk id="10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18:37.657" v="34" actId="20577"/>
          <ac:spMkLst>
            <pc:docMk/>
            <pc:sldMk cId="2447610812" sldId="322"/>
            <ac:spMk id="12" creationId="{CDEC8EC7-2AE0-4B05-8080-FBFD0A26BCBD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18:25.922" v="32"/>
          <ac:picMkLst>
            <pc:docMk/>
            <pc:sldMk cId="2447610812" sldId="322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5:00.773" v="60"/>
        <pc:sldMkLst>
          <pc:docMk/>
          <pc:sldMk cId="2780799665" sldId="323"/>
        </pc:sldMkLst>
        <pc:spChg chg="mod">
          <ac:chgData name="Morris, Tracie Greenway" userId="S::tmorris@fdic.gov::2be9a26c-3391-49cc-8546-77551a29fb71" providerId="AD" clId="Web-{C31BD82D-9311-89C0-FED7-0728ED42280F}" dt="2022-12-04T19:24:43.960" v="58"/>
          <ac:spMkLst>
            <pc:docMk/>
            <pc:sldMk cId="2780799665" sldId="323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24:55.117" v="59"/>
          <ac:spMkLst>
            <pc:docMk/>
            <pc:sldMk cId="2780799665" sldId="323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5:00.773" v="60"/>
          <ac:picMkLst>
            <pc:docMk/>
            <pc:sldMk cId="2780799665" sldId="323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7:07.291" v="68"/>
        <pc:sldMkLst>
          <pc:docMk/>
          <pc:sldMk cId="3950238604" sldId="324"/>
        </pc:sldMkLst>
        <pc:spChg chg="mod">
          <ac:chgData name="Morris, Tracie Greenway" userId="S::tmorris@fdic.gov::2be9a26c-3391-49cc-8546-77551a29fb71" providerId="AD" clId="Web-{C31BD82D-9311-89C0-FED7-0728ED42280F}" dt="2022-12-04T19:26:47.806" v="66"/>
          <ac:spMkLst>
            <pc:docMk/>
            <pc:sldMk cId="3950238604" sldId="324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C31BD82D-9311-89C0-FED7-0728ED42280F}" dt="2022-12-04T19:27:01.088" v="67"/>
          <ac:spMkLst>
            <pc:docMk/>
            <pc:sldMk cId="3950238604" sldId="324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7:07.291" v="68"/>
          <ac:picMkLst>
            <pc:docMk/>
            <pc:sldMk cId="3950238604" sldId="324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1:24.988" v="45"/>
        <pc:sldMkLst>
          <pc:docMk/>
          <pc:sldMk cId="2107956235" sldId="326"/>
        </pc:sldMkLst>
        <pc:spChg chg="mod">
          <ac:chgData name="Morris, Tracie Greenway" userId="S::tmorris@fdic.gov::2be9a26c-3391-49cc-8546-77551a29fb71" providerId="AD" clId="Web-{C31BD82D-9311-89C0-FED7-0728ED42280F}" dt="2022-12-04T19:20:07.940" v="40"/>
          <ac:spMkLst>
            <pc:docMk/>
            <pc:sldMk cId="2107956235" sldId="326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C31BD82D-9311-89C0-FED7-0728ED42280F}" dt="2022-12-04T19:20:21.596" v="41"/>
          <ac:grpSpMkLst>
            <pc:docMk/>
            <pc:sldMk cId="2107956235" sldId="326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31BD82D-9311-89C0-FED7-0728ED42280F}" dt="2022-12-04T19:20:43.550" v="42"/>
          <ac:picMkLst>
            <pc:docMk/>
            <pc:sldMk cId="2107956235" sldId="326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20:56.722" v="43"/>
          <ac:picMkLst>
            <pc:docMk/>
            <pc:sldMk cId="2107956235" sldId="326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21:09.941" v="44"/>
          <ac:picMkLst>
            <pc:docMk/>
            <pc:sldMk cId="2107956235" sldId="326"/>
            <ac:picMk id="1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31BD82D-9311-89C0-FED7-0728ED42280F}" dt="2022-12-04T19:21:24.988" v="45"/>
          <ac:picMkLst>
            <pc:docMk/>
            <pc:sldMk cId="2107956235" sldId="326"/>
            <ac:picMk id="1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2:24.801" v="48"/>
        <pc:sldMkLst>
          <pc:docMk/>
          <pc:sldMk cId="3067099123" sldId="327"/>
        </pc:sldMkLst>
        <pc:spChg chg="mod">
          <ac:chgData name="Morris, Tracie Greenway" userId="S::tmorris@fdic.gov::2be9a26c-3391-49cc-8546-77551a29fb71" providerId="AD" clId="Web-{C31BD82D-9311-89C0-FED7-0728ED42280F}" dt="2022-12-04T19:21:50.426" v="47"/>
          <ac:spMkLst>
            <pc:docMk/>
            <pc:sldMk cId="3067099123" sldId="327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2:24.801" v="48"/>
          <ac:picMkLst>
            <pc:docMk/>
            <pc:sldMk cId="3067099123" sldId="327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3:12.427" v="50"/>
        <pc:sldMkLst>
          <pc:docMk/>
          <pc:sldMk cId="1618722910" sldId="329"/>
        </pc:sldMkLst>
        <pc:spChg chg="mod">
          <ac:chgData name="Morris, Tracie Greenway" userId="S::tmorris@fdic.gov::2be9a26c-3391-49cc-8546-77551a29fb71" providerId="AD" clId="Web-{C31BD82D-9311-89C0-FED7-0728ED42280F}" dt="2022-12-04T19:22:35.067" v="49"/>
          <ac:spMkLst>
            <pc:docMk/>
            <pc:sldMk cId="1618722910" sldId="329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C31BD82D-9311-89C0-FED7-0728ED42280F}" dt="2022-12-04T19:23:12.427" v="50"/>
          <ac:picMkLst>
            <pc:docMk/>
            <pc:sldMk cId="1618722910" sldId="329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31BD82D-9311-89C0-FED7-0728ED42280F}" dt="2022-12-04T19:23:52.147" v="53"/>
        <pc:sldMkLst>
          <pc:docMk/>
          <pc:sldMk cId="4267340378" sldId="330"/>
        </pc:sldMkLst>
        <pc:spChg chg="mod">
          <ac:chgData name="Morris, Tracie Greenway" userId="S::tmorris@fdic.gov::2be9a26c-3391-49cc-8546-77551a29fb71" providerId="AD" clId="Web-{C31BD82D-9311-89C0-FED7-0728ED42280F}" dt="2022-12-04T19:23:40.193" v="52"/>
          <ac:spMkLst>
            <pc:docMk/>
            <pc:sldMk cId="4267340378" sldId="330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C31BD82D-9311-89C0-FED7-0728ED42280F}" dt="2022-12-04T19:23:52.147" v="53"/>
          <ac:grpSpMkLst>
            <pc:docMk/>
            <pc:sldMk cId="4267340378" sldId="330"/>
            <ac:grpSpMk id="7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C31BD82D-9311-89C0-FED7-0728ED42280F}" dt="2022-12-04T19:25:33.149" v="62"/>
        <pc:sldMkLst>
          <pc:docMk/>
          <pc:sldMk cId="3743698649" sldId="331"/>
        </pc:sldMkLst>
        <pc:spChg chg="mod">
          <ac:chgData name="Morris, Tracie Greenway" userId="S::tmorris@fdic.gov::2be9a26c-3391-49cc-8546-77551a29fb71" providerId="AD" clId="Web-{C31BD82D-9311-89C0-FED7-0728ED42280F}" dt="2022-12-04T19:25:21.430" v="61"/>
          <ac:spMkLst>
            <pc:docMk/>
            <pc:sldMk cId="3743698649" sldId="331"/>
            <ac:spMk id="7" creationId="{00000000-0000-0000-0000-000000000000}"/>
          </ac:spMkLst>
        </pc:spChg>
        <pc:grpChg chg="mod">
          <ac:chgData name="Morris, Tracie Greenway" userId="S::tmorris@fdic.gov::2be9a26c-3391-49cc-8546-77551a29fb71" providerId="AD" clId="Web-{C31BD82D-9311-89C0-FED7-0728ED42280F}" dt="2022-12-04T19:25:33.149" v="62"/>
          <ac:grpSpMkLst>
            <pc:docMk/>
            <pc:sldMk cId="3743698649" sldId="331"/>
            <ac:grpSpMk id="9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099FC-ECF2-420C-99EB-99612FCEDB02}" type="datetimeFigureOut">
              <a:rPr lang="en-US" smtClean="0"/>
              <a:t>12/12/2022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5FED6-99CC-4A3F-9DEB-D0C1BE3CA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5FED6-99CC-4A3F-9DEB-D0C1BE3CA6B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6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1874D-39A4-46C5-9276-A4110B5164D6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610C-86D6-48D3-8361-65A8CCE49DC1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99B-5B54-46C4-B859-7E7877F2A1C6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BF864-A0C0-4DF0-9237-2C15A0464A1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4357-42EC-4695-B0C9-EF3752B16FD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F550-A390-4759-9333-D60C7A9BEA9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D0AA-B771-459E-BE5C-194253EB6A75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28432-15CF-4124-8DB1-F40F696F0BC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450F6-BA15-44ED-89FD-E7582B0BC88A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C788-6CEC-4EB9-8E8F-EA938FA7ABB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20FDB-7D3B-4061-8CA7-EC781D28C51A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08644-7B54-427E-87AE-C1BC3DEB595A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3640"/>
            <a:ext cx="3239588" cy="457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da.gov/" TargetMode="External"/><Relationship Id="rId2" Type="http://schemas.openxmlformats.org/officeDocument/2006/relationships/hyperlink" Target="https://www.usa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hildcare.gov/" TargetMode="External"/><Relationship Id="rId5" Type="http://schemas.openxmlformats.org/officeDocument/2006/relationships/hyperlink" Target="https://www.ssa.gov/" TargetMode="External"/><Relationship Id="rId4" Type="http://schemas.openxmlformats.org/officeDocument/2006/relationships/hyperlink" Target="https://www.medicaid.gov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5</a:t>
            </a:r>
          </a:p>
        </p:txBody>
      </p:sp>
      <p:pic>
        <p:nvPicPr>
          <p:cNvPr id="5" name="Picture 4" descr="Image of young woman crossing stree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28281" r="2182" b="15906"/>
          <a:stretch/>
        </p:blipFill>
        <p:spPr>
          <a:xfrm flipH="1">
            <a:off x="-9525" y="0"/>
            <a:ext cx="12187238" cy="4715691"/>
          </a:xfrm>
          <a:prstGeom prst="rect">
            <a:avLst/>
          </a:prstGeom>
        </p:spPr>
      </p:pic>
      <p:sp>
        <p:nvSpPr>
          <p:cNvPr id="6" name="Rectangle 5" descr="Module 5 Saving for your goals and your future"/>
          <p:cNvSpPr/>
          <p:nvPr/>
        </p:nvSpPr>
        <p:spPr>
          <a:xfrm>
            <a:off x="374973" y="2873187"/>
            <a:ext cx="7793738" cy="2162543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5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Saving for Your Goals </a:t>
            </a:r>
            <a:br>
              <a:rPr lang="en-US" sz="5400" dirty="0"/>
            </a:br>
            <a:r>
              <a:rPr lang="en-US" sz="5400" dirty="0"/>
              <a:t>and Your Future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Set aside some money every time you get income. Regularly saving can make a big difference over time.”</a:t>
            </a:r>
          </a:p>
        </p:txBody>
      </p:sp>
      <p:sp>
        <p:nvSpPr>
          <p:cNvPr id="9" name="Rectangle 8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pic>
        <p:nvPicPr>
          <p:cNvPr id="13" name="Picture 12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05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Making</a:t>
            </a:r>
            <a:r>
              <a:rPr lang="en-US" baseline="0" dirty="0"/>
              <a:t> a Saving Plan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5"/>
            <a:ext cx="3932237" cy="1882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 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Making a Saving Plan</a:t>
            </a:r>
          </a:p>
        </p:txBody>
      </p:sp>
      <p:pic>
        <p:nvPicPr>
          <p:cNvPr id="5" name="Picture 4" descr="Image of calculator and pencil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5"/>
          <a:stretch/>
        </p:blipFill>
        <p:spPr>
          <a:xfrm>
            <a:off x="5190893" y="10242"/>
            <a:ext cx="7001107" cy="6847758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7 in your participant guide.</a:t>
            </a:r>
          </a:p>
        </p:txBody>
      </p:sp>
      <p:pic>
        <p:nvPicPr>
          <p:cNvPr id="8" name="Picture 7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6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5713677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Create a plan to save money for your goals.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18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oung man reviewing an invoic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41"/>
          <a:stretch/>
        </p:blipFill>
        <p:spPr>
          <a:xfrm>
            <a:off x="-22062" y="1"/>
            <a:ext cx="12236293" cy="6864626"/>
          </a:xfrm>
          <a:prstGeom prst="rect">
            <a:avLst/>
          </a:prstGeom>
        </p:spPr>
      </p:pic>
      <p:sp>
        <p:nvSpPr>
          <p:cNvPr id="7" name="Rectangle 6" descr="Decorative"/>
          <p:cNvSpPr/>
          <p:nvPr/>
        </p:nvSpPr>
        <p:spPr>
          <a:xfrm>
            <a:off x="0" y="1196799"/>
            <a:ext cx="4836460" cy="181982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7806"/>
            <a:ext cx="3818965" cy="1325563"/>
          </a:xfrm>
        </p:spPr>
        <p:txBody>
          <a:bodyPr/>
          <a:lstStyle/>
          <a:p>
            <a:r>
              <a:rPr lang="en-US" dirty="0"/>
              <a:t>Unexpected Expenses</a:t>
            </a:r>
          </a:p>
        </p:txBody>
      </p:sp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4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" t="5212" r="-107" b="13850"/>
          <a:stretch/>
        </p:blipFill>
        <p:spPr>
          <a:xfrm>
            <a:off x="-20472" y="-1"/>
            <a:ext cx="12228394" cy="6849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0899" y="31038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Emergency Savings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2627" y="1507379"/>
            <a:ext cx="6071517" cy="4351338"/>
          </a:xfrm>
        </p:spPr>
        <p:txBody>
          <a:bodyPr>
            <a:normAutofit/>
          </a:bodyPr>
          <a:lstStyle/>
          <a:p>
            <a:pPr lvl="0"/>
            <a:r>
              <a:rPr lang="en-US" sz="2800" b="1" dirty="0">
                <a:solidFill>
                  <a:schemeClr val="bg1"/>
                </a:solidFill>
              </a:rPr>
              <a:t>Avoids debt if you use it to pay for unexpected expenses</a:t>
            </a:r>
          </a:p>
          <a:p>
            <a:pPr lvl="0"/>
            <a:r>
              <a:rPr lang="en-US" sz="2800" b="1" dirty="0">
                <a:solidFill>
                  <a:schemeClr val="bg1"/>
                </a:solidFill>
              </a:rPr>
              <a:t>Takes time and commitment</a:t>
            </a:r>
          </a:p>
          <a:p>
            <a:pPr lvl="0"/>
            <a:r>
              <a:rPr lang="en-US" sz="2800" b="1" dirty="0">
                <a:solidFill>
                  <a:schemeClr val="bg1"/>
                </a:solidFill>
              </a:rPr>
              <a:t>Is a cycle</a:t>
            </a:r>
          </a:p>
          <a:p>
            <a:pPr lvl="0"/>
            <a:r>
              <a:rPr lang="en-US" sz="2800" b="1" dirty="0">
                <a:solidFill>
                  <a:schemeClr val="bg1"/>
                </a:solidFill>
              </a:rPr>
              <a:t>Still worth doing</a:t>
            </a:r>
          </a:p>
          <a:p>
            <a:pPr lvl="0"/>
            <a:r>
              <a:rPr lang="en-US" sz="2800" b="1" dirty="0">
                <a:solidFill>
                  <a:schemeClr val="bg1"/>
                </a:solidFill>
              </a:rPr>
              <a:t>Improves financial health and stability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185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9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My Plan to Save for Unexpected Expenses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8 in your participant guide.</a:t>
            </a:r>
          </a:p>
        </p:txBody>
      </p:sp>
      <p:pic>
        <p:nvPicPr>
          <p:cNvPr id="6" name="Picture 5" descr="Screenshot of page 8 of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963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682" y="651984"/>
            <a:ext cx="9197789" cy="1325563"/>
          </a:xfrm>
        </p:spPr>
        <p:txBody>
          <a:bodyPr/>
          <a:lstStyle/>
          <a:p>
            <a:r>
              <a:rPr lang="en-US" dirty="0"/>
              <a:t>How Much Money Should You Save for Your Goals?</a:t>
            </a:r>
          </a:p>
        </p:txBody>
      </p:sp>
      <p:sp>
        <p:nvSpPr>
          <p:cNvPr id="4" name="Rectangle 3"/>
          <p:cNvSpPr/>
          <p:nvPr/>
        </p:nvSpPr>
        <p:spPr>
          <a:xfrm>
            <a:off x="851650" y="2130805"/>
            <a:ext cx="7696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What are you saving for?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much will it cost? 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much of that cost do you need to save?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What is your deadline? 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4156509"/>
            <a:ext cx="12192000" cy="92647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28044" y="4214591"/>
            <a:ext cx="75468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EF8903"/>
                </a:solidFill>
              </a:rPr>
              <a:t>Money Needed </a:t>
            </a:r>
            <a:r>
              <a:rPr lang="en-US" sz="4400" b="1" dirty="0">
                <a:solidFill>
                  <a:schemeClr val="bg1"/>
                </a:solidFill>
              </a:rPr>
              <a:t>÷</a:t>
            </a:r>
            <a:r>
              <a:rPr lang="en-US" sz="4400" b="1" dirty="0"/>
              <a:t> </a:t>
            </a:r>
            <a:r>
              <a:rPr lang="en-US" sz="4400" b="1" dirty="0">
                <a:solidFill>
                  <a:srgbClr val="EF8903"/>
                </a:solidFill>
              </a:rPr>
              <a:t>Time to Save</a:t>
            </a:r>
          </a:p>
        </p:txBody>
      </p:sp>
      <p:sp>
        <p:nvSpPr>
          <p:cNvPr id="7" name="Rectangle 6"/>
          <p:cNvSpPr/>
          <p:nvPr/>
        </p:nvSpPr>
        <p:spPr>
          <a:xfrm>
            <a:off x="710452" y="5360941"/>
            <a:ext cx="10764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/>
              <a:t>For example: $1,000 ÷ 100 (50 weeks x 2 years) = Save $10 per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679" y="5962841"/>
            <a:ext cx="10515600" cy="558986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b="1" dirty="0"/>
              <a:t>After two years you will have $1,000!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293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9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4556"/>
            <a:ext cx="10515600" cy="794479"/>
          </a:xfrm>
        </p:spPr>
        <p:txBody>
          <a:bodyPr>
            <a:normAutofit/>
          </a:bodyPr>
          <a:lstStyle/>
          <a:p>
            <a:r>
              <a:rPr lang="en-US" sz="4000" dirty="0"/>
              <a:t>Saving Money for My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309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10 in your participant guide.</a:t>
            </a:r>
          </a:p>
        </p:txBody>
      </p:sp>
      <p:pic>
        <p:nvPicPr>
          <p:cNvPr id="6" name="Picture 5" descr="Screenshot of page 10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60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128" y="347197"/>
            <a:ext cx="10515600" cy="1325563"/>
          </a:xfrm>
        </p:spPr>
        <p:txBody>
          <a:bodyPr/>
          <a:lstStyle/>
          <a:p>
            <a:r>
              <a:rPr lang="en-US" dirty="0"/>
              <a:t>Saving and Public Benefits</a:t>
            </a:r>
          </a:p>
        </p:txBody>
      </p:sp>
      <p:graphicFrame>
        <p:nvGraphicFramePr>
          <p:cNvPr id="4" name="Content Placeholder 3" descr="Saving and Public Benefits" title="Saving and Public Benefits">
            <a:extLst>
              <a:ext uri="{FF2B5EF4-FFF2-40B4-BE49-F238E27FC236}">
                <a16:creationId xmlns:a16="http://schemas.microsoft.com/office/drawing/2014/main" id="{7BA413CB-33B3-4593-B52D-0C6976FD0C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454188"/>
              </p:ext>
            </p:extLst>
          </p:nvPr>
        </p:nvGraphicFramePr>
        <p:xfrm>
          <a:off x="968185" y="1351283"/>
          <a:ext cx="10246662" cy="52297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643276">
                  <a:extLst>
                    <a:ext uri="{9D8B030D-6E8A-4147-A177-3AD203B41FA5}">
                      <a16:colId xmlns:a16="http://schemas.microsoft.com/office/drawing/2014/main" val="1691240822"/>
                    </a:ext>
                  </a:extLst>
                </a:gridCol>
                <a:gridCol w="4341284">
                  <a:extLst>
                    <a:ext uri="{9D8B030D-6E8A-4147-A177-3AD203B41FA5}">
                      <a16:colId xmlns:a16="http://schemas.microsoft.com/office/drawing/2014/main" val="1197862810"/>
                    </a:ext>
                  </a:extLst>
                </a:gridCol>
                <a:gridCol w="3262102">
                  <a:extLst>
                    <a:ext uri="{9D8B030D-6E8A-4147-A177-3AD203B41FA5}">
                      <a16:colId xmlns:a16="http://schemas.microsoft.com/office/drawing/2014/main" val="3873589885"/>
                    </a:ext>
                  </a:extLst>
                </a:gridCol>
              </a:tblGrid>
              <a:tr h="491488">
                <a:tc>
                  <a:txBody>
                    <a:bodyPr/>
                    <a:lstStyle/>
                    <a:p>
                      <a:pPr marL="50800" marR="0" algn="ctr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1" dirty="0"/>
                        <a:t>PUBLIC BENEFIT</a:t>
                      </a:r>
                    </a:p>
                  </a:txBody>
                  <a:tcPr marL="66826" marR="66826" marT="0" marB="0" anchor="ctr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pPr marL="4699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ASSET LIMIT AS OF 2021</a:t>
                      </a:r>
                    </a:p>
                  </a:txBody>
                  <a:tcPr marL="66826" marR="66826" marT="0" marB="0" anchor="ctr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560070" algn="ct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WHERE TO GET MORE INFORMATION</a:t>
                      </a:r>
                    </a:p>
                  </a:txBody>
                  <a:tcPr marL="66826" marR="66826" marT="0" marB="0" anchor="ctr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520293"/>
                  </a:ext>
                </a:extLst>
              </a:tr>
              <a:tr h="623710">
                <a:tc>
                  <a:txBody>
                    <a:bodyPr/>
                    <a:lstStyle/>
                    <a:p>
                      <a:pPr marL="50165" marR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Temporary Assistance for Needy Families (TANF)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$1,000 to $3,000 in most states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480695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2"/>
                        </a:rPr>
                        <a:t>usa.gov</a:t>
                      </a:r>
                      <a:r>
                        <a:rPr lang="en-US" sz="1400" dirty="0"/>
                        <a:t> and search for “TANF program” and the name of your state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4050262749"/>
                  </a:ext>
                </a:extLst>
              </a:tr>
              <a:tr h="984704">
                <a:tc>
                  <a:txBody>
                    <a:bodyPr/>
                    <a:lstStyle/>
                    <a:p>
                      <a:pPr marL="50165" marR="254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Supplemental Nutrition Assistance Program (SNAP, sometimes referred to as “food stamps”)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Varies by state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3"/>
                        </a:rPr>
                        <a:t>usda.gov</a:t>
                      </a:r>
                      <a:r>
                        <a:rPr lang="en-US" sz="1400" dirty="0"/>
                        <a:t> and search for “SNAP” and the name of your state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4027915978"/>
                  </a:ext>
                </a:extLst>
              </a:tr>
              <a:tr h="1010301">
                <a:tc>
                  <a:txBody>
                    <a:bodyPr/>
                    <a:lstStyle/>
                    <a:p>
                      <a:pPr marL="50165" marR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Medicaid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$2,000 if single; $3,000 if married (for some disability- linked Medicaid benefits)</a:t>
                      </a:r>
                    </a:p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/>
                    </a:p>
                    <a:p>
                      <a:pPr marL="46990" marR="10350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Otherwise, generally no asset limit, although there are income limits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21336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4"/>
                        </a:rPr>
                        <a:t>medicaid.gov</a:t>
                      </a:r>
                      <a:r>
                        <a:rPr lang="en-US" sz="1400" dirty="0"/>
                        <a:t> and search for “eligibility”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1310286876"/>
                  </a:ext>
                </a:extLst>
              </a:tr>
              <a:tr h="488352">
                <a:tc>
                  <a:txBody>
                    <a:bodyPr/>
                    <a:lstStyle/>
                    <a:p>
                      <a:pPr marL="50165" marR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Supplemental Security Income (SSI)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49149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$2,000 if single; $3,000 if married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25146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5"/>
                        </a:rPr>
                        <a:t>ssa.gov</a:t>
                      </a:r>
                      <a:r>
                        <a:rPr lang="en-US" sz="1400" dirty="0"/>
                        <a:t> and search for “understanding SSI”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820267781"/>
                  </a:ext>
                </a:extLst>
              </a:tr>
              <a:tr h="491488">
                <a:tc>
                  <a:txBody>
                    <a:bodyPr/>
                    <a:lstStyle/>
                    <a:p>
                      <a:pPr marL="50800" marR="254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Social Security Disability Insurance (SSDI)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No asset limit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273685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5"/>
                        </a:rPr>
                        <a:t>ssa.gov</a:t>
                      </a:r>
                      <a:r>
                        <a:rPr lang="en-US" sz="1400" dirty="0"/>
                        <a:t> and search for “disability”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1393059123"/>
                  </a:ext>
                </a:extLst>
              </a:tr>
              <a:tr h="623710">
                <a:tc>
                  <a:txBody>
                    <a:bodyPr/>
                    <a:lstStyle/>
                    <a:p>
                      <a:pPr marL="50800" marR="254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Special Supplemental Nutrition Program for Women, Infants, and Children (WIC)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No asset limit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273685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2"/>
                        </a:rPr>
                        <a:t>usa.gov</a:t>
                      </a:r>
                      <a:r>
                        <a:rPr lang="en-US" sz="1400" dirty="0"/>
                        <a:t> and search for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“WIC eligibility requirements”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1276164799"/>
                  </a:ext>
                </a:extLst>
              </a:tr>
              <a:tr h="415807">
                <a:tc>
                  <a:txBody>
                    <a:bodyPr/>
                    <a:lstStyle/>
                    <a:p>
                      <a:pPr marL="50800" marR="254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/>
                        <a:t>Child Care Subsidies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699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Varies by state</a:t>
                      </a:r>
                    </a:p>
                  </a:txBody>
                  <a:tcPr marL="66826" marR="66826" marT="0" marB="0"/>
                </a:tc>
                <a:tc>
                  <a:txBody>
                    <a:bodyPr/>
                    <a:lstStyle/>
                    <a:p>
                      <a:pPr marL="47625" marR="273685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Visit </a:t>
                      </a:r>
                      <a:r>
                        <a:rPr lang="en-US" sz="1400" dirty="0">
                          <a:hlinkClick r:id="rId6"/>
                        </a:rPr>
                        <a:t>childcare.gov</a:t>
                      </a:r>
                      <a:r>
                        <a:rPr lang="en-US" sz="1400" dirty="0"/>
                        <a:t> and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select “See Your State’s Resources”</a:t>
                      </a:r>
                    </a:p>
                  </a:txBody>
                  <a:tcPr marL="66826" marR="66826" marT="0" marB="0"/>
                </a:tc>
                <a:extLst>
                  <a:ext uri="{0D108BD9-81ED-4DB2-BD59-A6C34878D82A}">
                    <a16:rowId xmlns:a16="http://schemas.microsoft.com/office/drawing/2014/main" val="400138222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462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 descr="Remember the key takeaway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/>
              </a:rPr>
              <a:t>Remember the key takeaway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5736556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Create a plan to save money for your goals.”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610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21 in your participant guide.</a:t>
            </a:r>
          </a:p>
        </p:txBody>
      </p:sp>
      <p:pic>
        <p:nvPicPr>
          <p:cNvPr id="5" name="Picture 4" descr="Screenshot of page 21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3: Where to Save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5"/>
            <a:ext cx="4097972" cy="1882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 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Where </a:t>
            </a:r>
            <a:br>
              <a:rPr lang="en-US" sz="4400" dirty="0"/>
            </a:br>
            <a:r>
              <a:rPr lang="en-US" sz="4400" dirty="0"/>
              <a:t>to Save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12 in your participant guide.</a:t>
            </a:r>
          </a:p>
        </p:txBody>
      </p:sp>
      <p:pic>
        <p:nvPicPr>
          <p:cNvPr id="9" name="Picture 8" descr="Young man looking at piggy ban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3" r="6600"/>
          <a:stretch/>
        </p:blipFill>
        <p:spPr>
          <a:xfrm>
            <a:off x="5201478" y="0"/>
            <a:ext cx="6990522" cy="6858000"/>
          </a:xfrm>
          <a:prstGeom prst="rect">
            <a:avLst/>
          </a:prstGeom>
        </p:spPr>
      </p:pic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977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049496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the advantages and disadvantages of savings options before choosing where to save.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683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07EADB-D7E7-4ADE-8538-D1308C3D3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584" y="262882"/>
            <a:ext cx="10515600" cy="1325563"/>
          </a:xfrm>
        </p:spPr>
        <p:txBody>
          <a:bodyPr/>
          <a:lstStyle/>
          <a:p>
            <a:r>
              <a:rPr lang="en-US" dirty="0"/>
              <a:t>Advantages and Disadvantages of Savings Options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pic>
        <p:nvPicPr>
          <p:cNvPr id="10" name="Picture 9" descr="Hom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02" y="2351308"/>
            <a:ext cx="1272563" cy="141232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16481" y="2668462"/>
            <a:ext cx="3415502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</a:rPr>
              <a:t>Home </a:t>
            </a:r>
          </a:p>
          <a:p>
            <a:pPr lvl="0">
              <a:spcBef>
                <a:spcPts val="1000"/>
              </a:spcBef>
            </a:pPr>
            <a:endParaRPr lang="en-US" sz="3200" b="1" dirty="0">
              <a:solidFill>
                <a:prstClr val="black"/>
              </a:solidFill>
            </a:endParaRPr>
          </a:p>
          <a:p>
            <a:pPr lvl="0">
              <a:spcBef>
                <a:spcPts val="1000"/>
              </a:spcBef>
            </a:pPr>
            <a:endParaRPr lang="en-US" sz="3200" b="1" dirty="0">
              <a:solidFill>
                <a:prstClr val="black"/>
              </a:solidFill>
            </a:endParaRPr>
          </a:p>
          <a:p>
            <a:pPr lvl="0"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</a:rPr>
              <a:t>Friend or family member</a:t>
            </a:r>
          </a:p>
        </p:txBody>
      </p:sp>
      <p:pic>
        <p:nvPicPr>
          <p:cNvPr id="11" name="Picture 10" descr="Friend of family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03" y="4542384"/>
            <a:ext cx="1147569" cy="1399474"/>
          </a:xfrm>
          <a:prstGeom prst="rect">
            <a:avLst/>
          </a:prstGeom>
        </p:spPr>
      </p:pic>
      <p:pic>
        <p:nvPicPr>
          <p:cNvPr id="15" name="Picture 14" descr="Prepaid card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408" y="2599821"/>
            <a:ext cx="1526070" cy="13166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17409" y="2778193"/>
            <a:ext cx="32732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</a:rPr>
              <a:t>Prepaid card </a:t>
            </a:r>
          </a:p>
        </p:txBody>
      </p:sp>
      <p:pic>
        <p:nvPicPr>
          <p:cNvPr id="16" name="Picture 15" descr="Piggy bank 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633" y="4719366"/>
            <a:ext cx="1526070" cy="12922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222633" y="5079718"/>
            <a:ext cx="310322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</a:rPr>
              <a:t>Savings account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56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</a:t>
            </a:r>
          </a:p>
        </p:txBody>
      </p:sp>
      <p:graphicFrame>
        <p:nvGraphicFramePr>
          <p:cNvPr id="4" name="Table 4" descr="Home" title="Home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54497"/>
              </p:ext>
            </p:extLst>
          </p:nvPr>
        </p:nvGraphicFramePr>
        <p:xfrm>
          <a:off x="952500" y="1827613"/>
          <a:ext cx="10266828" cy="2616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3414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33414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1048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277" marR="89277" marT="44638" marB="44638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277" marR="89277" marT="44638" marB="44638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2074949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No fees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No rules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No additional costs to maintain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Convenient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Easy to access</a:t>
                      </a:r>
                    </a:p>
                    <a:p>
                      <a:endParaRPr lang="en-US" sz="2200" dirty="0"/>
                    </a:p>
                  </a:txBody>
                  <a:tcPr marL="89277" marR="89277" marT="44638" marB="44638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Can be lost or stolen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Can be destroyed in fire, flood, or other disaster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Easy to access, may lead to overspending</a:t>
                      </a:r>
                    </a:p>
                    <a:p>
                      <a:endParaRPr lang="en-US" sz="2200" dirty="0"/>
                    </a:p>
                  </a:txBody>
                  <a:tcPr marL="89277" marR="89277" marT="44638" marB="44638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52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Friend or Family Member" title="Friend or Family Member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Friend or Family Member</a:t>
            </a:r>
          </a:p>
        </p:txBody>
      </p:sp>
      <p:graphicFrame>
        <p:nvGraphicFramePr>
          <p:cNvPr id="4" name="Table 4" descr="Friend or Family Member" title="Friend or Family Member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290686"/>
              </p:ext>
            </p:extLst>
          </p:nvPr>
        </p:nvGraphicFramePr>
        <p:xfrm>
          <a:off x="952500" y="1827613"/>
          <a:ext cx="10307170" cy="261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3585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53585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12486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627" marR="89627" marT="44814" marB="44814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627" marR="89627" marT="44814" marB="44814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208310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No fees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No additional costs to maintain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May be convenient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May keep you from spending the money so you can build savings</a:t>
                      </a:r>
                    </a:p>
                    <a:p>
                      <a:endParaRPr lang="en-US" sz="2200" dirty="0"/>
                    </a:p>
                  </a:txBody>
                  <a:tcPr marL="89627" marR="89627" marT="44814" marB="44814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be lost or stolen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strain relationship if something happens to the money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Does not earn interest</a:t>
                      </a:r>
                    </a:p>
                  </a:txBody>
                  <a:tcPr marL="89627" marR="89627" marT="44814" marB="44814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09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Prepaid Card" title="Prepaid Card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Prepaid Card</a:t>
            </a:r>
          </a:p>
        </p:txBody>
      </p:sp>
      <p:graphicFrame>
        <p:nvGraphicFramePr>
          <p:cNvPr id="4" name="Table 4" descr="Prepaid Card" title="Prepaid Card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12885"/>
              </p:ext>
            </p:extLst>
          </p:nvPr>
        </p:nvGraphicFramePr>
        <p:xfrm>
          <a:off x="952500" y="1861405"/>
          <a:ext cx="10311652" cy="3969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5826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55826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27448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666" marR="89666" marT="44833" marB="44833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666" marR="89666" marT="44833" marB="44833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3173748">
                <a:tc>
                  <a:txBody>
                    <a:bodyPr/>
                    <a:lstStyle/>
                    <a:p>
                      <a:pPr marL="342900" lvl="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 to get a card</a:t>
                      </a:r>
                    </a:p>
                    <a:p>
                      <a:pPr marL="342900" lvl="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 or online functionality</a:t>
                      </a:r>
                    </a:p>
                    <a:p>
                      <a:pPr marL="342900" lvl="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Convenient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able to directly deposit wages and automatically move funds to savings</a:t>
                      </a:r>
                      <a:endParaRPr lang="en-US" sz="2200" dirty="0"/>
                    </a:p>
                  </a:txBody>
                  <a:tcPr marL="89666" marR="89666" marT="44833" marB="44833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Theft or loss—review card agreement to find out if you are protected from theft or loss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not have federal deposit insurance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not be possible to easily move money to savings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have an expiration date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Does not earn interest</a:t>
                      </a:r>
                      <a:endParaRPr lang="en-US" sz="2200" dirty="0"/>
                    </a:p>
                  </a:txBody>
                  <a:tcPr marL="89666" marR="89666" marT="44833" marB="44833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340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Savings Account" title="Savings Account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Savings Account</a:t>
            </a:r>
          </a:p>
        </p:txBody>
      </p:sp>
      <p:graphicFrame>
        <p:nvGraphicFramePr>
          <p:cNvPr id="4" name="Table 4" descr="Savings Account" title="Savings Account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115347"/>
              </p:ext>
            </p:extLst>
          </p:nvPr>
        </p:nvGraphicFramePr>
        <p:xfrm>
          <a:off x="941790" y="1832790"/>
          <a:ext cx="10289338" cy="4639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669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44669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27072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472" marR="89472" marT="44737" marB="44737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472" marR="89472" marT="44737" marB="44737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3857155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Deposits in federally insured financial institutions are insured up to at least $250,000 by FDIC (banks) or NCUA (credit unions)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able to directly deposit wages into the account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able to automatically move money from checking account to savings account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earn interest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help establish a banking relationship</a:t>
                      </a:r>
                      <a:endParaRPr lang="en-US" sz="2200" dirty="0"/>
                    </a:p>
                  </a:txBody>
                  <a:tcPr marL="89472" marR="89472" marT="44737" marB="44737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Monthly or recurring fees can vary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always best option for saving money for long-term goals because interest you earn may be lower than with other options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financial institution may not be near you, or you may not have access to online banking or want to use it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have limited number of withdrawals</a:t>
                      </a:r>
                      <a:endParaRPr lang="en-US" sz="2200" dirty="0"/>
                    </a:p>
                  </a:txBody>
                  <a:tcPr marL="89472" marR="89472" marT="44737" marB="44737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99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Rotating Savings and Credit Association (ROSCA)" title="Rotating Savings and Credit Association (ROSCA)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6472"/>
            <a:ext cx="10515600" cy="1325563"/>
          </a:xfrm>
        </p:spPr>
        <p:txBody>
          <a:bodyPr/>
          <a:lstStyle/>
          <a:p>
            <a:r>
              <a:rPr lang="en-US" dirty="0"/>
              <a:t>Rotating Savings and Credit Association (ROSCA)</a:t>
            </a:r>
          </a:p>
        </p:txBody>
      </p:sp>
      <p:graphicFrame>
        <p:nvGraphicFramePr>
          <p:cNvPr id="4" name="Table 4" descr="Rotating Savings and Credit Association (ROSCA)" title="Rotating Savings and Credit Association (ROSCA)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165370"/>
              </p:ext>
            </p:extLst>
          </p:nvPr>
        </p:nvGraphicFramePr>
        <p:xfrm>
          <a:off x="952500" y="2291712"/>
          <a:ext cx="10275794" cy="3387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7897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37897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31734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355" marR="89355" marT="44677" marB="44677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355" marR="89355" marT="44677" marB="44677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2855696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members encourage each other to save 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Prevents unplanned spending because members cannot access their money until it is their turn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Encourages planning based on the date members will have access to funds</a:t>
                      </a:r>
                    </a:p>
                  </a:txBody>
                  <a:tcPr marL="89355" marR="89355" marT="44677" marB="44677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 of loss due to theft or other mismanagement of funds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Depending where funds are kept, may not have federal deposit insurance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members might not make their deposits when required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the size of the group may affect the timing of access to funds</a:t>
                      </a:r>
                    </a:p>
                  </a:txBody>
                  <a:tcPr marL="89355" marR="89355" marT="44677" marB="44677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97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of a piggy ban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2" b="3645"/>
          <a:stretch/>
        </p:blipFill>
        <p:spPr>
          <a:xfrm flipH="1">
            <a:off x="0" y="0"/>
            <a:ext cx="1220619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501896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Deposits in a federally insured financial institution are insured up to at least </a:t>
            </a:r>
            <a:r>
              <a:rPr lang="en-US" sz="3200" b="1" dirty="0"/>
              <a:t>$250,000</a:t>
            </a:r>
          </a:p>
        </p:txBody>
      </p:sp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97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and Compounding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-11111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12352B-CE0B-4E6C-88F5-8B6F3074A5F5}"/>
              </a:ext>
            </a:extLst>
          </p:cNvPr>
          <p:cNvSpPr txBox="1">
            <a:spLocks/>
          </p:cNvSpPr>
          <p:nvPr/>
        </p:nvSpPr>
        <p:spPr>
          <a:xfrm>
            <a:off x="859101" y="-170838"/>
            <a:ext cx="3806952" cy="3722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EF8903"/>
                </a:solidFill>
              </a:rPr>
              <a:t>Interest and Compounding</a:t>
            </a:r>
          </a:p>
        </p:txBody>
      </p:sp>
      <p:pic>
        <p:nvPicPr>
          <p:cNvPr id="6" name="Picture 5" descr="Image of money, percentage sign and up arrow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49" y="2809820"/>
            <a:ext cx="3274141" cy="332963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04126" y="1099645"/>
            <a:ext cx="5459505" cy="5212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INTEREST: </a:t>
            </a:r>
            <a:br>
              <a:rPr lang="en-US" sz="3200" b="1" dirty="0">
                <a:solidFill>
                  <a:prstClr val="black"/>
                </a:solidFill>
              </a:rPr>
            </a:br>
            <a:r>
              <a:rPr lang="en-US" sz="3200" b="1" dirty="0">
                <a:solidFill>
                  <a:prstClr val="black"/>
                </a:solidFill>
              </a:rPr>
              <a:t>money financial institutions pay you for keeping money deposited with them 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Expressed as a percentage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May need to pay income tax on interest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COMPOUNDING: </a:t>
            </a:r>
            <a:br>
              <a:rPr lang="en-US" sz="3200" b="1" dirty="0">
                <a:solidFill>
                  <a:prstClr val="black"/>
                </a:solidFill>
              </a:rPr>
            </a:br>
            <a:r>
              <a:rPr lang="en-US" sz="3200" b="1" dirty="0">
                <a:solidFill>
                  <a:prstClr val="black"/>
                </a:solidFill>
              </a:rPr>
              <a:t>earning interest on the interest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9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882996"/>
          </a:xfrm>
        </p:spPr>
        <p:txBody>
          <a:bodyPr>
            <a:normAutofit/>
          </a:bodyPr>
          <a:lstStyle/>
          <a:p>
            <a:r>
              <a:rPr lang="en-US" sz="2200" dirty="0"/>
              <a:t>SECTION 1 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What Is Saving?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4" name="Picture 3" descr="Image of a piggy bank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68" t="11518" r="610" b="4644"/>
          <a:stretch/>
        </p:blipFill>
        <p:spPr>
          <a:xfrm>
            <a:off x="5193792" y="-6824"/>
            <a:ext cx="6998208" cy="68716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2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Automating Your Savings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-11111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12352B-CE0B-4E6C-88F5-8B6F3074A5F5}"/>
              </a:ext>
            </a:extLst>
          </p:cNvPr>
          <p:cNvSpPr txBox="1">
            <a:spLocks/>
          </p:cNvSpPr>
          <p:nvPr/>
        </p:nvSpPr>
        <p:spPr>
          <a:xfrm>
            <a:off x="859101" y="-170838"/>
            <a:ext cx="3806952" cy="3722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EF8903"/>
                </a:solidFill>
              </a:rPr>
              <a:t>Automating Your Savings</a:t>
            </a:r>
          </a:p>
        </p:txBody>
      </p:sp>
      <p:pic>
        <p:nvPicPr>
          <p:cNvPr id="6" name="Picture 5" descr="Image of cell phone app and han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1" y="2743200"/>
            <a:ext cx="3248514" cy="357922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04125" y="1099645"/>
            <a:ext cx="5778571" cy="432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Consider ways to make saving automatic: 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Split your direct deposit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Set up an automatic recurring transfer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Understand what happens </a:t>
            </a:r>
            <a:br>
              <a:rPr lang="en-US" sz="3200" b="1" dirty="0">
                <a:solidFill>
                  <a:prstClr val="black"/>
                </a:solidFill>
              </a:rPr>
            </a:br>
            <a:r>
              <a:rPr lang="en-US" sz="3200" b="1" dirty="0">
                <a:solidFill>
                  <a:prstClr val="black"/>
                </a:solidFill>
              </a:rPr>
              <a:t>if you do not have enough money in your account to cover the automatic transfer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22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hand with cellphone app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6" t="-176" r="24310" b="11101"/>
          <a:stretch/>
        </p:blipFill>
        <p:spPr>
          <a:xfrm>
            <a:off x="0" y="-20472"/>
            <a:ext cx="6096000" cy="68989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014" y="72868"/>
            <a:ext cx="10515600" cy="1325563"/>
          </a:xfrm>
        </p:spPr>
        <p:txBody>
          <a:bodyPr/>
          <a:lstStyle/>
          <a:p>
            <a:r>
              <a:rPr lang="en-US" dirty="0"/>
              <a:t>Using Savings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8169" y="1508059"/>
            <a:ext cx="4754445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Understand your savings goals and what you want from a savings app</a:t>
            </a:r>
          </a:p>
          <a:p>
            <a:r>
              <a:rPr lang="en-US" sz="2800" b="1" dirty="0"/>
              <a:t>There are many savings apps you may consider</a:t>
            </a:r>
          </a:p>
          <a:p>
            <a:r>
              <a:rPr lang="en-US" sz="2800" b="1" dirty="0"/>
              <a:t>They typically transfer funds from your checking account into a savings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28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83263-0A85-4022-AE79-D5154699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Savings App</a:t>
            </a:r>
          </a:p>
        </p:txBody>
      </p:sp>
      <p:graphicFrame>
        <p:nvGraphicFramePr>
          <p:cNvPr id="4" name="Table 4" descr="Savings App" title="Savings App">
            <a:extLst>
              <a:ext uri="{FF2B5EF4-FFF2-40B4-BE49-F238E27FC236}">
                <a16:creationId xmlns:a16="http://schemas.microsoft.com/office/drawing/2014/main" id="{EC562C7E-662D-4492-A422-C607BA68D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087247"/>
              </p:ext>
            </p:extLst>
          </p:nvPr>
        </p:nvGraphicFramePr>
        <p:xfrm>
          <a:off x="977208" y="1811001"/>
          <a:ext cx="10255568" cy="36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7784">
                  <a:extLst>
                    <a:ext uri="{9D8B030D-6E8A-4147-A177-3AD203B41FA5}">
                      <a16:colId xmlns:a16="http://schemas.microsoft.com/office/drawing/2014/main" val="342076579"/>
                    </a:ext>
                  </a:extLst>
                </a:gridCol>
                <a:gridCol w="5127784">
                  <a:extLst>
                    <a:ext uri="{9D8B030D-6E8A-4147-A177-3AD203B41FA5}">
                      <a16:colId xmlns:a16="http://schemas.microsoft.com/office/drawing/2014/main" val="273829742"/>
                    </a:ext>
                  </a:extLst>
                </a:gridCol>
              </a:tblGrid>
              <a:tr h="510923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Advantages</a:t>
                      </a:r>
                    </a:p>
                  </a:txBody>
                  <a:tcPr marL="89179" marR="89179" marT="44590" marB="44590">
                    <a:solidFill>
                      <a:srgbClr val="EF89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Disadvantages</a:t>
                      </a:r>
                    </a:p>
                  </a:txBody>
                  <a:tcPr marL="89179" marR="89179" marT="44590" marB="44590">
                    <a:solidFill>
                      <a:srgbClr val="EF89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43071"/>
                  </a:ext>
                </a:extLst>
              </a:tr>
              <a:tr h="3071506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 or online functionality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Convenient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savings are kept separately from checking may be less likely to touch it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able to automatically move money from checking account to savings account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earn interest</a:t>
                      </a:r>
                      <a:endParaRPr lang="en-US" sz="2200" dirty="0"/>
                    </a:p>
                  </a:txBody>
                  <a:tcPr marL="89179" marR="89179" marT="44590" marB="44590">
                    <a:solidFill>
                      <a:srgbClr val="FED9A8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Depending where funds are kept, may not have federal deposit insurance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have fees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 that automatic movement of money might overdraw your account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have limited number of withdrawals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Risk of identity theft if the savings app does not keep your information secure</a:t>
                      </a:r>
                    </a:p>
                  </a:txBody>
                  <a:tcPr marL="89179" marR="89179" marT="44590" marB="44590">
                    <a:solidFill>
                      <a:srgbClr val="FED9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71759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359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07EADB-D7E7-4ADE-8538-D1308C3D3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584" y="262882"/>
            <a:ext cx="10515600" cy="1325563"/>
          </a:xfrm>
        </p:spPr>
        <p:txBody>
          <a:bodyPr/>
          <a:lstStyle/>
          <a:p>
            <a:r>
              <a:rPr lang="en-US" dirty="0"/>
              <a:t>Other Places for Savings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886584" y="2102872"/>
            <a:ext cx="10783171" cy="4280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Money market deposit accounts (MMDAs)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Certificates of deposit (CDs)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U.S. savings bonds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Retirement accounts: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From your employer</a:t>
            </a:r>
          </a:p>
          <a:p>
            <a:pPr marL="731520" lvl="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Individual retirement accounts (IRAs)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Investments such as stocks, corporate bonds, and mutual funds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40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10" name="Rectangle 9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454186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the advantages and disadvantages of savings options before choosing where to save.”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926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4: Saving Smart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5"/>
            <a:ext cx="4097972" cy="1882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4 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Saving Smart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17 in your participant guide.</a:t>
            </a:r>
          </a:p>
        </p:txBody>
      </p:sp>
      <p:pic>
        <p:nvPicPr>
          <p:cNvPr id="2" name="Picture 1" descr="Image of piggy ban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" r="877"/>
          <a:stretch/>
        </p:blipFill>
        <p:spPr>
          <a:xfrm>
            <a:off x="5247786" y="-13648"/>
            <a:ext cx="6939666" cy="6871648"/>
          </a:xfrm>
          <a:prstGeom prst="rect">
            <a:avLst/>
          </a:prstGeom>
        </p:spPr>
      </p:pic>
      <p:pic>
        <p:nvPicPr>
          <p:cNvPr id="8" name="Picture 7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367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494587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Look out for possible fraud or scams. Protect what you save.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996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Decorative"/>
          <p:cNvSpPr/>
          <p:nvPr/>
        </p:nvSpPr>
        <p:spPr>
          <a:xfrm>
            <a:off x="0" y="-16192"/>
            <a:ext cx="12192000" cy="18763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73538" y="-131486"/>
            <a:ext cx="9879805" cy="22290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Warning Signs of Fraud and Scams</a:t>
            </a:r>
          </a:p>
        </p:txBody>
      </p:sp>
      <p:grpSp>
        <p:nvGrpSpPr>
          <p:cNvPr id="9" name="Group 8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0" name="Picture 9" descr="Money Smart and FDIC logos" title="Money Smart and FDIC logos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873538" y="2212862"/>
            <a:ext cx="10073135" cy="4223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SOMEONE…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Calling or emailing you, claiming to be from the government and asking you to pay money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Asking you to pay money or taxes upfront to receive a prize 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or a gift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Asking you to wire them money, send money by courier, or put money on a prepaid card or gift card and send it to them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Asking for access to your money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Pressuring you to “act now” or else the deal will go away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986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 depicting phishing attempt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0" t="10252" r="4909"/>
          <a:stretch/>
        </p:blipFill>
        <p:spPr>
          <a:xfrm>
            <a:off x="-6626" y="-6626"/>
            <a:ext cx="12211878" cy="68447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25" y="333775"/>
            <a:ext cx="3435968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Phishing</a:t>
            </a:r>
          </a:p>
        </p:txBody>
      </p:sp>
      <p:grpSp>
        <p:nvGrpSpPr>
          <p:cNvPr id="6" name="Group 5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7" name="Picture 6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8" name="Picture 7" descr="Money Smart and FDIC logos" title="Money Smart and FDIC logo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23113"/>
            <a:ext cx="10709366" cy="1556064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spcBef>
                <a:spcPts val="600"/>
              </a:spcBef>
            </a:pPr>
            <a:r>
              <a:rPr lang="en-US" sz="3200" b="1" dirty="0">
                <a:solidFill>
                  <a:schemeClr val="bg1"/>
                </a:solidFill>
              </a:rPr>
              <a:t>Scammer impersonates a business or a person to get passwords, credit card numbers, or account information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Scammer uses f</a:t>
            </a:r>
            <a:r>
              <a:rPr lang="en-US" sz="3200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raudulent emails, texts, or websites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0323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9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Protecting Yourself From Fraud and Scams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18 in your participant guide.</a:t>
            </a:r>
          </a:p>
        </p:txBody>
      </p:sp>
      <p:pic>
        <p:nvPicPr>
          <p:cNvPr id="6" name="Picture 5" descr="Screenshot of page 18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44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898421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Set aside some money every time you get income. Regularly </a:t>
            </a:r>
            <a:r>
              <a:rPr lang="en-US" sz="480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saving money can </a:t>
            </a: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make a big difference over time.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3701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4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5898601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Look out for possible fraud or scams. Take steps </a:t>
            </a:r>
            <a:b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to protect what </a:t>
            </a:r>
            <a:b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save.”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238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19 in your participant guide.</a:t>
            </a:r>
          </a:p>
        </p:txBody>
      </p:sp>
      <p:sp>
        <p:nvSpPr>
          <p:cNvPr id="7" name="Oval 6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al 7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Oval 8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EF8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pic>
        <p:nvPicPr>
          <p:cNvPr id="11" name="Picture 10" descr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22 in your participant guide.</a:t>
            </a:r>
          </a:p>
        </p:txBody>
      </p:sp>
      <p:pic>
        <p:nvPicPr>
          <p:cNvPr id="6" name="Picture 5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8" y="363107"/>
            <a:ext cx="5192060" cy="1834466"/>
          </a:xfrm>
          <a:prstGeom prst="rect">
            <a:avLst/>
          </a:prstGeom>
          <a:solidFill>
            <a:srgbClr val="EF8903"/>
          </a:solidFill>
        </p:spPr>
      </p:pic>
      <p:pic>
        <p:nvPicPr>
          <p:cNvPr id="7" name="Picture 6" descr="Screenshot of page 22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of piggy bank and calculato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" t="-110" r="-415" b="18232"/>
          <a:stretch/>
        </p:blipFill>
        <p:spPr>
          <a:xfrm>
            <a:off x="-17698" y="0"/>
            <a:ext cx="12272887" cy="68691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912" y="365125"/>
            <a:ext cx="7190232" cy="1325563"/>
          </a:xfrm>
        </p:spPr>
        <p:txBody>
          <a:bodyPr/>
          <a:lstStyle/>
          <a:p>
            <a:r>
              <a:rPr lang="en-US" dirty="0"/>
              <a:t>Defining Saving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916" y="1496441"/>
            <a:ext cx="8186928" cy="71335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What does “saving” mean?</a:t>
            </a:r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3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Buying Thins for Less the</a:t>
            </a:r>
            <a:r>
              <a:rPr lang="en-US" baseline="0" dirty="0"/>
              <a:t> Same as Saving Money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-11111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12352B-CE0B-4E6C-88F5-8B6F3074A5F5}"/>
              </a:ext>
            </a:extLst>
          </p:cNvPr>
          <p:cNvSpPr txBox="1">
            <a:spLocks/>
          </p:cNvSpPr>
          <p:nvPr/>
        </p:nvSpPr>
        <p:spPr>
          <a:xfrm>
            <a:off x="838200" y="1046621"/>
            <a:ext cx="3542104" cy="3722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EF8903"/>
                </a:solidFill>
              </a:rPr>
              <a:t>Is Buying Things for Less Money the Same as Saving Money?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7387" y="1533332"/>
            <a:ext cx="5459505" cy="389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Only if you save what you did not spend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Saving is setting aside money today for the future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3200" b="1" dirty="0">
                <a:solidFill>
                  <a:prstClr val="black"/>
                </a:solidFill>
              </a:rPr>
              <a:t>To build savings, put some or all of what you did not spend into savings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49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9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Finding Money to Save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6" name="Picture 5" descr="Screenshot of page 3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40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9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My Quick Tips for Finding Money to Save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4 in your participant guide.</a:t>
            </a:r>
          </a:p>
        </p:txBody>
      </p:sp>
      <p:pic>
        <p:nvPicPr>
          <p:cNvPr id="6" name="Picture 5" descr="Image of page 4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Save Money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1539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 txBox="1">
            <a:spLocks/>
          </p:cNvSpPr>
          <p:nvPr/>
        </p:nvSpPr>
        <p:spPr>
          <a:xfrm>
            <a:off x="877840" y="365125"/>
            <a:ext cx="10439399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Save Money?</a:t>
            </a:r>
          </a:p>
        </p:txBody>
      </p:sp>
      <p:pic>
        <p:nvPicPr>
          <p:cNvPr id="14" name="Picture 13" descr="Image of young man putting coins into a piggy ban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1587" r="24708" b="739"/>
          <a:stretch/>
        </p:blipFill>
        <p:spPr>
          <a:xfrm>
            <a:off x="1216942" y="1460310"/>
            <a:ext cx="9761193" cy="541133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E9C1A-262D-4D11-8F08-07459EF94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220" y="2180209"/>
            <a:ext cx="4706469" cy="4238521"/>
          </a:xfrm>
        </p:spPr>
        <p:txBody>
          <a:bodyPr>
            <a:normAutofit/>
          </a:bodyPr>
          <a:lstStyle/>
          <a:p>
            <a:r>
              <a:rPr lang="en-US" sz="2800" b="1" dirty="0"/>
              <a:t>Goals</a:t>
            </a:r>
          </a:p>
          <a:p>
            <a:r>
              <a:rPr lang="en-US" sz="2800" b="1" dirty="0"/>
              <a:t>Wealth-building</a:t>
            </a:r>
          </a:p>
          <a:p>
            <a:r>
              <a:rPr lang="en-US" sz="2800" b="1" dirty="0"/>
              <a:t>Emergencies</a:t>
            </a:r>
          </a:p>
          <a:p>
            <a:r>
              <a:rPr lang="en-US" sz="2800" b="1" dirty="0"/>
              <a:t>Covering times with less income or more expenses</a:t>
            </a:r>
          </a:p>
          <a:p>
            <a:r>
              <a:rPr lang="en-US" sz="2800" b="1" dirty="0"/>
              <a:t>Peace of mind</a:t>
            </a:r>
          </a:p>
          <a:p>
            <a:r>
              <a:rPr lang="en-US" sz="2800" b="1" dirty="0"/>
              <a:t>Job-related expenses</a:t>
            </a:r>
          </a:p>
          <a:p>
            <a:r>
              <a:rPr lang="en-US" sz="2800" b="1" dirty="0"/>
              <a:t>Other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1" name="Group 10" descr="Money Smart and FDIC logos"/>
          <p:cNvGrpSpPr/>
          <p:nvPr/>
        </p:nvGrpSpPr>
        <p:grpSpPr>
          <a:xfrm>
            <a:off x="11468923" y="119929"/>
            <a:ext cx="616918" cy="1014297"/>
            <a:chOff x="11881743" y="-649643"/>
            <a:chExt cx="616918" cy="1014297"/>
          </a:xfrm>
        </p:grpSpPr>
        <p:pic>
          <p:nvPicPr>
            <p:cNvPr id="6" name="Picture 5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1743" y="-649643"/>
              <a:ext cx="616918" cy="649388"/>
            </a:xfrm>
            <a:prstGeom prst="rect">
              <a:avLst/>
            </a:prstGeom>
          </p:spPr>
        </p:pic>
        <p:pic>
          <p:nvPicPr>
            <p:cNvPr id="7" name="Picture 6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07473" y="134682"/>
              <a:ext cx="567238" cy="229972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9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C15462-B624-4893-A802-0B8C611F0E42}">
  <ds:schemaRefs>
    <ds:schemaRef ds:uri="http://purl.org/dc/terms/"/>
    <ds:schemaRef ds:uri="46b93f41-955d-4ad8-ab2a-363dbf4a553d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19676ab-80fa-4d6e-b1fb-39e1e896865c"/>
    <ds:schemaRef ds:uri="http://schemas.microsoft.com/sharepoint/v3"/>
    <ds:schemaRef ds:uri="http://schemas.openxmlformats.org/package/2006/metadata/core-properties"/>
    <ds:schemaRef ds:uri="a9ea5901-5d6f-43a6-8870-a09b753afc6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9E5D702-189E-4281-948E-24DA463C24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6129</TotalTime>
  <Words>1623</Words>
  <Application>Microsoft Office PowerPoint</Application>
  <PresentationFormat>Widescreen</PresentationFormat>
  <Paragraphs>293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Calibri</vt:lpstr>
      <vt:lpstr>Source Sans Pro</vt:lpstr>
      <vt:lpstr>Source Sans Pro Black</vt:lpstr>
      <vt:lpstr>Source Sans Pro ExtraLight</vt:lpstr>
      <vt:lpstr>Source Sans Pro Semibold</vt:lpstr>
      <vt:lpstr>Times New Roman</vt:lpstr>
      <vt:lpstr>Wingdings</vt:lpstr>
      <vt:lpstr>office theme</vt:lpstr>
      <vt:lpstr>Module 5</vt:lpstr>
      <vt:lpstr>Pre-Training Survey</vt:lpstr>
      <vt:lpstr>SECTION 1  What Is Saving?</vt:lpstr>
      <vt:lpstr>Key Takeaway</vt:lpstr>
      <vt:lpstr>Defining Saving</vt:lpstr>
      <vt:lpstr>Is Buying Thins for Less the Same as Saving Money</vt:lpstr>
      <vt:lpstr>Finding Money to Save</vt:lpstr>
      <vt:lpstr>My Quick Tips for Finding Money to Save</vt:lpstr>
      <vt:lpstr>Why Save Money</vt:lpstr>
      <vt:lpstr>Remember the key takeaway</vt:lpstr>
      <vt:lpstr>Section 2: Making a Saving Plan</vt:lpstr>
      <vt:lpstr>Key Takeaway</vt:lpstr>
      <vt:lpstr>Unexpected Expenses</vt:lpstr>
      <vt:lpstr>Emergency Savings Fund</vt:lpstr>
      <vt:lpstr>My Plan to Save for Unexpected Expenses</vt:lpstr>
      <vt:lpstr>How Much Money Should You Save for Your Goals?</vt:lpstr>
      <vt:lpstr>Saving Money for My Goals</vt:lpstr>
      <vt:lpstr>Saving and Public Benefits</vt:lpstr>
      <vt:lpstr>Remember the key takeaway</vt:lpstr>
      <vt:lpstr>Section 3: Where to Save</vt:lpstr>
      <vt:lpstr>Key Takeaway</vt:lpstr>
      <vt:lpstr>Advantages and Disadvantages of Savings Options</vt:lpstr>
      <vt:lpstr>Home</vt:lpstr>
      <vt:lpstr>Friend or Family Member</vt:lpstr>
      <vt:lpstr>Prepaid Card</vt:lpstr>
      <vt:lpstr>Savings Account</vt:lpstr>
      <vt:lpstr>Rotating Savings and Credit Association (ROSCA)</vt:lpstr>
      <vt:lpstr>Deposit Insurance</vt:lpstr>
      <vt:lpstr>Interest and Compounding</vt:lpstr>
      <vt:lpstr>Automating Your Savings</vt:lpstr>
      <vt:lpstr>Using Savings Apps</vt:lpstr>
      <vt:lpstr>Savings App</vt:lpstr>
      <vt:lpstr>Other Places for Savings</vt:lpstr>
      <vt:lpstr>Remember the key takeaway</vt:lpstr>
      <vt:lpstr>Section 4: Saving Smart</vt:lpstr>
      <vt:lpstr>Key Takeaway</vt:lpstr>
      <vt:lpstr>Warning Signs of Fraud and Scams</vt:lpstr>
      <vt:lpstr>Phishing</vt:lpstr>
      <vt:lpstr>Protecting Yourself From Fraud and Scams</vt:lpstr>
      <vt:lpstr>Remember the key takeaway</vt:lpstr>
      <vt:lpstr>Take Action</vt:lpstr>
      <vt:lpstr>Post-Training Survey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5: Saving for Your Goals and Your Future</dc:title>
  <dc:subject>Module 5: Saving for Your Goals and Your Future</dc:subject>
  <dc:creator>FDIC</dc:creator>
  <cp:keywords>Module 5: Saving for Your Goals and Your Future</cp:keywords>
  <dc:description>Module 5: Saving for Your Goals and Your Future</dc:description>
  <cp:lastModifiedBy>Vallarta, Alfred J. [CTR]</cp:lastModifiedBy>
  <cp:revision>179</cp:revision>
  <dcterms:created xsi:type="dcterms:W3CDTF">2021-01-18T18:53:52Z</dcterms:created>
  <dcterms:modified xsi:type="dcterms:W3CDTF">2022-12-12T23:48:53Z</dcterms:modified>
  <cp:category>Module 5: Saving for Your Goals and Your Future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