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44"/>
  </p:notesMasterIdLst>
  <p:sldIdLst>
    <p:sldId id="256" r:id="rId5"/>
    <p:sldId id="257" r:id="rId6"/>
    <p:sldId id="258" r:id="rId7"/>
    <p:sldId id="303" r:id="rId8"/>
    <p:sldId id="276" r:id="rId9"/>
    <p:sldId id="310" r:id="rId10"/>
    <p:sldId id="278" r:id="rId11"/>
    <p:sldId id="314" r:id="rId12"/>
    <p:sldId id="280" r:id="rId13"/>
    <p:sldId id="312" r:id="rId14"/>
    <p:sldId id="313" r:id="rId15"/>
    <p:sldId id="311" r:id="rId16"/>
    <p:sldId id="270" r:id="rId17"/>
    <p:sldId id="316" r:id="rId18"/>
    <p:sldId id="285" r:id="rId19"/>
    <p:sldId id="284" r:id="rId20"/>
    <p:sldId id="286" r:id="rId21"/>
    <p:sldId id="317" r:id="rId22"/>
    <p:sldId id="304" r:id="rId23"/>
    <p:sldId id="288" r:id="rId24"/>
    <p:sldId id="305" r:id="rId25"/>
    <p:sldId id="318" r:id="rId26"/>
    <p:sldId id="319" r:id="rId27"/>
    <p:sldId id="320" r:id="rId28"/>
    <p:sldId id="321" r:id="rId29"/>
    <p:sldId id="322" r:id="rId30"/>
    <p:sldId id="294" r:id="rId31"/>
    <p:sldId id="295" r:id="rId32"/>
    <p:sldId id="296" r:id="rId33"/>
    <p:sldId id="297" r:id="rId34"/>
    <p:sldId id="307" r:id="rId35"/>
    <p:sldId id="298" r:id="rId36"/>
    <p:sldId id="308" r:id="rId37"/>
    <p:sldId id="323" r:id="rId38"/>
    <p:sldId id="324" r:id="rId39"/>
    <p:sldId id="325" r:id="rId40"/>
    <p:sldId id="309" r:id="rId41"/>
    <p:sldId id="302" r:id="rId42"/>
    <p:sldId id="275" r:id="rId43"/>
  </p:sldIdLst>
  <p:sldSz cx="12192000" cy="6858000"/>
  <p:notesSz cx="6858000" cy="9144000"/>
  <p:custDataLst>
    <p:tags r:id="rId4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44" userDrawn="1">
          <p15:clr>
            <a:srgbClr val="A4A3A4"/>
          </p15:clr>
        </p15:guide>
        <p15:guide id="2" pos="3264" userDrawn="1">
          <p15:clr>
            <a:srgbClr val="A4A3A4"/>
          </p15:clr>
        </p15:guide>
        <p15:guide id="3" pos="3840" userDrawn="1">
          <p15:clr>
            <a:srgbClr val="A4A3A4"/>
          </p15:clr>
        </p15:guide>
        <p15:guide id="4" pos="60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ller, Benjamin" initials="MB" lastIdx="7" clrIdx="0">
    <p:extLst>
      <p:ext uri="{19B8F6BF-5375-455C-9EA6-DF929625EA0E}">
        <p15:presenceInfo xmlns:p15="http://schemas.microsoft.com/office/powerpoint/2012/main" userId="S::13026@icf.com::48f7b7d8-6b3b-4e2a-bfb2-785748463508" providerId="AD"/>
      </p:ext>
    </p:extLst>
  </p:cmAuthor>
  <p:cmAuthor id="2" name="Solomon, Sierra" initials="SS" lastIdx="1" clrIdx="1">
    <p:extLst>
      <p:ext uri="{19B8F6BF-5375-455C-9EA6-DF929625EA0E}">
        <p15:presenceInfo xmlns:p15="http://schemas.microsoft.com/office/powerpoint/2012/main" userId="S::15569@icf.com::038a6cd1-c6d6-411b-baf3-0b392b289c5d" providerId="AD"/>
      </p:ext>
    </p:extLst>
  </p:cmAuthor>
  <p:cmAuthor id="3" name="Miller, Sarah" initials="MS" lastIdx="12" clrIdx="2">
    <p:extLst>
      <p:ext uri="{19B8F6BF-5375-455C-9EA6-DF929625EA0E}">
        <p15:presenceInfo xmlns:p15="http://schemas.microsoft.com/office/powerpoint/2012/main" userId="S::53121@icf.com::79d5108e-0b7b-4816-a465-85370785f5a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CAD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A19EF6-4C03-40A9-AFE8-AFA4E0108527}" v="2" dt="2021-09-30T14:47:03.4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08" autoAdjust="0"/>
    <p:restoredTop sz="86415" autoAdjust="0"/>
  </p:normalViewPr>
  <p:slideViewPr>
    <p:cSldViewPr snapToGrid="0">
      <p:cViewPr varScale="1">
        <p:scale>
          <a:sx n="73" d="100"/>
          <a:sy n="73" d="100"/>
        </p:scale>
        <p:origin x="178" y="77"/>
      </p:cViewPr>
      <p:guideLst>
        <p:guide orient="horz" pos="744"/>
        <p:guide pos="3264"/>
        <p:guide pos="3840"/>
        <p:guide pos="600"/>
      </p:guideLst>
    </p:cSldViewPr>
  </p:slideViewPr>
  <p:outlineViewPr>
    <p:cViewPr>
      <p:scale>
        <a:sx n="33" d="100"/>
        <a:sy n="33" d="100"/>
      </p:scale>
      <p:origin x="0" y="-833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44FB09-6773-494B-BCBF-9E0A74253BF0}" type="datetimeFigureOut">
              <a:rPr lang="en-US" smtClean="0"/>
              <a:t>12/28/2022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4A87D-63A8-4A2C-85E1-C00BB3EC79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443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B4A87D-63A8-4A2C-85E1-C00BB3EC798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956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1E77-F4B1-4ACD-BECB-AAD3CDC38F89}" type="datetime1">
              <a:rPr lang="en-US" smtClean="0"/>
              <a:t>12/28/2022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CF1D-11F2-4CDE-AE5C-3ACF287979FE}" type="datetime1">
              <a:rPr lang="en-US" smtClean="0"/>
              <a:t>12/28/2022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87898-688D-44A9-9B62-6A04F5903149}" type="datetime1">
              <a:rPr lang="en-US" smtClean="0"/>
              <a:t>12/28/2022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99FEE-78A5-44D3-B6D1-50FE27F2862D}" type="datetime1">
              <a:rPr lang="en-US" smtClean="0"/>
              <a:t>12/28/2022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4686-FE60-4183-A482-FCB02C7483FA}" type="datetime1">
              <a:rPr lang="en-US" smtClean="0"/>
              <a:t>12/28/2022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61415-2081-424E-955C-8A89BD28D0FB}" type="datetime1">
              <a:rPr lang="en-US" smtClean="0"/>
              <a:t>12/28/2022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0D59D-FE4B-4950-BB83-79377232C219}" type="datetime1">
              <a:rPr lang="en-US" smtClean="0"/>
              <a:t>12/28/2022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5B22-9C36-4F51-992A-F8367AB3505A}" type="datetime1">
              <a:rPr lang="en-US" smtClean="0"/>
              <a:t>12/28/2022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60260-F265-4E87-9BAA-6FB0A63BD7E2}" type="datetime1">
              <a:rPr lang="en-US" smtClean="0"/>
              <a:t>12/28/2022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686AC-0DB2-4EAB-B0C5-545782924F11}" type="datetime1">
              <a:rPr lang="en-US" smtClean="0"/>
              <a:t>12/28/2022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08419-CDCF-41E9-B3BB-CCA7DD3E2FAC}" type="datetime1">
              <a:rPr lang="en-US" smtClean="0"/>
              <a:t>12/28/2022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E19BB-8A63-4EF0-B692-44DE4CC0BB3F}" type="datetime1">
              <a:rPr lang="en-US" smtClean="0"/>
              <a:t>12/28/2022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06988" y="63099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fld id="{330EA680-D336-4FF7-8B7A-9848BB0A1C3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Money Smart logo" title="Money Smart Logo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 title="FDIC logo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4" Type="http://schemas.openxmlformats.org/officeDocument/2006/relationships/image" Target="../media/image1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Relationship Id="rId4" Type="http://schemas.openxmlformats.org/officeDocument/2006/relationships/image" Target="../media/image1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Relationship Id="rId4" Type="http://schemas.openxmlformats.org/officeDocument/2006/relationships/image" Target="../media/image14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Relationship Id="rId4" Type="http://schemas.openxmlformats.org/officeDocument/2006/relationships/image" Target="../media/image2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Relationship Id="rId4" Type="http://schemas.openxmlformats.org/officeDocument/2006/relationships/image" Target="../media/image29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anding cash money over while signing a contract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" t="18950" r="-75" b="23471"/>
          <a:stretch/>
        </p:blipFill>
        <p:spPr>
          <a:xfrm>
            <a:off x="0" y="-87330"/>
            <a:ext cx="12205699" cy="477959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noFill/>
              </a:rPr>
              <a:t>Module 7</a:t>
            </a:r>
          </a:p>
        </p:txBody>
      </p:sp>
      <p:sp>
        <p:nvSpPr>
          <p:cNvPr id="6" name="Rectangle 5" descr="Module 7 Borrowing basics"/>
          <p:cNvSpPr/>
          <p:nvPr/>
        </p:nvSpPr>
        <p:spPr>
          <a:xfrm>
            <a:off x="374973" y="3394710"/>
            <a:ext cx="5974392" cy="1641020"/>
          </a:xfrm>
          <a:prstGeom prst="rect">
            <a:avLst/>
          </a:prstGeom>
          <a:solidFill>
            <a:srgbClr val="9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67675" y="3125000"/>
            <a:ext cx="8925005" cy="172849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MODULE 7</a:t>
            </a:r>
            <a:r>
              <a:rPr lang="en-US" dirty="0"/>
              <a:t/>
            </a:r>
            <a:br>
              <a:rPr lang="en-US" dirty="0"/>
            </a:br>
            <a:r>
              <a:rPr lang="en-US" sz="5400" dirty="0"/>
              <a:t>Borrowing Basics</a:t>
            </a:r>
          </a:p>
        </p:txBody>
      </p:sp>
      <p:pic>
        <p:nvPicPr>
          <p:cNvPr id="9" name="Picture 8" descr="FDIC logo Federal Deposit Insurance Corporatio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611" y="5896800"/>
            <a:ext cx="3505663" cy="566489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1502209" y="5690277"/>
            <a:ext cx="5033050" cy="9403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3400"/>
              </a:lnSpc>
            </a:pPr>
            <a:r>
              <a:rPr lang="en-US" sz="3200" dirty="0">
                <a:latin typeface="+mj-lt"/>
                <a:ea typeface="Source Sans Pro ExtraLight" panose="020B0303030403020204" pitchFamily="34" charset="0"/>
              </a:rPr>
              <a:t>MONEY SMART </a:t>
            </a:r>
            <a:br>
              <a:rPr lang="en-US" sz="3200" dirty="0">
                <a:latin typeface="+mj-lt"/>
                <a:ea typeface="Source Sans Pro ExtraLight" panose="020B0303030403020204" pitchFamily="34" charset="0"/>
              </a:rPr>
            </a:br>
            <a:r>
              <a:rPr lang="en-US" sz="3200" dirty="0">
                <a:latin typeface="+mj-lt"/>
                <a:ea typeface="Source Sans Pro ExtraLight" panose="020B0303030403020204" pitchFamily="34" charset="0"/>
              </a:rPr>
              <a:t>FOR YOUNG ADULTS</a:t>
            </a:r>
          </a:p>
        </p:txBody>
      </p:sp>
      <p:pic>
        <p:nvPicPr>
          <p:cNvPr id="8" name="Picture 7" descr="Money Smart logo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73" y="5444048"/>
            <a:ext cx="1127236" cy="118656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Secured and unsecured loans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8C863FF-06FA-483A-80A0-700CD74BD8DB}"/>
              </a:ext>
            </a:extLst>
          </p:cNvPr>
          <p:cNvSpPr txBox="1">
            <a:spLocks/>
          </p:cNvSpPr>
          <p:nvPr/>
        </p:nvSpPr>
        <p:spPr>
          <a:xfrm>
            <a:off x="856924" y="-4892"/>
            <a:ext cx="3643519" cy="40295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Secured and Unsecured Loans</a:t>
            </a:r>
          </a:p>
        </p:txBody>
      </p:sp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Secured and Unsecured Loans</a:t>
            </a:r>
          </a:p>
        </p:txBody>
      </p:sp>
      <p:pic>
        <p:nvPicPr>
          <p:cNvPr id="11" name="Picture 10" descr="closed lock and open lock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4167116"/>
            <a:ext cx="3331293" cy="201129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995916" y="1222248"/>
            <a:ext cx="5645624" cy="4734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prstClr val="black"/>
                </a:solidFill>
              </a:rPr>
              <a:t>Secured Loans</a:t>
            </a:r>
          </a:p>
          <a:p>
            <a:pPr marL="685800" lvl="0"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prstClr val="black"/>
                </a:solidFill>
              </a:rPr>
              <a:t>Require collateral, such as 	your house, vehicle, or cash</a:t>
            </a:r>
          </a:p>
          <a:p>
            <a:pPr marL="685800" lvl="0"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prstClr val="black"/>
                </a:solidFill>
              </a:rPr>
              <a:t>You lose the collateral if you 	don’t pay as agreed</a:t>
            </a:r>
          </a:p>
          <a:p>
            <a:pPr marL="457200" lvl="0" indent="-457200">
              <a:lnSpc>
                <a:spcPct val="2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prstClr val="black"/>
                </a:solidFill>
              </a:rPr>
              <a:t>Unsecured Loans</a:t>
            </a:r>
          </a:p>
          <a:p>
            <a:pPr marL="685800" lvl="0"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prstClr val="black"/>
                </a:solidFill>
              </a:rPr>
              <a:t>No collateral</a:t>
            </a:r>
          </a:p>
          <a:p>
            <a:pPr marL="685800" lvl="0"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prstClr val="black"/>
                </a:solidFill>
              </a:rPr>
              <a:t>Often higher interest rates 	than secured loans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310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 descr="The cost of borrowing"/>
          <p:cNvSpPr/>
          <p:nvPr/>
        </p:nvSpPr>
        <p:spPr>
          <a:xfrm>
            <a:off x="0" y="0"/>
            <a:ext cx="12192000" cy="463378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11" name="Picture 10" descr="money smart logo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2" name="Picture 11" descr="fdic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8" cy="229972"/>
            </a:xfrm>
            <a:prstGeom prst="rect">
              <a:avLst/>
            </a:prstGeom>
          </p:spPr>
        </p:pic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83B72A9E-D2A5-4D8B-A249-CD14778A8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6027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The Cost of Borrowing</a:t>
            </a:r>
          </a:p>
        </p:txBody>
      </p:sp>
      <p:sp>
        <p:nvSpPr>
          <p:cNvPr id="7" name="Rectangle 6" descr="You generally repay more money than you borrowed - Principal, Interest and fees"/>
          <p:cNvSpPr/>
          <p:nvPr/>
        </p:nvSpPr>
        <p:spPr>
          <a:xfrm>
            <a:off x="1234019" y="1576107"/>
            <a:ext cx="9723962" cy="5281893"/>
          </a:xfrm>
          <a:prstGeom prst="rect">
            <a:avLst/>
          </a:prstGeom>
          <a:solidFill>
            <a:srgbClr val="9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622912" y="1910245"/>
            <a:ext cx="9013243" cy="4627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/>
              <a:t>You generally repay more money than you borrowed </a:t>
            </a:r>
          </a:p>
          <a:p>
            <a:pPr marL="685800" lvl="1" indent="-228600">
              <a:lnSpc>
                <a:spcPct val="9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800" b="1" dirty="0"/>
              <a:t>Amount you repay on loan &gt; Amount you borrowed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/>
              <a:t>Principal: </a:t>
            </a:r>
          </a:p>
          <a:p>
            <a:pPr marL="685800" indent="-228600">
              <a:lnSpc>
                <a:spcPct val="70000"/>
              </a:lnSpc>
              <a:spcBef>
                <a:spcPts val="600"/>
              </a:spcBef>
            </a:pPr>
            <a:r>
              <a:rPr lang="en-US" sz="2800" b="1" dirty="0"/>
              <a:t>The money you borrowed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/>
              <a:t>Interest: </a:t>
            </a:r>
          </a:p>
          <a:p>
            <a:pPr marL="457200" indent="-457200">
              <a:lnSpc>
                <a:spcPct val="90000"/>
              </a:lnSpc>
              <a:spcBef>
                <a:spcPts val="600"/>
              </a:spcBef>
            </a:pPr>
            <a:r>
              <a:rPr lang="en-US" sz="2800" b="1" dirty="0"/>
              <a:t>	Amount of money financial institution charges for allowing you to use its money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/>
              <a:t>Fees: 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/>
              <a:t>	May be charged for certain activities like reviewing loan application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059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Prepayment"/>
          <p:cNvSpPr/>
          <p:nvPr/>
        </p:nvSpPr>
        <p:spPr>
          <a:xfrm>
            <a:off x="0" y="-16192"/>
            <a:ext cx="12192000" cy="17068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6" name="Picture 5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1B3E20-8FBD-4C37-AFC4-535E7396C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487" y="363977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Prepayment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7E76E8E-2E25-4AF4-9824-C564342F0091}"/>
              </a:ext>
            </a:extLst>
          </p:cNvPr>
          <p:cNvSpPr txBox="1">
            <a:spLocks/>
          </p:cNvSpPr>
          <p:nvPr/>
        </p:nvSpPr>
        <p:spPr>
          <a:xfrm>
            <a:off x="833487" y="24087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2800" b="1" dirty="0">
                <a:solidFill>
                  <a:prstClr val="black"/>
                </a:solidFill>
              </a:rPr>
              <a:t>Early repayment of ALL of a loan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prstClr val="black"/>
                </a:solidFill>
              </a:rPr>
              <a:t>Reduces interest costs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prstClr val="black"/>
                </a:solidFill>
              </a:rPr>
              <a:t>Pays off the loan 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Or, early repayment of PART of a loan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prstClr val="black"/>
                </a:solidFill>
              </a:rPr>
              <a:t>Generally reduces interest costs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prstClr val="black"/>
                </a:solidFill>
              </a:rPr>
              <a:t>Potentially earlier payoff date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Some loans have prepayment penalties, others do not</a:t>
            </a:r>
          </a:p>
          <a:p>
            <a:pPr marL="685800">
              <a:spcBef>
                <a:spcPts val="500"/>
              </a:spcBef>
              <a:buFont typeface="Courier New" panose="02070309020205020404" pitchFamily="49" charset="0"/>
              <a:buChar char="o"/>
            </a:pPr>
            <a:endParaRPr lang="en-US" sz="28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733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AD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53249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4 in your participant guide.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075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Exploring Borrowing Options</a:t>
            </a:r>
          </a:p>
        </p:txBody>
      </p:sp>
      <p:pic>
        <p:nvPicPr>
          <p:cNvPr id="5" name="Picture 4" descr="Exploring the borrowing options try it screensho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333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Truth in lending/comparing offers"/>
          <p:cNvSpPr/>
          <p:nvPr/>
        </p:nvSpPr>
        <p:spPr>
          <a:xfrm>
            <a:off x="0" y="-16192"/>
            <a:ext cx="12192000" cy="17068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6" name="Picture 5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1B3E20-8FBD-4C37-AFC4-535E7396C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487" y="354879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Truth in Lending/Comparing Offers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7E76E8E-2E25-4AF4-9824-C564342F0091}"/>
              </a:ext>
            </a:extLst>
          </p:cNvPr>
          <p:cNvSpPr txBox="1">
            <a:spLocks/>
          </p:cNvSpPr>
          <p:nvPr/>
        </p:nvSpPr>
        <p:spPr>
          <a:xfrm>
            <a:off x="833487" y="2408788"/>
            <a:ext cx="10515600" cy="27637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2800" b="1" dirty="0">
                <a:solidFill>
                  <a:prstClr val="black"/>
                </a:solidFill>
              </a:rPr>
              <a:t>Truth in Lending Act (TILA) written disclosure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Shows loan terms in clear and uniform manner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Receive the TILA disclosure before you sign for loan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Can help you compare loan offers</a:t>
            </a:r>
          </a:p>
          <a:p>
            <a:pPr marL="685800">
              <a:spcBef>
                <a:spcPts val="500"/>
              </a:spcBef>
              <a:buFont typeface="Courier New" panose="02070309020205020404" pitchFamily="49" charset="0"/>
              <a:buChar char="o"/>
            </a:pPr>
            <a:endParaRPr lang="en-US" sz="28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804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4A604-3270-4F33-80E3-D3AEC9EC2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 of a Sample TILA Disclosure*</a:t>
            </a:r>
            <a:endParaRPr lang="en-US" dirty="0"/>
          </a:p>
        </p:txBody>
      </p:sp>
      <p:graphicFrame>
        <p:nvGraphicFramePr>
          <p:cNvPr id="4" name="Content Placeholder 5" descr="four column table with title row and 2 content rows beneath title row">
            <a:extLst>
              <a:ext uri="{FF2B5EF4-FFF2-40B4-BE49-F238E27FC236}">
                <a16:creationId xmlns:a16="http://schemas.microsoft.com/office/drawing/2014/main" id="{B3F6C92D-6A16-4A64-BDCF-72B038D1F6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9623982"/>
              </p:ext>
            </p:extLst>
          </p:nvPr>
        </p:nvGraphicFramePr>
        <p:xfrm>
          <a:off x="961308" y="1522311"/>
          <a:ext cx="10201064" cy="231916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5502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02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502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502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960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Annual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Percentage Rate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Finance</a:t>
                      </a:r>
                      <a:b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Charge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Amount</a:t>
                      </a:r>
                      <a:b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Financed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 of</a:t>
                      </a:r>
                      <a:b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Payments</a:t>
                      </a:r>
                    </a:p>
                  </a:txBody>
                  <a:tcPr marL="83326" marR="8332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cost of your credit as a yearly rate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dollar amount the credit will cost you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amount of credit provided to you or on your behalf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amount you will have paid after</a:t>
                      </a:r>
                      <a:r>
                        <a:rPr lang="en-US" baseline="0" dirty="0"/>
                        <a:t> you make all payments as scheduled</a:t>
                      </a:r>
                      <a:endParaRPr lang="en-US" dirty="0"/>
                    </a:p>
                  </a:txBody>
                  <a:tcPr marL="83326" marR="8332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12%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$600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$5,000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$5,600</a:t>
                      </a:r>
                    </a:p>
                  </a:txBody>
                  <a:tcPr marL="83326" marR="8332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AFCACF-C275-428E-AA6E-B761A453D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84723"/>
            <a:ext cx="10515600" cy="59224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800" i="1" dirty="0"/>
              <a:t>*Disclosures for mortgages (home loans) and some student loans will look different than this.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7089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D6277-62F3-4297-8EEA-3CDA2A12E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6027"/>
            <a:ext cx="10515600" cy="1325563"/>
          </a:xfrm>
        </p:spPr>
        <p:txBody>
          <a:bodyPr/>
          <a:lstStyle/>
          <a:p>
            <a:r>
              <a:rPr lang="en-US" dirty="0"/>
              <a:t>Finance Charge*</a:t>
            </a:r>
          </a:p>
        </p:txBody>
      </p:sp>
      <p:graphicFrame>
        <p:nvGraphicFramePr>
          <p:cNvPr id="4" name="Content Placeholder 5" descr="four column table with title row and 2 content rows beneath title row">
            <a:extLst>
              <a:ext uri="{FF2B5EF4-FFF2-40B4-BE49-F238E27FC236}">
                <a16:creationId xmlns:a16="http://schemas.microsoft.com/office/drawing/2014/main" id="{DC289B3A-F37A-4403-8CBD-B2C4B48747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5148748"/>
              </p:ext>
            </p:extLst>
          </p:nvPr>
        </p:nvGraphicFramePr>
        <p:xfrm>
          <a:off x="979268" y="1529108"/>
          <a:ext cx="10216556" cy="33450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5541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4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541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541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2064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Annual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Percentage Rate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Finance</a:t>
                      </a:r>
                      <a:b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Charge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Amount</a:t>
                      </a:r>
                      <a:br>
                        <a:rPr lang="en-US" b="1" dirty="0"/>
                      </a:br>
                      <a:r>
                        <a:rPr lang="en-US" b="1" dirty="0"/>
                        <a:t>Financed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Total of</a:t>
                      </a:r>
                      <a:br>
                        <a:rPr lang="en-US" b="1" dirty="0"/>
                      </a:br>
                      <a:r>
                        <a:rPr lang="en-US" b="1" dirty="0"/>
                        <a:t>Payments</a:t>
                      </a:r>
                    </a:p>
                  </a:txBody>
                  <a:tcPr marL="83326" marR="8332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5425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cost of your credit as </a:t>
                      </a:r>
                      <a:b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yearly rate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dollar amount the credit will cost you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amount of credit provided to you or on your behalf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amount you will have paid after</a:t>
                      </a:r>
                      <a:r>
                        <a:rPr lang="en-US" baseline="0" dirty="0"/>
                        <a:t> you make all payments as scheduled</a:t>
                      </a:r>
                    </a:p>
                    <a:p>
                      <a:endParaRPr lang="en-US" baseline="0" dirty="0"/>
                    </a:p>
                    <a:p>
                      <a:endParaRPr lang="en-US" dirty="0"/>
                    </a:p>
                  </a:txBody>
                  <a:tcPr marL="83326" marR="8332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94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12%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$600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$5,000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$5,600</a:t>
                      </a:r>
                    </a:p>
                  </a:txBody>
                  <a:tcPr marL="83326" marR="8332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7375B5C-C892-4A1D-BE80-7292F766C894}"/>
              </a:ext>
            </a:extLst>
          </p:cNvPr>
          <p:cNvSpPr txBox="1"/>
          <p:nvPr/>
        </p:nvSpPr>
        <p:spPr>
          <a:xfrm>
            <a:off x="3838886" y="3429000"/>
            <a:ext cx="1893346" cy="92333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Arial Black" panose="020B0A04020102020204" pitchFamily="34" charset="0"/>
              </a:rPr>
              <a:t>0.12 x $5,000</a:t>
            </a:r>
            <a:br>
              <a:rPr lang="en-US" b="1" dirty="0">
                <a:solidFill>
                  <a:schemeClr val="tx2"/>
                </a:solidFill>
                <a:latin typeface="Arial Black" panose="020B0A04020102020204" pitchFamily="34" charset="0"/>
              </a:rPr>
            </a:br>
            <a:r>
              <a:rPr lang="en-US" b="1" dirty="0">
                <a:solidFill>
                  <a:schemeClr val="tx2"/>
                </a:solidFill>
                <a:latin typeface="Arial Black" panose="020B0A04020102020204" pitchFamily="34" charset="0"/>
              </a:rPr>
              <a:t>=</a:t>
            </a:r>
            <a:br>
              <a:rPr lang="en-US" b="1" dirty="0">
                <a:solidFill>
                  <a:schemeClr val="tx2"/>
                </a:solidFill>
                <a:latin typeface="Arial Black" panose="020B0A04020102020204" pitchFamily="34" charset="0"/>
              </a:rPr>
            </a:br>
            <a:r>
              <a:rPr lang="en-US" b="1" dirty="0">
                <a:solidFill>
                  <a:schemeClr val="tx2"/>
                </a:solidFill>
                <a:latin typeface="Arial Black" panose="020B0A04020102020204" pitchFamily="34" charset="0"/>
              </a:rPr>
              <a:t>$600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1237358-C4AA-4135-97CD-50609795D9A3}"/>
              </a:ext>
            </a:extLst>
          </p:cNvPr>
          <p:cNvSpPr txBox="1">
            <a:spLocks/>
          </p:cNvSpPr>
          <p:nvPr/>
        </p:nvSpPr>
        <p:spPr>
          <a:xfrm>
            <a:off x="838200" y="5584723"/>
            <a:ext cx="10515600" cy="5922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i="1"/>
              <a:t>*Disclosures for mortgages (home loans) and some student loans will look different than this.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743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9A8CD-00E7-4A76-A847-6907BFE62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of Payments*</a:t>
            </a:r>
          </a:p>
        </p:txBody>
      </p:sp>
      <p:graphicFrame>
        <p:nvGraphicFramePr>
          <p:cNvPr id="4" name="Content Placeholder 5" descr="four column table with title row and 2 content rows beneath title row">
            <a:extLst>
              <a:ext uri="{FF2B5EF4-FFF2-40B4-BE49-F238E27FC236}">
                <a16:creationId xmlns:a16="http://schemas.microsoft.com/office/drawing/2014/main" id="{D29488E0-1AE6-49C7-B4B8-294D6896D4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8735132"/>
              </p:ext>
            </p:extLst>
          </p:nvPr>
        </p:nvGraphicFramePr>
        <p:xfrm>
          <a:off x="1003401" y="1463317"/>
          <a:ext cx="10047460" cy="313704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5118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18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18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118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960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Annual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Percentage Rate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Finance</a:t>
                      </a:r>
                      <a:b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Charge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Amount</a:t>
                      </a:r>
                      <a:br>
                        <a:rPr lang="en-US" b="1" dirty="0"/>
                      </a:br>
                      <a:r>
                        <a:rPr lang="en-US" b="1" dirty="0"/>
                        <a:t>Financed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 of</a:t>
                      </a:r>
                      <a:b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Payments</a:t>
                      </a:r>
                    </a:p>
                  </a:txBody>
                  <a:tcPr marL="83326" marR="8332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521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cost of your credit as a yearly rate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dollar amount the credit will cost you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The amount of credit provided to you or on your behalf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amount you will have paid after</a:t>
                      </a:r>
                      <a:r>
                        <a:rPr lang="en-US" baseline="0" dirty="0"/>
                        <a:t> you make all payments as scheduled</a:t>
                      </a:r>
                    </a:p>
                    <a:p>
                      <a:endParaRPr lang="en-US" baseline="0" dirty="0"/>
                    </a:p>
                    <a:p>
                      <a:endParaRPr lang="en-US" baseline="0" dirty="0"/>
                    </a:p>
                    <a:p>
                      <a:endParaRPr lang="en-US" dirty="0"/>
                    </a:p>
                  </a:txBody>
                  <a:tcPr marL="83326" marR="8332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12%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$600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$5,000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$5,600</a:t>
                      </a:r>
                    </a:p>
                  </a:txBody>
                  <a:tcPr marL="83326" marR="8332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EDD1FF5-8534-47E9-8D10-216D12AB6A1F}"/>
              </a:ext>
            </a:extLst>
          </p:cNvPr>
          <p:cNvSpPr txBox="1"/>
          <p:nvPr/>
        </p:nvSpPr>
        <p:spPr>
          <a:xfrm>
            <a:off x="9002565" y="3429000"/>
            <a:ext cx="1641887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Arial Black" panose="020B0A04020102020204" pitchFamily="34" charset="0"/>
              </a:rPr>
              <a:t>$600 +</a:t>
            </a:r>
            <a:br>
              <a:rPr lang="en-US" b="1" dirty="0">
                <a:solidFill>
                  <a:schemeClr val="tx2"/>
                </a:solidFill>
                <a:latin typeface="Arial Black" panose="020B0A04020102020204" pitchFamily="34" charset="0"/>
              </a:rPr>
            </a:br>
            <a:r>
              <a:rPr lang="en-US" b="1" dirty="0">
                <a:solidFill>
                  <a:schemeClr val="tx2"/>
                </a:solidFill>
                <a:latin typeface="Arial Black" panose="020B0A04020102020204" pitchFamily="34" charset="0"/>
              </a:rPr>
              <a:t>$5,000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D94B7B7-84F1-4521-BD7D-4960041EC73B}"/>
              </a:ext>
            </a:extLst>
          </p:cNvPr>
          <p:cNvSpPr txBox="1">
            <a:spLocks/>
          </p:cNvSpPr>
          <p:nvPr/>
        </p:nvSpPr>
        <p:spPr>
          <a:xfrm>
            <a:off x="838200" y="5584723"/>
            <a:ext cx="10515600" cy="5922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i="1"/>
              <a:t>*Disclosures for mortgages (home loans) and some student loans will look different than this.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107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shop around with shopping cart image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Shop Around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8C863FF-06FA-483A-80A0-700CD74BD8DB}"/>
              </a:ext>
            </a:extLst>
          </p:cNvPr>
          <p:cNvSpPr txBox="1">
            <a:spLocks/>
          </p:cNvSpPr>
          <p:nvPr/>
        </p:nvSpPr>
        <p:spPr>
          <a:xfrm>
            <a:off x="866023" y="-577847"/>
            <a:ext cx="3643519" cy="40295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Shop Around</a:t>
            </a:r>
          </a:p>
        </p:txBody>
      </p:sp>
      <p:pic>
        <p:nvPicPr>
          <p:cNvPr id="2" name="Picture 1" descr="shopping car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3429000"/>
            <a:ext cx="3119082" cy="279463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995916" y="1222248"/>
            <a:ext cx="5418162" cy="4614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Use TILA disclosures, particularly the annual percentage rates (APRs), </a:t>
            </a:r>
            <a:br>
              <a:rPr lang="en-US" sz="2800" b="1" dirty="0">
                <a:solidFill>
                  <a:prstClr val="black"/>
                </a:solidFill>
              </a:rPr>
            </a:br>
            <a:r>
              <a:rPr lang="en-US" sz="2800" b="1" dirty="0">
                <a:solidFill>
                  <a:prstClr val="black"/>
                </a:solidFill>
              </a:rPr>
              <a:t>to compare offers 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Seek help if needed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prstClr val="black"/>
                </a:solidFill>
              </a:rPr>
              <a:t>Housing counseling agencies approved by the U.S. Department of Housing and Urban Development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prstClr val="black"/>
                </a:solidFill>
              </a:rPr>
              <a:t>Credit counseling organization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320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1</a:t>
            </a:r>
          </a:p>
        </p:txBody>
      </p:sp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5" name="Rectangle 4" descr="be sure you can afford the payments before getting a loan.  Also, know how much it costs and what happens if you can't pay it back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9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ea typeface="Source Sans Pro Semibold" panose="020B0603030403020204" pitchFamily="34" charset="0"/>
              </a:rPr>
              <a:t>Remember the key takeaway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6213722" cy="34878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Be sure you can afford the payments before getting a loan. Also, know how much it costs and what happens if you can’t pay it back.”</a:t>
            </a:r>
          </a:p>
        </p:txBody>
      </p:sp>
      <p:pic>
        <p:nvPicPr>
          <p:cNvPr id="13" name="Picture 12" descr="exclamation mark inside chat bubbl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56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19 in your participant guide.</a:t>
            </a:r>
          </a:p>
        </p:txBody>
      </p:sp>
      <p:pic>
        <p:nvPicPr>
          <p:cNvPr id="5" name="Picture 4" descr="Pre-training survey screensho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906249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06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2 Preparing to Apply</a:t>
            </a:r>
            <a:r>
              <a:rPr lang="en-US" baseline="0" dirty="0"/>
              <a:t> for a Loan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8DF7952-0E09-4CA6-85DC-4188BDC07D41}"/>
              </a:ext>
            </a:extLst>
          </p:cNvPr>
          <p:cNvSpPr txBox="1">
            <a:spLocks/>
          </p:cNvSpPr>
          <p:nvPr/>
        </p:nvSpPr>
        <p:spPr>
          <a:xfrm>
            <a:off x="839788" y="987424"/>
            <a:ext cx="4097972" cy="32665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2 </a:t>
            </a:r>
            <a:r>
              <a:rPr lang="en-US" dirty="0"/>
              <a:t/>
            </a:r>
            <a:br>
              <a:rPr lang="en-US" dirty="0"/>
            </a:br>
            <a:r>
              <a:rPr lang="en-US" sz="4800" dirty="0"/>
              <a:t>Preparing </a:t>
            </a:r>
            <a:br>
              <a:rPr lang="en-US" sz="4800" dirty="0"/>
            </a:br>
            <a:r>
              <a:rPr lang="en-US" sz="4800" dirty="0"/>
              <a:t>to Apply for </a:t>
            </a:r>
            <a:br>
              <a:rPr lang="en-US" sz="4800" dirty="0"/>
            </a:br>
            <a:r>
              <a:rPr lang="en-US" sz="4800" dirty="0"/>
              <a:t>a Loan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7 in your participant guide.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Glasses, pen and keyboard and a loan application form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1" t="99" r="21959" b="-99"/>
          <a:stretch/>
        </p:blipFill>
        <p:spPr>
          <a:xfrm>
            <a:off x="5164991" y="0"/>
            <a:ext cx="7027009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765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learning what lenders look for helps prepare you to apply for a loan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key takeaway"/>
          <p:cNvSpPr/>
          <p:nvPr/>
        </p:nvSpPr>
        <p:spPr>
          <a:xfrm>
            <a:off x="838199" y="1103850"/>
            <a:ext cx="5434263" cy="721775"/>
          </a:xfrm>
          <a:prstGeom prst="rect">
            <a:avLst/>
          </a:prstGeom>
          <a:solidFill>
            <a:srgbClr val="9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2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536481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</a:t>
            </a:r>
            <a:r>
              <a:rPr lang="en-US" sz="3600" dirty="0" smtClean="0">
                <a:ea typeface="Source Sans Pro Semibold" panose="020B0603030403020204" pitchFamily="34" charset="0"/>
              </a:rPr>
              <a:t>Takeaway continued</a:t>
            </a:r>
            <a:endParaRPr lang="en-US" sz="3600" dirty="0">
              <a:ea typeface="Source Sans Pro Semibold" panose="020B0603030403020204" pitchFamily="34" charset="0"/>
            </a:endParaRPr>
          </a:p>
        </p:txBody>
      </p:sp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7122131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Learning what lenders look for helps prepare you to apply for a loan.</a:t>
            </a:r>
          </a:p>
        </p:txBody>
      </p:sp>
      <p:pic>
        <p:nvPicPr>
          <p:cNvPr id="10" name="Picture 9" descr="exclamation mark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78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 descr="factors lenders may use in their decisions"/>
          <p:cNvSpPr/>
          <p:nvPr/>
        </p:nvSpPr>
        <p:spPr>
          <a:xfrm>
            <a:off x="0" y="0"/>
            <a:ext cx="12192000" cy="463378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11" name="Picture 10" descr="money smart logo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2" name="Picture 11" descr="fdic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8" cy="229972"/>
            </a:xfrm>
            <a:prstGeom prst="rect">
              <a:avLst/>
            </a:prstGeom>
          </p:spPr>
        </p:pic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83B72A9E-D2A5-4D8B-A249-CD14778A8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802" y="665637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Factors Lenders May Use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in Their Decisions</a:t>
            </a:r>
          </a:p>
        </p:txBody>
      </p:sp>
      <p:sp>
        <p:nvSpPr>
          <p:cNvPr id="7" name="Rectangle 6" descr="methods vary by lender, key factor lenders may use"/>
          <p:cNvSpPr/>
          <p:nvPr/>
        </p:nvSpPr>
        <p:spPr>
          <a:xfrm>
            <a:off x="1234019" y="2151797"/>
            <a:ext cx="9723962" cy="4706203"/>
          </a:xfrm>
          <a:prstGeom prst="rect">
            <a:avLst/>
          </a:prstGeom>
          <a:solidFill>
            <a:srgbClr val="9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821390" y="2761782"/>
            <a:ext cx="9013243" cy="3255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</a:rPr>
              <a:t>Methods vary by lender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</a:rPr>
              <a:t>Key factors lenders may use: 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Your credit history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Your capacity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Your capital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Your collateral (for secured loans only)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Conditions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590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Credit History</a:t>
            </a:r>
          </a:p>
        </p:txBody>
      </p:sp>
      <p:sp>
        <p:nvSpPr>
          <p:cNvPr id="4" name="Rectangle 3" descr="credit history - how you have paid your bills or debts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8C863FF-06FA-483A-80A0-700CD74BD8DB}"/>
              </a:ext>
            </a:extLst>
          </p:cNvPr>
          <p:cNvSpPr txBox="1">
            <a:spLocks/>
          </p:cNvSpPr>
          <p:nvPr/>
        </p:nvSpPr>
        <p:spPr>
          <a:xfrm>
            <a:off x="856924" y="-291497"/>
            <a:ext cx="3643519" cy="40295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Credit History</a:t>
            </a:r>
          </a:p>
        </p:txBody>
      </p:sp>
      <p:sp>
        <p:nvSpPr>
          <p:cNvPr id="8" name="Rectangle 7"/>
          <p:cNvSpPr/>
          <p:nvPr/>
        </p:nvSpPr>
        <p:spPr>
          <a:xfrm>
            <a:off x="856925" y="4243093"/>
            <a:ext cx="3465265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srgbClr val="9CADE4"/>
                </a:solidFill>
              </a:rPr>
              <a:t>How you have paid your bills or debts</a:t>
            </a:r>
          </a:p>
        </p:txBody>
      </p:sp>
      <p:sp>
        <p:nvSpPr>
          <p:cNvPr id="6" name="Rectangle 5"/>
          <p:cNvSpPr/>
          <p:nvPr/>
        </p:nvSpPr>
        <p:spPr>
          <a:xfrm>
            <a:off x="6038524" y="1498713"/>
            <a:ext cx="5172501" cy="4355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prstClr val="black"/>
                </a:solidFill>
              </a:rPr>
              <a:t>Your credit reports and scores are used to evaluate: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How you have used credit in the past 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How many credit accounts you have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Whether you have filed for bankruptcy, had property repossessed or foreclosed upon, made late payments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360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capacity - your present and future ability to meet your payments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8C863FF-06FA-483A-80A0-700CD74BD8DB}"/>
              </a:ext>
            </a:extLst>
          </p:cNvPr>
          <p:cNvSpPr txBox="1">
            <a:spLocks/>
          </p:cNvSpPr>
          <p:nvPr/>
        </p:nvSpPr>
        <p:spPr>
          <a:xfrm>
            <a:off x="856925" y="827964"/>
            <a:ext cx="3643519" cy="1181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Capacity</a:t>
            </a:r>
          </a:p>
        </p:txBody>
      </p:sp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Capacity</a:t>
            </a:r>
          </a:p>
        </p:txBody>
      </p:sp>
      <p:sp>
        <p:nvSpPr>
          <p:cNvPr id="8" name="Rectangle 7"/>
          <p:cNvSpPr/>
          <p:nvPr/>
        </p:nvSpPr>
        <p:spPr>
          <a:xfrm>
            <a:off x="856925" y="4243093"/>
            <a:ext cx="346526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srgbClr val="9CADE4"/>
                </a:solidFill>
              </a:rPr>
              <a:t>Your present and future ability to meet your payments</a:t>
            </a:r>
          </a:p>
        </p:txBody>
      </p:sp>
      <p:sp>
        <p:nvSpPr>
          <p:cNvPr id="6" name="Rectangle 5"/>
          <p:cNvSpPr/>
          <p:nvPr/>
        </p:nvSpPr>
        <p:spPr>
          <a:xfrm>
            <a:off x="6038524" y="1498713"/>
            <a:ext cx="5584819" cy="3643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How much of your income goes to paying debt 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Debt-to-income ratio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How long you have been employed 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How much money you make each month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What your monthly expenses are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543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Capital</a:t>
            </a:r>
          </a:p>
        </p:txBody>
      </p:sp>
      <p:sp>
        <p:nvSpPr>
          <p:cNvPr id="4" name="Rectangle 3" descr="capital - the value of your assets and net worth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8C863FF-06FA-483A-80A0-700CD74BD8DB}"/>
              </a:ext>
            </a:extLst>
          </p:cNvPr>
          <p:cNvSpPr txBox="1">
            <a:spLocks/>
          </p:cNvSpPr>
          <p:nvPr/>
        </p:nvSpPr>
        <p:spPr>
          <a:xfrm>
            <a:off x="856925" y="827964"/>
            <a:ext cx="3643519" cy="1181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Capital</a:t>
            </a:r>
          </a:p>
        </p:txBody>
      </p:sp>
      <p:sp>
        <p:nvSpPr>
          <p:cNvPr id="8" name="Rectangle 7"/>
          <p:cNvSpPr/>
          <p:nvPr/>
        </p:nvSpPr>
        <p:spPr>
          <a:xfrm>
            <a:off x="856925" y="4243093"/>
            <a:ext cx="3465265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srgbClr val="9CADE4"/>
                </a:solidFill>
              </a:rPr>
              <a:t>The value of your assets and net worth</a:t>
            </a:r>
          </a:p>
        </p:txBody>
      </p:sp>
      <p:sp>
        <p:nvSpPr>
          <p:cNvPr id="6" name="Rectangle 5"/>
          <p:cNvSpPr/>
          <p:nvPr/>
        </p:nvSpPr>
        <p:spPr>
          <a:xfrm>
            <a:off x="6038524" y="1498713"/>
            <a:ext cx="5584819" cy="3406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sz="2800" b="1" dirty="0">
                <a:solidFill>
                  <a:prstClr val="black"/>
                </a:solidFill>
              </a:rPr>
              <a:t>How much money is in your checking and savings accounts 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sz="2800" b="1" dirty="0">
                <a:solidFill>
                  <a:prstClr val="black"/>
                </a:solidFill>
              </a:rPr>
              <a:t>Your investments and other assets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sz="2800" b="1" dirty="0">
                <a:solidFill>
                  <a:prstClr val="black"/>
                </a:solidFill>
              </a:rPr>
              <a:t>Your net worth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endParaRPr lang="en-US" sz="2800" b="1" dirty="0">
              <a:solidFill>
                <a:prstClr val="black"/>
              </a:solidFill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prstClr val="black"/>
                </a:solidFill>
              </a:rPr>
              <a:t>Net Worth = Assets - Liabilities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469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collateral for secured loans only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Collateral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8C863FF-06FA-483A-80A0-700CD74BD8DB}"/>
              </a:ext>
            </a:extLst>
          </p:cNvPr>
          <p:cNvSpPr txBox="1">
            <a:spLocks/>
          </p:cNvSpPr>
          <p:nvPr/>
        </p:nvSpPr>
        <p:spPr>
          <a:xfrm>
            <a:off x="856925" y="827964"/>
            <a:ext cx="3643519" cy="1181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Collateral</a:t>
            </a:r>
          </a:p>
        </p:txBody>
      </p:sp>
      <p:sp>
        <p:nvSpPr>
          <p:cNvPr id="8" name="Rectangle 7"/>
          <p:cNvSpPr/>
          <p:nvPr/>
        </p:nvSpPr>
        <p:spPr>
          <a:xfrm>
            <a:off x="856925" y="4243093"/>
            <a:ext cx="3465265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srgbClr val="9CADE4"/>
                </a:solidFill>
              </a:rPr>
              <a:t>For secured loans only</a:t>
            </a:r>
          </a:p>
        </p:txBody>
      </p:sp>
      <p:sp>
        <p:nvSpPr>
          <p:cNvPr id="6" name="Rectangle 5"/>
          <p:cNvSpPr/>
          <p:nvPr/>
        </p:nvSpPr>
        <p:spPr>
          <a:xfrm>
            <a:off x="6038524" y="1498713"/>
            <a:ext cx="5584819" cy="2867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Assets that will secure the loan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prstClr val="black"/>
                </a:solidFill>
              </a:rPr>
              <a:t>For example, your house or money in a bank account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endParaRPr lang="en-US" sz="2800" b="1" dirty="0">
              <a:solidFill>
                <a:prstClr val="black"/>
              </a:solidFill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prstClr val="black"/>
                </a:solidFill>
              </a:rPr>
              <a:t>CONDITIONS: 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Depend on type of loan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634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AD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857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Getting Ready to Borrow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9 in your participant guide.</a:t>
            </a:r>
          </a:p>
        </p:txBody>
      </p:sp>
      <p:sp>
        <p:nvSpPr>
          <p:cNvPr id="6" name="Rectangle 5"/>
          <p:cNvSpPr/>
          <p:nvPr/>
        </p:nvSpPr>
        <p:spPr>
          <a:xfrm>
            <a:off x="838200" y="453249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pic>
        <p:nvPicPr>
          <p:cNvPr id="5" name="Picture 4" descr="Getting ready to borrow try it screensho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048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AD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41137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638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Getting Myself Ready to Borrow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11 in your participant guide.</a:t>
            </a:r>
          </a:p>
        </p:txBody>
      </p:sp>
      <p:pic>
        <p:nvPicPr>
          <p:cNvPr id="5" name="Picture 4" descr="Getting myself ready to borrow apply it screensho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928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-borrowing and co-signi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861" r="552" b="14413"/>
          <a:stretch/>
        </p:blipFill>
        <p:spPr>
          <a:xfrm>
            <a:off x="0" y="-13547"/>
            <a:ext cx="12198773" cy="68546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72DC4C1-BA81-47C6-BD6E-90F56DF1F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Co-Borrowing and Co-Signing</a:t>
            </a:r>
          </a:p>
        </p:txBody>
      </p:sp>
      <p:sp>
        <p:nvSpPr>
          <p:cNvPr id="6" name="Rectangle 5" descr="Co-borrowing - taking out a loan and repaying debt and cosigning, loan proceeds to go to the borrower and co-signer promises to pay debt if borrower does not"/>
          <p:cNvSpPr/>
          <p:nvPr/>
        </p:nvSpPr>
        <p:spPr>
          <a:xfrm>
            <a:off x="0" y="1601732"/>
            <a:ext cx="12193654" cy="3206829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0D10A3-3CFC-4A0D-A756-58C528CECF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30176"/>
            <a:ext cx="10175543" cy="4351338"/>
          </a:xfrm>
        </p:spPr>
        <p:txBody>
          <a:bodyPr/>
          <a:lstStyle/>
          <a:p>
            <a:r>
              <a:rPr lang="en-US" sz="2800" b="1" dirty="0"/>
              <a:t>Co-borrowing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/>
              <a:t>Taking out a loan with others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/>
              <a:t>You must repay debt even if co-borrower(s) do not</a:t>
            </a:r>
          </a:p>
          <a:p>
            <a:r>
              <a:rPr lang="en-US" sz="2800" b="1" dirty="0"/>
              <a:t>Co-signing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/>
              <a:t>Loan proceeds go to the borrower, not co-signer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/>
              <a:t>Co-signer promises to pay debt if borrower does not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21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1 Ways to Borrow Money and</a:t>
            </a:r>
            <a:r>
              <a:rPr lang="en-US" baseline="0" dirty="0"/>
              <a:t> What It Costs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8DF7952-0E09-4CA6-85DC-4188BDC07D41}"/>
              </a:ext>
            </a:extLst>
          </p:cNvPr>
          <p:cNvSpPr txBox="1">
            <a:spLocks/>
          </p:cNvSpPr>
          <p:nvPr/>
        </p:nvSpPr>
        <p:spPr>
          <a:xfrm>
            <a:off x="878841" y="2057400"/>
            <a:ext cx="4097972" cy="32665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1 </a:t>
            </a:r>
            <a:r>
              <a:rPr lang="en-US" dirty="0"/>
              <a:t/>
            </a:r>
            <a:br>
              <a:rPr lang="en-US" dirty="0"/>
            </a:br>
            <a:r>
              <a:rPr lang="en-US" sz="4800" dirty="0"/>
              <a:t>Ways to Borrow Money and What It Costs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2 in your participant guide.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B3D4FF7-DC14-45E1-8459-C0716737F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0"/>
            <a:ext cx="7008812" cy="6857999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/>
              <a:t>[Picture]</a:t>
            </a:r>
          </a:p>
        </p:txBody>
      </p:sp>
      <p:pic>
        <p:nvPicPr>
          <p:cNvPr id="4" name="Picture 3" descr="counting money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5" r="7099"/>
          <a:stretch/>
        </p:blipFill>
        <p:spPr>
          <a:xfrm>
            <a:off x="5188449" y="0"/>
            <a:ext cx="7017250" cy="6858000"/>
          </a:xfrm>
          <a:prstGeom prst="rect">
            <a:avLst/>
          </a:prstGeom>
        </p:spPr>
      </p:pic>
      <p:pic>
        <p:nvPicPr>
          <p:cNvPr id="2" name="Picture 1" descr="Counting money screenshot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64" t="464" r="10476" b="-464"/>
          <a:stretch/>
        </p:blipFill>
        <p:spPr>
          <a:xfrm>
            <a:off x="5181600" y="-1"/>
            <a:ext cx="7010400" cy="689667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85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AD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41137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30379"/>
          </a:xfrm>
        </p:spPr>
        <p:txBody>
          <a:bodyPr>
            <a:normAutofit/>
          </a:bodyPr>
          <a:lstStyle/>
          <a:p>
            <a:r>
              <a:rPr lang="en-US" sz="4000" dirty="0"/>
              <a:t>My Tip Sheet for Considering Co-Signing Someone Else’s Loan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33859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14 in your participant guide.</a:t>
            </a:r>
          </a:p>
        </p:txBody>
      </p:sp>
      <p:pic>
        <p:nvPicPr>
          <p:cNvPr id="5" name="Picture 4" descr="My tip sheet apply it screensho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22955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8043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2</a:t>
            </a:r>
          </a:p>
        </p:txBody>
      </p:sp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4" name="Rectangle 3" descr="Learning what lenders look for helps prepare you to apply for a loan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remeber the key takeaway"/>
          <p:cNvSpPr/>
          <p:nvPr/>
        </p:nvSpPr>
        <p:spPr>
          <a:xfrm>
            <a:off x="816115" y="1029736"/>
            <a:ext cx="10349190" cy="998465"/>
          </a:xfrm>
          <a:prstGeom prst="rect">
            <a:avLst/>
          </a:prstGeom>
          <a:solidFill>
            <a:srgbClr val="9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882259" y="1184545"/>
            <a:ext cx="10412115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ea typeface="Source Sans Pro Semibold" panose="020B0603030403020204" pitchFamily="34" charset="0"/>
              </a:rPr>
              <a:t>Remember the key </a:t>
            </a:r>
            <a:r>
              <a:rPr lang="en-US" dirty="0" smtClean="0">
                <a:ea typeface="Source Sans Pro Semibold" panose="020B0603030403020204" pitchFamily="34" charset="0"/>
              </a:rPr>
              <a:t>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5756522" cy="3487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Learning what lenders look for helps prepare you to apply for a loan.”</a:t>
            </a:r>
          </a:p>
        </p:txBody>
      </p:sp>
      <p:pic>
        <p:nvPicPr>
          <p:cNvPr id="13" name="Picture 12" descr="Exclamation mark inside a chat bubbl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91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8DF7952-0E09-4CA6-85DC-4188BDC07D41}"/>
              </a:ext>
            </a:extLst>
          </p:cNvPr>
          <p:cNvSpPr txBox="1">
            <a:spLocks/>
          </p:cNvSpPr>
          <p:nvPr/>
        </p:nvSpPr>
        <p:spPr>
          <a:xfrm>
            <a:off x="839788" y="987424"/>
            <a:ext cx="4097972" cy="326652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3 </a:t>
            </a:r>
            <a:r>
              <a:rPr lang="en-US" dirty="0"/>
              <a:t/>
            </a:r>
            <a:br>
              <a:rPr lang="en-US" dirty="0"/>
            </a:br>
            <a:r>
              <a:rPr lang="en-US" sz="4800" dirty="0"/>
              <a:t>Borrowing When Someone Helps You Manage Your Money</a:t>
            </a:r>
          </a:p>
        </p:txBody>
      </p:sp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Section 3 Borrowing</a:t>
            </a:r>
            <a:r>
              <a:rPr lang="en-US" baseline="0" dirty="0"/>
              <a:t> When Someone Helps You Manage Your Money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15 in your participant guide.</a:t>
            </a:r>
          </a:p>
        </p:txBody>
      </p:sp>
      <p:pic>
        <p:nvPicPr>
          <p:cNvPr id="4" name="Picture 3" descr="Man and woman sitting at small table looking at a laptop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7" t="-99" r="17995" b="99"/>
          <a:stretch/>
        </p:blipFill>
        <p:spPr>
          <a:xfrm>
            <a:off x="5183188" y="-1530"/>
            <a:ext cx="7017174" cy="6859529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B3D4FF7-DC14-45E1-8459-C0716737F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0"/>
            <a:ext cx="7008812" cy="6857999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/>
              <a:t>[Picture]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152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even if someone helps you manage your money, understand the terms of a loan before you commit to it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8" name="Rectangle 7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3</a:t>
            </a:r>
          </a:p>
        </p:txBody>
      </p:sp>
      <p:sp>
        <p:nvSpPr>
          <p:cNvPr id="7" name="Rectangle 6" descr="key takeaway"/>
          <p:cNvSpPr/>
          <p:nvPr/>
        </p:nvSpPr>
        <p:spPr>
          <a:xfrm>
            <a:off x="838199" y="1103850"/>
            <a:ext cx="6380747" cy="721775"/>
          </a:xfrm>
          <a:prstGeom prst="rect">
            <a:avLst/>
          </a:prstGeom>
          <a:solidFill>
            <a:srgbClr val="9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6311302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</a:t>
            </a:r>
            <a:r>
              <a:rPr lang="en-US" sz="3600" dirty="0" smtClean="0">
                <a:ea typeface="Source Sans Pro Semibold" panose="020B0603030403020204" pitchFamily="34" charset="0"/>
              </a:rPr>
              <a:t>Takeaway continued</a:t>
            </a:r>
            <a:endParaRPr lang="en-US" sz="3600" dirty="0">
              <a:ea typeface="Source Sans Pro Semibold" panose="020B0603030403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9" y="2112387"/>
            <a:ext cx="6911342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Even if someone helps you manage your money, understand the terms of a loan before you commit to it.</a:t>
            </a:r>
          </a:p>
        </p:txBody>
      </p:sp>
      <p:pic>
        <p:nvPicPr>
          <p:cNvPr id="10" name="Picture 9" descr="exclamation mark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86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responsibilities of the person helping you"/>
          <p:cNvSpPr/>
          <p:nvPr/>
        </p:nvSpPr>
        <p:spPr>
          <a:xfrm>
            <a:off x="0" y="-16192"/>
            <a:ext cx="12192000" cy="249098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6" name="Picture 5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1B3E20-8FBD-4C37-AFC4-535E7396C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866" y="646031"/>
            <a:ext cx="8789904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Responsibilities of the Person Helping You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7E76E8E-2E25-4AF4-9824-C564342F0091}"/>
              </a:ext>
            </a:extLst>
          </p:cNvPr>
          <p:cNvSpPr txBox="1">
            <a:spLocks/>
          </p:cNvSpPr>
          <p:nvPr/>
        </p:nvSpPr>
        <p:spPr>
          <a:xfrm>
            <a:off x="840866" y="3095725"/>
            <a:ext cx="10515600" cy="2854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Act in your best interest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Manage your money and property carefully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Keep your money and property separate from theirs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Keep good records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Include you in decision-making to the extent possible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749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what to discuss"/>
          <p:cNvSpPr/>
          <p:nvPr/>
        </p:nvSpPr>
        <p:spPr>
          <a:xfrm>
            <a:off x="0" y="-16192"/>
            <a:ext cx="12192000" cy="249098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6" name="Picture 5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1B3E20-8FBD-4C37-AFC4-535E7396C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457" y="357850"/>
            <a:ext cx="8789904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What to Discuss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7E76E8E-2E25-4AF4-9824-C564342F0091}"/>
              </a:ext>
            </a:extLst>
          </p:cNvPr>
          <p:cNvSpPr txBox="1">
            <a:spLocks/>
          </p:cNvSpPr>
          <p:nvPr/>
        </p:nvSpPr>
        <p:spPr>
          <a:xfrm>
            <a:off x="840866" y="3095725"/>
            <a:ext cx="10515600" cy="2854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Why do you want or need to borrow money?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Do you have enough money to repay the loan?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How will you make payments on the loan?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How will you monitor the loan?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Will it affect any of your sources of income?  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What is the best borrowing option for your needs?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131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if you decide to borrow money"/>
          <p:cNvSpPr/>
          <p:nvPr/>
        </p:nvSpPr>
        <p:spPr>
          <a:xfrm>
            <a:off x="0" y="-16192"/>
            <a:ext cx="12192000" cy="249098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6" name="Picture 5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1B3E20-8FBD-4C37-AFC4-535E7396C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457" y="357850"/>
            <a:ext cx="8789904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If You Decide to Borrow Money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7E76E8E-2E25-4AF4-9824-C564342F0091}"/>
              </a:ext>
            </a:extLst>
          </p:cNvPr>
          <p:cNvSpPr txBox="1">
            <a:spLocks/>
          </p:cNvSpPr>
          <p:nvPr/>
        </p:nvSpPr>
        <p:spPr>
          <a:xfrm>
            <a:off x="840866" y="3095725"/>
            <a:ext cx="10515600" cy="2854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-457200">
              <a:buFont typeface="Source Sans Pro" panose="020B0503030403020204" pitchFamily="34" charset="0"/>
              <a:buChar char="▶"/>
            </a:pPr>
            <a:r>
              <a:rPr lang="en-US" sz="2400" b="1" dirty="0">
                <a:solidFill>
                  <a:prstClr val="black"/>
                </a:solidFill>
              </a:rPr>
              <a:t>You can get help considering the terms and completing the application</a:t>
            </a:r>
          </a:p>
          <a:p>
            <a:pPr lvl="0" indent="-457200">
              <a:buFont typeface="Source Sans Pro" panose="020B0503030403020204" pitchFamily="34" charset="0"/>
              <a:buChar char="▶"/>
            </a:pPr>
            <a:r>
              <a:rPr lang="en-US" sz="2400" b="1" dirty="0">
                <a:solidFill>
                  <a:prstClr val="black"/>
                </a:solidFill>
              </a:rPr>
              <a:t>Lender decides if you are a good credit risk</a:t>
            </a:r>
          </a:p>
          <a:p>
            <a:pPr lvl="0" indent="-457200">
              <a:buFont typeface="Source Sans Pro" panose="020B0503030403020204" pitchFamily="34" charset="0"/>
              <a:buChar char="▶"/>
            </a:pPr>
            <a:r>
              <a:rPr lang="en-US" sz="2400" b="1" dirty="0">
                <a:solidFill>
                  <a:prstClr val="black"/>
                </a:solidFill>
              </a:rPr>
              <a:t>Lender does not consider creditworthiness of the person helping you</a:t>
            </a:r>
          </a:p>
          <a:p>
            <a:pPr lvl="0" indent="-457200">
              <a:buFont typeface="Source Sans Pro" panose="020B0503030403020204" pitchFamily="34" charset="0"/>
              <a:buChar char="▶"/>
            </a:pPr>
            <a:r>
              <a:rPr lang="en-US" sz="2400" b="1" dirty="0">
                <a:solidFill>
                  <a:prstClr val="black"/>
                </a:solidFill>
              </a:rPr>
              <a:t>After you borrow money, you need to:</a:t>
            </a:r>
          </a:p>
          <a:p>
            <a:pPr lvl="1"/>
            <a:r>
              <a:rPr lang="en-US" sz="2400" b="1" dirty="0">
                <a:solidFill>
                  <a:prstClr val="black"/>
                </a:solidFill>
              </a:rPr>
              <a:t>Repay the loan.</a:t>
            </a:r>
          </a:p>
          <a:p>
            <a:pPr lvl="1"/>
            <a:r>
              <a:rPr lang="en-US" sz="2400" b="1" dirty="0">
                <a:solidFill>
                  <a:prstClr val="black"/>
                </a:solidFill>
              </a:rPr>
              <a:t>Always make payments on time, every time.</a:t>
            </a:r>
          </a:p>
          <a:p>
            <a:pPr lvl="1"/>
            <a:r>
              <a:rPr lang="en-US" sz="2400" b="1" dirty="0">
                <a:solidFill>
                  <a:prstClr val="black"/>
                </a:solidFill>
              </a:rPr>
              <a:t>Keep good records.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3057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even if someone helps you manage your money, understand the terms of a loan before you commit to it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</a:t>
            </a:r>
            <a:r>
              <a:rPr lang="en-US" baseline="0" dirty="0"/>
              <a:t> the key takeaway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3</a:t>
            </a:r>
          </a:p>
        </p:txBody>
      </p:sp>
      <p:sp>
        <p:nvSpPr>
          <p:cNvPr id="8" name="Rectangle 7" descr="remember the key takeaway"/>
          <p:cNvSpPr/>
          <p:nvPr/>
        </p:nvSpPr>
        <p:spPr>
          <a:xfrm>
            <a:off x="256674" y="1027381"/>
            <a:ext cx="11593514" cy="998465"/>
          </a:xfrm>
          <a:prstGeom prst="rect">
            <a:avLst/>
          </a:prstGeom>
          <a:solidFill>
            <a:srgbClr val="9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491867" y="1183359"/>
            <a:ext cx="10416763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ea typeface="Source Sans Pro Semibold" panose="020B0603030403020204" pitchFamily="34" charset="0"/>
              </a:rPr>
              <a:t>Remember the key </a:t>
            </a:r>
            <a:r>
              <a:rPr lang="en-US" dirty="0" smtClean="0">
                <a:ea typeface="Source Sans Pro Semibold" panose="020B0603030403020204" pitchFamily="34" charset="0"/>
              </a:rPr>
              <a:t>takeaway continued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6002267" cy="34878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Even if someone helps you manage your money, understand the terms of a loan before you commit to it.”</a:t>
            </a:r>
          </a:p>
        </p:txBody>
      </p:sp>
      <p:pic>
        <p:nvPicPr>
          <p:cNvPr id="12" name="Picture 11" descr="exclamation mark inside a chat bubbl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73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AEC71-C206-4FEB-904B-9DE4BAEDA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 Action</a:t>
            </a:r>
          </a:p>
        </p:txBody>
      </p:sp>
      <p:sp>
        <p:nvSpPr>
          <p:cNvPr id="5" name="Oval 4" descr="pen writing on paper"/>
          <p:cNvSpPr/>
          <p:nvPr/>
        </p:nvSpPr>
        <p:spPr>
          <a:xfrm>
            <a:off x="838200" y="2119967"/>
            <a:ext cx="884420" cy="884420"/>
          </a:xfrm>
          <a:prstGeom prst="ellipse">
            <a:avLst/>
          </a:prstGeom>
          <a:solidFill>
            <a:srgbClr val="9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Oval 5" descr="chat icons"/>
          <p:cNvSpPr/>
          <p:nvPr/>
        </p:nvSpPr>
        <p:spPr>
          <a:xfrm>
            <a:off x="838200" y="3597481"/>
            <a:ext cx="884420" cy="884420"/>
          </a:xfrm>
          <a:prstGeom prst="ellipse">
            <a:avLst/>
          </a:prstGeom>
          <a:solidFill>
            <a:srgbClr val="9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Oval 6" descr="information icon"/>
          <p:cNvSpPr/>
          <p:nvPr/>
        </p:nvSpPr>
        <p:spPr>
          <a:xfrm>
            <a:off x="838200" y="5074996"/>
            <a:ext cx="884420" cy="884420"/>
          </a:xfrm>
          <a:prstGeom prst="ellipse">
            <a:avLst/>
          </a:prstGeom>
          <a:solidFill>
            <a:srgbClr val="9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7" descr="pen writing on paper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16" y="2201876"/>
            <a:ext cx="719008" cy="719008"/>
          </a:xfrm>
          <a:prstGeom prst="rect">
            <a:avLst/>
          </a:prstGeom>
        </p:spPr>
      </p:pic>
      <p:pic>
        <p:nvPicPr>
          <p:cNvPr id="9" name="Picture 8" descr="chat icon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906" y="3674746"/>
            <a:ext cx="719008" cy="7190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03118" y="5128419"/>
            <a:ext cx="354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i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17 in your participant guide.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8500FF-A440-4AA4-A8A5-A2336519D34E}"/>
              </a:ext>
            </a:extLst>
          </p:cNvPr>
          <p:cNvSpPr/>
          <p:nvPr/>
        </p:nvSpPr>
        <p:spPr>
          <a:xfrm>
            <a:off x="1904999" y="2297767"/>
            <a:ext cx="8134739" cy="44461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After this training, what is one thing you will do?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 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Who will you tell about your planned action? </a:t>
            </a:r>
          </a:p>
          <a:p>
            <a:pPr>
              <a:spcAft>
                <a:spcPts val="2400"/>
              </a:spcAft>
            </a:pPr>
            <a:endParaRPr lang="en-US" sz="2800" dirty="0">
              <a:solidFill>
                <a:srgbClr val="000000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What additional information do you need? </a:t>
            </a:r>
            <a:endParaRPr lang="en-US" sz="4400" dirty="0">
              <a:solidFill>
                <a:schemeClr val="tx1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5267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Post-Training Survey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Post-Training Survey</a:t>
            </a:r>
            <a:endParaRPr lang="en-US" dirty="0"/>
          </a:p>
        </p:txBody>
      </p:sp>
      <p:pic>
        <p:nvPicPr>
          <p:cNvPr id="8" name="Picture 7" descr="thank you">
            <a:extLst>
              <a:ext uri="{FF2B5EF4-FFF2-40B4-BE49-F238E27FC236}">
                <a16:creationId xmlns:a16="http://schemas.microsoft.com/office/drawing/2014/main" id="{594D8876-A0C1-42A8-A727-93AAC3A269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739" y="363107"/>
            <a:ext cx="5192057" cy="1834466"/>
          </a:xfrm>
          <a:prstGeom prst="rect">
            <a:avLst/>
          </a:prstGeom>
          <a:solidFill>
            <a:srgbClr val="9CADE4"/>
          </a:solidFill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20 in your participant guide.</a:t>
            </a:r>
          </a:p>
        </p:txBody>
      </p:sp>
      <p:pic>
        <p:nvPicPr>
          <p:cNvPr id="9" name="Picture 8" descr="post training survey screensho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982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1</a:t>
            </a:r>
          </a:p>
        </p:txBody>
      </p:sp>
      <p:sp>
        <p:nvSpPr>
          <p:cNvPr id="6" name="Rectangle 5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9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Takeaway	</a:t>
            </a:r>
            <a:endParaRPr lang="en-US" dirty="0"/>
          </a:p>
        </p:txBody>
      </p:sp>
      <p:sp>
        <p:nvSpPr>
          <p:cNvPr id="4" name="Rectangle 3" descr="Be sure you can afford the payments before getting a loan. ALso, know how much it costs and what happens if you can't pay it back.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7122131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Be sure you can afford the payments before getting a loan. Also, know how much it costs and what happens if you can’t pay it back.</a:t>
            </a:r>
          </a:p>
        </p:txBody>
      </p:sp>
      <p:pic>
        <p:nvPicPr>
          <p:cNvPr id="9" name="Picture 8" descr="Excalamation mark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5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What borrowing means - Lender provides you money and you have to pay it back, usually with interest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Borrowing Means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8C863FF-06FA-483A-80A0-700CD74BD8DB}"/>
              </a:ext>
            </a:extLst>
          </p:cNvPr>
          <p:cNvSpPr txBox="1">
            <a:spLocks/>
          </p:cNvSpPr>
          <p:nvPr/>
        </p:nvSpPr>
        <p:spPr>
          <a:xfrm>
            <a:off x="856924" y="-18539"/>
            <a:ext cx="3643519" cy="40295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What Borrowing Means</a:t>
            </a:r>
          </a:p>
        </p:txBody>
      </p:sp>
      <p:sp>
        <p:nvSpPr>
          <p:cNvPr id="8" name="Rectangle 7"/>
          <p:cNvSpPr/>
          <p:nvPr/>
        </p:nvSpPr>
        <p:spPr>
          <a:xfrm>
            <a:off x="856925" y="4243093"/>
            <a:ext cx="3465265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srgbClr val="9CADE4"/>
                </a:solidFill>
              </a:rPr>
              <a:t>Lender provides you money and you have to pay it back, usually with interest </a:t>
            </a:r>
          </a:p>
        </p:txBody>
      </p:sp>
      <p:pic>
        <p:nvPicPr>
          <p:cNvPr id="10" name="Picture 9" descr="handing over mone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152" y="4927846"/>
            <a:ext cx="1393871" cy="1198249"/>
          </a:xfrm>
          <a:prstGeom prst="rect">
            <a:avLst/>
          </a:prstGeom>
        </p:spPr>
      </p:pic>
      <p:pic>
        <p:nvPicPr>
          <p:cNvPr id="9" name="Picture 8" descr="Bag of money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152" y="2068719"/>
            <a:ext cx="1063367" cy="127498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867B61-E362-4DD4-901D-E50C0E139E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8856" y="1143000"/>
            <a:ext cx="5084929" cy="4679245"/>
          </a:xfrm>
        </p:spPr>
        <p:txBody>
          <a:bodyPr>
            <a:normAutofit/>
          </a:bodyPr>
          <a:lstStyle/>
          <a:p>
            <a:pPr marL="457200"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CREDIT = </a:t>
            </a:r>
            <a:br>
              <a:rPr lang="en-US" sz="2800" b="1" dirty="0"/>
            </a:br>
            <a:r>
              <a:rPr lang="en-US" sz="2800" b="1" dirty="0"/>
              <a:t>The Ability to Borrow Money</a:t>
            </a:r>
          </a:p>
          <a:p>
            <a:endParaRPr lang="en-US" sz="2800" b="1" dirty="0"/>
          </a:p>
          <a:p>
            <a:endParaRPr lang="en-US" sz="2800" b="1" dirty="0"/>
          </a:p>
          <a:p>
            <a:endParaRPr lang="en-US" sz="2800" b="1" dirty="0"/>
          </a:p>
          <a:p>
            <a:pPr marL="457200"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DEBIT = </a:t>
            </a:r>
            <a:br>
              <a:rPr lang="en-US" sz="2800" b="1" dirty="0"/>
            </a:br>
            <a:r>
              <a:rPr lang="en-US" sz="2800" b="1" dirty="0"/>
              <a:t>Money You Owe a Person </a:t>
            </a:r>
            <a:br>
              <a:rPr lang="en-US" sz="2800" b="1" dirty="0"/>
            </a:br>
            <a:r>
              <a:rPr lang="en-US" sz="2800" b="1" dirty="0"/>
              <a:t>or Business</a:t>
            </a:r>
          </a:p>
          <a:p>
            <a:endParaRPr lang="en-US" sz="24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046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 descr="Types of loans"/>
          <p:cNvSpPr/>
          <p:nvPr/>
        </p:nvSpPr>
        <p:spPr>
          <a:xfrm>
            <a:off x="0" y="0"/>
            <a:ext cx="12192000" cy="463378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3B72A9E-D2A5-4D8B-A249-CD14778A8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2377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Type of Loans</a:t>
            </a:r>
          </a:p>
        </p:txBody>
      </p:sp>
      <p:sp>
        <p:nvSpPr>
          <p:cNvPr id="7" name="Rectangle 6" descr="Installment loans and Revolving loans"/>
          <p:cNvSpPr/>
          <p:nvPr/>
        </p:nvSpPr>
        <p:spPr>
          <a:xfrm>
            <a:off x="1234019" y="1576107"/>
            <a:ext cx="9723962" cy="5281893"/>
          </a:xfrm>
          <a:prstGeom prst="rect">
            <a:avLst/>
          </a:prstGeom>
          <a:solidFill>
            <a:srgbClr val="9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063672" y="2172663"/>
            <a:ext cx="4226257" cy="4363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Installment Loans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prstClr val="black"/>
                </a:solidFill>
              </a:rPr>
              <a:t>Typically repaid in equal payments over set period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prstClr val="black"/>
                </a:solidFill>
              </a:rPr>
              <a:t>Examples include most fixed rate mortgages, auto loans, and student loans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Revolving Loans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prstClr val="black"/>
                </a:solidFill>
              </a:rPr>
              <a:t>Repaid based on how much you borrowed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prstClr val="black"/>
                </a:solidFill>
              </a:rPr>
              <a:t>Examples include most credit cards and home equity lines of credit</a:t>
            </a:r>
          </a:p>
          <a:p>
            <a:pPr lvl="1">
              <a:lnSpc>
                <a:spcPct val="90000"/>
              </a:lnSpc>
              <a:spcBef>
                <a:spcPts val="500"/>
              </a:spcBef>
            </a:pPr>
            <a:endParaRPr lang="en-US" sz="2000" b="1" dirty="0">
              <a:solidFill>
                <a:prstClr val="black"/>
              </a:solidFill>
            </a:endParaRPr>
          </a:p>
        </p:txBody>
      </p:sp>
      <p:pic>
        <p:nvPicPr>
          <p:cNvPr id="12" name="Picture 11" descr="Person pointing to a large cellphone which says get a loan on the scre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8" t="86" r="24790" b="-86"/>
          <a:stretch/>
        </p:blipFill>
        <p:spPr>
          <a:xfrm>
            <a:off x="7005851" y="1576107"/>
            <a:ext cx="3952130" cy="5281893"/>
          </a:xfrm>
          <a:prstGeom prst="rect">
            <a:avLst/>
          </a:prstGeom>
        </p:spPr>
      </p:pic>
      <p:pic>
        <p:nvPicPr>
          <p:cNvPr id="3" name="Picture 2" descr="person pointing to large cellphone with get a loan on the screen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7" r="25190"/>
          <a:stretch/>
        </p:blipFill>
        <p:spPr>
          <a:xfrm>
            <a:off x="6996701" y="1576107"/>
            <a:ext cx="3950414" cy="528056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2814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rent to own services"/>
          <p:cNvSpPr/>
          <p:nvPr/>
        </p:nvSpPr>
        <p:spPr>
          <a:xfrm>
            <a:off x="0" y="-16192"/>
            <a:ext cx="12192000" cy="17068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6" name="Picture 5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1B3E20-8FBD-4C37-AFC4-535E7396C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487" y="359428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Rent-to-Own Services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7E76E8E-2E25-4AF4-9824-C564342F0091}"/>
              </a:ext>
            </a:extLst>
          </p:cNvPr>
          <p:cNvSpPr txBox="1">
            <a:spLocks/>
          </p:cNvSpPr>
          <p:nvPr/>
        </p:nvSpPr>
        <p:spPr>
          <a:xfrm>
            <a:off x="833487" y="24087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Not a loan</a:t>
            </a:r>
          </a:p>
          <a:p>
            <a:r>
              <a:rPr lang="en-US" sz="2800" b="1" dirty="0"/>
              <a:t>Use an item for a period of time and make monthly or weekly rental payments</a:t>
            </a:r>
          </a:p>
          <a:p>
            <a:r>
              <a:rPr lang="en-US" sz="2800" b="1" dirty="0"/>
              <a:t>Rental payments partly credited toward purchase price</a:t>
            </a:r>
          </a:p>
          <a:p>
            <a:r>
              <a:rPr lang="en-US" sz="2800" b="1" dirty="0"/>
              <a:t>Store can take back the item if you miss a payment</a:t>
            </a:r>
          </a:p>
          <a:p>
            <a:endParaRPr lang="en-US" sz="2800" b="1" dirty="0"/>
          </a:p>
          <a:p>
            <a:pPr marL="0" indent="0">
              <a:buNone/>
            </a:pPr>
            <a:r>
              <a:rPr lang="en-US" sz="3600" b="1" dirty="0"/>
              <a:t>Longer Time Making Payments = More You Pay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170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Buying on layaway"/>
          <p:cNvSpPr/>
          <p:nvPr/>
        </p:nvSpPr>
        <p:spPr>
          <a:xfrm>
            <a:off x="0" y="-16192"/>
            <a:ext cx="12192000" cy="17068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6" name="Picture 5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1B3E20-8FBD-4C37-AFC4-535E7396C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487" y="359428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Buying on Layaway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7E76E8E-2E25-4AF4-9824-C564342F0091}"/>
              </a:ext>
            </a:extLst>
          </p:cNvPr>
          <p:cNvSpPr txBox="1">
            <a:spLocks/>
          </p:cNvSpPr>
          <p:nvPr/>
        </p:nvSpPr>
        <p:spPr>
          <a:xfrm>
            <a:off x="833487" y="24087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Not a loan</a:t>
            </a:r>
          </a:p>
          <a:p>
            <a:r>
              <a:rPr lang="en-US" sz="2800" b="1" dirty="0"/>
              <a:t>Initial deposit, then payments over time</a:t>
            </a:r>
          </a:p>
          <a:p>
            <a:r>
              <a:rPr lang="en-US" sz="2800" b="1" dirty="0"/>
              <a:t>Store holds merchandise until you pay in full</a:t>
            </a:r>
          </a:p>
          <a:p>
            <a:r>
              <a:rPr lang="en-US" sz="2800" b="1" dirty="0"/>
              <a:t>Understand the layaway plan </a:t>
            </a:r>
          </a:p>
          <a:p>
            <a:pPr marL="685800"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2800" b="1" dirty="0"/>
              <a:t>Fees </a:t>
            </a:r>
          </a:p>
          <a:p>
            <a:pPr marL="685800"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2800" b="1" dirty="0"/>
              <a:t>Consequences of late or missed payments</a:t>
            </a:r>
          </a:p>
          <a:p>
            <a:pPr marL="685800"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2800" b="1" dirty="0"/>
              <a:t>Refund policy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347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uy now, pay later with a woman smiling and holding a credit card up to her face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5" r="501" b="8155"/>
          <a:stretch/>
        </p:blipFill>
        <p:spPr>
          <a:xfrm flipH="1">
            <a:off x="-15413" y="0"/>
            <a:ext cx="12207411" cy="68546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BD5DA1-599F-4A64-8D9B-E5E638387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6027"/>
            <a:ext cx="10515600" cy="1325563"/>
          </a:xfrm>
        </p:spPr>
        <p:txBody>
          <a:bodyPr/>
          <a:lstStyle/>
          <a:p>
            <a:r>
              <a:rPr lang="en-US" dirty="0"/>
              <a:t>Buy Now, Pay Later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2224A-0278-46F9-8E1F-A19CB970E6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03543" cy="4351338"/>
          </a:xfrm>
        </p:spPr>
        <p:txBody>
          <a:bodyPr/>
          <a:lstStyle/>
          <a:p>
            <a:r>
              <a:rPr lang="en-US" sz="2800" b="1" dirty="0"/>
              <a:t>A loan that is taken out at time of purchase repaid in installments </a:t>
            </a:r>
          </a:p>
          <a:p>
            <a:r>
              <a:rPr lang="en-US" sz="2800" b="1" dirty="0"/>
              <a:t>May charge interest</a:t>
            </a:r>
          </a:p>
          <a:p>
            <a:r>
              <a:rPr lang="en-US" sz="2800" b="1" dirty="0"/>
              <a:t>Often include fees for late or missed payments</a:t>
            </a:r>
          </a:p>
          <a:p>
            <a:r>
              <a:rPr lang="en-US" sz="2800" b="1" dirty="0"/>
              <a:t>Late or missed payments can affect your credit</a:t>
            </a:r>
          </a:p>
          <a:p>
            <a:r>
              <a:rPr lang="en-US" sz="2800" b="1" dirty="0"/>
              <a:t>Understand the terms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5742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3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  <SharedWithUsers xmlns="a9ea5901-5d6f-43a6-8870-a09b753afc6a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E6466F8A-D9C3-4BFA-AD92-772198EDEA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65E534C-77BF-4D07-8D77-5E8C4595FB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6b93f41-955d-4ad8-ab2a-363dbf4a553d"/>
    <ds:schemaRef ds:uri="a9ea5901-5d6f-43a6-8870-a09b753afc6a"/>
    <ds:schemaRef ds:uri="519676ab-80fa-4d6e-b1fb-39e1e89686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FC15462-B624-4893-A802-0B8C611F0E42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a9ea5901-5d6f-43a6-8870-a09b753afc6a"/>
    <ds:schemaRef ds:uri="http://purl.org/dc/elements/1.1/"/>
    <ds:schemaRef ds:uri="http://schemas.microsoft.com/office/2006/metadata/properties"/>
    <ds:schemaRef ds:uri="519676ab-80fa-4d6e-b1fb-39e1e896865c"/>
    <ds:schemaRef ds:uri="http://schemas.microsoft.com/sharepoint/v3"/>
    <ds:schemaRef ds:uri="46b93f41-955d-4ad8-ab2a-363dbf4a553d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MSYA Slides_ Module 7_ Building Your Credit History</Template>
  <TotalTime>1454</TotalTime>
  <Words>1538</Words>
  <Application>Microsoft Office PowerPoint</Application>
  <PresentationFormat>Widescreen</PresentationFormat>
  <Paragraphs>295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9" baseType="lpstr">
      <vt:lpstr>Arial</vt:lpstr>
      <vt:lpstr>Arial Black</vt:lpstr>
      <vt:lpstr>Calibri</vt:lpstr>
      <vt:lpstr>Courier New</vt:lpstr>
      <vt:lpstr>Source Sans Pro</vt:lpstr>
      <vt:lpstr>Source Sans Pro Black</vt:lpstr>
      <vt:lpstr>Source Sans Pro ExtraLight</vt:lpstr>
      <vt:lpstr>Source Sans Pro Semibold</vt:lpstr>
      <vt:lpstr>Wingdings</vt:lpstr>
      <vt:lpstr>Office Theme</vt:lpstr>
      <vt:lpstr>Module 7</vt:lpstr>
      <vt:lpstr>Pre-Training Survey</vt:lpstr>
      <vt:lpstr>Section 1 Ways to Borrow Money and What It Costs</vt:lpstr>
      <vt:lpstr>Key Takeaway </vt:lpstr>
      <vt:lpstr>What Borrowing Means</vt:lpstr>
      <vt:lpstr>Type of Loans</vt:lpstr>
      <vt:lpstr>Rent-to-Own Services</vt:lpstr>
      <vt:lpstr>Buying on Layaway</vt:lpstr>
      <vt:lpstr>Buy Now, Pay Later</vt:lpstr>
      <vt:lpstr>Secured and Unsecured Loans</vt:lpstr>
      <vt:lpstr>The Cost of Borrowing</vt:lpstr>
      <vt:lpstr>Prepayment</vt:lpstr>
      <vt:lpstr>Exploring Borrowing Options</vt:lpstr>
      <vt:lpstr>Truth in Lending/Comparing Offers</vt:lpstr>
      <vt:lpstr>Part of a Sample TILA Disclosure*</vt:lpstr>
      <vt:lpstr>Finance Charge*</vt:lpstr>
      <vt:lpstr>Total of Payments*</vt:lpstr>
      <vt:lpstr>Shop Around</vt:lpstr>
      <vt:lpstr>Remember the key takeaway</vt:lpstr>
      <vt:lpstr>Section 2 Preparing to Apply for a Loan</vt:lpstr>
      <vt:lpstr>Key Takeaway</vt:lpstr>
      <vt:lpstr>Factors Lenders May Use  in Their Decisions</vt:lpstr>
      <vt:lpstr>Credit History</vt:lpstr>
      <vt:lpstr>Capacity</vt:lpstr>
      <vt:lpstr>Capital</vt:lpstr>
      <vt:lpstr>Collateral</vt:lpstr>
      <vt:lpstr>Getting Ready to Borrow</vt:lpstr>
      <vt:lpstr>Getting Myself Ready to Borrow</vt:lpstr>
      <vt:lpstr>Co-Borrowing and Co-Signing</vt:lpstr>
      <vt:lpstr>My Tip Sheet for Considering Co-Signing Someone Else’s Loan</vt:lpstr>
      <vt:lpstr>Remember the key takeaway</vt:lpstr>
      <vt:lpstr>Section 3 Borrowing When Someone Helps You Manage Your Money</vt:lpstr>
      <vt:lpstr>Key Takeaway</vt:lpstr>
      <vt:lpstr>Responsibilities of the Person Helping You</vt:lpstr>
      <vt:lpstr>What to Discuss</vt:lpstr>
      <vt:lpstr>If You Decide to Borrow Money</vt:lpstr>
      <vt:lpstr>Remember the key takeaway</vt:lpstr>
      <vt:lpstr>Take Action</vt:lpstr>
      <vt:lpstr>Post-Training Survey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MYSA Module 7 Borrowing Basics </dc:title>
  <dc:subject>MYSA Module 7 Borrowing Basics </dc:subject>
  <dc:creator>FDIC</dc:creator>
  <cp:keywords>MYSA Module 7 Borrowing Basics </cp:keywords>
  <cp:lastModifiedBy>Morris, Tracie Greenway</cp:lastModifiedBy>
  <cp:revision>113</cp:revision>
  <dcterms:created xsi:type="dcterms:W3CDTF">2021-01-21T15:48:00Z</dcterms:created>
  <dcterms:modified xsi:type="dcterms:W3CDTF">2022-12-28T15:55:43Z</dcterms:modified>
  <cp:category>MYSA Module 7 Borrowing Basics 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  <property fmtid="{D5CDD505-2E9C-101B-9397-08002B2CF9AE}" pid="3" name="ArticulateGUID">
    <vt:lpwstr>71E59C64-B7BA-4322-B9AF-B303C8744723</vt:lpwstr>
  </property>
  <property fmtid="{D5CDD505-2E9C-101B-9397-08002B2CF9AE}" pid="4" name="ArticulatePath">
    <vt:lpwstr>https://icfonline.sharepoint.com/sites/MSYAMaterialsDevelopment/Shared Documents/General/MSYA/Module 8 - Borrowing Basics/MSYA Slides_ Module 8_ Borrowing Basics</vt:lpwstr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ediaServiceImageTags">
    <vt:lpwstr/>
  </property>
</Properties>
</file>