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8458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96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688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112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529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775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tockmarketgame.org/" TargetMode="External"/><Relationship Id="rId5" Type="http://schemas.openxmlformats.org/officeDocument/2006/relationships/hyperlink" Target="http://www.nyse.com/index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8: Money Doesn’t Grow on Trees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90926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48063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10" dirty="0"/>
              <a:t>Investment</a:t>
            </a:r>
            <a:r>
              <a:rPr spc="-50" dirty="0"/>
              <a:t> </a:t>
            </a:r>
            <a:r>
              <a:rPr spc="-25" dirty="0"/>
              <a:t>Vehicles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47163" y="1344931"/>
            <a:ext cx="3538220" cy="2042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spc="-1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Stock</a:t>
            </a:r>
            <a:endParaRPr sz="32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355600" indent="-342900">
              <a:spcBef>
                <a:spcPts val="3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a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marR="52959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ownership in</a:t>
            </a:r>
            <a:r>
              <a:rPr sz="2000" spc="-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a 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indent="-342900"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Value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of </a:t>
            </a: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based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on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/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</a:t>
            </a:r>
            <a:r>
              <a:rPr sz="2000" spc="-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performance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03645" y="1344931"/>
            <a:ext cx="23812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Mutual</a:t>
            </a:r>
            <a:r>
              <a:rPr sz="3200" spc="-8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sz="3200" spc="-2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Funds</a:t>
            </a:r>
            <a:endParaRPr sz="32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03645" y="1897837"/>
            <a:ext cx="342900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Investments </a:t>
            </a:r>
            <a:r>
              <a:rPr sz="2000" dirty="0">
                <a:solidFill>
                  <a:prstClr val="black"/>
                </a:solidFill>
                <a:latin typeface="Franklin Gothic Book"/>
                <a:cs typeface="Franklin Gothic Book"/>
              </a:rPr>
              <a:t>in </a:t>
            </a:r>
            <a:r>
              <a:rPr sz="20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several</a:t>
            </a:r>
            <a:r>
              <a:rPr sz="2000" spc="-3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areas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R="83820" algn="ctr"/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(companies, bonds,</a:t>
            </a:r>
            <a:r>
              <a:rPr sz="2000" spc="-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etc.)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355600" indent="-342900">
              <a:spcBef>
                <a:spcPts val="4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Diversified</a:t>
            </a:r>
            <a:endParaRPr sz="20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205466" y="545337"/>
            <a:ext cx="2603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20" dirty="0">
                <a:solidFill>
                  <a:srgbClr val="FFFFFF"/>
                </a:solidFill>
                <a:latin typeface="Franklin Gothic Book"/>
                <a:cs typeface="Franklin Gothic Book"/>
              </a:rPr>
              <a:t>13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72742" y="6052370"/>
            <a:ext cx="810260" cy="111760"/>
          </a:xfrm>
          <a:custGeom>
            <a:avLst/>
            <a:gdLst/>
            <a:ahLst/>
            <a:cxnLst/>
            <a:rect l="l" t="t" r="r" b="b"/>
            <a:pathLst>
              <a:path w="810260" h="111760">
                <a:moveTo>
                  <a:pt x="0" y="0"/>
                </a:moveTo>
                <a:lnTo>
                  <a:pt x="809983" y="0"/>
                </a:lnTo>
                <a:lnTo>
                  <a:pt x="809983" y="111430"/>
                </a:lnTo>
                <a:lnTo>
                  <a:pt x="0" y="111430"/>
                </a:lnTo>
                <a:lnTo>
                  <a:pt x="0" y="0"/>
                </a:lnTo>
                <a:close/>
              </a:path>
            </a:pathLst>
          </a:custGeom>
          <a:ln w="3459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67503" y="6051838"/>
            <a:ext cx="810260" cy="111760"/>
          </a:xfrm>
          <a:custGeom>
            <a:avLst/>
            <a:gdLst/>
            <a:ahLst/>
            <a:cxnLst/>
            <a:rect l="l" t="t" r="r" b="b"/>
            <a:pathLst>
              <a:path w="810260" h="111760">
                <a:moveTo>
                  <a:pt x="0" y="0"/>
                </a:moveTo>
                <a:lnTo>
                  <a:pt x="809901" y="0"/>
                </a:lnTo>
                <a:lnTo>
                  <a:pt x="809901" y="111694"/>
                </a:lnTo>
                <a:lnTo>
                  <a:pt x="0" y="111694"/>
                </a:lnTo>
                <a:lnTo>
                  <a:pt x="0" y="0"/>
                </a:lnTo>
                <a:close/>
              </a:path>
            </a:pathLst>
          </a:custGeom>
          <a:ln w="3459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2271013" y="3771587"/>
          <a:ext cx="2585715" cy="23971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7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19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3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52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31343">
                <a:tc>
                  <a:txBody>
                    <a:bodyPr/>
                    <a:lstStyle/>
                    <a:p>
                      <a:pPr marL="74930">
                        <a:lnSpc>
                          <a:spcPts val="730"/>
                        </a:lnSpc>
                      </a:pPr>
                      <a:r>
                        <a:rPr sz="6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LAST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730"/>
                        </a:lnSpc>
                      </a:pPr>
                      <a:r>
                        <a:rPr sz="6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CHG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ts val="730"/>
                        </a:lnSpc>
                      </a:pPr>
                      <a:r>
                        <a:rPr sz="6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30"/>
                        </a:lnSpc>
                      </a:pPr>
                      <a:r>
                        <a:rPr sz="6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LAST</a:t>
                      </a:r>
                      <a:r>
                        <a:rPr sz="650" b="1" spc="12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CHG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ts val="730"/>
                        </a:lnSpc>
                      </a:pPr>
                      <a:r>
                        <a:rPr sz="6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ts val="730"/>
                        </a:lnSpc>
                      </a:pPr>
                      <a:r>
                        <a:rPr sz="6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LAST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355">
                        <a:lnSpc>
                          <a:spcPts val="730"/>
                        </a:lnSpc>
                      </a:pPr>
                      <a:r>
                        <a:rPr sz="6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CHG</a:t>
                      </a:r>
                      <a:r>
                        <a:rPr sz="650" b="1" spc="9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650" b="1" spc="10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41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19.01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4.4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0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14.67	7.8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34.62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1.9	0.3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59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14.67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7.8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05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15.01	1.1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22.65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1.9	4.9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9795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05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22.65	1.9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4.9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14.67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7.8	3.7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884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-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11.04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1.6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5.3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1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18.37	3.2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9.5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80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1.3	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6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9884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6.97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33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1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	1.3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6.97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695">
                        <a:lnSpc>
                          <a:spcPct val="100000"/>
                        </a:lnSpc>
                        <a:spcBef>
                          <a:spcPts val="80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3.0	3.1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16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6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9902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22.65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4.9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1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34.62	1.9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0.3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2.06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695">
                        <a:lnSpc>
                          <a:spcPct val="100000"/>
                        </a:lnSpc>
                        <a:spcBef>
                          <a:spcPts val="8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3.5	2.2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5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9884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17.07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0.6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1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	1.3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34.78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8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5.4	6.7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56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9866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34.78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5.4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24130" algn="ctr">
                        <a:lnSpc>
                          <a:spcPct val="100000"/>
                        </a:lnSpc>
                        <a:spcBef>
                          <a:spcPts val="115"/>
                        </a:spcBef>
                        <a:tabLst>
                          <a:tab pos="39687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6.97	3.0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15.01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8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1.1	6.2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556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9911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15.01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14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14.71	2.7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18.37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3.2	9.5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55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0000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2.06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4604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20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18.37	3.2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9.5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19.01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318135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1.2	</a:t>
                      </a: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4.4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55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9938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18.37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9.5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R="24130" algn="ctr">
                        <a:lnSpc>
                          <a:spcPct val="100000"/>
                        </a:lnSpc>
                        <a:spcBef>
                          <a:spcPts val="120"/>
                        </a:spcBef>
                        <a:tabLst>
                          <a:tab pos="39687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2.06	3.5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17.07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9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0.6	1.2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55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9948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14.71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2.7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25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34.62	1.9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0.3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spc="-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11.04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95"/>
                        </a:spcBef>
                        <a:tabLst>
                          <a:tab pos="334010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1.6	5.3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556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1694">
                <a:tc>
                  <a:txBody>
                    <a:bodyPr/>
                    <a:lstStyle/>
                    <a:p>
                      <a:pPr marL="50165">
                        <a:lnSpc>
                          <a:spcPts val="655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ts val="655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ts val="655"/>
                        </a:lnSpc>
                        <a:spcBef>
                          <a:spcPts val="120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240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  <a:lnR w="6350">
                      <a:solidFill>
                        <a:srgbClr val="070808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ts val="655"/>
                        </a:lnSpc>
                        <a:spcBef>
                          <a:spcPts val="125"/>
                        </a:spcBef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18.37	3.2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655"/>
                        </a:lnSpc>
                        <a:spcBef>
                          <a:spcPts val="12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9.5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5875" marB="0">
                    <a:lnR w="6350">
                      <a:solidFill>
                        <a:srgbClr val="070808"/>
                      </a:solidFill>
                      <a:prstDash val="solid"/>
                    </a:lnR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70808"/>
                      </a:solidFill>
                      <a:prstDash val="solid"/>
                    </a:lnL>
                    <a:lnR w="6350">
                      <a:solidFill>
                        <a:srgbClr val="070808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14.71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70808"/>
                      </a:solidFill>
                      <a:prstDash val="solid"/>
                    </a:lnL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9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2.7	2.3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70808"/>
                      </a:solidFill>
                      <a:prstDash val="solid"/>
                    </a:lnT>
                    <a:lnB w="6350">
                      <a:solidFill>
                        <a:srgbClr val="070808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727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34.62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32384" algn="ctr">
                        <a:lnSpc>
                          <a:spcPct val="100000"/>
                        </a:lnSpc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1.9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41275" algn="ctr">
                        <a:lnSpc>
                          <a:spcPct val="100000"/>
                        </a:lnSpc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0.3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38735">
                        <a:lnSpc>
                          <a:spcPct val="100000"/>
                        </a:lnSpc>
                        <a:tabLst>
                          <a:tab pos="436245" algn="l"/>
                        </a:tabLst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15.01	1.1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450">
                        <a:latin typeface="Times New Roman"/>
                        <a:cs typeface="Times New Roman"/>
                      </a:endParaRPr>
                    </a:p>
                    <a:p>
                      <a:pPr marL="67310">
                        <a:lnSpc>
                          <a:spcPct val="100000"/>
                        </a:lnSpc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6.2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550" b="1" spc="5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12.01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6667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  <a:spcBef>
                          <a:spcPts val="525"/>
                        </a:spcBef>
                        <a:tabLst>
                          <a:tab pos="337820" algn="l"/>
                        </a:tabLst>
                      </a:pPr>
                      <a:r>
                        <a:rPr sz="550" b="1" dirty="0">
                          <a:solidFill>
                            <a:srgbClr val="070808"/>
                          </a:solidFill>
                          <a:latin typeface="Arial"/>
                          <a:cs typeface="Arial"/>
                        </a:rPr>
                        <a:t>1.3	2.5</a:t>
                      </a:r>
                      <a:endParaRPr sz="550">
                        <a:latin typeface="Arial"/>
                        <a:cs typeface="Arial"/>
                      </a:endParaRPr>
                    </a:p>
                  </a:txBody>
                  <a:tcPr marL="0" marR="0" marT="66675" marB="0">
                    <a:lnT w="6350">
                      <a:solidFill>
                        <a:srgbClr val="070808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4052500" y="6055386"/>
            <a:ext cx="810260" cy="111760"/>
          </a:xfrm>
          <a:custGeom>
            <a:avLst/>
            <a:gdLst/>
            <a:ahLst/>
            <a:cxnLst/>
            <a:rect l="l" t="t" r="r" b="b"/>
            <a:pathLst>
              <a:path w="810260" h="111760">
                <a:moveTo>
                  <a:pt x="0" y="0"/>
                </a:moveTo>
                <a:lnTo>
                  <a:pt x="810008" y="0"/>
                </a:lnTo>
                <a:lnTo>
                  <a:pt x="810008" y="111605"/>
                </a:lnTo>
                <a:lnTo>
                  <a:pt x="0" y="111605"/>
                </a:lnTo>
                <a:lnTo>
                  <a:pt x="0" y="0"/>
                </a:lnTo>
                <a:close/>
              </a:path>
            </a:pathLst>
          </a:custGeom>
          <a:ln w="3459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88844" y="3930771"/>
            <a:ext cx="2446020" cy="2202180"/>
          </a:xfrm>
          <a:custGeom>
            <a:avLst/>
            <a:gdLst/>
            <a:ahLst/>
            <a:cxnLst/>
            <a:rect l="l" t="t" r="r" b="b"/>
            <a:pathLst>
              <a:path w="2446020" h="2202179">
                <a:moveTo>
                  <a:pt x="0" y="2201623"/>
                </a:moveTo>
                <a:lnTo>
                  <a:pt x="95113" y="2071723"/>
                </a:lnTo>
                <a:lnTo>
                  <a:pt x="288711" y="1819159"/>
                </a:lnTo>
                <a:lnTo>
                  <a:pt x="479300" y="1572984"/>
                </a:lnTo>
                <a:lnTo>
                  <a:pt x="565384" y="1462247"/>
                </a:lnTo>
                <a:lnTo>
                  <a:pt x="783096" y="1793429"/>
                </a:lnTo>
                <a:lnTo>
                  <a:pt x="1115667" y="995083"/>
                </a:lnTo>
                <a:lnTo>
                  <a:pt x="1217592" y="1252181"/>
                </a:lnTo>
                <a:lnTo>
                  <a:pt x="1484713" y="874861"/>
                </a:lnTo>
                <a:lnTo>
                  <a:pt x="1582351" y="995083"/>
                </a:lnTo>
                <a:lnTo>
                  <a:pt x="1737901" y="359129"/>
                </a:lnTo>
                <a:lnTo>
                  <a:pt x="1941466" y="829259"/>
                </a:lnTo>
                <a:lnTo>
                  <a:pt x="2445913" y="0"/>
                </a:lnTo>
              </a:path>
            </a:pathLst>
          </a:custGeom>
          <a:ln w="142990">
            <a:solidFill>
              <a:srgbClr val="07080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382713" y="3787249"/>
            <a:ext cx="365125" cy="393065"/>
          </a:xfrm>
          <a:custGeom>
            <a:avLst/>
            <a:gdLst/>
            <a:ahLst/>
            <a:cxnLst/>
            <a:rect l="l" t="t" r="r" b="b"/>
            <a:pathLst>
              <a:path w="365125" h="393064">
                <a:moveTo>
                  <a:pt x="359329" y="0"/>
                </a:moveTo>
                <a:lnTo>
                  <a:pt x="0" y="167753"/>
                </a:lnTo>
                <a:lnTo>
                  <a:pt x="63760" y="206033"/>
                </a:lnTo>
                <a:lnTo>
                  <a:pt x="364759" y="392579"/>
                </a:lnTo>
                <a:lnTo>
                  <a:pt x="359329" y="0"/>
                </a:lnTo>
                <a:close/>
              </a:path>
            </a:pathLst>
          </a:custGeom>
          <a:solidFill>
            <a:srgbClr val="070808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185660" y="3672840"/>
            <a:ext cx="2103119" cy="21427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18908" y="3149601"/>
            <a:ext cx="148844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9545" marR="5080" indent="-157480">
              <a:spcBef>
                <a:spcPts val="105"/>
              </a:spcBef>
            </a:pP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are</a:t>
            </a:r>
            <a:r>
              <a:rPr sz="1400" spc="-6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passed  </a:t>
            </a: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the</a:t>
            </a:r>
            <a:r>
              <a:rPr sz="14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investors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19571" y="4439539"/>
            <a:ext cx="937894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720" algn="just">
              <a:spcBef>
                <a:spcPts val="100"/>
              </a:spcBef>
            </a:pP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Returns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on  the pooled 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</a:t>
            </a:r>
            <a:r>
              <a:rPr sz="1400" spc="-40" dirty="0">
                <a:solidFill>
                  <a:prstClr val="black"/>
                </a:solidFill>
                <a:latin typeface="Franklin Gothic Book"/>
                <a:cs typeface="Franklin Gothic Book"/>
              </a:rPr>
              <a:t>n</a:t>
            </a: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v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est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e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n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ts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39154" y="5904383"/>
            <a:ext cx="261175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2085">
              <a:spcBef>
                <a:spcPts val="100"/>
              </a:spcBef>
            </a:pP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Mutual </a:t>
            </a: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Fund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— </a:t>
            </a: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Fund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Manager 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invests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this amount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with</a:t>
            </a:r>
            <a:r>
              <a:rPr sz="1400" spc="-7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securities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251950" y="4228922"/>
            <a:ext cx="106680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Investors</a:t>
            </a:r>
            <a:r>
              <a:rPr sz="1400" spc="-9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pool  their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money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with a 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Registered 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Mutual</a:t>
            </a:r>
            <a:r>
              <a:rPr sz="14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Fund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79765" y="4463034"/>
            <a:ext cx="930910" cy="58547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58750" marR="5080" indent="-146685">
              <a:lnSpc>
                <a:spcPts val="2000"/>
              </a:lnSpc>
              <a:spcBef>
                <a:spcPts val="500"/>
              </a:spcBef>
            </a:pP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MUT</a:t>
            </a:r>
            <a:r>
              <a:rPr sz="2000" spc="-40" dirty="0">
                <a:solidFill>
                  <a:prstClr val="black"/>
                </a:solidFill>
                <a:latin typeface="Franklin Gothic Medium"/>
                <a:cs typeface="Franklin Gothic Medium"/>
              </a:rPr>
              <a:t>U</a:t>
            </a:r>
            <a:r>
              <a:rPr sz="2000" spc="-5" dirty="0">
                <a:solidFill>
                  <a:prstClr val="black"/>
                </a:solidFill>
                <a:latin typeface="Franklin Gothic Medium"/>
                <a:cs typeface="Franklin Gothic Medium"/>
              </a:rPr>
              <a:t>AL  </a:t>
            </a:r>
            <a:r>
              <a:rPr sz="2000" dirty="0">
                <a:solidFill>
                  <a:prstClr val="black"/>
                </a:solidFill>
                <a:latin typeface="Franklin Gothic Medium"/>
                <a:cs typeface="Franklin Gothic Medium"/>
              </a:rPr>
              <a:t>FUND</a:t>
            </a:r>
            <a:endParaRPr sz="2000">
              <a:solidFill>
                <a:prstClr val="black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868923" y="1360932"/>
            <a:ext cx="106616" cy="4885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24550" y="1383031"/>
            <a:ext cx="0" cy="4793615"/>
          </a:xfrm>
          <a:custGeom>
            <a:avLst/>
            <a:gdLst/>
            <a:ahLst/>
            <a:cxnLst/>
            <a:rect l="l" t="t" r="r" b="b"/>
            <a:pathLst>
              <a:path h="4793615">
                <a:moveTo>
                  <a:pt x="0" y="0"/>
                </a:moveTo>
                <a:lnTo>
                  <a:pt x="0" y="4793424"/>
                </a:lnTo>
              </a:path>
            </a:pathLst>
          </a:custGeom>
          <a:ln w="25908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93525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603948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Case Study: Three</a:t>
            </a:r>
            <a:r>
              <a:rPr spc="-75" dirty="0"/>
              <a:t> </a:t>
            </a:r>
            <a:r>
              <a:rPr spc="-15" dirty="0"/>
              <a:t>Stocks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8514" y="545337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14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81200" y="1205484"/>
            <a:ext cx="2567940" cy="3317703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238760">
              <a:spcBef>
                <a:spcPts val="310"/>
              </a:spcBef>
            </a:pPr>
            <a:r>
              <a:rPr sz="2000" spc="-2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Yum! </a:t>
            </a:r>
            <a:r>
              <a:rPr sz="2000" spc="-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Brands</a:t>
            </a:r>
            <a:r>
              <a:rPr sz="2000" spc="-3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sz="200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(YUM)</a:t>
            </a:r>
            <a:endParaRPr sz="20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228600" marR="242570">
              <a:lnSpc>
                <a:spcPct val="119000"/>
              </a:lnSpc>
              <a:spcBef>
                <a:spcPts val="434"/>
              </a:spcBef>
            </a:pP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Yum!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Brands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owns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such  popular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chains as </a:t>
            </a:r>
            <a:r>
              <a:rPr sz="1400" spc="-25" dirty="0">
                <a:solidFill>
                  <a:prstClr val="black"/>
                </a:solidFill>
                <a:latin typeface="Franklin Gothic Book"/>
                <a:cs typeface="Franklin Gothic Book"/>
              </a:rPr>
              <a:t>Taco</a:t>
            </a:r>
            <a:r>
              <a:rPr sz="1400" spc="-7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Bell,  KFC,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and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Pizza</a:t>
            </a:r>
            <a:r>
              <a:rPr sz="1400" spc="-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Hut.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28600" marR="269240">
              <a:lnSpc>
                <a:spcPct val="119000"/>
              </a:lnSpc>
              <a:spcBef>
                <a:spcPts val="5"/>
              </a:spcBef>
            </a:pP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$73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per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share,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it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sells  </a:t>
            </a: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for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20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times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projected 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earnings, while yielding 2%.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company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is expected</a:t>
            </a:r>
            <a:r>
              <a:rPr sz="1400" spc="-15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increase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profits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over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the 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3–5</a:t>
            </a:r>
            <a:r>
              <a:rPr sz="14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28600" marR="491490">
              <a:lnSpc>
                <a:spcPct val="135700"/>
              </a:lnSpc>
              <a:spcBef>
                <a:spcPts val="180"/>
              </a:spcBef>
            </a:pP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Stock symbol: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YUM  </a:t>
            </a:r>
            <a:r>
              <a:rPr sz="1400" b="1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Today’s </a:t>
            </a:r>
            <a:r>
              <a:rPr sz="14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</a:t>
            </a: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price:</a:t>
            </a:r>
            <a:r>
              <a:rPr sz="1400" b="1" spc="-18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$73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89164" y="1205484"/>
            <a:ext cx="2567940" cy="3317703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344805">
              <a:spcBef>
                <a:spcPts val="310"/>
              </a:spcBef>
            </a:pPr>
            <a:r>
              <a:rPr sz="2000" spc="-1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Walt </a:t>
            </a:r>
            <a:r>
              <a:rPr sz="2000" spc="-1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Disney</a:t>
            </a:r>
            <a:r>
              <a:rPr sz="2000" spc="-2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 </a:t>
            </a:r>
            <a:r>
              <a:rPr sz="200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(DIS)</a:t>
            </a:r>
            <a:endParaRPr sz="20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229235" marR="332740">
              <a:lnSpc>
                <a:spcPct val="119100"/>
              </a:lnSpc>
              <a:spcBef>
                <a:spcPts val="434"/>
              </a:spcBef>
            </a:pP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Walt Disney owns several 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business interests:  animated films, theme  parks, and the </a:t>
            </a:r>
            <a:r>
              <a:rPr sz="1400" spc="15" dirty="0">
                <a:solidFill>
                  <a:prstClr val="black"/>
                </a:solidFill>
                <a:latin typeface="Franklin Gothic Book"/>
                <a:cs typeface="Franklin Gothic Book"/>
              </a:rPr>
              <a:t>sports 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network ESPN, among  others.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At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$116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share, it  is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expected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400" spc="10" dirty="0">
                <a:solidFill>
                  <a:prstClr val="black"/>
                </a:solidFill>
                <a:latin typeface="Franklin Gothic Book"/>
                <a:cs typeface="Franklin Gothic Book"/>
              </a:rPr>
              <a:t>increase 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profits at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 15%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pace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for 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the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next several</a:t>
            </a:r>
            <a:r>
              <a:rPr sz="1400" spc="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29235" marR="394970">
              <a:lnSpc>
                <a:spcPct val="135700"/>
              </a:lnSpc>
              <a:spcBef>
                <a:spcPts val="180"/>
              </a:spcBef>
            </a:pP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Stock symbol: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DIS  </a:t>
            </a:r>
            <a:r>
              <a:rPr sz="1400" b="1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Today’s </a:t>
            </a:r>
            <a:r>
              <a:rPr sz="14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</a:t>
            </a: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price:</a:t>
            </a:r>
            <a:r>
              <a:rPr sz="1400" b="1" spc="-18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$116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20996" y="1205484"/>
            <a:ext cx="2491740" cy="3390159"/>
          </a:xfrm>
          <a:prstGeom prst="rect">
            <a:avLst/>
          </a:prstGeom>
          <a:ln w="9144">
            <a:solidFill>
              <a:srgbClr val="6F2F9F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marL="470534">
              <a:spcBef>
                <a:spcPts val="295"/>
              </a:spcBef>
            </a:pPr>
            <a:r>
              <a:rPr sz="2400" spc="-25" dirty="0">
                <a:solidFill>
                  <a:srgbClr val="6F2F9F"/>
                </a:solidFill>
                <a:latin typeface="Franklin Gothic Medium"/>
                <a:cs typeface="Franklin Gothic Medium"/>
              </a:rPr>
              <a:t>Target </a:t>
            </a:r>
            <a:r>
              <a:rPr sz="2400" spc="-20" dirty="0">
                <a:solidFill>
                  <a:srgbClr val="6F2F9F"/>
                </a:solidFill>
                <a:latin typeface="Franklin Gothic Medium"/>
                <a:cs typeface="Franklin Gothic Medium"/>
              </a:rPr>
              <a:t>(TGT)</a:t>
            </a:r>
            <a:endParaRPr sz="240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228600" marR="385445">
              <a:lnSpc>
                <a:spcPct val="119100"/>
              </a:lnSpc>
              <a:spcBef>
                <a:spcPts val="450"/>
              </a:spcBef>
            </a:pPr>
            <a:r>
              <a:rPr sz="14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Target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has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1,822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stores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in the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United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States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that  sell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everything from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baby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cribs </a:t>
            </a: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bananas. This  retailer is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expected </a:t>
            </a:r>
            <a:r>
              <a:rPr sz="1400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increase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profits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at a</a:t>
            </a:r>
            <a:r>
              <a:rPr sz="1400" spc="-1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15% 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pace in coming</a:t>
            </a:r>
            <a:r>
              <a:rPr sz="1400" spc="-5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years.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28600" marR="453390">
              <a:lnSpc>
                <a:spcPct val="118600"/>
              </a:lnSpc>
              <a:spcBef>
                <a:spcPts val="15"/>
              </a:spcBef>
            </a:pP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Shares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are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$84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each</a:t>
            </a:r>
            <a:r>
              <a:rPr sz="1400" spc="-14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dirty="0">
                <a:solidFill>
                  <a:prstClr val="black"/>
                </a:solidFill>
                <a:latin typeface="Franklin Gothic Book"/>
                <a:cs typeface="Franklin Gothic Book"/>
              </a:rPr>
              <a:t>as  of </a:t>
            </a:r>
            <a:r>
              <a:rPr sz="14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October</a:t>
            </a:r>
            <a:r>
              <a:rPr sz="1400" spc="-4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-10" dirty="0">
                <a:solidFill>
                  <a:prstClr val="black"/>
                </a:solidFill>
                <a:latin typeface="Franklin Gothic Book"/>
                <a:cs typeface="Franklin Gothic Book"/>
              </a:rPr>
              <a:t>2018.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228600" marR="414655">
              <a:lnSpc>
                <a:spcPct val="135700"/>
              </a:lnSpc>
              <a:spcBef>
                <a:spcPts val="180"/>
              </a:spcBef>
            </a:pP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Stock symbol: </a:t>
            </a:r>
            <a:r>
              <a:rPr sz="1400" spc="-30" dirty="0">
                <a:solidFill>
                  <a:prstClr val="black"/>
                </a:solidFill>
                <a:latin typeface="Franklin Gothic Book"/>
                <a:cs typeface="Franklin Gothic Book"/>
              </a:rPr>
              <a:t>TGT  </a:t>
            </a:r>
            <a:r>
              <a:rPr sz="1400" b="1" spc="-15" dirty="0">
                <a:solidFill>
                  <a:prstClr val="black"/>
                </a:solidFill>
                <a:latin typeface="Franklin Gothic Book"/>
                <a:cs typeface="Franklin Gothic Book"/>
              </a:rPr>
              <a:t>Today’s </a:t>
            </a:r>
            <a:r>
              <a:rPr sz="1400" b="1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</a:t>
            </a:r>
            <a:r>
              <a:rPr sz="1400" b="1" dirty="0">
                <a:solidFill>
                  <a:prstClr val="black"/>
                </a:solidFill>
                <a:latin typeface="Franklin Gothic Book"/>
                <a:cs typeface="Franklin Gothic Book"/>
              </a:rPr>
              <a:t>price:</a:t>
            </a:r>
            <a:r>
              <a:rPr sz="1400" b="1" spc="-185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400" spc="5" dirty="0">
                <a:solidFill>
                  <a:prstClr val="black"/>
                </a:solidFill>
                <a:latin typeface="Franklin Gothic Book"/>
                <a:cs typeface="Franklin Gothic Book"/>
              </a:rPr>
              <a:t>$84</a:t>
            </a:r>
            <a:endParaRPr sz="14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07336" y="4963667"/>
            <a:ext cx="1991868" cy="798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06211" y="4753355"/>
            <a:ext cx="1280160" cy="1109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25384" y="4593336"/>
            <a:ext cx="2081784" cy="13868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45309" y="6046420"/>
            <a:ext cx="365760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100" dirty="0">
                <a:solidFill>
                  <a:prstClr val="black"/>
                </a:solidFill>
                <a:latin typeface="Franklin Gothic Book"/>
                <a:cs typeface="Franklin Gothic Book"/>
              </a:rPr>
              <a:t>Share </a:t>
            </a:r>
            <a:r>
              <a:rPr sz="11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prices </a:t>
            </a:r>
            <a:r>
              <a:rPr sz="1100" dirty="0">
                <a:solidFill>
                  <a:prstClr val="black"/>
                </a:solidFill>
                <a:latin typeface="Franklin Gothic Book"/>
                <a:cs typeface="Franklin Gothic Book"/>
              </a:rPr>
              <a:t>from</a:t>
            </a:r>
            <a:r>
              <a:rPr sz="1100" spc="-2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100" spc="-5" dirty="0">
                <a:solidFill>
                  <a:prstClr val="black"/>
                </a:solidFill>
                <a:latin typeface="Franklin Gothic Book"/>
                <a:cs typeface="Franklin Gothic Book"/>
              </a:rPr>
              <a:t>10/04/2018</a:t>
            </a:r>
            <a:endParaRPr sz="1100">
              <a:solidFill>
                <a:prstClr val="black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1100" dirty="0">
                <a:solidFill>
                  <a:prstClr val="black"/>
                </a:solidFill>
                <a:latin typeface="Franklin Gothic Book"/>
                <a:cs typeface="Franklin Gothic Book"/>
              </a:rPr>
              <a:t>Source: </a:t>
            </a:r>
            <a:r>
              <a:rPr sz="11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Franklin Gothic Book"/>
                <a:cs typeface="Franklin Gothic Book"/>
                <a:hlinkClick r:id="rId5"/>
              </a:rPr>
              <a:t>www.nyse.com/index</a:t>
            </a:r>
            <a:r>
              <a:rPr sz="1100" spc="-5" dirty="0">
                <a:solidFill>
                  <a:srgbClr val="0000FF"/>
                </a:solidFill>
                <a:latin typeface="Franklin Gothic Book"/>
                <a:cs typeface="Franklin Gothic Book"/>
                <a:hlinkClick r:id="rId5"/>
              </a:rPr>
              <a:t> </a:t>
            </a:r>
            <a:r>
              <a:rPr sz="1100" dirty="0">
                <a:solidFill>
                  <a:prstClr val="black"/>
                </a:solidFill>
                <a:latin typeface="Franklin Gothic Book"/>
                <a:cs typeface="Franklin Gothic Book"/>
              </a:rPr>
              <a:t>and</a:t>
            </a:r>
            <a:r>
              <a:rPr sz="1100" spc="30" dirty="0">
                <a:solidFill>
                  <a:prstClr val="black"/>
                </a:solidFill>
                <a:latin typeface="Franklin Gothic Book"/>
                <a:cs typeface="Franklin Gothic Book"/>
              </a:rPr>
              <a:t> </a:t>
            </a:r>
            <a:r>
              <a:rPr sz="11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Franklin Gothic Book"/>
                <a:cs typeface="Franklin Gothic Book"/>
                <a:hlinkClick r:id="rId6"/>
              </a:rPr>
              <a:t>www.stockmarketgame.org</a:t>
            </a:r>
            <a:endParaRPr sz="11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358692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5A25EB-B961-4F34-B5F6-EFCB9327F9D1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8064176-DF46-404C-9FA5-5FBA0EDCD4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7781EE-B6FD-49FB-B3ED-469FD17CDB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461</Words>
  <Application>Microsoft Office PowerPoint</Application>
  <PresentationFormat>Widescreen</PresentationFormat>
  <Paragraphs>146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Investment Vehicles</vt:lpstr>
      <vt:lpstr>Case Study: Three Stocks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2022-03-25T19:03:49Z</dcterms:created>
  <dcterms:modified xsi:type="dcterms:W3CDTF">2022-08-09T06:06:08Z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