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300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517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606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410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788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397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7: How to Stash Your Cash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0840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3273"/>
            <a:ext cx="5686425" cy="120650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2700" marR="5080">
              <a:lnSpc>
                <a:spcPts val="4500"/>
              </a:lnSpc>
              <a:spcBef>
                <a:spcPts val="495"/>
              </a:spcBef>
            </a:pPr>
            <a:r>
              <a:rPr sz="4000" spc="-5" dirty="0"/>
              <a:t>Understanding </a:t>
            </a:r>
            <a:r>
              <a:rPr sz="4000" spc="-10" dirty="0"/>
              <a:t>Compound  </a:t>
            </a:r>
            <a:r>
              <a:rPr sz="4000" spc="-15" dirty="0"/>
              <a:t>Interest </a:t>
            </a:r>
            <a:r>
              <a:rPr sz="4000" spc="-30" dirty="0"/>
              <a:t>Warm</a:t>
            </a:r>
            <a:r>
              <a:rPr sz="4000" dirty="0"/>
              <a:t> </a:t>
            </a:r>
            <a:r>
              <a:rPr sz="4000" spc="-5" dirty="0"/>
              <a:t>Up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205467" y="545337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12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086914" y="4519041"/>
          <a:ext cx="3021328" cy="18287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1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2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Year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28575">
                      <a:solidFill>
                        <a:srgbClr val="8063A1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Balance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28575">
                      <a:solidFill>
                        <a:srgbClr val="8063A1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Interest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28575">
                      <a:solidFill>
                        <a:srgbClr val="8063A1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Total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28575">
                      <a:solidFill>
                        <a:srgbClr val="8063A1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1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28575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$2,000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28575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$100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28575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20" dirty="0">
                          <a:latin typeface="Franklin Gothic Book"/>
                          <a:cs typeface="Franklin Gothic Book"/>
                        </a:rPr>
                        <a:t>$2,100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28575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2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20" dirty="0">
                          <a:latin typeface="Franklin Gothic Book"/>
                          <a:cs typeface="Franklin Gothic Book"/>
                        </a:rPr>
                        <a:t>$2,100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3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4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5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3A1"/>
                      </a:solidFill>
                      <a:prstDash val="solid"/>
                    </a:lnL>
                    <a:lnR w="12700">
                      <a:solidFill>
                        <a:srgbClr val="8063A1"/>
                      </a:solidFill>
                      <a:prstDash val="solid"/>
                    </a:lnR>
                    <a:lnT w="12700">
                      <a:solidFill>
                        <a:srgbClr val="8063A1"/>
                      </a:solidFill>
                      <a:prstDash val="solid"/>
                    </a:lnT>
                    <a:lnB w="12700">
                      <a:solidFill>
                        <a:srgbClr val="8063A1"/>
                      </a:solidFill>
                      <a:prstDash val="solid"/>
                    </a:lnB>
                    <a:solidFill>
                      <a:srgbClr val="8063A1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5603747" y="4524755"/>
            <a:ext cx="4563110" cy="1986280"/>
          </a:xfrm>
          <a:custGeom>
            <a:avLst/>
            <a:gdLst/>
            <a:ahLst/>
            <a:cxnLst/>
            <a:rect l="l" t="t" r="r" b="b"/>
            <a:pathLst>
              <a:path w="4563109" h="1986279">
                <a:moveTo>
                  <a:pt x="0" y="1985772"/>
                </a:moveTo>
                <a:lnTo>
                  <a:pt x="4562856" y="1985772"/>
                </a:lnTo>
                <a:lnTo>
                  <a:pt x="4562856" y="0"/>
                </a:lnTo>
                <a:lnTo>
                  <a:pt x="0" y="0"/>
                </a:lnTo>
                <a:lnTo>
                  <a:pt x="0" y="1985772"/>
                </a:lnTo>
                <a:close/>
              </a:path>
            </a:pathLst>
          </a:custGeom>
          <a:solidFill>
            <a:srgbClr val="E6DFEB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2238588" y="1355217"/>
            <a:ext cx="10313245" cy="259878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Principal: </a:t>
            </a:r>
            <a:r>
              <a:rPr spc="-5" dirty="0"/>
              <a:t>An </a:t>
            </a:r>
            <a:r>
              <a:rPr dirty="0"/>
              <a:t>amount of </a:t>
            </a:r>
            <a:r>
              <a:rPr spc="-5" dirty="0"/>
              <a:t>money </a:t>
            </a:r>
            <a:r>
              <a:rPr dirty="0"/>
              <a:t>originally </a:t>
            </a:r>
            <a:r>
              <a:rPr spc="-15" dirty="0"/>
              <a:t>invested, </a:t>
            </a:r>
            <a:r>
              <a:rPr spc="-10" dirty="0"/>
              <a:t>excluding any interest  </a:t>
            </a:r>
            <a:r>
              <a:rPr dirty="0"/>
              <a:t>or</a:t>
            </a:r>
            <a:r>
              <a:rPr spc="-15" dirty="0"/>
              <a:t> </a:t>
            </a:r>
            <a:r>
              <a:rPr dirty="0"/>
              <a:t>dividends</a:t>
            </a:r>
          </a:p>
          <a:p>
            <a:pPr marL="12700">
              <a:spcBef>
                <a:spcPts val="475"/>
              </a:spcBef>
            </a:pPr>
            <a:r>
              <a:rPr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Interest: </a:t>
            </a:r>
            <a:r>
              <a:rPr dirty="0"/>
              <a:t>Earnings </a:t>
            </a:r>
            <a:r>
              <a:rPr spc="-10" dirty="0"/>
              <a:t>from </a:t>
            </a:r>
            <a:r>
              <a:rPr dirty="0"/>
              <a:t>lending </a:t>
            </a:r>
            <a:r>
              <a:rPr spc="-5" dirty="0"/>
              <a:t>money</a:t>
            </a:r>
          </a:p>
          <a:p>
            <a:pPr marL="12700" marR="534035">
              <a:spcBef>
                <a:spcPts val="484"/>
              </a:spcBef>
            </a:pPr>
            <a:r>
              <a:rPr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Compounding: </a:t>
            </a:r>
            <a:r>
              <a:rPr spc="-5" dirty="0"/>
              <a:t>Calculating </a:t>
            </a:r>
            <a:r>
              <a:rPr spc="-10" dirty="0"/>
              <a:t>interest </a:t>
            </a:r>
            <a:r>
              <a:rPr dirty="0"/>
              <a:t>on </a:t>
            </a:r>
            <a:r>
              <a:rPr spc="-5" dirty="0"/>
              <a:t>both principal </a:t>
            </a:r>
            <a:r>
              <a:rPr dirty="0"/>
              <a:t>and </a:t>
            </a:r>
            <a:r>
              <a:rPr spc="-10" dirty="0"/>
              <a:t>previously  </a:t>
            </a:r>
            <a:r>
              <a:rPr dirty="0"/>
              <a:t>earned</a:t>
            </a:r>
            <a:r>
              <a:rPr spc="-10" dirty="0"/>
              <a:t> interest</a:t>
            </a:r>
          </a:p>
          <a:p>
            <a:pPr marL="12700" marR="126364">
              <a:spcBef>
                <a:spcPts val="1275"/>
              </a:spcBef>
            </a:pPr>
            <a:r>
              <a:rPr spc="-40" dirty="0"/>
              <a:t>You </a:t>
            </a:r>
            <a:r>
              <a:rPr spc="-25" dirty="0"/>
              <a:t>have </a:t>
            </a:r>
            <a:r>
              <a:rPr spc="-5" dirty="0"/>
              <a:t>placed $2,000 (called </a:t>
            </a:r>
            <a:r>
              <a:rPr dirty="0"/>
              <a:t>the </a:t>
            </a:r>
            <a:r>
              <a:rPr spc="-5" dirty="0"/>
              <a:t>principal) </a:t>
            </a:r>
            <a:r>
              <a:rPr spc="-15" dirty="0"/>
              <a:t>into </a:t>
            </a:r>
            <a:r>
              <a:rPr dirty="0"/>
              <a:t>a </a:t>
            </a:r>
            <a:r>
              <a:rPr spc="-10" dirty="0"/>
              <a:t>savings </a:t>
            </a:r>
            <a:r>
              <a:rPr dirty="0"/>
              <a:t>account.  </a:t>
            </a:r>
            <a:r>
              <a:rPr spc="-30" dirty="0"/>
              <a:t>Your </a:t>
            </a:r>
            <a:r>
              <a:rPr spc="-5" dirty="0"/>
              <a:t>bank </a:t>
            </a:r>
            <a:r>
              <a:rPr dirty="0"/>
              <a:t>offers a </a:t>
            </a:r>
            <a:r>
              <a:rPr spc="-5" dirty="0"/>
              <a:t>generous </a:t>
            </a:r>
            <a:r>
              <a:rPr spc="-10" dirty="0"/>
              <a:t>interest </a:t>
            </a:r>
            <a:r>
              <a:rPr spc="-15" dirty="0"/>
              <a:t>rate </a:t>
            </a:r>
            <a:r>
              <a:rPr dirty="0"/>
              <a:t>of </a:t>
            </a:r>
            <a:r>
              <a:rPr spc="-5" dirty="0"/>
              <a:t>5%, compounded </a:t>
            </a:r>
            <a:r>
              <a:rPr spc="-10" dirty="0"/>
              <a:t>annually.  </a:t>
            </a:r>
            <a:r>
              <a:rPr spc="-5" dirty="0"/>
              <a:t>Using </a:t>
            </a:r>
            <a:r>
              <a:rPr dirty="0"/>
              <a:t>the </a:t>
            </a:r>
            <a:r>
              <a:rPr spc="-5" dirty="0"/>
              <a:t>table </a:t>
            </a:r>
            <a:r>
              <a:rPr spc="-20" dirty="0"/>
              <a:t>below, </a:t>
            </a:r>
            <a:r>
              <a:rPr spc="-5" dirty="0"/>
              <a:t>determine </a:t>
            </a:r>
            <a:r>
              <a:rPr spc="-10" dirty="0"/>
              <a:t>how </a:t>
            </a:r>
            <a:r>
              <a:rPr dirty="0"/>
              <a:t>much </a:t>
            </a:r>
            <a:r>
              <a:rPr spc="-10" dirty="0"/>
              <a:t>money your </a:t>
            </a:r>
            <a:r>
              <a:rPr spc="-5" dirty="0"/>
              <a:t>$2,000 would  increase </a:t>
            </a:r>
            <a:r>
              <a:rPr spc="-20" dirty="0"/>
              <a:t>to </a:t>
            </a:r>
            <a:r>
              <a:rPr spc="-5" dirty="0"/>
              <a:t>in </a:t>
            </a:r>
            <a:r>
              <a:rPr spc="-10" dirty="0"/>
              <a:t>five</a:t>
            </a:r>
            <a:r>
              <a:rPr spc="10" dirty="0"/>
              <a:t> </a:t>
            </a:r>
            <a:r>
              <a:rPr spc="-5" dirty="0"/>
              <a:t>years.</a:t>
            </a:r>
          </a:p>
          <a:p>
            <a:pPr marL="4483735">
              <a:spcBef>
                <a:spcPts val="1330"/>
              </a:spcBef>
            </a:pPr>
            <a:r>
              <a:rPr sz="1800" spc="-10" dirty="0"/>
              <a:t>Compound Interest</a:t>
            </a:r>
            <a:r>
              <a:rPr sz="1800" dirty="0"/>
              <a:t> </a:t>
            </a:r>
            <a:r>
              <a:rPr sz="1800" spc="-10" dirty="0"/>
              <a:t>Formula</a:t>
            </a:r>
            <a:endParaRPr sz="1800"/>
          </a:p>
        </p:txBody>
      </p:sp>
      <p:sp>
        <p:nvSpPr>
          <p:cNvPr id="7" name="object 7"/>
          <p:cNvSpPr/>
          <p:nvPr/>
        </p:nvSpPr>
        <p:spPr>
          <a:xfrm>
            <a:off x="7718428" y="4896359"/>
            <a:ext cx="1016000" cy="701675"/>
          </a:xfrm>
          <a:custGeom>
            <a:avLst/>
            <a:gdLst/>
            <a:ahLst/>
            <a:cxnLst/>
            <a:rect l="l" t="t" r="r" b="b"/>
            <a:pathLst>
              <a:path w="1016000" h="701675">
                <a:moveTo>
                  <a:pt x="890901" y="0"/>
                </a:moveTo>
                <a:lnTo>
                  <a:pt x="880868" y="11684"/>
                </a:lnTo>
                <a:lnTo>
                  <a:pt x="901896" y="34784"/>
                </a:lnTo>
                <a:lnTo>
                  <a:pt x="920984" y="63515"/>
                </a:lnTo>
                <a:lnTo>
                  <a:pt x="938143" y="97891"/>
                </a:lnTo>
                <a:lnTo>
                  <a:pt x="953385" y="137922"/>
                </a:lnTo>
                <a:lnTo>
                  <a:pt x="965886" y="183306"/>
                </a:lnTo>
                <a:lnTo>
                  <a:pt x="974816" y="233918"/>
                </a:lnTo>
                <a:lnTo>
                  <a:pt x="980174" y="289744"/>
                </a:lnTo>
                <a:lnTo>
                  <a:pt x="981960" y="350774"/>
                </a:lnTo>
                <a:lnTo>
                  <a:pt x="980174" y="411805"/>
                </a:lnTo>
                <a:lnTo>
                  <a:pt x="974816" y="467645"/>
                </a:lnTo>
                <a:lnTo>
                  <a:pt x="965886" y="518294"/>
                </a:lnTo>
                <a:lnTo>
                  <a:pt x="953385" y="563753"/>
                </a:lnTo>
                <a:lnTo>
                  <a:pt x="938143" y="603730"/>
                </a:lnTo>
                <a:lnTo>
                  <a:pt x="920984" y="638111"/>
                </a:lnTo>
                <a:lnTo>
                  <a:pt x="880868" y="689991"/>
                </a:lnTo>
                <a:lnTo>
                  <a:pt x="890901" y="701573"/>
                </a:lnTo>
                <a:lnTo>
                  <a:pt x="937827" y="649957"/>
                </a:lnTo>
                <a:lnTo>
                  <a:pt x="958874" y="614787"/>
                </a:lnTo>
                <a:lnTo>
                  <a:pt x="978277" y="573405"/>
                </a:lnTo>
                <a:lnTo>
                  <a:pt x="991719" y="535973"/>
                </a:lnTo>
                <a:lnTo>
                  <a:pt x="1002173" y="494994"/>
                </a:lnTo>
                <a:lnTo>
                  <a:pt x="1009641" y="450454"/>
                </a:lnTo>
                <a:lnTo>
                  <a:pt x="1014121" y="402343"/>
                </a:lnTo>
                <a:lnTo>
                  <a:pt x="1015615" y="350647"/>
                </a:lnTo>
                <a:lnTo>
                  <a:pt x="1013281" y="286736"/>
                </a:lnTo>
                <a:lnTo>
                  <a:pt x="1006280" y="228361"/>
                </a:lnTo>
                <a:lnTo>
                  <a:pt x="994612" y="175535"/>
                </a:lnTo>
                <a:lnTo>
                  <a:pt x="978277" y="128270"/>
                </a:lnTo>
                <a:lnTo>
                  <a:pt x="958874" y="86885"/>
                </a:lnTo>
                <a:lnTo>
                  <a:pt x="937827" y="51704"/>
                </a:lnTo>
                <a:lnTo>
                  <a:pt x="915162" y="22738"/>
                </a:lnTo>
                <a:lnTo>
                  <a:pt x="890901" y="0"/>
                </a:lnTo>
                <a:close/>
              </a:path>
              <a:path w="1016000" h="701675">
                <a:moveTo>
                  <a:pt x="124583" y="0"/>
                </a:moveTo>
                <a:lnTo>
                  <a:pt x="77704" y="51704"/>
                </a:lnTo>
                <a:lnTo>
                  <a:pt x="56664" y="86885"/>
                </a:lnTo>
                <a:lnTo>
                  <a:pt x="37207" y="128270"/>
                </a:lnTo>
                <a:lnTo>
                  <a:pt x="20891" y="175535"/>
                </a:lnTo>
                <a:lnTo>
                  <a:pt x="9267" y="228361"/>
                </a:lnTo>
                <a:lnTo>
                  <a:pt x="2310" y="286736"/>
                </a:lnTo>
                <a:lnTo>
                  <a:pt x="0" y="350774"/>
                </a:lnTo>
                <a:lnTo>
                  <a:pt x="1476" y="402343"/>
                </a:lnTo>
                <a:lnTo>
                  <a:pt x="5925" y="450454"/>
                </a:lnTo>
                <a:lnTo>
                  <a:pt x="13355" y="494994"/>
                </a:lnTo>
                <a:lnTo>
                  <a:pt x="23778" y="535973"/>
                </a:lnTo>
                <a:lnTo>
                  <a:pt x="37207" y="573405"/>
                </a:lnTo>
                <a:lnTo>
                  <a:pt x="56664" y="614787"/>
                </a:lnTo>
                <a:lnTo>
                  <a:pt x="77704" y="649957"/>
                </a:lnTo>
                <a:lnTo>
                  <a:pt x="124583" y="701573"/>
                </a:lnTo>
                <a:lnTo>
                  <a:pt x="134616" y="689991"/>
                </a:lnTo>
                <a:lnTo>
                  <a:pt x="113661" y="666873"/>
                </a:lnTo>
                <a:lnTo>
                  <a:pt x="94611" y="638111"/>
                </a:lnTo>
                <a:lnTo>
                  <a:pt x="77466" y="603730"/>
                </a:lnTo>
                <a:lnTo>
                  <a:pt x="62226" y="563753"/>
                </a:lnTo>
                <a:lnTo>
                  <a:pt x="49704" y="518294"/>
                </a:lnTo>
                <a:lnTo>
                  <a:pt x="40731" y="467645"/>
                </a:lnTo>
                <a:lnTo>
                  <a:pt x="35330" y="411805"/>
                </a:lnTo>
                <a:lnTo>
                  <a:pt x="33528" y="350647"/>
                </a:lnTo>
                <a:lnTo>
                  <a:pt x="35330" y="289744"/>
                </a:lnTo>
                <a:lnTo>
                  <a:pt x="40731" y="233918"/>
                </a:lnTo>
                <a:lnTo>
                  <a:pt x="49704" y="183306"/>
                </a:lnTo>
                <a:lnTo>
                  <a:pt x="62226" y="137922"/>
                </a:lnTo>
                <a:lnTo>
                  <a:pt x="77466" y="97891"/>
                </a:lnTo>
                <a:lnTo>
                  <a:pt x="94611" y="63515"/>
                </a:lnTo>
                <a:lnTo>
                  <a:pt x="134616" y="11684"/>
                </a:lnTo>
                <a:lnTo>
                  <a:pt x="1245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444738" y="524725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55" y="0"/>
                </a:lnTo>
              </a:path>
            </a:pathLst>
          </a:custGeom>
          <a:ln w="22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09917" y="4981778"/>
            <a:ext cx="187261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tabLst>
                <a:tab pos="1155065" algn="l"/>
              </a:tabLst>
            </a:pPr>
            <a:r>
              <a:rPr sz="2800" spc="-5" dirty="0">
                <a:solidFill>
                  <a:prstClr val="black"/>
                </a:solidFill>
                <a:latin typeface="Cambria Math"/>
                <a:cs typeface="Cambria Math"/>
              </a:rPr>
              <a:t>𝐴</a:t>
            </a:r>
            <a:r>
              <a:rPr sz="2800" spc="190" dirty="0">
                <a:solidFill>
                  <a:prstClr val="black"/>
                </a:solidFill>
                <a:latin typeface="Cambria Math"/>
                <a:cs typeface="Cambria Math"/>
              </a:rPr>
              <a:t> </a:t>
            </a:r>
            <a:r>
              <a:rPr sz="2800" spc="-5" dirty="0">
                <a:solidFill>
                  <a:prstClr val="black"/>
                </a:solidFill>
                <a:latin typeface="Cambria Math"/>
                <a:cs typeface="Cambria Math"/>
              </a:rPr>
              <a:t>=</a:t>
            </a:r>
            <a:r>
              <a:rPr sz="2800" spc="150" dirty="0">
                <a:solidFill>
                  <a:prstClr val="black"/>
                </a:solidFill>
                <a:latin typeface="Cambria Math"/>
                <a:cs typeface="Cambria Math"/>
              </a:rPr>
              <a:t> </a:t>
            </a:r>
            <a:r>
              <a:rPr sz="2800" spc="-5" dirty="0">
                <a:solidFill>
                  <a:prstClr val="black"/>
                </a:solidFill>
                <a:latin typeface="Cambria Math"/>
                <a:cs typeface="Cambria Math"/>
              </a:rPr>
              <a:t>𝑃	1 +</a:t>
            </a:r>
            <a:r>
              <a:rPr sz="2800" spc="-305" dirty="0">
                <a:solidFill>
                  <a:prstClr val="black"/>
                </a:solidFill>
                <a:latin typeface="Cambria Math"/>
                <a:cs typeface="Cambria Math"/>
              </a:rPr>
              <a:t> </a:t>
            </a:r>
            <a:r>
              <a:rPr sz="2775" spc="15" baseline="43543" dirty="0">
                <a:solidFill>
                  <a:prstClr val="black"/>
                </a:solidFill>
                <a:latin typeface="Cambria Math"/>
                <a:cs typeface="Cambria Math"/>
              </a:rPr>
              <a:t>𝑟</a:t>
            </a:r>
            <a:endParaRPr sz="2775" baseline="43543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446007" y="5230190"/>
            <a:ext cx="149860" cy="311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spcBef>
                <a:spcPts val="125"/>
              </a:spcBef>
            </a:pPr>
            <a:r>
              <a:rPr sz="1850" spc="20" dirty="0">
                <a:solidFill>
                  <a:prstClr val="black"/>
                </a:solidFill>
                <a:latin typeface="Cambria Math"/>
                <a:cs typeface="Cambria Math"/>
              </a:rPr>
              <a:t>𝑛</a:t>
            </a:r>
            <a:endParaRPr sz="185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823960" y="4992751"/>
            <a:ext cx="244475" cy="3111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spcBef>
                <a:spcPts val="120"/>
              </a:spcBef>
            </a:pPr>
            <a:r>
              <a:rPr sz="1850" spc="20" dirty="0">
                <a:solidFill>
                  <a:prstClr val="black"/>
                </a:solidFill>
                <a:latin typeface="Cambria Math"/>
                <a:cs typeface="Cambria Math"/>
              </a:rPr>
              <a:t>𝑛𝑡</a:t>
            </a:r>
            <a:endParaRPr sz="185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96077" y="5514238"/>
            <a:ext cx="428625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spcBef>
                <a:spcPts val="100"/>
              </a:spcBef>
            </a:pP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=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accumulated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after n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years, including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 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P =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principle amount (the initial amount you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borrow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or</a:t>
            </a:r>
            <a:r>
              <a:rPr sz="1200" spc="1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deposit)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r =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annual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rate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(as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z="1200" spc="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decimal)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n =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number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compounded per</a:t>
            </a:r>
            <a:r>
              <a:rPr sz="1200" spc="10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 =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number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years the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is deposited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borrowed</a:t>
            </a:r>
            <a:r>
              <a:rPr sz="1200" spc="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for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445317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EF3C00-9889-487D-BA81-3F1AD6EAB06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3416AAB-C394-4CB3-A826-EA07F6741D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1B73C4-FC91-4F3B-8324-FA64197FB6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197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Cambria Math</vt:lpstr>
      <vt:lpstr>Franklin Gothic Book</vt:lpstr>
      <vt:lpstr>Franklin Gothic Medium</vt:lpstr>
      <vt:lpstr>Times New Roman</vt:lpstr>
      <vt:lpstr>1_Office Theme</vt:lpstr>
      <vt:lpstr>PowerPoint Presentation</vt:lpstr>
      <vt:lpstr>Understanding Compound  Interest Warm Up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2022-03-25T18:59:46Z</dcterms:created>
  <dcterms:modified xsi:type="dcterms:W3CDTF">2022-08-09T06:05:02Z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