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7811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28528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670462" y="1287907"/>
            <a:ext cx="426804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6120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32210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0" y="762000"/>
                </a:moveTo>
                <a:lnTo>
                  <a:pt x="665988" y="762000"/>
                </a:lnTo>
                <a:lnTo>
                  <a:pt x="665988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1060703" y="307847"/>
            <a:ext cx="9794240" cy="4581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7045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0" y="762000"/>
                </a:moveTo>
                <a:lnTo>
                  <a:pt x="665988" y="762000"/>
                </a:lnTo>
                <a:lnTo>
                  <a:pt x="665988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765"/>
            <a:ext cx="10762825" cy="697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4587" y="1355217"/>
            <a:ext cx="1031324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8912"/>
            <a:ext cx="397848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983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1" y="4758930"/>
            <a:ext cx="7407909" cy="2015295"/>
          </a:xfrm>
          <a:prstGeom prst="rect">
            <a:avLst/>
          </a:prstGeom>
        </p:spPr>
        <p:txBody>
          <a:bodyPr vert="horz" wrap="square" lIns="0" tIns="146685" rIns="0" bIns="0" rtlCol="0">
            <a:spAutoFit/>
          </a:bodyPr>
          <a:lstStyle/>
          <a:p>
            <a:pPr marL="12700">
              <a:spcBef>
                <a:spcPts val="1155"/>
              </a:spcBef>
            </a:pP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Money </a:t>
            </a:r>
            <a:r>
              <a:rPr sz="4400" spc="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Smart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for </a:t>
            </a:r>
            <a:r>
              <a:rPr sz="4400" spc="-50" dirty="0">
                <a:solidFill>
                  <a:prstClr val="black"/>
                </a:solidFill>
                <a:latin typeface="Franklin Gothic Medium"/>
                <a:cs typeface="Franklin Gothic Medium"/>
              </a:rPr>
              <a:t>Young</a:t>
            </a:r>
            <a:r>
              <a:rPr sz="4400" spc="-65" dirty="0">
                <a:solidFill>
                  <a:prstClr val="black"/>
                </a:solidFill>
                <a:latin typeface="Franklin Gothic Medium"/>
                <a:cs typeface="Franklin Gothic Medium"/>
              </a:rPr>
              <a:t>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People</a:t>
            </a:r>
            <a:endParaRPr sz="4400" dirty="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dirty="0">
                <a:solidFill>
                  <a:srgbClr val="6F2F9F"/>
                </a:solidFill>
                <a:latin typeface="Franklin Gothic Book"/>
                <a:cs typeface="Franklin Gothic Book"/>
              </a:rPr>
              <a:t>Grades</a:t>
            </a:r>
            <a:r>
              <a:rPr sz="3200" spc="-25" dirty="0">
                <a:solidFill>
                  <a:srgbClr val="6F2F9F"/>
                </a:solidFill>
                <a:latin typeface="Franklin Gothic Book"/>
                <a:cs typeface="Franklin Gothic Book"/>
              </a:rPr>
              <a:t> </a:t>
            </a:r>
            <a:r>
              <a:rPr sz="3200" spc="5" dirty="0" smtClean="0">
                <a:solidFill>
                  <a:srgbClr val="6F2F9F"/>
                </a:solidFill>
                <a:latin typeface="Franklin Gothic Book"/>
                <a:cs typeface="Franklin Gothic Book"/>
              </a:rPr>
              <a:t>6–8</a:t>
            </a:r>
            <a:endParaRPr lang="en-US" sz="3200" spc="5" dirty="0" smtClean="0">
              <a:solidFill>
                <a:srgbClr val="6F2F9F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spc="5" dirty="0" smtClean="0">
                <a:solidFill>
                  <a:srgbClr val="6F2F9F"/>
                </a:solidFill>
                <a:latin typeface="Franklin Gothic Book"/>
                <a:cs typeface="Franklin Gothic Book"/>
              </a:rPr>
              <a:t>Lesson 6: Super Savers</a:t>
            </a:r>
            <a:endParaRPr sz="3200" dirty="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546153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765"/>
            <a:ext cx="237617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Scenarios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140" algn="l"/>
              </a:tabLst>
            </a:pPr>
            <a:r>
              <a:rPr spc="-10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</a:t>
            </a:r>
            <a:r>
              <a:rPr spc="55" dirty="0">
                <a:solidFill>
                  <a:prstClr val="black"/>
                </a:solidFill>
              </a:rPr>
              <a:t> </a:t>
            </a:r>
            <a:r>
              <a:rPr spc="-20" dirty="0">
                <a:solidFill>
                  <a:prstClr val="black"/>
                </a:solidFill>
              </a:rPr>
              <a:t>Young</a:t>
            </a:r>
            <a:r>
              <a:rPr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	</a:t>
            </a:r>
            <a:r>
              <a:rPr dirty="0">
                <a:solidFill>
                  <a:prstClr val="black"/>
                </a:solidFill>
              </a:rPr>
              <a:t>Grades 3 --</a:t>
            </a:r>
            <a:r>
              <a:rPr spc="-70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145540"/>
            <a:ext cx="7854950" cy="5073055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>
              <a:spcBef>
                <a:spcPts val="675"/>
              </a:spcBef>
            </a:pPr>
            <a:r>
              <a:rPr sz="1200" b="1" dirty="0">
                <a:solidFill>
                  <a:prstClr val="black"/>
                </a:solidFill>
                <a:latin typeface="Franklin Gothic Book"/>
                <a:cs typeface="Franklin Gothic Book"/>
              </a:rPr>
              <a:t>Group</a:t>
            </a:r>
            <a:r>
              <a:rPr sz="1200" b="1" spc="-5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200" b="1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1:</a:t>
            </a:r>
            <a:endParaRPr sz="1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5080">
              <a:lnSpc>
                <a:spcPct val="120100"/>
              </a:lnSpc>
              <a:spcBef>
                <a:spcPts val="285"/>
              </a:spcBef>
            </a:pPr>
            <a:r>
              <a:rPr sz="12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parents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have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just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informed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that,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if you want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car,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you’ll </a:t>
            </a:r>
            <a:r>
              <a:rPr sz="1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have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pay for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it yourself. </a:t>
            </a:r>
            <a:r>
              <a:rPr sz="1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You’re 14,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right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now you  get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small allowance, but you plan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get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 job as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soon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as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can. In the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meantime, you want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to make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sure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that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save 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so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that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you’ll be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able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buy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your</a:t>
            </a:r>
            <a:r>
              <a:rPr sz="1200" spc="5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car.</a:t>
            </a:r>
            <a:endParaRPr sz="1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>
              <a:spcBef>
                <a:spcPts val="50"/>
              </a:spcBef>
            </a:pPr>
            <a:endParaRPr sz="125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/>
            <a:r>
              <a:rPr sz="1200" b="1" dirty="0">
                <a:solidFill>
                  <a:prstClr val="black"/>
                </a:solidFill>
                <a:latin typeface="Franklin Gothic Book"/>
                <a:cs typeface="Franklin Gothic Book"/>
              </a:rPr>
              <a:t>Group</a:t>
            </a:r>
            <a:r>
              <a:rPr sz="1200" b="1" spc="-5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200" b="1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2:</a:t>
            </a:r>
            <a:endParaRPr sz="1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23495">
              <a:lnSpc>
                <a:spcPct val="120100"/>
              </a:lnSpc>
              <a:spcBef>
                <a:spcPts val="290"/>
              </a:spcBef>
            </a:pP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One of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favorite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bands is coming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to town.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Tickets cost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$50. All of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your friends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are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going, but you’re not sure you’ll have  enough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extra money for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ticket. </a:t>
            </a:r>
            <a:r>
              <a:rPr sz="12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have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two babysitting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jobs lined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up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next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two weeks,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but that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leaves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2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few 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dollars </a:t>
            </a:r>
            <a:r>
              <a:rPr sz="12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short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of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purchasing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the $50</a:t>
            </a:r>
            <a:r>
              <a:rPr sz="1200" spc="1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ticket.</a:t>
            </a:r>
            <a:endParaRPr sz="1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>
              <a:spcBef>
                <a:spcPts val="30"/>
              </a:spcBef>
            </a:pPr>
            <a:endParaRPr sz="115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/>
            <a:r>
              <a:rPr sz="1200" b="1" dirty="0">
                <a:solidFill>
                  <a:prstClr val="black"/>
                </a:solidFill>
                <a:latin typeface="Franklin Gothic Book"/>
                <a:cs typeface="Franklin Gothic Book"/>
              </a:rPr>
              <a:t>Group</a:t>
            </a:r>
            <a:r>
              <a:rPr sz="1200" b="1" spc="-5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200" b="1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3:</a:t>
            </a:r>
            <a:endParaRPr sz="1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135"/>
              </a:spcBef>
            </a:pPr>
            <a:r>
              <a:rPr sz="1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You’ve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achieved your goal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of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getting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 full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scholarship to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the college of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your dreams. The only problem is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that</a:t>
            </a:r>
            <a:r>
              <a:rPr sz="1200" spc="15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the</a:t>
            </a:r>
            <a:endParaRPr sz="1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276860">
              <a:lnSpc>
                <a:spcPct val="120000"/>
              </a:lnSpc>
            </a:pP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scholarship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will not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cover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cost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of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textbooks,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which you estimate will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run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about $500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the first </a:t>
            </a:r>
            <a:r>
              <a:rPr sz="1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semester. </a:t>
            </a:r>
            <a:r>
              <a:rPr sz="12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You 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have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summer to </a:t>
            </a:r>
            <a:r>
              <a:rPr sz="1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save money,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have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summer</a:t>
            </a:r>
            <a:r>
              <a:rPr sz="1200" spc="8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job.</a:t>
            </a:r>
            <a:endParaRPr sz="1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>
              <a:spcBef>
                <a:spcPts val="50"/>
              </a:spcBef>
            </a:pPr>
            <a:endParaRPr sz="125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/>
            <a:r>
              <a:rPr sz="1200" b="1" dirty="0">
                <a:solidFill>
                  <a:prstClr val="black"/>
                </a:solidFill>
                <a:latin typeface="Franklin Gothic Book"/>
                <a:cs typeface="Franklin Gothic Book"/>
              </a:rPr>
              <a:t>Group</a:t>
            </a:r>
            <a:r>
              <a:rPr sz="1200" b="1" spc="-5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200" b="1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4:</a:t>
            </a:r>
            <a:endParaRPr sz="1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13970">
              <a:lnSpc>
                <a:spcPct val="120000"/>
              </a:lnSpc>
              <a:spcBef>
                <a:spcPts val="290"/>
              </a:spcBef>
            </a:pPr>
            <a:r>
              <a:rPr sz="12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like to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look very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put-together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12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start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of the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new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school </a:t>
            </a:r>
            <a:r>
              <a:rPr sz="1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year.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This </a:t>
            </a:r>
            <a:r>
              <a:rPr sz="1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year,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you’re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on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your own.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No one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is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paying for  any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of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your back-to-school clothes.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It’s the </a:t>
            </a:r>
            <a:r>
              <a:rPr sz="1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summer,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have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2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few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bucks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stashed </a:t>
            </a:r>
            <a:r>
              <a:rPr sz="12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away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in your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room,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plus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couple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of  jobs lined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up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mowing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neighbors’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lawns for</a:t>
            </a:r>
            <a:r>
              <a:rPr sz="1200" spc="5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money.</a:t>
            </a:r>
            <a:endParaRPr sz="1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>
              <a:spcBef>
                <a:spcPts val="50"/>
              </a:spcBef>
            </a:pPr>
            <a:endParaRPr sz="150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spcBef>
                <a:spcPts val="5"/>
              </a:spcBef>
            </a:pPr>
            <a:r>
              <a:rPr sz="1200" b="1" dirty="0">
                <a:solidFill>
                  <a:prstClr val="black"/>
                </a:solidFill>
                <a:latin typeface="Franklin Gothic Book"/>
                <a:cs typeface="Franklin Gothic Book"/>
              </a:rPr>
              <a:t>Group</a:t>
            </a:r>
            <a:r>
              <a:rPr sz="1200" b="1" spc="-5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200" b="1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5:</a:t>
            </a:r>
            <a:endParaRPr sz="12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 marR="283210">
              <a:lnSpc>
                <a:spcPct val="120000"/>
              </a:lnSpc>
              <a:spcBef>
                <a:spcPts val="285"/>
              </a:spcBef>
            </a:pPr>
            <a:r>
              <a:rPr sz="12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want to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have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savings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fund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of $500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future opportunities. </a:t>
            </a:r>
            <a:r>
              <a:rPr sz="12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get some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for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holidays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birthdays. </a:t>
            </a:r>
            <a:r>
              <a:rPr sz="12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You 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also </a:t>
            </a:r>
            <a:r>
              <a:rPr sz="12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make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about </a:t>
            </a:r>
            <a:r>
              <a:rPr sz="12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$10 </a:t>
            </a:r>
            <a:r>
              <a:rPr sz="12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week selling game guides you created</a:t>
            </a:r>
            <a:r>
              <a:rPr sz="1200" spc="7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2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online.</a:t>
            </a:r>
            <a:endParaRPr sz="12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8514" y="545337"/>
            <a:ext cx="25146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spc="-55" dirty="0">
                <a:solidFill>
                  <a:srgbClr val="FFFFFF"/>
                </a:solidFill>
                <a:latin typeface="Franklin Gothic Book"/>
                <a:cs typeface="Franklin Gothic Book"/>
              </a:rPr>
              <a:t>10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205422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765"/>
            <a:ext cx="384111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10" dirty="0"/>
              <a:t>Savings</a:t>
            </a:r>
            <a:r>
              <a:rPr spc="-100" dirty="0"/>
              <a:t> </a:t>
            </a:r>
            <a:r>
              <a:rPr dirty="0"/>
              <a:t>Options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06991" y="545337"/>
            <a:ext cx="25717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spc="-30" dirty="0">
                <a:solidFill>
                  <a:srgbClr val="FFFFFF"/>
                </a:solidFill>
                <a:latin typeface="Franklin Gothic Book"/>
                <a:cs typeface="Franklin Gothic Book"/>
              </a:rPr>
              <a:t>11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36593" y="3646933"/>
            <a:ext cx="2708275" cy="2127505"/>
          </a:xfrm>
          <a:prstGeom prst="rect">
            <a:avLst/>
          </a:prstGeom>
          <a:ln w="9144">
            <a:solidFill>
              <a:srgbClr val="6F2F9F"/>
            </a:solidFill>
          </a:ln>
        </p:spPr>
        <p:txBody>
          <a:bodyPr vert="horz" wrap="square" lIns="0" tIns="186690" rIns="0" bIns="0" rtlCol="0">
            <a:spAutoFit/>
          </a:bodyPr>
          <a:lstStyle/>
          <a:p>
            <a:pPr marL="783590">
              <a:spcBef>
                <a:spcPts val="1470"/>
              </a:spcBef>
            </a:pPr>
            <a:r>
              <a:rPr b="1" dirty="0">
                <a:solidFill>
                  <a:srgbClr val="6F2F9F"/>
                </a:solidFill>
                <a:latin typeface="Franklin Gothic Book"/>
                <a:cs typeface="Franklin Gothic Book"/>
              </a:rPr>
              <a:t>Go</a:t>
            </a:r>
            <a:r>
              <a:rPr b="1" spc="-30" dirty="0">
                <a:solidFill>
                  <a:srgbClr val="6F2F9F"/>
                </a:solidFill>
                <a:latin typeface="Franklin Gothic Book"/>
                <a:cs typeface="Franklin Gothic Book"/>
              </a:rPr>
              <a:t> </a:t>
            </a:r>
            <a:r>
              <a:rPr b="1" dirty="0">
                <a:solidFill>
                  <a:srgbClr val="6F2F9F"/>
                </a:solidFill>
                <a:latin typeface="Franklin Gothic Book"/>
                <a:cs typeface="Franklin Gothic Book"/>
              </a:rPr>
              <a:t>Cheaper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91770" marR="182880" indent="2540" algn="ctr">
              <a:spcBef>
                <a:spcPts val="5"/>
              </a:spcBef>
            </a:pP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Of the things that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purchase, are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they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the 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least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expensive</a:t>
            </a:r>
            <a:r>
              <a:rPr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brands?  Are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willing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swap  brand names with  generic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brands?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69364" y="3642359"/>
            <a:ext cx="2708275" cy="2308860"/>
          </a:xfrm>
          <a:prstGeom prst="rect">
            <a:avLst/>
          </a:prstGeom>
          <a:ln w="9144">
            <a:solidFill>
              <a:srgbClr val="6F2F9F"/>
            </a:solidFill>
          </a:ln>
        </p:spPr>
        <p:txBody>
          <a:bodyPr vert="horz" wrap="square" lIns="0" tIns="40640" rIns="0" bIns="0" rtlCol="0">
            <a:spAutoFit/>
          </a:bodyPr>
          <a:lstStyle/>
          <a:p>
            <a:pPr marL="547370" marR="539115" indent="371475">
              <a:spcBef>
                <a:spcPts val="320"/>
              </a:spcBef>
            </a:pPr>
            <a:r>
              <a:rPr b="1" dirty="0">
                <a:solidFill>
                  <a:srgbClr val="6F2F9F"/>
                </a:solidFill>
                <a:latin typeface="Franklin Gothic Book"/>
                <a:cs typeface="Franklin Gothic Book"/>
              </a:rPr>
              <a:t>Cut </a:t>
            </a:r>
            <a:r>
              <a:rPr b="1" spc="5" dirty="0">
                <a:solidFill>
                  <a:srgbClr val="6F2F9F"/>
                </a:solidFill>
                <a:latin typeface="Franklin Gothic Book"/>
                <a:cs typeface="Franklin Gothic Book"/>
              </a:rPr>
              <a:t>Back 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Cut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back on</a:t>
            </a:r>
            <a:r>
              <a:rPr spc="-1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99060" marR="93345" algn="ctr">
              <a:spcBef>
                <a:spcPts val="5"/>
              </a:spcBef>
            </a:pP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spending. Think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about</a:t>
            </a:r>
            <a:r>
              <a:rPr spc="-5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the 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things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need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versus 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things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want.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What 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can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afford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cut</a:t>
            </a:r>
            <a:r>
              <a:rPr spc="-9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back  on and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still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live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a 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comfortable</a:t>
            </a:r>
            <a:r>
              <a:rPr spc="-3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lifestyle?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05345" y="3646933"/>
            <a:ext cx="2708275" cy="1980029"/>
          </a:xfrm>
          <a:prstGeom prst="rect">
            <a:avLst/>
          </a:prstGeom>
          <a:ln w="9144">
            <a:solidFill>
              <a:srgbClr val="6F2F9F"/>
            </a:solidFill>
          </a:ln>
        </p:spPr>
        <p:txBody>
          <a:bodyPr vert="horz" wrap="square" lIns="0" tIns="40640" rIns="0" bIns="0" rtlCol="0">
            <a:spAutoFit/>
          </a:bodyPr>
          <a:lstStyle/>
          <a:p>
            <a:pPr marL="194310" marR="187960" indent="-1270" algn="ctr">
              <a:spcBef>
                <a:spcPts val="320"/>
              </a:spcBef>
            </a:pPr>
            <a:r>
              <a:rPr b="1" spc="-5" dirty="0">
                <a:solidFill>
                  <a:srgbClr val="6F2F9F"/>
                </a:solidFill>
                <a:latin typeface="Franklin Gothic Book"/>
                <a:cs typeface="Franklin Gothic Book"/>
              </a:rPr>
              <a:t>Create New </a:t>
            </a:r>
            <a:r>
              <a:rPr b="1" dirty="0">
                <a:solidFill>
                  <a:srgbClr val="6F2F9F"/>
                </a:solidFill>
                <a:latin typeface="Franklin Gothic Book"/>
                <a:cs typeface="Franklin Gothic Book"/>
              </a:rPr>
              <a:t>Habits 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Sometimes,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developing 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new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habits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can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help</a:t>
            </a:r>
            <a:r>
              <a:rPr spc="-7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save </a:t>
            </a:r>
            <a:r>
              <a:rPr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money.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Are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 willing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change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some  of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your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habits in order 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 save</a:t>
            </a:r>
            <a:r>
              <a:rPr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money?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38146" y="6003137"/>
            <a:ext cx="9683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srgbClr val="6F2F9F"/>
                </a:solidFill>
                <a:latin typeface="Franklin Gothic Medium"/>
                <a:cs typeface="Franklin Gothic Medium"/>
              </a:rPr>
              <a:t>OPTION</a:t>
            </a:r>
            <a:r>
              <a:rPr b="1" spc="-95" dirty="0">
                <a:solidFill>
                  <a:srgbClr val="6F2F9F"/>
                </a:solidFill>
                <a:latin typeface="Franklin Gothic Medium"/>
                <a:cs typeface="Franklin Gothic Medium"/>
              </a:rPr>
              <a:t> </a:t>
            </a:r>
            <a:r>
              <a:rPr b="1" spc="-5" dirty="0">
                <a:solidFill>
                  <a:srgbClr val="6F2F9F"/>
                </a:solidFill>
                <a:latin typeface="Franklin Gothic Medium"/>
                <a:cs typeface="Franklin Gothic Medium"/>
              </a:rPr>
              <a:t>1</a:t>
            </a:r>
            <a:endParaRPr>
              <a:solidFill>
                <a:prstClr val="black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606542" y="6003137"/>
            <a:ext cx="9683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srgbClr val="6F2F9F"/>
                </a:solidFill>
                <a:latin typeface="Franklin Gothic Medium"/>
                <a:cs typeface="Franklin Gothic Medium"/>
              </a:rPr>
              <a:t>OPTION</a:t>
            </a:r>
            <a:r>
              <a:rPr b="1" spc="-95" dirty="0">
                <a:solidFill>
                  <a:srgbClr val="6F2F9F"/>
                </a:solidFill>
                <a:latin typeface="Franklin Gothic Medium"/>
                <a:cs typeface="Franklin Gothic Medium"/>
              </a:rPr>
              <a:t> </a:t>
            </a:r>
            <a:r>
              <a:rPr b="1" spc="-5" dirty="0">
                <a:solidFill>
                  <a:srgbClr val="6F2F9F"/>
                </a:solidFill>
                <a:latin typeface="Franklin Gothic Medium"/>
                <a:cs typeface="Franklin Gothic Medium"/>
              </a:rPr>
              <a:t>2</a:t>
            </a:r>
            <a:endParaRPr>
              <a:solidFill>
                <a:prstClr val="black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575041" y="6003137"/>
            <a:ext cx="9683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srgbClr val="6F2F9F"/>
                </a:solidFill>
                <a:latin typeface="Franklin Gothic Medium"/>
                <a:cs typeface="Franklin Gothic Medium"/>
              </a:rPr>
              <a:t>OPTION</a:t>
            </a:r>
            <a:r>
              <a:rPr b="1" spc="-95" dirty="0">
                <a:solidFill>
                  <a:srgbClr val="6F2F9F"/>
                </a:solidFill>
                <a:latin typeface="Franklin Gothic Medium"/>
                <a:cs typeface="Franklin Gothic Medium"/>
              </a:rPr>
              <a:t> </a:t>
            </a:r>
            <a:r>
              <a:rPr b="1" spc="-5" dirty="0">
                <a:solidFill>
                  <a:srgbClr val="6F2F9F"/>
                </a:solidFill>
                <a:latin typeface="Franklin Gothic Medium"/>
                <a:cs typeface="Franklin Gothic Medium"/>
              </a:rPr>
              <a:t>3</a:t>
            </a:r>
            <a:endParaRPr>
              <a:solidFill>
                <a:prstClr val="black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529584" y="1406653"/>
            <a:ext cx="5123815" cy="1641475"/>
          </a:xfrm>
          <a:custGeom>
            <a:avLst/>
            <a:gdLst/>
            <a:ahLst/>
            <a:cxnLst/>
            <a:rect l="l" t="t" r="r" b="b"/>
            <a:pathLst>
              <a:path w="5123815" h="1641475">
                <a:moveTo>
                  <a:pt x="0" y="1641348"/>
                </a:moveTo>
                <a:lnTo>
                  <a:pt x="5123688" y="1641348"/>
                </a:lnTo>
                <a:lnTo>
                  <a:pt x="5123688" y="0"/>
                </a:lnTo>
                <a:lnTo>
                  <a:pt x="0" y="0"/>
                </a:lnTo>
                <a:lnTo>
                  <a:pt x="0" y="1641348"/>
                </a:lnTo>
                <a:close/>
              </a:path>
            </a:pathLst>
          </a:custGeom>
          <a:ln w="9144">
            <a:solidFill>
              <a:srgbClr val="6F2F9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652773" y="1251967"/>
            <a:ext cx="4875530" cy="1740535"/>
          </a:xfrm>
          <a:prstGeom prst="rect">
            <a:avLst/>
          </a:prstGeom>
        </p:spPr>
        <p:txBody>
          <a:bodyPr vert="horz" wrap="square" lIns="0" tIns="191135" rIns="0" bIns="0" rtlCol="0">
            <a:spAutoFit/>
          </a:bodyPr>
          <a:lstStyle/>
          <a:p>
            <a:pPr marL="890269">
              <a:spcBef>
                <a:spcPts val="1505"/>
              </a:spcBef>
            </a:pPr>
            <a:r>
              <a:rPr sz="2400" b="1" dirty="0">
                <a:solidFill>
                  <a:srgbClr val="6F2F9F"/>
                </a:solidFill>
                <a:latin typeface="Franklin Gothic Book"/>
                <a:cs typeface="Franklin Gothic Book"/>
              </a:rPr>
              <a:t>Open </a:t>
            </a:r>
            <a:r>
              <a:rPr sz="2400" b="1" spc="-5" dirty="0">
                <a:solidFill>
                  <a:srgbClr val="6F2F9F"/>
                </a:solidFill>
                <a:latin typeface="Franklin Gothic Book"/>
                <a:cs typeface="Franklin Gothic Book"/>
              </a:rPr>
              <a:t>a </a:t>
            </a:r>
            <a:r>
              <a:rPr sz="2400" b="1" spc="-10" dirty="0">
                <a:solidFill>
                  <a:srgbClr val="6F2F9F"/>
                </a:solidFill>
                <a:latin typeface="Franklin Gothic Book"/>
                <a:cs typeface="Franklin Gothic Book"/>
              </a:rPr>
              <a:t>Savings</a:t>
            </a:r>
            <a:r>
              <a:rPr sz="2400" b="1" spc="-85" dirty="0">
                <a:solidFill>
                  <a:srgbClr val="6F2F9F"/>
                </a:solidFill>
                <a:latin typeface="Franklin Gothic Book"/>
                <a:cs typeface="Franklin Gothic Book"/>
              </a:rPr>
              <a:t> </a:t>
            </a:r>
            <a:r>
              <a:rPr sz="2400" b="1" dirty="0">
                <a:solidFill>
                  <a:srgbClr val="6F2F9F"/>
                </a:solidFill>
                <a:latin typeface="Franklin Gothic Book"/>
                <a:cs typeface="Franklin Gothic Book"/>
              </a:rPr>
              <a:t>Account</a:t>
            </a:r>
            <a:endParaRPr sz="2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065" marR="5080" indent="-1905" algn="ctr">
              <a:lnSpc>
                <a:spcPct val="92600"/>
              </a:lnSpc>
              <a:spcBef>
                <a:spcPts val="1215"/>
              </a:spcBef>
            </a:pP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Opening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savings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account helps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save </a:t>
            </a:r>
            <a:r>
              <a:rPr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money. 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Putting money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into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savings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account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not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only sets 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aside so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that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you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won’t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spend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it, </a:t>
            </a:r>
            <a:r>
              <a:rPr dirty="0">
                <a:solidFill>
                  <a:prstClr val="black"/>
                </a:solidFill>
                <a:latin typeface="Franklin Gothic Book"/>
                <a:cs typeface="Franklin Gothic Book"/>
              </a:rPr>
              <a:t>but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it also  gains </a:t>
            </a:r>
            <a:r>
              <a:rPr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interest slowly </a:t>
            </a:r>
            <a:r>
              <a:rPr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but</a:t>
            </a:r>
            <a:r>
              <a:rPr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surely.</a:t>
            </a:r>
            <a:endParaRPr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139440" y="2926105"/>
            <a:ext cx="938771" cy="67510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181350" y="3139439"/>
            <a:ext cx="665480" cy="401320"/>
          </a:xfrm>
          <a:custGeom>
            <a:avLst/>
            <a:gdLst/>
            <a:ahLst/>
            <a:cxnLst/>
            <a:rect l="l" t="t" r="r" b="b"/>
            <a:pathLst>
              <a:path w="665480" h="401320">
                <a:moveTo>
                  <a:pt x="482942" y="67877"/>
                </a:moveTo>
                <a:lnTo>
                  <a:pt x="0" y="345439"/>
                </a:lnTo>
                <a:lnTo>
                  <a:pt x="32004" y="400938"/>
                </a:lnTo>
                <a:lnTo>
                  <a:pt x="514820" y="123379"/>
                </a:lnTo>
                <a:lnTo>
                  <a:pt x="482942" y="67877"/>
                </a:lnTo>
                <a:close/>
              </a:path>
              <a:path w="665480" h="401320">
                <a:moveTo>
                  <a:pt x="630920" y="51942"/>
                </a:moveTo>
                <a:lnTo>
                  <a:pt x="510667" y="51942"/>
                </a:lnTo>
                <a:lnTo>
                  <a:pt x="542544" y="107441"/>
                </a:lnTo>
                <a:lnTo>
                  <a:pt x="514820" y="123379"/>
                </a:lnTo>
                <a:lnTo>
                  <a:pt x="546735" y="178942"/>
                </a:lnTo>
                <a:lnTo>
                  <a:pt x="630920" y="51942"/>
                </a:lnTo>
                <a:close/>
              </a:path>
              <a:path w="665480" h="401320">
                <a:moveTo>
                  <a:pt x="510667" y="51942"/>
                </a:moveTo>
                <a:lnTo>
                  <a:pt x="482942" y="67877"/>
                </a:lnTo>
                <a:lnTo>
                  <a:pt x="514820" y="123379"/>
                </a:lnTo>
                <a:lnTo>
                  <a:pt x="542544" y="107441"/>
                </a:lnTo>
                <a:lnTo>
                  <a:pt x="510667" y="51942"/>
                </a:lnTo>
                <a:close/>
              </a:path>
              <a:path w="665480" h="401320">
                <a:moveTo>
                  <a:pt x="665353" y="0"/>
                </a:moveTo>
                <a:lnTo>
                  <a:pt x="451104" y="12445"/>
                </a:lnTo>
                <a:lnTo>
                  <a:pt x="482942" y="67877"/>
                </a:lnTo>
                <a:lnTo>
                  <a:pt x="510667" y="51942"/>
                </a:lnTo>
                <a:lnTo>
                  <a:pt x="630920" y="51942"/>
                </a:lnTo>
                <a:lnTo>
                  <a:pt x="665353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932933" y="2926093"/>
            <a:ext cx="467893" cy="74827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073141" y="3139440"/>
            <a:ext cx="192405" cy="473709"/>
          </a:xfrm>
          <a:custGeom>
            <a:avLst/>
            <a:gdLst/>
            <a:ahLst/>
            <a:cxnLst/>
            <a:rect l="l" t="t" r="r" b="b"/>
            <a:pathLst>
              <a:path w="192404" h="473710">
                <a:moveTo>
                  <a:pt x="128015" y="160020"/>
                </a:moveTo>
                <a:lnTo>
                  <a:pt x="64007" y="160020"/>
                </a:lnTo>
                <a:lnTo>
                  <a:pt x="64007" y="473710"/>
                </a:lnTo>
                <a:lnTo>
                  <a:pt x="128015" y="473710"/>
                </a:lnTo>
                <a:lnTo>
                  <a:pt x="128015" y="160020"/>
                </a:lnTo>
                <a:close/>
              </a:path>
              <a:path w="192404" h="473710">
                <a:moveTo>
                  <a:pt x="96011" y="0"/>
                </a:moveTo>
                <a:lnTo>
                  <a:pt x="0" y="192024"/>
                </a:lnTo>
                <a:lnTo>
                  <a:pt x="64007" y="192024"/>
                </a:lnTo>
                <a:lnTo>
                  <a:pt x="64007" y="160020"/>
                </a:lnTo>
                <a:lnTo>
                  <a:pt x="176021" y="160020"/>
                </a:lnTo>
                <a:lnTo>
                  <a:pt x="96011" y="0"/>
                </a:lnTo>
                <a:close/>
              </a:path>
              <a:path w="192404" h="473710">
                <a:moveTo>
                  <a:pt x="176021" y="160020"/>
                </a:moveTo>
                <a:lnTo>
                  <a:pt x="128015" y="160020"/>
                </a:lnTo>
                <a:lnTo>
                  <a:pt x="128015" y="192024"/>
                </a:lnTo>
                <a:lnTo>
                  <a:pt x="192023" y="192024"/>
                </a:lnTo>
                <a:lnTo>
                  <a:pt x="176021" y="16002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8109205" y="2926055"/>
            <a:ext cx="940295" cy="67668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8345423" y="3139439"/>
            <a:ext cx="665480" cy="402590"/>
          </a:xfrm>
          <a:custGeom>
            <a:avLst/>
            <a:gdLst/>
            <a:ahLst/>
            <a:cxnLst/>
            <a:rect l="l" t="t" r="r" b="b"/>
            <a:pathLst>
              <a:path w="665479" h="402589">
                <a:moveTo>
                  <a:pt x="182232" y="68304"/>
                </a:moveTo>
                <a:lnTo>
                  <a:pt x="150265" y="123697"/>
                </a:lnTo>
                <a:lnTo>
                  <a:pt x="633222" y="402589"/>
                </a:lnTo>
                <a:lnTo>
                  <a:pt x="665226" y="347217"/>
                </a:lnTo>
                <a:lnTo>
                  <a:pt x="182232" y="68304"/>
                </a:lnTo>
                <a:close/>
              </a:path>
              <a:path w="665479" h="402589">
                <a:moveTo>
                  <a:pt x="0" y="0"/>
                </a:moveTo>
                <a:lnTo>
                  <a:pt x="118237" y="179196"/>
                </a:lnTo>
                <a:lnTo>
                  <a:pt x="150265" y="123697"/>
                </a:lnTo>
                <a:lnTo>
                  <a:pt x="122555" y="107695"/>
                </a:lnTo>
                <a:lnTo>
                  <a:pt x="154559" y="52323"/>
                </a:lnTo>
                <a:lnTo>
                  <a:pt x="191455" y="52323"/>
                </a:lnTo>
                <a:lnTo>
                  <a:pt x="214249" y="12826"/>
                </a:lnTo>
                <a:lnTo>
                  <a:pt x="0" y="0"/>
                </a:lnTo>
                <a:close/>
              </a:path>
              <a:path w="665479" h="402589">
                <a:moveTo>
                  <a:pt x="154559" y="52323"/>
                </a:moveTo>
                <a:lnTo>
                  <a:pt x="122555" y="107695"/>
                </a:lnTo>
                <a:lnTo>
                  <a:pt x="150265" y="123697"/>
                </a:lnTo>
                <a:lnTo>
                  <a:pt x="182232" y="68304"/>
                </a:lnTo>
                <a:lnTo>
                  <a:pt x="154559" y="52323"/>
                </a:lnTo>
                <a:close/>
              </a:path>
              <a:path w="665479" h="402589">
                <a:moveTo>
                  <a:pt x="191455" y="52323"/>
                </a:moveTo>
                <a:lnTo>
                  <a:pt x="154559" y="52323"/>
                </a:lnTo>
                <a:lnTo>
                  <a:pt x="182232" y="68304"/>
                </a:lnTo>
                <a:lnTo>
                  <a:pt x="191455" y="52323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140" algn="l"/>
              </a:tabLst>
            </a:pPr>
            <a:r>
              <a:rPr spc="-10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</a:t>
            </a:r>
            <a:r>
              <a:rPr spc="55" dirty="0">
                <a:solidFill>
                  <a:prstClr val="black"/>
                </a:solidFill>
              </a:rPr>
              <a:t> </a:t>
            </a:r>
            <a:r>
              <a:rPr spc="-20" dirty="0">
                <a:solidFill>
                  <a:prstClr val="black"/>
                </a:solidFill>
              </a:rPr>
              <a:t>Young</a:t>
            </a:r>
            <a:r>
              <a:rPr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	</a:t>
            </a:r>
            <a:r>
              <a:rPr dirty="0">
                <a:solidFill>
                  <a:prstClr val="black"/>
                </a:solidFill>
              </a:rPr>
              <a:t>Grades 3 --</a:t>
            </a:r>
            <a:r>
              <a:rPr spc="-70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63959639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04347B4-77BE-4FF4-B73F-0997A05C9D39}">
  <ds:schemaRefs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822F30F-F4A2-46D7-AB3B-22029A42B5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FDCDAB-4BCD-47BF-A53C-6BABE6691F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484</Words>
  <Application>Microsoft Office PowerPoint</Application>
  <PresentationFormat>Widescreen</PresentationFormat>
  <Paragraphs>34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Franklin Gothic Book</vt:lpstr>
      <vt:lpstr>Franklin Gothic Medium</vt:lpstr>
      <vt:lpstr>Times New Roman</vt:lpstr>
      <vt:lpstr>1_Office Theme</vt:lpstr>
      <vt:lpstr>PowerPoint Presentation</vt:lpstr>
      <vt:lpstr>Scenarios</vt:lpstr>
      <vt:lpstr>Savings Options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2022-03-25T18:56:31Z</dcterms:created>
  <dcterms:modified xsi:type="dcterms:W3CDTF">2022-08-09T06:01:30Z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