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846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040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670462" y="1287907"/>
            <a:ext cx="4268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587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428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8" name="bk object 18"/>
          <p:cNvSpPr/>
          <p:nvPr/>
        </p:nvSpPr>
        <p:spPr>
          <a:xfrm>
            <a:off x="1060703" y="307847"/>
            <a:ext cx="9794240" cy="4581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629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0" y="762000"/>
                </a:moveTo>
                <a:lnTo>
                  <a:pt x="665988" y="762000"/>
                </a:lnTo>
                <a:lnTo>
                  <a:pt x="66598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k object 17"/>
          <p:cNvSpPr/>
          <p:nvPr/>
        </p:nvSpPr>
        <p:spPr>
          <a:xfrm>
            <a:off x="0" y="304800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0" y="762000"/>
                </a:moveTo>
                <a:lnTo>
                  <a:pt x="381000" y="762000"/>
                </a:lnTo>
                <a:lnTo>
                  <a:pt x="3810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765"/>
            <a:ext cx="10762825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4587" y="1355217"/>
            <a:ext cx="1031324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8912"/>
            <a:ext cx="397848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140" algn="l"/>
              </a:tabLst>
            </a:pPr>
            <a:r>
              <a:rPr lang="en-US" spc="-10" smtClean="0"/>
              <a:t>Money </a:t>
            </a:r>
            <a:r>
              <a:rPr lang="en-US" spc="5" smtClean="0"/>
              <a:t>Smart </a:t>
            </a:r>
            <a:r>
              <a:rPr lang="en-US" spc="-10" smtClean="0"/>
              <a:t>for</a:t>
            </a:r>
            <a:r>
              <a:rPr lang="en-US" spc="55" smtClean="0"/>
              <a:t> </a:t>
            </a:r>
            <a:r>
              <a:rPr lang="en-US" spc="-20" smtClean="0"/>
              <a:t>Young</a:t>
            </a:r>
            <a:r>
              <a:rPr lang="en-US" smtClean="0"/>
              <a:t> </a:t>
            </a:r>
            <a:r>
              <a:rPr lang="en-US" spc="-5" smtClean="0"/>
              <a:t>People	</a:t>
            </a:r>
            <a:r>
              <a:rPr lang="en-US" smtClean="0"/>
              <a:t>Grades 3 --</a:t>
            </a:r>
            <a:r>
              <a:rPr lang="en-US" spc="-70" smtClean="0"/>
              <a:t>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269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1" y="4758930"/>
            <a:ext cx="7407909" cy="201529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12700">
              <a:spcBef>
                <a:spcPts val="1155"/>
              </a:spcBef>
            </a:pP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Money </a:t>
            </a:r>
            <a:r>
              <a:rPr sz="4400" spc="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Smart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for </a:t>
            </a:r>
            <a:r>
              <a:rPr sz="4400" spc="-50" dirty="0">
                <a:solidFill>
                  <a:prstClr val="black"/>
                </a:solidFill>
                <a:latin typeface="Franklin Gothic Medium"/>
                <a:cs typeface="Franklin Gothic Medium"/>
              </a:rPr>
              <a:t>Young</a:t>
            </a:r>
            <a:r>
              <a:rPr sz="4400" spc="-65" dirty="0">
                <a:solidFill>
                  <a:prstClr val="black"/>
                </a:solidFill>
                <a:latin typeface="Franklin Gothic Medium"/>
                <a:cs typeface="Franklin Gothic Medium"/>
              </a:rPr>
              <a:t> </a:t>
            </a:r>
            <a:r>
              <a:rPr sz="4400" spc="-15" dirty="0">
                <a:solidFill>
                  <a:prstClr val="black"/>
                </a:solidFill>
                <a:latin typeface="Franklin Gothic Medium"/>
                <a:cs typeface="Franklin Gothic Medium"/>
              </a:rPr>
              <a:t>People</a:t>
            </a:r>
            <a:endParaRPr sz="4400" dirty="0">
              <a:solidFill>
                <a:prstClr val="black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dirty="0">
                <a:solidFill>
                  <a:srgbClr val="6F2F9F"/>
                </a:solidFill>
                <a:latin typeface="Franklin Gothic Book"/>
                <a:cs typeface="Franklin Gothic Book"/>
              </a:rPr>
              <a:t>Grades</a:t>
            </a:r>
            <a:r>
              <a:rPr sz="3200" spc="-25" dirty="0">
                <a:solidFill>
                  <a:srgbClr val="6F2F9F"/>
                </a:solidFill>
                <a:latin typeface="Franklin Gothic Book"/>
                <a:cs typeface="Franklin Gothic Book"/>
              </a:rPr>
              <a:t> </a:t>
            </a:r>
            <a:r>
              <a:rPr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6–8</a:t>
            </a:r>
            <a:endParaRPr lang="en-US" sz="3200" spc="5" dirty="0" smtClean="0">
              <a:solidFill>
                <a:srgbClr val="6F2F9F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spc="5" dirty="0" smtClean="0">
                <a:solidFill>
                  <a:srgbClr val="6F2F9F"/>
                </a:solidFill>
                <a:latin typeface="Franklin Gothic Book"/>
                <a:cs typeface="Franklin Gothic Book"/>
              </a:rPr>
              <a:t>Lesson 4: Being a Savvy Shopper</a:t>
            </a:r>
            <a:endParaRPr sz="3200" dirty="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27733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765"/>
            <a:ext cx="519366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5" dirty="0"/>
              <a:t>Cereal</a:t>
            </a:r>
            <a:r>
              <a:rPr spc="-20" dirty="0"/>
              <a:t> </a:t>
            </a:r>
            <a:r>
              <a:rPr spc="-5" dirty="0"/>
              <a:t>Advertisement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264902" y="545337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8</a:t>
            </a:r>
            <a:endParaRPr sz="1600">
              <a:solidFill>
                <a:prstClr val="black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81200" y="1298447"/>
            <a:ext cx="7865364" cy="4870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140" algn="l"/>
              </a:tabLst>
            </a:pPr>
            <a:r>
              <a:rPr spc="-10" dirty="0">
                <a:solidFill>
                  <a:prstClr val="black"/>
                </a:solidFill>
              </a:rPr>
              <a:t>Money </a:t>
            </a:r>
            <a:r>
              <a:rPr spc="5" dirty="0">
                <a:solidFill>
                  <a:prstClr val="black"/>
                </a:solidFill>
              </a:rPr>
              <a:t>Smart </a:t>
            </a:r>
            <a:r>
              <a:rPr spc="-10" dirty="0">
                <a:solidFill>
                  <a:prstClr val="black"/>
                </a:solidFill>
              </a:rPr>
              <a:t>for</a:t>
            </a:r>
            <a:r>
              <a:rPr spc="55" dirty="0">
                <a:solidFill>
                  <a:prstClr val="black"/>
                </a:solidFill>
              </a:rPr>
              <a:t> </a:t>
            </a:r>
            <a:r>
              <a:rPr spc="-20" dirty="0">
                <a:solidFill>
                  <a:prstClr val="black"/>
                </a:solidFill>
              </a:rPr>
              <a:t>Young</a:t>
            </a:r>
            <a:r>
              <a:rPr dirty="0">
                <a:solidFill>
                  <a:prstClr val="black"/>
                </a:solidFill>
              </a:rPr>
              <a:t> </a:t>
            </a:r>
            <a:r>
              <a:rPr spc="-5" dirty="0">
                <a:solidFill>
                  <a:prstClr val="black"/>
                </a:solidFill>
              </a:rPr>
              <a:t>People	</a:t>
            </a:r>
            <a:r>
              <a:rPr dirty="0">
                <a:solidFill>
                  <a:prstClr val="black"/>
                </a:solidFill>
              </a:rPr>
              <a:t>Grades 3 --</a:t>
            </a:r>
            <a:r>
              <a:rPr spc="-70" dirty="0">
                <a:solidFill>
                  <a:prstClr val="black"/>
                </a:solidFill>
              </a:rPr>
              <a:t> </a:t>
            </a:r>
            <a:r>
              <a:rPr dirty="0">
                <a:solidFill>
                  <a:prstClr val="black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374299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688515-F91B-4DDD-ACA7-E29413B3A72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65EBEA-BB1B-4444-9B78-6C4C90DDA4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FBB6AE-D9BB-4BE8-B72E-8F38C27AC9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Franklin Gothic Book</vt:lpstr>
      <vt:lpstr>Franklin Gothic Medium</vt:lpstr>
      <vt:lpstr>1_Office Theme</vt:lpstr>
      <vt:lpstr>PowerPoint Presentation</vt:lpstr>
      <vt:lpstr>Cereal Advertisement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2022-03-25T18:45:23Z</dcterms:created>
  <dcterms:modified xsi:type="dcterms:W3CDTF">2022-08-09T06:02:27Z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