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497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796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4860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1528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072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937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rs.com/articles/2018-federal-tax-rates-personal-exemptions-and-standard-deduc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2: Bread and Butter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01425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765"/>
            <a:ext cx="395605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b="1" dirty="0">
                <a:latin typeface="Franklin Gothic Medium"/>
                <a:cs typeface="Franklin Gothic Medium"/>
              </a:rPr>
              <a:t>Explaining</a:t>
            </a:r>
            <a:r>
              <a:rPr b="1" spc="-100" dirty="0"/>
              <a:t> </a:t>
            </a:r>
            <a:r>
              <a:rPr b="1" spc="-60" dirty="0"/>
              <a:t>Taxes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18588" y="1467611"/>
            <a:ext cx="2587752" cy="2587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030212" y="1467611"/>
            <a:ext cx="2587751" cy="2587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95873" y="4337778"/>
            <a:ext cx="3599815" cy="1777364"/>
          </a:xfrm>
          <a:custGeom>
            <a:avLst/>
            <a:gdLst/>
            <a:ahLst/>
            <a:cxnLst/>
            <a:rect l="l" t="t" r="r" b="b"/>
            <a:pathLst>
              <a:path w="3599815" h="1777364">
                <a:moveTo>
                  <a:pt x="3584455" y="0"/>
                </a:moveTo>
                <a:lnTo>
                  <a:pt x="15038" y="0"/>
                </a:lnTo>
                <a:lnTo>
                  <a:pt x="0" y="14962"/>
                </a:lnTo>
                <a:lnTo>
                  <a:pt x="0" y="1761876"/>
                </a:lnTo>
                <a:lnTo>
                  <a:pt x="15038" y="1776900"/>
                </a:lnTo>
                <a:lnTo>
                  <a:pt x="3584455" y="1776900"/>
                </a:lnTo>
                <a:lnTo>
                  <a:pt x="3599508" y="1761876"/>
                </a:lnTo>
                <a:lnTo>
                  <a:pt x="30076" y="1761876"/>
                </a:lnTo>
                <a:lnTo>
                  <a:pt x="15038" y="1746846"/>
                </a:lnTo>
                <a:lnTo>
                  <a:pt x="30076" y="1746846"/>
                </a:lnTo>
                <a:lnTo>
                  <a:pt x="30076" y="30001"/>
                </a:lnTo>
                <a:lnTo>
                  <a:pt x="15038" y="30001"/>
                </a:lnTo>
                <a:lnTo>
                  <a:pt x="30076" y="14962"/>
                </a:lnTo>
                <a:lnTo>
                  <a:pt x="3599508" y="14962"/>
                </a:lnTo>
                <a:lnTo>
                  <a:pt x="3584455" y="0"/>
                </a:lnTo>
                <a:close/>
              </a:path>
              <a:path w="3599815" h="1777364">
                <a:moveTo>
                  <a:pt x="30076" y="1746846"/>
                </a:moveTo>
                <a:lnTo>
                  <a:pt x="15038" y="1746846"/>
                </a:lnTo>
                <a:lnTo>
                  <a:pt x="30076" y="1761876"/>
                </a:lnTo>
                <a:lnTo>
                  <a:pt x="30076" y="1746846"/>
                </a:lnTo>
                <a:close/>
              </a:path>
              <a:path w="3599815" h="1777364">
                <a:moveTo>
                  <a:pt x="3569394" y="1746846"/>
                </a:moveTo>
                <a:lnTo>
                  <a:pt x="30076" y="1746846"/>
                </a:lnTo>
                <a:lnTo>
                  <a:pt x="30076" y="1761876"/>
                </a:lnTo>
                <a:lnTo>
                  <a:pt x="3569394" y="1761876"/>
                </a:lnTo>
                <a:lnTo>
                  <a:pt x="3569394" y="1746846"/>
                </a:lnTo>
                <a:close/>
              </a:path>
              <a:path w="3599815" h="1777364">
                <a:moveTo>
                  <a:pt x="3569394" y="14962"/>
                </a:moveTo>
                <a:lnTo>
                  <a:pt x="3569394" y="1761876"/>
                </a:lnTo>
                <a:lnTo>
                  <a:pt x="3584455" y="1746846"/>
                </a:lnTo>
                <a:lnTo>
                  <a:pt x="3599508" y="1746846"/>
                </a:lnTo>
                <a:lnTo>
                  <a:pt x="3599508" y="30001"/>
                </a:lnTo>
                <a:lnTo>
                  <a:pt x="3584455" y="30001"/>
                </a:lnTo>
                <a:lnTo>
                  <a:pt x="3569394" y="14962"/>
                </a:lnTo>
                <a:close/>
              </a:path>
              <a:path w="3599815" h="1777364">
                <a:moveTo>
                  <a:pt x="3599508" y="1746846"/>
                </a:moveTo>
                <a:lnTo>
                  <a:pt x="3584455" y="1746846"/>
                </a:lnTo>
                <a:lnTo>
                  <a:pt x="3569394" y="1761876"/>
                </a:lnTo>
                <a:lnTo>
                  <a:pt x="3599508" y="1761876"/>
                </a:lnTo>
                <a:lnTo>
                  <a:pt x="3599508" y="1746846"/>
                </a:lnTo>
                <a:close/>
              </a:path>
              <a:path w="3599815" h="1777364">
                <a:moveTo>
                  <a:pt x="30076" y="14962"/>
                </a:moveTo>
                <a:lnTo>
                  <a:pt x="15038" y="30001"/>
                </a:lnTo>
                <a:lnTo>
                  <a:pt x="30076" y="30001"/>
                </a:lnTo>
                <a:lnTo>
                  <a:pt x="30076" y="14962"/>
                </a:lnTo>
                <a:close/>
              </a:path>
              <a:path w="3599815" h="1777364">
                <a:moveTo>
                  <a:pt x="3569394" y="14962"/>
                </a:moveTo>
                <a:lnTo>
                  <a:pt x="30076" y="14962"/>
                </a:lnTo>
                <a:lnTo>
                  <a:pt x="30076" y="30001"/>
                </a:lnTo>
                <a:lnTo>
                  <a:pt x="3569394" y="30001"/>
                </a:lnTo>
                <a:lnTo>
                  <a:pt x="3569394" y="14962"/>
                </a:lnTo>
                <a:close/>
              </a:path>
              <a:path w="3599815" h="1777364">
                <a:moveTo>
                  <a:pt x="3599508" y="14962"/>
                </a:moveTo>
                <a:lnTo>
                  <a:pt x="3569394" y="14962"/>
                </a:lnTo>
                <a:lnTo>
                  <a:pt x="3584455" y="30001"/>
                </a:lnTo>
                <a:lnTo>
                  <a:pt x="3599508" y="30001"/>
                </a:lnTo>
                <a:lnTo>
                  <a:pt x="3599508" y="14962"/>
                </a:lnTo>
                <a:close/>
              </a:path>
            </a:pathLst>
          </a:custGeom>
          <a:solidFill>
            <a:srgbClr val="070808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06371" y="4559725"/>
            <a:ext cx="3586479" cy="0"/>
          </a:xfrm>
          <a:custGeom>
            <a:avLst/>
            <a:gdLst/>
            <a:ahLst/>
            <a:cxnLst/>
            <a:rect l="l" t="t" r="r" b="b"/>
            <a:pathLst>
              <a:path w="3586479">
                <a:moveTo>
                  <a:pt x="0" y="0"/>
                </a:moveTo>
                <a:lnTo>
                  <a:pt x="3586437" y="0"/>
                </a:lnTo>
              </a:path>
            </a:pathLst>
          </a:custGeom>
          <a:ln w="22670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04101" y="5710699"/>
            <a:ext cx="3569335" cy="0"/>
          </a:xfrm>
          <a:custGeom>
            <a:avLst/>
            <a:gdLst/>
            <a:ahLst/>
            <a:cxnLst/>
            <a:rect l="l" t="t" r="r" b="b"/>
            <a:pathLst>
              <a:path w="3569335">
                <a:moveTo>
                  <a:pt x="0" y="0"/>
                </a:moveTo>
                <a:lnTo>
                  <a:pt x="3568812" y="0"/>
                </a:lnTo>
              </a:path>
            </a:pathLst>
          </a:custGeom>
          <a:ln w="22685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87520" y="4423096"/>
            <a:ext cx="701387" cy="68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450507" y="5806521"/>
            <a:ext cx="331404" cy="1666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943646" y="5804254"/>
            <a:ext cx="603208" cy="1831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91563" y="5804254"/>
            <a:ext cx="711659" cy="1757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583634" y="5805389"/>
            <a:ext cx="549327" cy="18200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323054" y="5804255"/>
            <a:ext cx="419900" cy="1712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446339" y="4423096"/>
            <a:ext cx="700766" cy="680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283871" y="4424229"/>
            <a:ext cx="532307" cy="668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219467" y="4423097"/>
            <a:ext cx="1111060" cy="867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146244" y="4365815"/>
            <a:ext cx="2092844" cy="173156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882355" y="5706166"/>
            <a:ext cx="0" cy="391795"/>
          </a:xfrm>
          <a:custGeom>
            <a:avLst/>
            <a:gdLst/>
            <a:ahLst/>
            <a:cxnLst/>
            <a:rect l="l" t="t" r="r" b="b"/>
            <a:pathLst>
              <a:path h="391795">
                <a:moveTo>
                  <a:pt x="0" y="0"/>
                </a:moveTo>
                <a:lnTo>
                  <a:pt x="0" y="391214"/>
                </a:lnTo>
              </a:path>
            </a:pathLst>
          </a:custGeom>
          <a:ln w="22700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618944" y="5711267"/>
            <a:ext cx="0" cy="391795"/>
          </a:xfrm>
          <a:custGeom>
            <a:avLst/>
            <a:gdLst/>
            <a:ahLst/>
            <a:cxnLst/>
            <a:rect l="l" t="t" r="r" b="b"/>
            <a:pathLst>
              <a:path h="391795">
                <a:moveTo>
                  <a:pt x="0" y="0"/>
                </a:moveTo>
                <a:lnTo>
                  <a:pt x="0" y="391222"/>
                </a:lnTo>
              </a:path>
            </a:pathLst>
          </a:custGeom>
          <a:ln w="22693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96793" y="5711267"/>
            <a:ext cx="0" cy="391795"/>
          </a:xfrm>
          <a:custGeom>
            <a:avLst/>
            <a:gdLst/>
            <a:ahLst/>
            <a:cxnLst/>
            <a:rect l="l" t="t" r="r" b="b"/>
            <a:pathLst>
              <a:path h="391795">
                <a:moveTo>
                  <a:pt x="0" y="0"/>
                </a:moveTo>
                <a:lnTo>
                  <a:pt x="0" y="391222"/>
                </a:lnTo>
              </a:path>
            </a:pathLst>
          </a:custGeom>
          <a:ln w="22693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581025" y="4679352"/>
            <a:ext cx="269457" cy="6634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761245" y="4679352"/>
            <a:ext cx="169140" cy="6634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430847" y="5284890"/>
            <a:ext cx="207189" cy="6634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658459" y="5286023"/>
            <a:ext cx="43180" cy="65405"/>
          </a:xfrm>
          <a:custGeom>
            <a:avLst/>
            <a:gdLst/>
            <a:ahLst/>
            <a:cxnLst/>
            <a:rect l="l" t="t" r="r" b="b"/>
            <a:pathLst>
              <a:path w="43179" h="65404">
                <a:moveTo>
                  <a:pt x="8472" y="46475"/>
                </a:moveTo>
                <a:lnTo>
                  <a:pt x="0" y="47079"/>
                </a:lnTo>
                <a:lnTo>
                  <a:pt x="529" y="52747"/>
                </a:lnTo>
                <a:lnTo>
                  <a:pt x="2798" y="57281"/>
                </a:lnTo>
                <a:lnTo>
                  <a:pt x="6202" y="60682"/>
                </a:lnTo>
                <a:lnTo>
                  <a:pt x="10211" y="63478"/>
                </a:lnTo>
                <a:lnTo>
                  <a:pt x="14750" y="65216"/>
                </a:lnTo>
                <a:lnTo>
                  <a:pt x="27761" y="65216"/>
                </a:lnTo>
                <a:lnTo>
                  <a:pt x="33434" y="62949"/>
                </a:lnTo>
                <a:lnTo>
                  <a:pt x="36972" y="58944"/>
                </a:lnTo>
                <a:lnTo>
                  <a:pt x="17549" y="58944"/>
                </a:lnTo>
                <a:lnTo>
                  <a:pt x="14750" y="57810"/>
                </a:lnTo>
                <a:lnTo>
                  <a:pt x="12481" y="55543"/>
                </a:lnTo>
                <a:lnTo>
                  <a:pt x="10211" y="53880"/>
                </a:lnTo>
                <a:lnTo>
                  <a:pt x="9077" y="50480"/>
                </a:lnTo>
                <a:lnTo>
                  <a:pt x="8472" y="46475"/>
                </a:lnTo>
                <a:close/>
              </a:path>
              <a:path w="43179" h="65404">
                <a:moveTo>
                  <a:pt x="37973" y="28338"/>
                </a:moveTo>
                <a:lnTo>
                  <a:pt x="24962" y="28338"/>
                </a:lnTo>
                <a:lnTo>
                  <a:pt x="28366" y="29472"/>
                </a:lnTo>
                <a:lnTo>
                  <a:pt x="30635" y="32343"/>
                </a:lnTo>
                <a:lnTo>
                  <a:pt x="33434" y="35139"/>
                </a:lnTo>
                <a:lnTo>
                  <a:pt x="34569" y="38540"/>
                </a:lnTo>
                <a:lnTo>
                  <a:pt x="34569" y="47608"/>
                </a:lnTo>
                <a:lnTo>
                  <a:pt x="33434" y="51613"/>
                </a:lnTo>
                <a:lnTo>
                  <a:pt x="27761" y="57281"/>
                </a:lnTo>
                <a:lnTo>
                  <a:pt x="24357" y="58944"/>
                </a:lnTo>
                <a:lnTo>
                  <a:pt x="36972" y="58944"/>
                </a:lnTo>
                <a:lnTo>
                  <a:pt x="37973" y="57810"/>
                </a:lnTo>
                <a:lnTo>
                  <a:pt x="41377" y="53276"/>
                </a:lnTo>
                <a:lnTo>
                  <a:pt x="43117" y="48213"/>
                </a:lnTo>
                <a:lnTo>
                  <a:pt x="43117" y="36273"/>
                </a:lnTo>
                <a:lnTo>
                  <a:pt x="40847" y="31210"/>
                </a:lnTo>
                <a:lnTo>
                  <a:pt x="37973" y="28338"/>
                </a:lnTo>
                <a:close/>
              </a:path>
              <a:path w="43179" h="65404">
                <a:moveTo>
                  <a:pt x="39713" y="0"/>
                </a:moveTo>
                <a:lnTo>
                  <a:pt x="7337" y="0"/>
                </a:lnTo>
                <a:lnTo>
                  <a:pt x="1134" y="33477"/>
                </a:lnTo>
                <a:lnTo>
                  <a:pt x="9077" y="34610"/>
                </a:lnTo>
                <a:lnTo>
                  <a:pt x="10211" y="32872"/>
                </a:lnTo>
                <a:lnTo>
                  <a:pt x="11876" y="31210"/>
                </a:lnTo>
                <a:lnTo>
                  <a:pt x="13615" y="30076"/>
                </a:lnTo>
                <a:lnTo>
                  <a:pt x="15885" y="28943"/>
                </a:lnTo>
                <a:lnTo>
                  <a:pt x="18154" y="28338"/>
                </a:lnTo>
                <a:lnTo>
                  <a:pt x="37973" y="28338"/>
                </a:lnTo>
                <a:lnTo>
                  <a:pt x="36838" y="27204"/>
                </a:lnTo>
                <a:lnTo>
                  <a:pt x="35398" y="25542"/>
                </a:lnTo>
                <a:lnTo>
                  <a:pt x="10741" y="25542"/>
                </a:lnTo>
                <a:lnTo>
                  <a:pt x="14145" y="7934"/>
                </a:lnTo>
                <a:lnTo>
                  <a:pt x="39713" y="7934"/>
                </a:lnTo>
                <a:lnTo>
                  <a:pt x="39713" y="0"/>
                </a:lnTo>
                <a:close/>
              </a:path>
              <a:path w="43179" h="65404">
                <a:moveTo>
                  <a:pt x="28366" y="21537"/>
                </a:moveTo>
                <a:lnTo>
                  <a:pt x="18684" y="21537"/>
                </a:lnTo>
                <a:lnTo>
                  <a:pt x="14145" y="22670"/>
                </a:lnTo>
                <a:lnTo>
                  <a:pt x="10741" y="25542"/>
                </a:lnTo>
                <a:lnTo>
                  <a:pt x="35398" y="25542"/>
                </a:lnTo>
                <a:lnTo>
                  <a:pt x="33434" y="23275"/>
                </a:lnTo>
                <a:lnTo>
                  <a:pt x="28366" y="21537"/>
                </a:lnTo>
                <a:close/>
              </a:path>
            </a:pathLst>
          </a:custGeom>
          <a:solidFill>
            <a:srgbClr val="070808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430846" y="4879535"/>
            <a:ext cx="80636" cy="6627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531908" y="4879535"/>
            <a:ext cx="168945" cy="6627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437125" y="4679352"/>
            <a:ext cx="24130" cy="65405"/>
          </a:xfrm>
          <a:custGeom>
            <a:avLst/>
            <a:gdLst/>
            <a:ahLst/>
            <a:cxnLst/>
            <a:rect l="l" t="t" r="r" b="b"/>
            <a:pathLst>
              <a:path w="24129" h="65404">
                <a:moveTo>
                  <a:pt x="23827" y="14207"/>
                </a:moveTo>
                <a:lnTo>
                  <a:pt x="15885" y="14207"/>
                </a:lnTo>
                <a:lnTo>
                  <a:pt x="15885" y="65216"/>
                </a:lnTo>
                <a:lnTo>
                  <a:pt x="23827" y="65216"/>
                </a:lnTo>
                <a:lnTo>
                  <a:pt x="23827" y="14207"/>
                </a:lnTo>
                <a:close/>
              </a:path>
              <a:path w="24129" h="65404">
                <a:moveTo>
                  <a:pt x="23827" y="0"/>
                </a:moveTo>
                <a:lnTo>
                  <a:pt x="18759" y="0"/>
                </a:lnTo>
                <a:lnTo>
                  <a:pt x="17625" y="2871"/>
                </a:lnTo>
                <a:lnTo>
                  <a:pt x="15355" y="5667"/>
                </a:lnTo>
                <a:lnTo>
                  <a:pt x="11876" y="8539"/>
                </a:lnTo>
                <a:lnTo>
                  <a:pt x="8472" y="11939"/>
                </a:lnTo>
                <a:lnTo>
                  <a:pt x="4538" y="14207"/>
                </a:lnTo>
                <a:lnTo>
                  <a:pt x="0" y="16474"/>
                </a:lnTo>
                <a:lnTo>
                  <a:pt x="0" y="23804"/>
                </a:lnTo>
                <a:lnTo>
                  <a:pt x="2798" y="23275"/>
                </a:lnTo>
                <a:lnTo>
                  <a:pt x="5673" y="21537"/>
                </a:lnTo>
                <a:lnTo>
                  <a:pt x="8472" y="19874"/>
                </a:lnTo>
                <a:lnTo>
                  <a:pt x="11876" y="18136"/>
                </a:lnTo>
                <a:lnTo>
                  <a:pt x="14221" y="16474"/>
                </a:lnTo>
                <a:lnTo>
                  <a:pt x="15885" y="14207"/>
                </a:lnTo>
                <a:lnTo>
                  <a:pt x="23827" y="14207"/>
                </a:lnTo>
                <a:lnTo>
                  <a:pt x="23827" y="0"/>
                </a:lnTo>
                <a:close/>
              </a:path>
            </a:pathLst>
          </a:custGeom>
          <a:solidFill>
            <a:srgbClr val="070808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81377" y="4679352"/>
            <a:ext cx="80560" cy="6634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586901" y="4679352"/>
            <a:ext cx="114071" cy="6634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300028" y="4675952"/>
            <a:ext cx="199776" cy="6748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526432" y="4677085"/>
            <a:ext cx="190093" cy="652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747160" y="4677085"/>
            <a:ext cx="166870" cy="652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163096" y="1380617"/>
            <a:ext cx="1818639" cy="393065"/>
          </a:xfrm>
          <a:custGeom>
            <a:avLst/>
            <a:gdLst/>
            <a:ahLst/>
            <a:cxnLst/>
            <a:rect l="l" t="t" r="r" b="b"/>
            <a:pathLst>
              <a:path w="1818639" h="393064">
                <a:moveTo>
                  <a:pt x="1653448" y="296937"/>
                </a:moveTo>
                <a:lnTo>
                  <a:pt x="1582890" y="392684"/>
                </a:lnTo>
                <a:lnTo>
                  <a:pt x="1818094" y="378714"/>
                </a:lnTo>
                <a:lnTo>
                  <a:pt x="1803390" y="318904"/>
                </a:lnTo>
                <a:lnTo>
                  <a:pt x="1691181" y="318904"/>
                </a:lnTo>
                <a:lnTo>
                  <a:pt x="1680045" y="314452"/>
                </a:lnTo>
                <a:lnTo>
                  <a:pt x="1653448" y="296937"/>
                </a:lnTo>
                <a:close/>
              </a:path>
              <a:path w="1818639" h="393064">
                <a:moveTo>
                  <a:pt x="1689309" y="248274"/>
                </a:moveTo>
                <a:lnTo>
                  <a:pt x="1653448" y="296937"/>
                </a:lnTo>
                <a:lnTo>
                  <a:pt x="1680045" y="314452"/>
                </a:lnTo>
                <a:lnTo>
                  <a:pt x="1691181" y="318904"/>
                </a:lnTo>
                <a:lnTo>
                  <a:pt x="1702746" y="318738"/>
                </a:lnTo>
                <a:lnTo>
                  <a:pt x="1713406" y="314237"/>
                </a:lnTo>
                <a:lnTo>
                  <a:pt x="1721828" y="305688"/>
                </a:lnTo>
                <a:lnTo>
                  <a:pt x="1726301" y="294606"/>
                </a:lnTo>
                <a:lnTo>
                  <a:pt x="1726178" y="283035"/>
                </a:lnTo>
                <a:lnTo>
                  <a:pt x="1721721" y="272345"/>
                </a:lnTo>
                <a:lnTo>
                  <a:pt x="1713192" y="263905"/>
                </a:lnTo>
                <a:lnTo>
                  <a:pt x="1689309" y="248274"/>
                </a:lnTo>
                <a:close/>
              </a:path>
              <a:path w="1818639" h="393064">
                <a:moveTo>
                  <a:pt x="1761833" y="149859"/>
                </a:moveTo>
                <a:lnTo>
                  <a:pt x="1689309" y="248274"/>
                </a:lnTo>
                <a:lnTo>
                  <a:pt x="1713192" y="263905"/>
                </a:lnTo>
                <a:lnTo>
                  <a:pt x="1721721" y="272345"/>
                </a:lnTo>
                <a:lnTo>
                  <a:pt x="1726178" y="283035"/>
                </a:lnTo>
                <a:lnTo>
                  <a:pt x="1726301" y="294606"/>
                </a:lnTo>
                <a:lnTo>
                  <a:pt x="1721828" y="305688"/>
                </a:lnTo>
                <a:lnTo>
                  <a:pt x="1713406" y="314237"/>
                </a:lnTo>
                <a:lnTo>
                  <a:pt x="1702746" y="318738"/>
                </a:lnTo>
                <a:lnTo>
                  <a:pt x="1691181" y="318904"/>
                </a:lnTo>
                <a:lnTo>
                  <a:pt x="1803390" y="318904"/>
                </a:lnTo>
                <a:lnTo>
                  <a:pt x="1761833" y="149859"/>
                </a:lnTo>
                <a:close/>
              </a:path>
              <a:path w="1818639" h="393064">
                <a:moveTo>
                  <a:pt x="1277963" y="60324"/>
                </a:moveTo>
                <a:lnTo>
                  <a:pt x="834606" y="60324"/>
                </a:lnTo>
                <a:lnTo>
                  <a:pt x="892518" y="60959"/>
                </a:lnTo>
                <a:lnTo>
                  <a:pt x="950176" y="63753"/>
                </a:lnTo>
                <a:lnTo>
                  <a:pt x="1007707" y="68833"/>
                </a:lnTo>
                <a:lnTo>
                  <a:pt x="1064984" y="76072"/>
                </a:lnTo>
                <a:lnTo>
                  <a:pt x="1121880" y="85470"/>
                </a:lnTo>
                <a:lnTo>
                  <a:pt x="1178395" y="96900"/>
                </a:lnTo>
                <a:lnTo>
                  <a:pt x="1234402" y="110616"/>
                </a:lnTo>
                <a:lnTo>
                  <a:pt x="1289774" y="126491"/>
                </a:lnTo>
                <a:lnTo>
                  <a:pt x="1344638" y="144398"/>
                </a:lnTo>
                <a:lnTo>
                  <a:pt x="1398740" y="164464"/>
                </a:lnTo>
                <a:lnTo>
                  <a:pt x="1452080" y="186816"/>
                </a:lnTo>
                <a:lnTo>
                  <a:pt x="1504658" y="211201"/>
                </a:lnTo>
                <a:lnTo>
                  <a:pt x="1556347" y="237744"/>
                </a:lnTo>
                <a:lnTo>
                  <a:pt x="1607147" y="266445"/>
                </a:lnTo>
                <a:lnTo>
                  <a:pt x="1653448" y="296937"/>
                </a:lnTo>
                <a:lnTo>
                  <a:pt x="1689309" y="248274"/>
                </a:lnTo>
                <a:lnTo>
                  <a:pt x="1636738" y="213867"/>
                </a:lnTo>
                <a:lnTo>
                  <a:pt x="1583906" y="184022"/>
                </a:lnTo>
                <a:lnTo>
                  <a:pt x="1530058" y="156463"/>
                </a:lnTo>
                <a:lnTo>
                  <a:pt x="1475321" y="131190"/>
                </a:lnTo>
                <a:lnTo>
                  <a:pt x="1419695" y="107949"/>
                </a:lnTo>
                <a:lnTo>
                  <a:pt x="1363434" y="87121"/>
                </a:lnTo>
                <a:lnTo>
                  <a:pt x="1306411" y="68452"/>
                </a:lnTo>
                <a:lnTo>
                  <a:pt x="1277963" y="60324"/>
                </a:lnTo>
                <a:close/>
              </a:path>
              <a:path w="1818639" h="393064">
                <a:moveTo>
                  <a:pt x="832955" y="0"/>
                </a:moveTo>
                <a:lnTo>
                  <a:pt x="772757" y="1650"/>
                </a:lnTo>
                <a:lnTo>
                  <a:pt x="712432" y="5587"/>
                </a:lnTo>
                <a:lnTo>
                  <a:pt x="652234" y="11683"/>
                </a:lnTo>
                <a:lnTo>
                  <a:pt x="592163" y="20192"/>
                </a:lnTo>
                <a:lnTo>
                  <a:pt x="532346" y="30987"/>
                </a:lnTo>
                <a:lnTo>
                  <a:pt x="472783" y="43941"/>
                </a:lnTo>
                <a:lnTo>
                  <a:pt x="413347" y="59308"/>
                </a:lnTo>
                <a:lnTo>
                  <a:pt x="354546" y="77088"/>
                </a:lnTo>
                <a:lnTo>
                  <a:pt x="296126" y="97027"/>
                </a:lnTo>
                <a:lnTo>
                  <a:pt x="238468" y="119252"/>
                </a:lnTo>
                <a:lnTo>
                  <a:pt x="181191" y="143890"/>
                </a:lnTo>
                <a:lnTo>
                  <a:pt x="124549" y="170814"/>
                </a:lnTo>
                <a:lnTo>
                  <a:pt x="68796" y="200151"/>
                </a:lnTo>
                <a:lnTo>
                  <a:pt x="14948" y="231012"/>
                </a:lnTo>
                <a:lnTo>
                  <a:pt x="0" y="260909"/>
                </a:lnTo>
                <a:lnTo>
                  <a:pt x="3772" y="272288"/>
                </a:lnTo>
                <a:lnTo>
                  <a:pt x="11666" y="281247"/>
                </a:lnTo>
                <a:lnTo>
                  <a:pt x="22060" y="286337"/>
                </a:lnTo>
                <a:lnTo>
                  <a:pt x="33597" y="287164"/>
                </a:lnTo>
                <a:lnTo>
                  <a:pt x="44920" y="283337"/>
                </a:lnTo>
                <a:lnTo>
                  <a:pt x="98895" y="252348"/>
                </a:lnTo>
                <a:lnTo>
                  <a:pt x="152616" y="224154"/>
                </a:lnTo>
                <a:lnTo>
                  <a:pt x="207099" y="198373"/>
                </a:lnTo>
                <a:lnTo>
                  <a:pt x="262217" y="174751"/>
                </a:lnTo>
                <a:lnTo>
                  <a:pt x="317843" y="153288"/>
                </a:lnTo>
                <a:lnTo>
                  <a:pt x="374104" y="134111"/>
                </a:lnTo>
                <a:lnTo>
                  <a:pt x="430746" y="117093"/>
                </a:lnTo>
                <a:lnTo>
                  <a:pt x="487769" y="102361"/>
                </a:lnTo>
                <a:lnTo>
                  <a:pt x="545173" y="89915"/>
                </a:lnTo>
                <a:lnTo>
                  <a:pt x="602831" y="79501"/>
                </a:lnTo>
                <a:lnTo>
                  <a:pt x="660743" y="71373"/>
                </a:lnTo>
                <a:lnTo>
                  <a:pt x="718655" y="65531"/>
                </a:lnTo>
                <a:lnTo>
                  <a:pt x="776694" y="61848"/>
                </a:lnTo>
                <a:lnTo>
                  <a:pt x="834606" y="60324"/>
                </a:lnTo>
                <a:lnTo>
                  <a:pt x="1277963" y="60324"/>
                </a:lnTo>
                <a:lnTo>
                  <a:pt x="1248626" y="51942"/>
                </a:lnTo>
                <a:lnTo>
                  <a:pt x="1190333" y="37845"/>
                </a:lnTo>
                <a:lnTo>
                  <a:pt x="1131659" y="25907"/>
                </a:lnTo>
                <a:lnTo>
                  <a:pt x="1072477" y="16255"/>
                </a:lnTo>
                <a:lnTo>
                  <a:pt x="1012914" y="8762"/>
                </a:lnTo>
                <a:lnTo>
                  <a:pt x="953097" y="3555"/>
                </a:lnTo>
                <a:lnTo>
                  <a:pt x="893153" y="634"/>
                </a:lnTo>
                <a:lnTo>
                  <a:pt x="832955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8241792" y="3980431"/>
            <a:ext cx="874394" cy="1289050"/>
          </a:xfrm>
          <a:custGeom>
            <a:avLst/>
            <a:gdLst/>
            <a:ahLst/>
            <a:cxnLst/>
            <a:rect l="l" t="t" r="r" b="b"/>
            <a:pathLst>
              <a:path w="874395" h="1289050">
                <a:moveTo>
                  <a:pt x="130937" y="999491"/>
                </a:moveTo>
                <a:lnTo>
                  <a:pt x="0" y="1195198"/>
                </a:lnTo>
                <a:lnTo>
                  <a:pt x="216154" y="1288797"/>
                </a:lnTo>
                <a:lnTo>
                  <a:pt x="184900" y="1182695"/>
                </a:lnTo>
                <a:lnTo>
                  <a:pt x="142007" y="1182695"/>
                </a:lnTo>
                <a:lnTo>
                  <a:pt x="130889" y="1179498"/>
                </a:lnTo>
                <a:lnTo>
                  <a:pt x="121781" y="1172349"/>
                </a:lnTo>
                <a:lnTo>
                  <a:pt x="115951" y="1161924"/>
                </a:lnTo>
                <a:lnTo>
                  <a:pt x="114631" y="1150008"/>
                </a:lnTo>
                <a:lnTo>
                  <a:pt x="117871" y="1138890"/>
                </a:lnTo>
                <a:lnTo>
                  <a:pt x="125041" y="1129795"/>
                </a:lnTo>
                <a:lnTo>
                  <a:pt x="135509" y="1123951"/>
                </a:lnTo>
                <a:lnTo>
                  <a:pt x="164840" y="1114590"/>
                </a:lnTo>
                <a:lnTo>
                  <a:pt x="130937" y="999491"/>
                </a:lnTo>
                <a:close/>
              </a:path>
              <a:path w="874395" h="1289050">
                <a:moveTo>
                  <a:pt x="164840" y="1114590"/>
                </a:moveTo>
                <a:lnTo>
                  <a:pt x="135509" y="1123951"/>
                </a:lnTo>
                <a:lnTo>
                  <a:pt x="125041" y="1129795"/>
                </a:lnTo>
                <a:lnTo>
                  <a:pt x="117871" y="1138890"/>
                </a:lnTo>
                <a:lnTo>
                  <a:pt x="114631" y="1150008"/>
                </a:lnTo>
                <a:lnTo>
                  <a:pt x="115951" y="1161924"/>
                </a:lnTo>
                <a:lnTo>
                  <a:pt x="121794" y="1172372"/>
                </a:lnTo>
                <a:lnTo>
                  <a:pt x="130889" y="1179498"/>
                </a:lnTo>
                <a:lnTo>
                  <a:pt x="142007" y="1182695"/>
                </a:lnTo>
                <a:lnTo>
                  <a:pt x="153924" y="1181355"/>
                </a:lnTo>
                <a:lnTo>
                  <a:pt x="181853" y="1172349"/>
                </a:lnTo>
                <a:lnTo>
                  <a:pt x="164840" y="1114590"/>
                </a:lnTo>
                <a:close/>
              </a:path>
              <a:path w="874395" h="1289050">
                <a:moveTo>
                  <a:pt x="181853" y="1172349"/>
                </a:moveTo>
                <a:lnTo>
                  <a:pt x="153924" y="1181355"/>
                </a:lnTo>
                <a:lnTo>
                  <a:pt x="142007" y="1182695"/>
                </a:lnTo>
                <a:lnTo>
                  <a:pt x="184900" y="1182695"/>
                </a:lnTo>
                <a:lnTo>
                  <a:pt x="181853" y="1172349"/>
                </a:lnTo>
                <a:close/>
              </a:path>
              <a:path w="874395" h="1289050">
                <a:moveTo>
                  <a:pt x="822694" y="0"/>
                </a:moveTo>
                <a:lnTo>
                  <a:pt x="810768" y="382"/>
                </a:lnTo>
                <a:lnTo>
                  <a:pt x="799863" y="5453"/>
                </a:lnTo>
                <a:lnTo>
                  <a:pt x="792019" y="13987"/>
                </a:lnTo>
                <a:lnTo>
                  <a:pt x="787961" y="24832"/>
                </a:lnTo>
                <a:lnTo>
                  <a:pt x="788416" y="36831"/>
                </a:lnTo>
                <a:lnTo>
                  <a:pt x="794004" y="60326"/>
                </a:lnTo>
                <a:lnTo>
                  <a:pt x="798703" y="83059"/>
                </a:lnTo>
                <a:lnTo>
                  <a:pt x="806196" y="128525"/>
                </a:lnTo>
                <a:lnTo>
                  <a:pt x="811022" y="173991"/>
                </a:lnTo>
                <a:lnTo>
                  <a:pt x="813308" y="219330"/>
                </a:lnTo>
                <a:lnTo>
                  <a:pt x="813562" y="241936"/>
                </a:lnTo>
                <a:lnTo>
                  <a:pt x="813181" y="264415"/>
                </a:lnTo>
                <a:lnTo>
                  <a:pt x="810514" y="309373"/>
                </a:lnTo>
                <a:lnTo>
                  <a:pt x="805561" y="353950"/>
                </a:lnTo>
                <a:lnTo>
                  <a:pt x="798068" y="398146"/>
                </a:lnTo>
                <a:lnTo>
                  <a:pt x="788416" y="441707"/>
                </a:lnTo>
                <a:lnTo>
                  <a:pt x="776351" y="484887"/>
                </a:lnTo>
                <a:lnTo>
                  <a:pt x="762127" y="527559"/>
                </a:lnTo>
                <a:lnTo>
                  <a:pt x="745617" y="569850"/>
                </a:lnTo>
                <a:lnTo>
                  <a:pt x="727075" y="610871"/>
                </a:lnTo>
                <a:lnTo>
                  <a:pt x="706501" y="651257"/>
                </a:lnTo>
                <a:lnTo>
                  <a:pt x="683768" y="690754"/>
                </a:lnTo>
                <a:lnTo>
                  <a:pt x="659003" y="729362"/>
                </a:lnTo>
                <a:lnTo>
                  <a:pt x="632460" y="766827"/>
                </a:lnTo>
                <a:lnTo>
                  <a:pt x="603885" y="803149"/>
                </a:lnTo>
                <a:lnTo>
                  <a:pt x="573405" y="838455"/>
                </a:lnTo>
                <a:lnTo>
                  <a:pt x="541147" y="872491"/>
                </a:lnTo>
                <a:lnTo>
                  <a:pt x="507238" y="905130"/>
                </a:lnTo>
                <a:lnTo>
                  <a:pt x="471551" y="936499"/>
                </a:lnTo>
                <a:lnTo>
                  <a:pt x="434086" y="966217"/>
                </a:lnTo>
                <a:lnTo>
                  <a:pt x="395097" y="994538"/>
                </a:lnTo>
                <a:lnTo>
                  <a:pt x="354457" y="1021335"/>
                </a:lnTo>
                <a:lnTo>
                  <a:pt x="312420" y="1046354"/>
                </a:lnTo>
                <a:lnTo>
                  <a:pt x="268859" y="1069595"/>
                </a:lnTo>
                <a:lnTo>
                  <a:pt x="223647" y="1091058"/>
                </a:lnTo>
                <a:lnTo>
                  <a:pt x="177292" y="1110616"/>
                </a:lnTo>
                <a:lnTo>
                  <a:pt x="164840" y="1114590"/>
                </a:lnTo>
                <a:lnTo>
                  <a:pt x="181853" y="1172349"/>
                </a:lnTo>
                <a:lnTo>
                  <a:pt x="249682" y="1145541"/>
                </a:lnTo>
                <a:lnTo>
                  <a:pt x="297180" y="1122808"/>
                </a:lnTo>
                <a:lnTo>
                  <a:pt x="343281" y="1098170"/>
                </a:lnTo>
                <a:lnTo>
                  <a:pt x="387731" y="1071627"/>
                </a:lnTo>
                <a:lnTo>
                  <a:pt x="430530" y="1043306"/>
                </a:lnTo>
                <a:lnTo>
                  <a:pt x="471678" y="1013334"/>
                </a:lnTo>
                <a:lnTo>
                  <a:pt x="511302" y="981838"/>
                </a:lnTo>
                <a:lnTo>
                  <a:pt x="549021" y="948564"/>
                </a:lnTo>
                <a:lnTo>
                  <a:pt x="585089" y="913893"/>
                </a:lnTo>
                <a:lnTo>
                  <a:pt x="619125" y="877825"/>
                </a:lnTo>
                <a:lnTo>
                  <a:pt x="651383" y="840360"/>
                </a:lnTo>
                <a:lnTo>
                  <a:pt x="681609" y="801752"/>
                </a:lnTo>
                <a:lnTo>
                  <a:pt x="709930" y="761874"/>
                </a:lnTo>
                <a:lnTo>
                  <a:pt x="736092" y="720853"/>
                </a:lnTo>
                <a:lnTo>
                  <a:pt x="760222" y="678689"/>
                </a:lnTo>
                <a:lnTo>
                  <a:pt x="782066" y="635636"/>
                </a:lnTo>
                <a:lnTo>
                  <a:pt x="801751" y="591821"/>
                </a:lnTo>
                <a:lnTo>
                  <a:pt x="819150" y="547371"/>
                </a:lnTo>
                <a:lnTo>
                  <a:pt x="834263" y="501778"/>
                </a:lnTo>
                <a:lnTo>
                  <a:pt x="847090" y="455677"/>
                </a:lnTo>
                <a:lnTo>
                  <a:pt x="857504" y="408814"/>
                </a:lnTo>
                <a:lnTo>
                  <a:pt x="865378" y="361316"/>
                </a:lnTo>
                <a:lnTo>
                  <a:pt x="870712" y="313691"/>
                </a:lnTo>
                <a:lnTo>
                  <a:pt x="873506" y="265431"/>
                </a:lnTo>
                <a:lnTo>
                  <a:pt x="873887" y="241301"/>
                </a:lnTo>
                <a:lnTo>
                  <a:pt x="873633" y="217044"/>
                </a:lnTo>
                <a:lnTo>
                  <a:pt x="871093" y="168403"/>
                </a:lnTo>
                <a:lnTo>
                  <a:pt x="865886" y="119635"/>
                </a:lnTo>
                <a:lnTo>
                  <a:pt x="857758" y="70867"/>
                </a:lnTo>
                <a:lnTo>
                  <a:pt x="847090" y="22734"/>
                </a:lnTo>
                <a:lnTo>
                  <a:pt x="833501" y="4081"/>
                </a:lnTo>
                <a:lnTo>
                  <a:pt x="822694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49829" y="4151630"/>
            <a:ext cx="1141095" cy="1071245"/>
          </a:xfrm>
          <a:custGeom>
            <a:avLst/>
            <a:gdLst/>
            <a:ahLst/>
            <a:cxnLst/>
            <a:rect l="l" t="t" r="r" b="b"/>
            <a:pathLst>
              <a:path w="1141095" h="1071245">
                <a:moveTo>
                  <a:pt x="183060" y="179827"/>
                </a:moveTo>
                <a:lnTo>
                  <a:pt x="122413" y="184541"/>
                </a:lnTo>
                <a:lnTo>
                  <a:pt x="124332" y="202438"/>
                </a:lnTo>
                <a:lnTo>
                  <a:pt x="134619" y="254635"/>
                </a:lnTo>
                <a:lnTo>
                  <a:pt x="147065" y="305943"/>
                </a:lnTo>
                <a:lnTo>
                  <a:pt x="161671" y="355854"/>
                </a:lnTo>
                <a:lnTo>
                  <a:pt x="178434" y="404876"/>
                </a:lnTo>
                <a:lnTo>
                  <a:pt x="197357" y="452628"/>
                </a:lnTo>
                <a:lnTo>
                  <a:pt x="218185" y="499237"/>
                </a:lnTo>
                <a:lnTo>
                  <a:pt x="241046" y="544322"/>
                </a:lnTo>
                <a:lnTo>
                  <a:pt x="265810" y="588010"/>
                </a:lnTo>
                <a:lnTo>
                  <a:pt x="292353" y="630428"/>
                </a:lnTo>
                <a:lnTo>
                  <a:pt x="320548" y="671195"/>
                </a:lnTo>
                <a:lnTo>
                  <a:pt x="350647" y="710565"/>
                </a:lnTo>
                <a:lnTo>
                  <a:pt x="382270" y="748030"/>
                </a:lnTo>
                <a:lnTo>
                  <a:pt x="415544" y="783844"/>
                </a:lnTo>
                <a:lnTo>
                  <a:pt x="450342" y="818007"/>
                </a:lnTo>
                <a:lnTo>
                  <a:pt x="486537" y="850265"/>
                </a:lnTo>
                <a:lnTo>
                  <a:pt x="524128" y="880618"/>
                </a:lnTo>
                <a:lnTo>
                  <a:pt x="563245" y="908939"/>
                </a:lnTo>
                <a:lnTo>
                  <a:pt x="603377" y="935228"/>
                </a:lnTo>
                <a:lnTo>
                  <a:pt x="644906" y="959485"/>
                </a:lnTo>
                <a:lnTo>
                  <a:pt x="687451" y="981456"/>
                </a:lnTo>
                <a:lnTo>
                  <a:pt x="730885" y="1001141"/>
                </a:lnTo>
                <a:lnTo>
                  <a:pt x="775462" y="1018540"/>
                </a:lnTo>
                <a:lnTo>
                  <a:pt x="821182" y="1033653"/>
                </a:lnTo>
                <a:lnTo>
                  <a:pt x="867918" y="1046353"/>
                </a:lnTo>
                <a:lnTo>
                  <a:pt x="915288" y="1056513"/>
                </a:lnTo>
                <a:lnTo>
                  <a:pt x="963294" y="1064006"/>
                </a:lnTo>
                <a:lnTo>
                  <a:pt x="1012190" y="1068832"/>
                </a:lnTo>
                <a:lnTo>
                  <a:pt x="1061847" y="1071118"/>
                </a:lnTo>
                <a:lnTo>
                  <a:pt x="1086612" y="1071118"/>
                </a:lnTo>
                <a:lnTo>
                  <a:pt x="1132157" y="1061069"/>
                </a:lnTo>
                <a:lnTo>
                  <a:pt x="1140587" y="1039368"/>
                </a:lnTo>
                <a:lnTo>
                  <a:pt x="1137920" y="1027527"/>
                </a:lnTo>
                <a:lnTo>
                  <a:pt x="1131157" y="1017984"/>
                </a:lnTo>
                <a:lnTo>
                  <a:pt x="1121298" y="1011703"/>
                </a:lnTo>
                <a:lnTo>
                  <a:pt x="1112301" y="1010158"/>
                </a:lnTo>
                <a:lnTo>
                  <a:pt x="1061847" y="1010158"/>
                </a:lnTo>
                <a:lnTo>
                  <a:pt x="1038732" y="1009396"/>
                </a:lnTo>
                <a:lnTo>
                  <a:pt x="993013" y="1006094"/>
                </a:lnTo>
                <a:lnTo>
                  <a:pt x="947801" y="1000125"/>
                </a:lnTo>
                <a:lnTo>
                  <a:pt x="903478" y="991870"/>
                </a:lnTo>
                <a:lnTo>
                  <a:pt x="859536" y="981329"/>
                </a:lnTo>
                <a:lnTo>
                  <a:pt x="816482" y="968248"/>
                </a:lnTo>
                <a:lnTo>
                  <a:pt x="774572" y="953008"/>
                </a:lnTo>
                <a:lnTo>
                  <a:pt x="712724" y="925957"/>
                </a:lnTo>
                <a:lnTo>
                  <a:pt x="672846" y="905383"/>
                </a:lnTo>
                <a:lnTo>
                  <a:pt x="634238" y="882650"/>
                </a:lnTo>
                <a:lnTo>
                  <a:pt x="596519" y="858012"/>
                </a:lnTo>
                <a:lnTo>
                  <a:pt x="560070" y="831342"/>
                </a:lnTo>
                <a:lnTo>
                  <a:pt x="524764" y="802767"/>
                </a:lnTo>
                <a:lnTo>
                  <a:pt x="490855" y="772541"/>
                </a:lnTo>
                <a:lnTo>
                  <a:pt x="458216" y="740410"/>
                </a:lnTo>
                <a:lnTo>
                  <a:pt x="427100" y="706628"/>
                </a:lnTo>
                <a:lnTo>
                  <a:pt x="397256" y="671195"/>
                </a:lnTo>
                <a:lnTo>
                  <a:pt x="369189" y="634238"/>
                </a:lnTo>
                <a:lnTo>
                  <a:pt x="342392" y="595630"/>
                </a:lnTo>
                <a:lnTo>
                  <a:pt x="317500" y="555752"/>
                </a:lnTo>
                <a:lnTo>
                  <a:pt x="294131" y="514350"/>
                </a:lnTo>
                <a:lnTo>
                  <a:pt x="272669" y="471678"/>
                </a:lnTo>
                <a:lnTo>
                  <a:pt x="252984" y="427736"/>
                </a:lnTo>
                <a:lnTo>
                  <a:pt x="235203" y="382524"/>
                </a:lnTo>
                <a:lnTo>
                  <a:pt x="219456" y="336169"/>
                </a:lnTo>
                <a:lnTo>
                  <a:pt x="205485" y="288671"/>
                </a:lnTo>
                <a:lnTo>
                  <a:pt x="193802" y="240284"/>
                </a:lnTo>
                <a:lnTo>
                  <a:pt x="184150" y="190754"/>
                </a:lnTo>
                <a:lnTo>
                  <a:pt x="183060" y="179827"/>
                </a:lnTo>
                <a:close/>
              </a:path>
              <a:path w="1141095" h="1071245">
                <a:moveTo>
                  <a:pt x="1109345" y="1009650"/>
                </a:moveTo>
                <a:lnTo>
                  <a:pt x="1085215" y="1010158"/>
                </a:lnTo>
                <a:lnTo>
                  <a:pt x="1112301" y="1010158"/>
                </a:lnTo>
                <a:lnTo>
                  <a:pt x="1109345" y="1009650"/>
                </a:lnTo>
                <a:close/>
              </a:path>
              <a:path w="1141095" h="1071245">
                <a:moveTo>
                  <a:pt x="137794" y="0"/>
                </a:moveTo>
                <a:lnTo>
                  <a:pt x="0" y="194056"/>
                </a:lnTo>
                <a:lnTo>
                  <a:pt x="122413" y="184541"/>
                </a:lnTo>
                <a:lnTo>
                  <a:pt x="119253" y="155067"/>
                </a:lnTo>
                <a:lnTo>
                  <a:pt x="120445" y="143005"/>
                </a:lnTo>
                <a:lnTo>
                  <a:pt x="125936" y="132683"/>
                </a:lnTo>
                <a:lnTo>
                  <a:pt x="134879" y="125170"/>
                </a:lnTo>
                <a:lnTo>
                  <a:pt x="146431" y="121539"/>
                </a:lnTo>
                <a:lnTo>
                  <a:pt x="256254" y="121539"/>
                </a:lnTo>
                <a:lnTo>
                  <a:pt x="137794" y="0"/>
                </a:lnTo>
                <a:close/>
              </a:path>
              <a:path w="1141095" h="1071245">
                <a:moveTo>
                  <a:pt x="146431" y="121539"/>
                </a:moveTo>
                <a:lnTo>
                  <a:pt x="134879" y="125170"/>
                </a:lnTo>
                <a:lnTo>
                  <a:pt x="125936" y="132683"/>
                </a:lnTo>
                <a:lnTo>
                  <a:pt x="120445" y="143005"/>
                </a:lnTo>
                <a:lnTo>
                  <a:pt x="119253" y="155067"/>
                </a:lnTo>
                <a:lnTo>
                  <a:pt x="122413" y="184541"/>
                </a:lnTo>
                <a:lnTo>
                  <a:pt x="183060" y="179827"/>
                </a:lnTo>
                <a:lnTo>
                  <a:pt x="179959" y="148717"/>
                </a:lnTo>
                <a:lnTo>
                  <a:pt x="176327" y="137148"/>
                </a:lnTo>
                <a:lnTo>
                  <a:pt x="168814" y="128174"/>
                </a:lnTo>
                <a:lnTo>
                  <a:pt x="158492" y="122678"/>
                </a:lnTo>
                <a:lnTo>
                  <a:pt x="146431" y="121539"/>
                </a:lnTo>
                <a:close/>
              </a:path>
              <a:path w="1141095" h="1071245">
                <a:moveTo>
                  <a:pt x="256254" y="121539"/>
                </a:moveTo>
                <a:lnTo>
                  <a:pt x="146431" y="121539"/>
                </a:lnTo>
                <a:lnTo>
                  <a:pt x="158492" y="122678"/>
                </a:lnTo>
                <a:lnTo>
                  <a:pt x="168814" y="128174"/>
                </a:lnTo>
                <a:lnTo>
                  <a:pt x="176327" y="137148"/>
                </a:lnTo>
                <a:lnTo>
                  <a:pt x="179959" y="148717"/>
                </a:lnTo>
                <a:lnTo>
                  <a:pt x="183060" y="179827"/>
                </a:lnTo>
                <a:lnTo>
                  <a:pt x="303911" y="170434"/>
                </a:lnTo>
                <a:lnTo>
                  <a:pt x="256254" y="121539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00161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765"/>
            <a:ext cx="432816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dirty="0"/>
              <a:t>Income and</a:t>
            </a:r>
            <a:r>
              <a:rPr spc="-85" dirty="0"/>
              <a:t> </a:t>
            </a:r>
            <a:r>
              <a:rPr spc="-65" dirty="0"/>
              <a:t>Taxes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096567" y="1404748"/>
          <a:ext cx="7769225" cy="41076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7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811">
                <a:tc>
                  <a:txBody>
                    <a:bodyPr/>
                    <a:lstStyle/>
                    <a:p>
                      <a:pPr marL="60642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My First</a:t>
                      </a:r>
                      <a:r>
                        <a:rPr sz="2100" b="1" spc="-9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Job</a:t>
                      </a:r>
                      <a:endParaRPr sz="21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88900" marB="0"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My Second</a:t>
                      </a:r>
                      <a:r>
                        <a:rPr sz="2100" b="1" spc="-9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Job</a:t>
                      </a:r>
                      <a:endParaRPr sz="21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88900" marB="0"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65913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My </a:t>
                      </a:r>
                      <a:r>
                        <a:rPr sz="2100" b="1" spc="-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Third</a:t>
                      </a:r>
                      <a:r>
                        <a:rPr sz="2100" b="1" spc="-8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21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Job</a:t>
                      </a:r>
                      <a:endParaRPr sz="21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88900" marB="0">
                    <a:solidFill>
                      <a:srgbClr val="6F2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2951">
                <a:tc>
                  <a:txBody>
                    <a:bodyPr/>
                    <a:lstStyle/>
                    <a:p>
                      <a:pPr marL="496570" marR="265430" indent="-43180">
                        <a:lnSpc>
                          <a:spcPct val="100000"/>
                        </a:lnSpc>
                        <a:spcBef>
                          <a:spcPts val="1760"/>
                        </a:spcBef>
                      </a:pPr>
                      <a:r>
                        <a:rPr sz="1800" b="1" spc="-10" dirty="0">
                          <a:latin typeface="Franklin Gothic Book"/>
                          <a:cs typeface="Franklin Gothic Book"/>
                        </a:rPr>
                        <a:t>Level </a:t>
                      </a: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of</a:t>
                      </a:r>
                      <a:r>
                        <a:rPr sz="1800" b="1" spc="-9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b="1" spc="-5" dirty="0">
                          <a:latin typeface="Franklin Gothic Book"/>
                          <a:cs typeface="Franklin Gothic Book"/>
                        </a:rPr>
                        <a:t>Education: 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Bachelor’s</a:t>
                      </a:r>
                      <a:r>
                        <a:rPr sz="1800" spc="-5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223520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6260" marR="234950" indent="-134620">
                        <a:lnSpc>
                          <a:spcPct val="100000"/>
                        </a:lnSpc>
                        <a:spcBef>
                          <a:spcPts val="1760"/>
                        </a:spcBef>
                      </a:pPr>
                      <a:r>
                        <a:rPr sz="1800" b="1" spc="-10" dirty="0">
                          <a:latin typeface="Franklin Gothic Book"/>
                          <a:cs typeface="Franklin Gothic Book"/>
                        </a:rPr>
                        <a:t>Level </a:t>
                      </a: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of</a:t>
                      </a:r>
                      <a:r>
                        <a:rPr sz="1800" b="1" spc="-9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b="1" spc="-5" dirty="0">
                          <a:latin typeface="Franklin Gothic Book"/>
                          <a:cs typeface="Franklin Gothic Book"/>
                        </a:rPr>
                        <a:t>Education: 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Master’s</a:t>
                      </a: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223520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3370" marR="102235" indent="-127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800" b="1" spc="-10" dirty="0">
                          <a:latin typeface="Franklin Gothic Book"/>
                          <a:cs typeface="Franklin Gothic Book"/>
                        </a:rPr>
                        <a:t>Level </a:t>
                      </a: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of Education: 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Master’s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degree plus</a:t>
                      </a:r>
                      <a:r>
                        <a:rPr sz="18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an  Advanced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Certificate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36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306070" marR="116839" indent="3073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Job Experience: 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First month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on the</a:t>
                      </a:r>
                      <a:r>
                        <a:rPr sz="18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job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346075" marR="156210" indent="2374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Job Experience: 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Five years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on the</a:t>
                      </a:r>
                      <a:r>
                        <a:rPr sz="1800" spc="-6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job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433705" marR="426720" indent="1765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Franklin Gothic Book"/>
                          <a:cs typeface="Franklin Gothic Book"/>
                        </a:rPr>
                        <a:t>Job Experience: 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20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on the</a:t>
                      </a:r>
                      <a:r>
                        <a:rPr sz="1800" spc="-8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job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1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54610" algn="ctr">
                        <a:lnSpc>
                          <a:spcPct val="100000"/>
                        </a:lnSpc>
                      </a:pPr>
                      <a:r>
                        <a:rPr sz="1800" b="1" spc="5" dirty="0">
                          <a:latin typeface="Franklin Gothic Book"/>
                          <a:cs typeface="Franklin Gothic Book"/>
                        </a:rPr>
                        <a:t>Salary: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  <a:p>
                      <a:pPr marL="137795"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$55,000</a:t>
                      </a:r>
                      <a:r>
                        <a:rPr sz="18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90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spc="5" dirty="0">
                          <a:latin typeface="Franklin Gothic Book"/>
                          <a:cs typeface="Franklin Gothic Book"/>
                        </a:rPr>
                        <a:t>Salary: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  <a:p>
                      <a:pPr marL="458470">
                        <a:lnSpc>
                          <a:spcPct val="100000"/>
                        </a:lnSpc>
                      </a:pP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$76,000</a:t>
                      </a:r>
                      <a:r>
                        <a:rPr sz="18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90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55244" algn="ctr">
                        <a:lnSpc>
                          <a:spcPct val="100000"/>
                        </a:lnSpc>
                      </a:pPr>
                      <a:r>
                        <a:rPr sz="1800" b="1" spc="5" dirty="0">
                          <a:latin typeface="Franklin Gothic Book"/>
                          <a:cs typeface="Franklin Gothic Book"/>
                        </a:rPr>
                        <a:t>Salary: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  <a:p>
                      <a:pPr marL="137160"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$122,000</a:t>
                      </a:r>
                      <a:r>
                        <a:rPr sz="18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905" marB="0">
                    <a:lnL w="12700">
                      <a:solidFill>
                        <a:srgbClr val="6F2F9F"/>
                      </a:solidFill>
                      <a:prstDash val="solid"/>
                    </a:lnL>
                    <a:lnR w="12700">
                      <a:solidFill>
                        <a:srgbClr val="6F2F9F"/>
                      </a:solidFill>
                      <a:prstDash val="solid"/>
                    </a:lnR>
                    <a:lnT w="12700">
                      <a:solidFill>
                        <a:srgbClr val="6F2F9F"/>
                      </a:solidFill>
                      <a:prstDash val="solid"/>
                    </a:lnT>
                    <a:lnB w="12700">
                      <a:solidFill>
                        <a:srgbClr val="6F2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34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30537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85" dirty="0"/>
              <a:t>Tax</a:t>
            </a:r>
            <a:r>
              <a:rPr spc="-80" dirty="0"/>
              <a:t> </a:t>
            </a:r>
            <a:r>
              <a:rPr spc="-15" dirty="0"/>
              <a:t>Brackets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5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201341" y="1268413"/>
          <a:ext cx="7571740" cy="45634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41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175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2000" b="1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If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Taxable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Income</a:t>
                      </a:r>
                      <a:r>
                        <a:rPr sz="2000" b="1" spc="-114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Is:</a:t>
                      </a:r>
                      <a:endParaRPr sz="20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96520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The 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Tax</a:t>
                      </a:r>
                      <a:r>
                        <a:rPr sz="2000" b="1" spc="-6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Is:</a:t>
                      </a:r>
                      <a:endParaRPr sz="20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96520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  <a:solidFill>
                      <a:srgbClr val="6F2F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865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Not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-10" dirty="0">
                          <a:latin typeface="Franklin Gothic Book"/>
                          <a:cs typeface="Franklin Gothic Book"/>
                        </a:rPr>
                        <a:t>$9,075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165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sz="1400" spc="-15" dirty="0">
                          <a:latin typeface="Franklin Gothic Book"/>
                          <a:cs typeface="Franklin Gothic Book"/>
                        </a:rPr>
                        <a:t>10%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of the taxable</a:t>
                      </a:r>
                      <a:r>
                        <a:rPr sz="1400" spc="-6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income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165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866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 </a:t>
                      </a:r>
                      <a:r>
                        <a:rPr sz="1400" b="1" spc="5" dirty="0">
                          <a:latin typeface="Franklin Gothic Book"/>
                          <a:cs typeface="Franklin Gothic Book"/>
                        </a:rPr>
                        <a:t>$9,526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but not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1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$38,700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$952.50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12% of 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10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5" dirty="0">
                          <a:latin typeface="Franklin Gothic Book"/>
                          <a:cs typeface="Franklin Gothic Book"/>
                        </a:rPr>
                        <a:t>$9,525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865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 </a:t>
                      </a:r>
                      <a:r>
                        <a:rPr sz="1400" b="1" spc="-5" dirty="0">
                          <a:latin typeface="Franklin Gothic Book"/>
                          <a:cs typeface="Franklin Gothic Book"/>
                        </a:rPr>
                        <a:t>$38,701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but not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9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$82,500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$4,453.50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22% of 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10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5" dirty="0">
                          <a:latin typeface="Franklin Gothic Book"/>
                          <a:cs typeface="Franklin Gothic Book"/>
                        </a:rPr>
                        <a:t>$38,700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99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 </a:t>
                      </a:r>
                      <a:r>
                        <a:rPr sz="1400" b="1" spc="-5" dirty="0">
                          <a:latin typeface="Franklin Gothic Book"/>
                          <a:cs typeface="Franklin Gothic Book"/>
                        </a:rPr>
                        <a:t>$82,501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but not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9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$157,500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b="1" spc="-5" dirty="0">
                          <a:latin typeface="Franklin Gothic Book"/>
                          <a:cs typeface="Franklin Gothic Book"/>
                        </a:rPr>
                        <a:t>$14,089.50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spc="-20" dirty="0">
                          <a:latin typeface="Franklin Gothic Book"/>
                          <a:cs typeface="Franklin Gothic Book"/>
                        </a:rPr>
                        <a:t>24%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of 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8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5" dirty="0">
                          <a:latin typeface="Franklin Gothic Book"/>
                          <a:cs typeface="Franklin Gothic Book"/>
                        </a:rPr>
                        <a:t>$82,500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865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 </a:t>
                      </a:r>
                      <a:r>
                        <a:rPr sz="1400" b="1" spc="-15" dirty="0">
                          <a:latin typeface="Franklin Gothic Book"/>
                          <a:cs typeface="Franklin Gothic Book"/>
                        </a:rPr>
                        <a:t>$157,501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but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not over</a:t>
                      </a:r>
                      <a:r>
                        <a:rPr sz="1400" spc="-7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$200,000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$32,3089.50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32% of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7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-10" dirty="0">
                          <a:latin typeface="Franklin Gothic Book"/>
                          <a:cs typeface="Franklin Gothic Book"/>
                        </a:rPr>
                        <a:t>$157,500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7800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866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 </a:t>
                      </a:r>
                      <a:r>
                        <a:rPr sz="1400" b="1" spc="-5" dirty="0">
                          <a:latin typeface="Franklin Gothic Book"/>
                          <a:cs typeface="Franklin Gothic Book"/>
                        </a:rPr>
                        <a:t>$200,001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but not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10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$500,000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8435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$45,689.50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35% of 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8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$200,000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8435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916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Over</a:t>
                      </a:r>
                      <a:r>
                        <a:rPr sz="14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spc="-5" dirty="0">
                          <a:latin typeface="Franklin Gothic Book"/>
                          <a:cs typeface="Franklin Gothic Book"/>
                        </a:rPr>
                        <a:t>$500,001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8435" marB="0">
                    <a:lnL w="9525">
                      <a:solidFill>
                        <a:srgbClr val="7C5F9F"/>
                      </a:solidFill>
                      <a:prstDash val="solid"/>
                    </a:lnL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$150,689.50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plus </a:t>
                      </a:r>
                      <a:r>
                        <a:rPr sz="1400" spc="-25" dirty="0">
                          <a:latin typeface="Franklin Gothic Book"/>
                          <a:cs typeface="Franklin Gothic Book"/>
                        </a:rPr>
                        <a:t>37%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of the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excess over</a:t>
                      </a:r>
                      <a:r>
                        <a:rPr sz="1400" spc="-6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b="1" dirty="0">
                          <a:latin typeface="Franklin Gothic Book"/>
                          <a:cs typeface="Franklin Gothic Book"/>
                        </a:rPr>
                        <a:t>$500,000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78435" marB="0">
                    <a:lnR w="9525">
                      <a:solidFill>
                        <a:srgbClr val="7C5F9F"/>
                      </a:solidFill>
                      <a:prstDash val="solid"/>
                    </a:lnR>
                    <a:lnT w="9525">
                      <a:solidFill>
                        <a:srgbClr val="7C5F9F"/>
                      </a:solidFill>
                      <a:prstDash val="solid"/>
                    </a:lnT>
                    <a:lnB w="9525">
                      <a:solidFill>
                        <a:srgbClr val="7C5F9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2255927" y="6038189"/>
            <a:ext cx="745172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Franklin Gothic Book"/>
                <a:cs typeface="Franklin Gothic Book"/>
                <a:hlinkClick r:id="rId2"/>
              </a:rPr>
              <a:t>https://www.irs.com/articles/2018-federal-tax-rates-personal-exemptions-and-standard-deductions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693530" y="6241276"/>
            <a:ext cx="41275" cy="9525"/>
          </a:xfrm>
          <a:custGeom>
            <a:avLst/>
            <a:gdLst/>
            <a:ahLst/>
            <a:cxnLst/>
            <a:rect l="l" t="t" r="r" b="b"/>
            <a:pathLst>
              <a:path w="41275" h="9525">
                <a:moveTo>
                  <a:pt x="0" y="9143"/>
                </a:moveTo>
                <a:lnTo>
                  <a:pt x="41148" y="9143"/>
                </a:lnTo>
                <a:lnTo>
                  <a:pt x="41148" y="0"/>
                </a:lnTo>
                <a:lnTo>
                  <a:pt x="0" y="0"/>
                </a:lnTo>
                <a:lnTo>
                  <a:pt x="0" y="91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957941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B4C152-ADC7-4697-A965-33043E80E2E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4A553D9-B740-46F4-BEEE-B08C0D6715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E425B0-88BE-4A34-984B-15B8F72F33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254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Explaining Taxes</vt:lpstr>
      <vt:lpstr>Income and Taxes</vt:lpstr>
      <vt:lpstr>Tax Brackets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2022-03-25T18:39:58Z</dcterms:created>
  <dcterms:modified xsi:type="dcterms:W3CDTF">2022-08-09T05:59:04Z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