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8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14588" y="305974"/>
            <a:ext cx="10762825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08601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41837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14588" y="2082397"/>
            <a:ext cx="474810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581289" y="2082397"/>
            <a:ext cx="45186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89397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91294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pic>
        <p:nvPicPr>
          <p:cNvPr id="18" name="bg 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00" y="310896"/>
            <a:ext cx="9945115" cy="457448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21171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4588" y="305974"/>
            <a:ext cx="7090833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4588" y="1393952"/>
            <a:ext cx="10762825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14587" y="6487374"/>
            <a:ext cx="409786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56078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8540" y="4758153"/>
            <a:ext cx="7406640" cy="2014654"/>
          </a:xfrm>
          <a:prstGeom prst="rect">
            <a:avLst/>
          </a:prstGeom>
        </p:spPr>
        <p:txBody>
          <a:bodyPr vert="horz" wrap="square" lIns="0" tIns="146050" rIns="0" bIns="0" rtlCol="0">
            <a:spAutoFit/>
          </a:bodyPr>
          <a:lstStyle/>
          <a:p>
            <a:pPr marL="12700">
              <a:spcBef>
                <a:spcPts val="1150"/>
              </a:spcBef>
            </a:pP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Money</a:t>
            </a:r>
            <a:r>
              <a:rPr sz="4400" kern="0" spc="-7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Smart</a:t>
            </a:r>
            <a:r>
              <a:rPr sz="4400" kern="0" spc="-10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for</a:t>
            </a:r>
            <a:r>
              <a:rPr sz="4400" kern="0" spc="-8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Young</a:t>
            </a:r>
            <a:r>
              <a:rPr sz="4400" kern="0" spc="-8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People</a:t>
            </a:r>
            <a:endParaRPr sz="4400" kern="0" dirty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770"/>
              </a:spcBef>
            </a:pPr>
            <a:r>
              <a:rPr sz="32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Grades</a:t>
            </a:r>
            <a:r>
              <a:rPr sz="3200" kern="0" spc="-25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9-</a:t>
            </a:r>
            <a:r>
              <a:rPr sz="32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12</a:t>
            </a:r>
            <a:endParaRPr lang="en-US" sz="3200" kern="0" spc="-25" dirty="0" smtClean="0">
              <a:solidFill>
                <a:srgbClr val="7030A0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770"/>
              </a:spcBef>
            </a:pPr>
            <a:r>
              <a:rPr lang="en-US" sz="32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Lesson 20: Protect Yourself</a:t>
            </a:r>
            <a:endParaRPr sz="3200" kern="0" dirty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263484" y="545084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1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09800" y="310896"/>
            <a:ext cx="7474316" cy="4594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221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59940" y="305975"/>
            <a:ext cx="318770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Identity</a:t>
            </a:r>
            <a:r>
              <a:rPr sz="4400" kern="0" spc="-3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spc="-2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Theft</a:t>
            </a:r>
            <a:endParaRPr sz="44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78078" y="1173481"/>
            <a:ext cx="4860662" cy="5199581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10204081" y="545084"/>
            <a:ext cx="2635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39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194163" y="1966067"/>
            <a:ext cx="3848100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spcBef>
                <a:spcPts val="95"/>
              </a:spcBef>
            </a:pPr>
            <a:r>
              <a:rPr sz="28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There</a:t>
            </a:r>
            <a:r>
              <a:rPr sz="2800" kern="0" spc="-6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8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is</a:t>
            </a:r>
            <a:r>
              <a:rPr sz="2800" kern="0" spc="-4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8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only</a:t>
            </a:r>
            <a:r>
              <a:rPr sz="2800" kern="0" spc="-5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8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one</a:t>
            </a:r>
            <a:r>
              <a:rPr sz="2800" kern="0" spc="-5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8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of</a:t>
            </a:r>
            <a:r>
              <a:rPr sz="2800" kern="0" spc="-4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800" kern="0" spc="-1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you... </a:t>
            </a:r>
            <a:r>
              <a:rPr sz="28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or</a:t>
            </a:r>
            <a:r>
              <a:rPr sz="2800" kern="0" spc="-3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8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is</a:t>
            </a:r>
            <a:r>
              <a:rPr sz="2800" kern="0" spc="-1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800" kern="0" spc="-1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there?</a:t>
            </a:r>
            <a:endParaRPr sz="28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</p:spTree>
    <p:extLst>
      <p:ext uri="{BB962C8B-B14F-4D97-AF65-F5344CB8AC3E}">
        <p14:creationId xmlns:p14="http://schemas.microsoft.com/office/powerpoint/2010/main" val="32886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401987"/>
            <a:ext cx="764857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3200" dirty="0"/>
              <a:t>What</a:t>
            </a:r>
            <a:r>
              <a:rPr sz="3200" spc="-65" dirty="0"/>
              <a:t> </a:t>
            </a:r>
            <a:r>
              <a:rPr sz="3200" dirty="0"/>
              <a:t>Do</a:t>
            </a:r>
            <a:r>
              <a:rPr sz="3200" spc="-55" dirty="0"/>
              <a:t> </a:t>
            </a:r>
            <a:r>
              <a:rPr sz="3200" dirty="0"/>
              <a:t>Thieves</a:t>
            </a:r>
            <a:r>
              <a:rPr sz="3200" spc="-55" dirty="0"/>
              <a:t> </a:t>
            </a:r>
            <a:r>
              <a:rPr sz="3200" dirty="0"/>
              <a:t>Do</a:t>
            </a:r>
            <a:r>
              <a:rPr sz="3200" spc="-55" dirty="0"/>
              <a:t> </a:t>
            </a:r>
            <a:r>
              <a:rPr sz="3200" dirty="0"/>
              <a:t>With</a:t>
            </a:r>
            <a:r>
              <a:rPr sz="3200" spc="-35" dirty="0"/>
              <a:t> </a:t>
            </a:r>
            <a:r>
              <a:rPr sz="3200" spc="-10" dirty="0"/>
              <a:t>Your</a:t>
            </a:r>
            <a:r>
              <a:rPr sz="3200" spc="-55" dirty="0"/>
              <a:t> </a:t>
            </a:r>
            <a:r>
              <a:rPr sz="3200" spc="-10" dirty="0"/>
              <a:t>Information?</a:t>
            </a:r>
            <a:endParaRPr sz="3200"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1" y="1434517"/>
            <a:ext cx="7706359" cy="4073525"/>
          </a:xfrm>
          <a:prstGeom prst="rect">
            <a:avLst/>
          </a:prstGeom>
        </p:spPr>
        <p:txBody>
          <a:bodyPr vert="horz" wrap="square" lIns="0" tIns="207645" rIns="0" bIns="0" rtlCol="0">
            <a:spAutoFit/>
          </a:bodyPr>
          <a:lstStyle/>
          <a:p>
            <a:pPr marL="194945" indent="-182880">
              <a:spcBef>
                <a:spcPts val="1635"/>
              </a:spcBef>
              <a:buFont typeface="Wingdings"/>
              <a:buChar char=""/>
              <a:tabLst>
                <a:tab pos="195580" algn="l"/>
              </a:tabLst>
            </a:pP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Get</a:t>
            </a:r>
            <a:r>
              <a:rPr sz="28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into</a:t>
            </a:r>
            <a:r>
              <a:rPr sz="28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your</a:t>
            </a:r>
            <a:r>
              <a:rPr sz="2800" kern="0" spc="-9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bank</a:t>
            </a:r>
            <a:r>
              <a:rPr sz="2800" kern="0" spc="-9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accounts</a:t>
            </a:r>
            <a:r>
              <a:rPr sz="2800" kern="0" spc="-10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2800" kern="0" spc="-9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steal</a:t>
            </a:r>
            <a:r>
              <a:rPr sz="28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your</a:t>
            </a:r>
            <a:r>
              <a:rPr sz="2800" kern="0" spc="-9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money</a:t>
            </a:r>
            <a:endParaRPr sz="28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4945" marR="5080" indent="-182880">
              <a:lnSpc>
                <a:spcPct val="110000"/>
              </a:lnSpc>
              <a:spcBef>
                <a:spcPts val="1200"/>
              </a:spcBef>
              <a:buFont typeface="Wingdings"/>
              <a:buChar char=""/>
              <a:tabLst>
                <a:tab pos="195580" algn="l"/>
              </a:tabLst>
            </a:pP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Use</a:t>
            </a:r>
            <a:r>
              <a:rPr sz="28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your</a:t>
            </a:r>
            <a:r>
              <a:rPr sz="2800" kern="0" spc="-7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name</a:t>
            </a:r>
            <a:r>
              <a:rPr sz="28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28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open</a:t>
            </a:r>
            <a:r>
              <a:rPr sz="28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up</a:t>
            </a:r>
            <a:r>
              <a:rPr sz="28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credit</a:t>
            </a:r>
            <a:r>
              <a:rPr sz="28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cards</a:t>
            </a:r>
            <a:r>
              <a:rPr sz="28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28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run</a:t>
            </a:r>
            <a:r>
              <a:rPr sz="28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up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28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bills</a:t>
            </a:r>
            <a:endParaRPr sz="28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4945" marR="958215" indent="-182880">
              <a:lnSpc>
                <a:spcPct val="110000"/>
              </a:lnSpc>
              <a:spcBef>
                <a:spcPts val="1200"/>
              </a:spcBef>
              <a:buFont typeface="Wingdings"/>
              <a:buChar char=""/>
              <a:tabLst>
                <a:tab pos="195580" algn="l"/>
              </a:tabLst>
            </a:pP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Set</a:t>
            </a:r>
            <a:r>
              <a:rPr sz="2800" kern="0" spc="-8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up</a:t>
            </a:r>
            <a:r>
              <a:rPr sz="2800" kern="0" spc="-7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utilities</a:t>
            </a:r>
            <a:r>
              <a:rPr sz="28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2800" kern="0" spc="-9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rental</a:t>
            </a:r>
            <a:r>
              <a:rPr sz="2800" kern="0" spc="-7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agreements</a:t>
            </a:r>
            <a:r>
              <a:rPr sz="28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using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your</a:t>
            </a:r>
            <a:r>
              <a:rPr sz="2800" kern="0" spc="-10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name</a:t>
            </a:r>
            <a:endParaRPr sz="28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4945" indent="-182880">
              <a:spcBef>
                <a:spcPts val="1535"/>
              </a:spcBef>
              <a:buFont typeface="Wingdings"/>
              <a:buChar char=""/>
              <a:tabLst>
                <a:tab pos="195580" algn="l"/>
              </a:tabLst>
            </a:pPr>
            <a:r>
              <a:rPr sz="28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Take</a:t>
            </a:r>
            <a:r>
              <a:rPr sz="28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out</a:t>
            </a:r>
            <a:r>
              <a:rPr sz="28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8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loan</a:t>
            </a:r>
            <a:r>
              <a:rPr sz="28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</a:t>
            </a:r>
            <a:r>
              <a:rPr sz="28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your</a:t>
            </a:r>
            <a:r>
              <a:rPr sz="28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name</a:t>
            </a:r>
            <a:endParaRPr sz="28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4945" indent="-182880">
              <a:spcBef>
                <a:spcPts val="1535"/>
              </a:spcBef>
              <a:buFont typeface="Wingdings"/>
              <a:buChar char=""/>
              <a:tabLst>
                <a:tab pos="195580" algn="l"/>
              </a:tabLst>
            </a:pP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They</a:t>
            </a:r>
            <a:r>
              <a:rPr sz="28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may</a:t>
            </a:r>
            <a:r>
              <a:rPr sz="2800" kern="0" spc="-9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even</a:t>
            </a:r>
            <a:r>
              <a:rPr sz="28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try</a:t>
            </a:r>
            <a:r>
              <a:rPr sz="28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28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use</a:t>
            </a:r>
            <a:r>
              <a:rPr sz="2800" kern="0" spc="-8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your</a:t>
            </a:r>
            <a:r>
              <a:rPr sz="28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health</a:t>
            </a:r>
            <a:r>
              <a:rPr sz="28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insurance!</a:t>
            </a:r>
            <a:endParaRPr sz="28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4081" y="545084"/>
            <a:ext cx="2635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40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910655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37978"/>
            <a:ext cx="7839709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4000" dirty="0"/>
              <a:t>TYPES</a:t>
            </a:r>
            <a:r>
              <a:rPr sz="4000" spc="-40" dirty="0"/>
              <a:t> </a:t>
            </a:r>
            <a:r>
              <a:rPr sz="4000" dirty="0"/>
              <a:t>OF</a:t>
            </a:r>
            <a:r>
              <a:rPr sz="4000" spc="-45" dirty="0"/>
              <a:t> </a:t>
            </a:r>
            <a:r>
              <a:rPr sz="4000" dirty="0"/>
              <a:t>IDENTITY</a:t>
            </a:r>
            <a:r>
              <a:rPr sz="4000" spc="-40" dirty="0"/>
              <a:t> </a:t>
            </a:r>
            <a:r>
              <a:rPr sz="4000" spc="-20" dirty="0"/>
              <a:t>THEFT:</a:t>
            </a:r>
            <a:r>
              <a:rPr sz="4000" spc="-35" dirty="0"/>
              <a:t> </a:t>
            </a:r>
            <a:r>
              <a:rPr sz="4000" spc="-10" dirty="0"/>
              <a:t>Phishing</a:t>
            </a:r>
            <a:endParaRPr sz="4000"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1" y="1621027"/>
            <a:ext cx="7757795" cy="36537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32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Phishing</a:t>
            </a:r>
            <a:r>
              <a:rPr sz="3200" kern="0" spc="-2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32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is</a:t>
            </a:r>
            <a:r>
              <a:rPr sz="3200" kern="0" spc="-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32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when</a:t>
            </a:r>
            <a:r>
              <a:rPr sz="3200" kern="0" spc="-2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3200" kern="0" spc="-1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criminals:</a:t>
            </a:r>
            <a:endParaRPr sz="32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94945" marR="5080" indent="-182880">
              <a:buFont typeface="Wingdings"/>
              <a:buChar char=""/>
              <a:tabLst>
                <a:tab pos="195580" algn="l"/>
              </a:tabLst>
            </a:pP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Send</a:t>
            </a:r>
            <a:r>
              <a:rPr sz="28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out</a:t>
            </a:r>
            <a:r>
              <a:rPr sz="28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unsolicited,</a:t>
            </a:r>
            <a:r>
              <a:rPr sz="28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or</a:t>
            </a:r>
            <a:r>
              <a:rPr sz="28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spam,</a:t>
            </a:r>
            <a:r>
              <a:rPr sz="28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e-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mails</a:t>
            </a:r>
            <a:r>
              <a:rPr sz="28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that</a:t>
            </a:r>
            <a:r>
              <a:rPr sz="28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appear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2800" kern="0" spc="-1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be</a:t>
            </a:r>
            <a:r>
              <a:rPr sz="2800" kern="0" spc="-9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from</a:t>
            </a:r>
            <a:r>
              <a:rPr sz="2800" kern="0" spc="-1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800" kern="0" spc="-1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legitimate</a:t>
            </a:r>
            <a:r>
              <a:rPr sz="2800" kern="0" spc="-8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source:</a:t>
            </a:r>
            <a:r>
              <a:rPr sz="2800" kern="0" spc="-10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perhaps</a:t>
            </a:r>
            <a:r>
              <a:rPr sz="28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from</a:t>
            </a:r>
            <a:r>
              <a:rPr sz="2800" kern="0" spc="-1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your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bank,</a:t>
            </a:r>
            <a:r>
              <a:rPr sz="2800" kern="0" spc="-10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school,</a:t>
            </a:r>
            <a:r>
              <a:rPr sz="28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well-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known</a:t>
            </a:r>
            <a:r>
              <a:rPr sz="28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merchants,</a:t>
            </a:r>
            <a:r>
              <a:rPr sz="2800" kern="0" spc="-7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your</a:t>
            </a:r>
            <a:r>
              <a:rPr sz="2800" kern="0" spc="-9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Internet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service</a:t>
            </a:r>
            <a:r>
              <a:rPr sz="2800" kern="0" spc="-8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provider,</a:t>
            </a:r>
            <a:r>
              <a:rPr sz="28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or</a:t>
            </a:r>
            <a:r>
              <a:rPr sz="2800" kern="0" spc="-8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even</a:t>
            </a:r>
            <a:r>
              <a:rPr sz="2800" kern="0" spc="-7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800" kern="0" spc="-10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trusted</a:t>
            </a:r>
            <a:r>
              <a:rPr sz="28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government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agency</a:t>
            </a:r>
            <a:r>
              <a:rPr sz="28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(e.g.,</a:t>
            </a:r>
            <a:r>
              <a:rPr sz="28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28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FDIC)</a:t>
            </a:r>
            <a:endParaRPr sz="28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4945" marR="1200785" indent="-182880">
              <a:spcBef>
                <a:spcPts val="1200"/>
              </a:spcBef>
              <a:buFont typeface="Wingdings"/>
              <a:buChar char=""/>
              <a:tabLst>
                <a:tab pos="195580" algn="l"/>
              </a:tabLst>
            </a:pPr>
            <a:r>
              <a:rPr sz="28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Attempt</a:t>
            </a:r>
            <a:r>
              <a:rPr sz="2800" kern="0" spc="-9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2800" kern="0" spc="-10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trick</a:t>
            </a:r>
            <a:r>
              <a:rPr sz="2800" kern="0" spc="-1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</a:t>
            </a:r>
            <a:r>
              <a:rPr sz="2800" kern="0" spc="-1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into</a:t>
            </a:r>
            <a:r>
              <a:rPr sz="2800" kern="0" spc="-1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divulging</a:t>
            </a:r>
            <a:r>
              <a:rPr sz="28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personal information</a:t>
            </a:r>
            <a:endParaRPr sz="28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10176" y="545084"/>
            <a:ext cx="249554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40" dirty="0">
                <a:solidFill>
                  <a:srgbClr val="FFFFFF"/>
                </a:solidFill>
                <a:latin typeface="Franklin Gothic Book"/>
                <a:cs typeface="Franklin Gothic Book"/>
              </a:rPr>
              <a:t>41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278520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53219"/>
            <a:ext cx="7691755" cy="605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3800" dirty="0"/>
              <a:t>TYPES</a:t>
            </a:r>
            <a:r>
              <a:rPr sz="3800" spc="25" dirty="0"/>
              <a:t> </a:t>
            </a:r>
            <a:r>
              <a:rPr sz="3800" dirty="0"/>
              <a:t>OF</a:t>
            </a:r>
            <a:r>
              <a:rPr sz="3800" spc="25" dirty="0"/>
              <a:t> </a:t>
            </a:r>
            <a:r>
              <a:rPr sz="3800" dirty="0"/>
              <a:t>IDENTITY</a:t>
            </a:r>
            <a:r>
              <a:rPr sz="3800" spc="10" dirty="0"/>
              <a:t> </a:t>
            </a:r>
            <a:r>
              <a:rPr sz="3800" spc="-10" dirty="0"/>
              <a:t>THEFT:</a:t>
            </a:r>
            <a:r>
              <a:rPr sz="3800" spc="15" dirty="0"/>
              <a:t> </a:t>
            </a:r>
            <a:r>
              <a:rPr sz="3800" spc="-10" dirty="0"/>
              <a:t>Pharming</a:t>
            </a:r>
            <a:endParaRPr sz="3800"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1" y="1622552"/>
            <a:ext cx="7676515" cy="3317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94945" marR="869315" indent="-182880" algn="just">
              <a:spcBef>
                <a:spcPts val="95"/>
              </a:spcBef>
              <a:buFont typeface="Wingdings"/>
              <a:buChar char=""/>
              <a:tabLst>
                <a:tab pos="195580" algn="l"/>
              </a:tabLst>
            </a:pP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Criminals</a:t>
            </a:r>
            <a:r>
              <a:rPr sz="28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seek</a:t>
            </a:r>
            <a:r>
              <a:rPr sz="28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2800" kern="0" spc="-8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obtain</a:t>
            </a:r>
            <a:r>
              <a:rPr sz="2800" kern="0" spc="-9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personal</a:t>
            </a:r>
            <a:r>
              <a:rPr sz="28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or</a:t>
            </a:r>
            <a:r>
              <a:rPr sz="2800" kern="0" spc="-9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private information</a:t>
            </a:r>
            <a:r>
              <a:rPr sz="2800" kern="0" spc="-1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by</a:t>
            </a:r>
            <a:r>
              <a:rPr sz="2800" kern="0" spc="-1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making</a:t>
            </a:r>
            <a:r>
              <a:rPr sz="2800" kern="0" spc="-1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fake</a:t>
            </a:r>
            <a:r>
              <a:rPr sz="2800" kern="0" spc="-114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websites</a:t>
            </a:r>
            <a:r>
              <a:rPr sz="2800" kern="0" spc="-10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appear legitimate</a:t>
            </a:r>
            <a:endParaRPr sz="28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4945" marR="473075" indent="-182880">
              <a:spcBef>
                <a:spcPts val="1200"/>
              </a:spcBef>
              <a:buFont typeface="Wingdings"/>
              <a:buChar char=""/>
              <a:tabLst>
                <a:tab pos="195580" algn="l"/>
              </a:tabLst>
            </a:pPr>
            <a:r>
              <a:rPr sz="28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Your</a:t>
            </a:r>
            <a:r>
              <a:rPr sz="2800" kern="0" spc="-9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browser</a:t>
            </a:r>
            <a:r>
              <a:rPr sz="28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will</a:t>
            </a:r>
            <a:r>
              <a:rPr sz="2800" kern="0" spc="-8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even</a:t>
            </a:r>
            <a:r>
              <a:rPr sz="28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show</a:t>
            </a:r>
            <a:r>
              <a:rPr sz="2800" kern="0" spc="-8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that</a:t>
            </a:r>
            <a:r>
              <a:rPr sz="28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</a:t>
            </a:r>
            <a:r>
              <a:rPr sz="2800" kern="0" spc="-9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are</a:t>
            </a:r>
            <a:r>
              <a:rPr sz="28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at</a:t>
            </a:r>
            <a:r>
              <a:rPr sz="28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correct</a:t>
            </a:r>
            <a:r>
              <a:rPr sz="28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website</a:t>
            </a:r>
            <a:endParaRPr sz="28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4945" marR="5080" indent="-182880">
              <a:spcBef>
                <a:spcPts val="1200"/>
              </a:spcBef>
              <a:buFont typeface="Wingdings"/>
              <a:buChar char=""/>
              <a:tabLst>
                <a:tab pos="195580" algn="l"/>
              </a:tabLst>
            </a:pP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This</a:t>
            </a:r>
            <a:r>
              <a:rPr sz="2800" kern="0" spc="-9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makes</a:t>
            </a:r>
            <a:r>
              <a:rPr sz="2800" kern="0" spc="-9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pharming</a:t>
            </a:r>
            <a:r>
              <a:rPr sz="2800" kern="0" spc="-8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more</a:t>
            </a:r>
            <a:r>
              <a:rPr sz="2800" kern="0" spc="-10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difficult</a:t>
            </a:r>
            <a:r>
              <a:rPr sz="28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2800" kern="0" spc="-9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detect</a:t>
            </a:r>
            <a:r>
              <a:rPr sz="2800" kern="0" spc="-8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than </a:t>
            </a:r>
            <a:r>
              <a:rPr sz="28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phishing</a:t>
            </a:r>
            <a:endParaRPr sz="28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4081" y="545084"/>
            <a:ext cx="2635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42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169543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418750"/>
            <a:ext cx="7734934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3000" dirty="0"/>
              <a:t>TYPES</a:t>
            </a:r>
            <a:r>
              <a:rPr sz="3000" spc="-40" dirty="0"/>
              <a:t> </a:t>
            </a:r>
            <a:r>
              <a:rPr sz="3000" dirty="0"/>
              <a:t>OF</a:t>
            </a:r>
            <a:r>
              <a:rPr sz="3000" spc="-35" dirty="0"/>
              <a:t> </a:t>
            </a:r>
            <a:r>
              <a:rPr sz="3000" dirty="0"/>
              <a:t>IDENTITY</a:t>
            </a:r>
            <a:r>
              <a:rPr sz="3000" spc="-30" dirty="0"/>
              <a:t> </a:t>
            </a:r>
            <a:r>
              <a:rPr sz="3000" dirty="0"/>
              <a:t>THEFT:</a:t>
            </a:r>
            <a:r>
              <a:rPr sz="3000" spc="-5" dirty="0"/>
              <a:t> </a:t>
            </a:r>
            <a:r>
              <a:rPr sz="3000" spc="-10" dirty="0"/>
              <a:t>Text</a:t>
            </a:r>
            <a:r>
              <a:rPr sz="3000" spc="-15" dirty="0"/>
              <a:t> </a:t>
            </a:r>
            <a:r>
              <a:rPr sz="3000" dirty="0"/>
              <a:t>Message</a:t>
            </a:r>
            <a:r>
              <a:rPr sz="3000" spc="-45" dirty="0"/>
              <a:t> </a:t>
            </a:r>
            <a:r>
              <a:rPr sz="3000" spc="-20" dirty="0"/>
              <a:t>Spam</a:t>
            </a:r>
            <a:endParaRPr sz="3000"/>
          </a:p>
        </p:txBody>
      </p:sp>
      <p:sp>
        <p:nvSpPr>
          <p:cNvPr id="3" name="object 3"/>
          <p:cNvSpPr txBox="1"/>
          <p:nvPr/>
        </p:nvSpPr>
        <p:spPr>
          <a:xfrm>
            <a:off x="2059940" y="1397469"/>
            <a:ext cx="4448810" cy="417067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94945" marR="814069" indent="-182880">
              <a:spcBef>
                <a:spcPts val="95"/>
              </a:spcBef>
              <a:buFont typeface="Wingdings"/>
              <a:buChar char=""/>
              <a:tabLst>
                <a:tab pos="195580" algn="l"/>
              </a:tabLst>
            </a:pP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Similar</a:t>
            </a:r>
            <a:r>
              <a:rPr sz="28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2800" kern="0" spc="-7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e-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mail</a:t>
            </a:r>
            <a:r>
              <a:rPr sz="28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spam,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but</a:t>
            </a:r>
            <a:r>
              <a:rPr sz="28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on</a:t>
            </a:r>
            <a:r>
              <a:rPr sz="28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your</a:t>
            </a:r>
            <a:r>
              <a:rPr sz="28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cell</a:t>
            </a:r>
            <a:r>
              <a:rPr sz="28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phone</a:t>
            </a:r>
            <a:endParaRPr sz="28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4945" marR="5080" indent="-182880">
              <a:spcBef>
                <a:spcPts val="1200"/>
              </a:spcBef>
              <a:buFont typeface="Wingdings"/>
              <a:buChar char=""/>
              <a:tabLst>
                <a:tab pos="195580" algn="l"/>
              </a:tabLst>
            </a:pP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Criminals</a:t>
            </a:r>
            <a:r>
              <a:rPr sz="2800" kern="0" spc="-10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often</a:t>
            </a:r>
            <a:r>
              <a:rPr sz="2800" kern="0" spc="-10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text</a:t>
            </a:r>
            <a:r>
              <a:rPr sz="2800" kern="0" spc="-9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offers</a:t>
            </a:r>
            <a:r>
              <a:rPr sz="28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free</a:t>
            </a:r>
            <a:r>
              <a:rPr sz="28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gifts</a:t>
            </a:r>
            <a:r>
              <a:rPr sz="28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or</a:t>
            </a:r>
            <a:r>
              <a:rPr sz="28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low-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cost</a:t>
            </a:r>
            <a:r>
              <a:rPr sz="28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credit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offers</a:t>
            </a:r>
            <a:r>
              <a:rPr sz="28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with</a:t>
            </a:r>
            <a:r>
              <a:rPr sz="28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8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link</a:t>
            </a:r>
            <a:endParaRPr sz="28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4945" marR="229870" indent="-182880">
              <a:spcBef>
                <a:spcPts val="1200"/>
              </a:spcBef>
              <a:buFont typeface="Wingdings"/>
              <a:buChar char=""/>
              <a:tabLst>
                <a:tab pos="195580" algn="l"/>
              </a:tabLst>
            </a:pP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Clicking</a:t>
            </a:r>
            <a:r>
              <a:rPr sz="28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28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link</a:t>
            </a:r>
            <a:r>
              <a:rPr sz="28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can</a:t>
            </a:r>
            <a:r>
              <a:rPr sz="28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install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malware</a:t>
            </a:r>
            <a:r>
              <a:rPr sz="2800" kern="0" spc="-9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on</a:t>
            </a:r>
            <a:r>
              <a:rPr sz="28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your</a:t>
            </a:r>
            <a:r>
              <a:rPr sz="2800" kern="0" spc="-9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phone,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which</a:t>
            </a:r>
            <a:r>
              <a:rPr sz="2800" kern="0" spc="-8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is</a:t>
            </a:r>
            <a:r>
              <a:rPr sz="28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how</a:t>
            </a:r>
            <a:r>
              <a:rPr sz="2800" kern="0" spc="-7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your</a:t>
            </a:r>
            <a:r>
              <a:rPr sz="2800" kern="0" spc="-7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personal information</a:t>
            </a:r>
            <a:r>
              <a:rPr sz="2800" kern="0" spc="-10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is</a:t>
            </a:r>
            <a:r>
              <a:rPr sz="2800" kern="0" spc="-7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captured</a:t>
            </a:r>
            <a:endParaRPr sz="28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4081" y="545084"/>
            <a:ext cx="2635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43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926581" y="1505711"/>
            <a:ext cx="3117135" cy="3868280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9202872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05975"/>
            <a:ext cx="259270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Job </a:t>
            </a:r>
            <a:r>
              <a:rPr spc="-10" dirty="0"/>
              <a:t>Scams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1" y="1622552"/>
            <a:ext cx="5258435" cy="3743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94945" marR="5080" indent="-182880">
              <a:spcBef>
                <a:spcPts val="95"/>
              </a:spcBef>
              <a:buFont typeface="Wingdings"/>
              <a:buChar char=""/>
              <a:tabLst>
                <a:tab pos="195580" algn="l"/>
              </a:tabLst>
            </a:pP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Promise</a:t>
            </a:r>
            <a:r>
              <a:rPr sz="2800" kern="0" spc="-9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work,</a:t>
            </a:r>
            <a:r>
              <a:rPr sz="2800" kern="0" spc="-9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but</a:t>
            </a:r>
            <a:r>
              <a:rPr sz="2800" kern="0" spc="-9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usually</a:t>
            </a:r>
            <a:r>
              <a:rPr sz="28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ask</a:t>
            </a:r>
            <a:r>
              <a:rPr sz="2800" kern="0" spc="-9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2800" kern="0" spc="-10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pay</a:t>
            </a:r>
            <a:r>
              <a:rPr sz="2800" kern="0" spc="-7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for</a:t>
            </a:r>
            <a:r>
              <a:rPr sz="2800" kern="0" spc="-9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training</a:t>
            </a:r>
            <a:r>
              <a:rPr sz="28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or</a:t>
            </a:r>
            <a:r>
              <a:rPr sz="28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services</a:t>
            </a:r>
            <a:endParaRPr sz="28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4945" marR="294640" indent="-182880">
              <a:spcBef>
                <a:spcPts val="1200"/>
              </a:spcBef>
              <a:buFont typeface="Wingdings"/>
              <a:buChar char=""/>
              <a:tabLst>
                <a:tab pos="195580" algn="l"/>
              </a:tabLst>
            </a:pP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They</a:t>
            </a:r>
            <a:r>
              <a:rPr sz="2800" kern="0" spc="-10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never</a:t>
            </a:r>
            <a:r>
              <a:rPr sz="2800" kern="0" spc="-9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deliver</a:t>
            </a:r>
            <a:r>
              <a:rPr sz="28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2800" kern="0" spc="-114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promised employment</a:t>
            </a:r>
            <a:endParaRPr sz="28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4945" marR="151765" indent="-182880">
              <a:spcBef>
                <a:spcPts val="1200"/>
              </a:spcBef>
              <a:buFont typeface="Wingdings"/>
              <a:buChar char=""/>
              <a:tabLst>
                <a:tab pos="195580" algn="l"/>
              </a:tabLst>
            </a:pP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They</a:t>
            </a:r>
            <a:r>
              <a:rPr sz="28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often</a:t>
            </a:r>
            <a:r>
              <a:rPr sz="28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advertise</a:t>
            </a:r>
            <a:r>
              <a:rPr sz="28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on</a:t>
            </a:r>
            <a:r>
              <a:rPr sz="28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real</a:t>
            </a:r>
            <a:r>
              <a:rPr sz="28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job </a:t>
            </a:r>
            <a:r>
              <a:rPr sz="28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websites,</a:t>
            </a:r>
            <a:r>
              <a:rPr sz="28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so</a:t>
            </a:r>
            <a:r>
              <a:rPr sz="28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it</a:t>
            </a:r>
            <a:r>
              <a:rPr sz="28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can</a:t>
            </a:r>
            <a:r>
              <a:rPr sz="28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be</a:t>
            </a:r>
            <a:r>
              <a:rPr sz="28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hard</a:t>
            </a:r>
            <a:r>
              <a:rPr sz="28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28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tell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them</a:t>
            </a:r>
            <a:r>
              <a:rPr sz="28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apart</a:t>
            </a:r>
            <a:r>
              <a:rPr sz="28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from</a:t>
            </a:r>
            <a:r>
              <a:rPr sz="28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true </a:t>
            </a:r>
            <a:r>
              <a:rPr sz="28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employment</a:t>
            </a:r>
            <a:r>
              <a:rPr sz="2800" kern="0" spc="-1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opportunities</a:t>
            </a:r>
            <a:endParaRPr sz="28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2556" y="545084"/>
            <a:ext cx="26670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44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636764" y="2502408"/>
            <a:ext cx="2787650" cy="1201611"/>
          </a:xfrm>
          <a:prstGeom prst="rect">
            <a:avLst/>
          </a:prstGeom>
          <a:solidFill>
            <a:srgbClr val="7030A0"/>
          </a:solidFill>
        </p:spPr>
        <p:txBody>
          <a:bodyPr vert="horz" wrap="square" lIns="0" tIns="92710" rIns="0" bIns="0" rtlCol="0">
            <a:spAutoFit/>
          </a:bodyPr>
          <a:lstStyle/>
          <a:p>
            <a:pPr marL="183515" marR="384810">
              <a:spcBef>
                <a:spcPts val="730"/>
              </a:spcBef>
            </a:pPr>
            <a:r>
              <a:rPr b="1" kern="0" dirty="0">
                <a:solidFill>
                  <a:srgbClr val="FFFFFF"/>
                </a:solidFill>
                <a:latin typeface="Lucida Sans Typewriter"/>
                <a:cs typeface="Lucida Sans Typewriter"/>
              </a:rPr>
              <a:t>Earn</a:t>
            </a:r>
            <a:r>
              <a:rPr b="1" kern="0" spc="15" dirty="0">
                <a:solidFill>
                  <a:srgbClr val="FFFFFF"/>
                </a:solidFill>
                <a:latin typeface="Lucida Sans Typewriter"/>
                <a:cs typeface="Lucida Sans Typewriter"/>
              </a:rPr>
              <a:t> </a:t>
            </a:r>
            <a:r>
              <a:rPr b="1" kern="0" dirty="0">
                <a:solidFill>
                  <a:srgbClr val="FFFFFF"/>
                </a:solidFill>
                <a:latin typeface="Lucida Sans Typewriter"/>
                <a:cs typeface="Lucida Sans Typewriter"/>
              </a:rPr>
              <a:t>$500 </a:t>
            </a:r>
            <a:r>
              <a:rPr b="1" kern="0" spc="-25" dirty="0">
                <a:solidFill>
                  <a:srgbClr val="FFFFFF"/>
                </a:solidFill>
                <a:latin typeface="Lucida Sans Typewriter"/>
                <a:cs typeface="Lucida Sans Typewriter"/>
              </a:rPr>
              <a:t>per </a:t>
            </a:r>
            <a:r>
              <a:rPr b="1" kern="0" dirty="0">
                <a:solidFill>
                  <a:srgbClr val="FFFFFF"/>
                </a:solidFill>
                <a:latin typeface="Lucida Sans Typewriter"/>
                <a:cs typeface="Lucida Sans Typewriter"/>
              </a:rPr>
              <a:t>week</a:t>
            </a:r>
            <a:r>
              <a:rPr b="1" kern="0" spc="10" dirty="0">
                <a:solidFill>
                  <a:srgbClr val="FFFFFF"/>
                </a:solidFill>
                <a:latin typeface="Lucida Sans Typewriter"/>
                <a:cs typeface="Lucida Sans Typewriter"/>
              </a:rPr>
              <a:t> </a:t>
            </a:r>
            <a:r>
              <a:rPr b="1" kern="0" spc="-10" dirty="0">
                <a:solidFill>
                  <a:srgbClr val="FFFFFF"/>
                </a:solidFill>
                <a:latin typeface="Lucida Sans Typewriter"/>
                <a:cs typeface="Lucida Sans Typewriter"/>
              </a:rPr>
              <a:t>GUARANTEED!</a:t>
            </a:r>
            <a:endParaRPr kern="0">
              <a:solidFill>
                <a:sysClr val="windowText" lastClr="000000"/>
              </a:solidFill>
              <a:latin typeface="Lucida Sans Typewriter"/>
              <a:cs typeface="Lucida Sans Typewriter"/>
            </a:endParaRPr>
          </a:p>
          <a:p>
            <a:pPr marL="183515" marR="246379"/>
            <a:r>
              <a:rPr b="1" kern="0" dirty="0">
                <a:solidFill>
                  <a:srgbClr val="FFFFFF"/>
                </a:solidFill>
                <a:latin typeface="Lucida Sans Typewriter"/>
                <a:cs typeface="Lucida Sans Typewriter"/>
              </a:rPr>
              <a:t>Sign</a:t>
            </a:r>
            <a:r>
              <a:rPr b="1" kern="0" spc="10" dirty="0">
                <a:solidFill>
                  <a:srgbClr val="FFFFFF"/>
                </a:solidFill>
                <a:latin typeface="Lucida Sans Typewriter"/>
                <a:cs typeface="Lucida Sans Typewriter"/>
              </a:rPr>
              <a:t> </a:t>
            </a:r>
            <a:r>
              <a:rPr b="1" kern="0" dirty="0">
                <a:solidFill>
                  <a:srgbClr val="FFFFFF"/>
                </a:solidFill>
                <a:latin typeface="Lucida Sans Typewriter"/>
                <a:cs typeface="Lucida Sans Typewriter"/>
              </a:rPr>
              <a:t>up</a:t>
            </a:r>
            <a:r>
              <a:rPr b="1" kern="0" spc="10" dirty="0">
                <a:solidFill>
                  <a:srgbClr val="FFFFFF"/>
                </a:solidFill>
                <a:latin typeface="Lucida Sans Typewriter"/>
                <a:cs typeface="Lucida Sans Typewriter"/>
              </a:rPr>
              <a:t> </a:t>
            </a:r>
            <a:r>
              <a:rPr b="1" kern="0" dirty="0">
                <a:solidFill>
                  <a:srgbClr val="FFFFFF"/>
                </a:solidFill>
                <a:latin typeface="Lucida Sans Typewriter"/>
                <a:cs typeface="Lucida Sans Typewriter"/>
              </a:rPr>
              <a:t>today </a:t>
            </a:r>
            <a:r>
              <a:rPr b="1" kern="0" spc="-25" dirty="0">
                <a:solidFill>
                  <a:srgbClr val="FFFFFF"/>
                </a:solidFill>
                <a:latin typeface="Lucida Sans Typewriter"/>
                <a:cs typeface="Lucida Sans Typewriter"/>
              </a:rPr>
              <a:t>and </a:t>
            </a:r>
            <a:r>
              <a:rPr b="1" kern="0" dirty="0">
                <a:solidFill>
                  <a:srgbClr val="FFFFFF"/>
                </a:solidFill>
                <a:latin typeface="Lucida Sans Typewriter"/>
                <a:cs typeface="Lucida Sans Typewriter"/>
              </a:rPr>
              <a:t>get </a:t>
            </a:r>
            <a:r>
              <a:rPr b="1" kern="0" spc="-10" dirty="0">
                <a:solidFill>
                  <a:srgbClr val="FFFFFF"/>
                </a:solidFill>
                <a:latin typeface="Lucida Sans Typewriter"/>
                <a:cs typeface="Lucida Sans Typewriter"/>
              </a:rPr>
              <a:t>started!</a:t>
            </a:r>
            <a:endParaRPr kern="0">
              <a:solidFill>
                <a:sysClr val="windowText" lastClr="000000"/>
              </a:solidFill>
              <a:latin typeface="Lucida Sans Typewriter"/>
              <a:cs typeface="Lucida Sans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273066417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D2C85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40492961C60249A3F065AB78EE45D6" ma:contentTypeVersion="6" ma:contentTypeDescription="Create a new document." ma:contentTypeScope="" ma:versionID="36d3f91205447c73e7d4f839bc87520c">
  <xsd:schema xmlns:xsd="http://www.w3.org/2001/XMLSchema" xmlns:xs="http://www.w3.org/2001/XMLSchema" xmlns:p="http://schemas.microsoft.com/office/2006/metadata/properties" xmlns:ns3="cf31d778-5f55-45b5-ba0d-2c15cafa4197" xmlns:ns4="343c76de-4752-4217-8b23-c2026360b588" targetNamespace="http://schemas.microsoft.com/office/2006/metadata/properties" ma:root="true" ma:fieldsID="453c5fde963ec1d02298c4bbe32480b4" ns3:_="" ns4:_="">
    <xsd:import namespace="cf31d778-5f55-45b5-ba0d-2c15cafa4197"/>
    <xsd:import namespace="343c76de-4752-4217-8b23-c2026360b5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1d778-5f55-45b5-ba0d-2c15cafa41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76de-4752-4217-8b23-c2026360b58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B5107A6-5397-4D29-9AC4-13918C5C444A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343c76de-4752-4217-8b23-c2026360b588"/>
    <ds:schemaRef ds:uri="http://purl.org/dc/elements/1.1/"/>
    <ds:schemaRef ds:uri="http://schemas.microsoft.com/office/2006/metadata/properties"/>
    <ds:schemaRef ds:uri="http://purl.org/dc/terms/"/>
    <ds:schemaRef ds:uri="cf31d778-5f55-45b5-ba0d-2c15cafa4197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BE9BAB3-82A3-49D9-A864-4F8A3780235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873D1BC-C8DB-4CFF-ABF3-36B812EE79E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31d778-5f55-45b5-ba0d-2c15cafa4197"/>
    <ds:schemaRef ds:uri="343c76de-4752-4217-8b23-c2026360b5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358</Words>
  <Application>Microsoft Office PowerPoint</Application>
  <PresentationFormat>Widescreen</PresentationFormat>
  <Paragraphs>42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Calibri</vt:lpstr>
      <vt:lpstr>Franklin Gothic Book</vt:lpstr>
      <vt:lpstr>Franklin Gothic Medium</vt:lpstr>
      <vt:lpstr>Lucida Sans Typewriter</vt:lpstr>
      <vt:lpstr>Wingdings</vt:lpstr>
      <vt:lpstr>1_Office Theme</vt:lpstr>
      <vt:lpstr>PowerPoint Presentation</vt:lpstr>
      <vt:lpstr>PowerPoint Presentation</vt:lpstr>
      <vt:lpstr>What Do Thieves Do With Your Information?</vt:lpstr>
      <vt:lpstr>TYPES OF IDENTITY THEFT: Phishing</vt:lpstr>
      <vt:lpstr>TYPES OF IDENTITY THEFT: Pharming</vt:lpstr>
      <vt:lpstr>TYPES OF IDENTITY THEFT: Text Message Spam</vt:lpstr>
      <vt:lpstr>Job Scams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Burroughs, Brittany L.</dc:creator>
  <cp:lastModifiedBy>Gustafson, Joan L.</cp:lastModifiedBy>
  <cp:revision>2</cp:revision>
  <dcterms:created xsi:type="dcterms:W3CDTF">2022-04-06T14:47:04Z</dcterms:created>
  <dcterms:modified xsi:type="dcterms:W3CDTF">2022-08-09T13:48:44Z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0x0101004140492961C60249A3F065AB78EE45D6</vt:lpwstr>
  </property>
</Properties>
</file>