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6927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547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4588" y="2082397"/>
            <a:ext cx="474810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581289" y="2082397"/>
            <a:ext cx="45186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002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684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4255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7090833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8" y="1393952"/>
            <a:ext cx="1076282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2738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18: Paving the Future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660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416496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Money</a:t>
            </a:r>
            <a:r>
              <a:rPr spc="-90" dirty="0"/>
              <a:t> </a:t>
            </a:r>
            <a:r>
              <a:rPr spc="-10" dirty="0"/>
              <a:t>Marooned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32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27638" y="1585469"/>
            <a:ext cx="283972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Your</a:t>
            </a:r>
            <a:r>
              <a:rPr sz="2800" kern="0" spc="-9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family</a:t>
            </a:r>
            <a:r>
              <a:rPr sz="2800" kern="0" spc="-6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is</a:t>
            </a:r>
            <a:r>
              <a:rPr sz="2800" kern="0" spc="-8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here</a:t>
            </a:r>
            <a:endParaRPr sz="28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49380" y="1585469"/>
            <a:ext cx="193421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You</a:t>
            </a:r>
            <a:r>
              <a:rPr sz="2800" kern="0" spc="-10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are</a:t>
            </a:r>
            <a:r>
              <a:rPr sz="2800" kern="0" spc="-9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here</a:t>
            </a:r>
            <a:endParaRPr sz="28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03575" y="5408932"/>
            <a:ext cx="39751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6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What</a:t>
            </a:r>
            <a:r>
              <a:rPr sz="3600" kern="0" spc="-4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6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would</a:t>
            </a:r>
            <a:r>
              <a:rPr sz="3600" kern="0" spc="-3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6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you</a:t>
            </a:r>
            <a:r>
              <a:rPr sz="3600" kern="0" spc="-5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600" kern="0" spc="-2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do?</a:t>
            </a:r>
            <a:endParaRPr sz="36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21781" y="2098549"/>
            <a:ext cx="2993135" cy="3025127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23745" y="2098549"/>
            <a:ext cx="2999231" cy="3025127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224986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37978"/>
            <a:ext cx="7252334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4000" spc="-65" dirty="0"/>
              <a:t>ESTATE</a:t>
            </a:r>
            <a:r>
              <a:rPr sz="4000" spc="-130" dirty="0"/>
              <a:t> </a:t>
            </a:r>
            <a:r>
              <a:rPr sz="4000" dirty="0"/>
              <a:t>PLANNING:</a:t>
            </a:r>
            <a:r>
              <a:rPr sz="4000" spc="-140" dirty="0"/>
              <a:t> </a:t>
            </a:r>
            <a:r>
              <a:rPr sz="4000" spc="-20" dirty="0"/>
              <a:t>Trusts</a:t>
            </a:r>
            <a:r>
              <a:rPr sz="4000" spc="-135" dirty="0"/>
              <a:t> </a:t>
            </a:r>
            <a:r>
              <a:rPr sz="4000" dirty="0"/>
              <a:t>&amp;</a:t>
            </a:r>
            <a:r>
              <a:rPr sz="4000" spc="-155" dirty="0"/>
              <a:t> </a:t>
            </a:r>
            <a:r>
              <a:rPr sz="4000" spc="-10" dirty="0"/>
              <a:t>Wills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2059940" y="1576832"/>
            <a:ext cx="7438390" cy="3103880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 marR="161290">
              <a:lnSpc>
                <a:spcPts val="3240"/>
              </a:lnSpc>
              <a:spcBef>
                <a:spcPts val="505"/>
              </a:spcBef>
            </a:pPr>
            <a:r>
              <a:rPr sz="30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Will:</a:t>
            </a:r>
            <a:r>
              <a:rPr sz="3000" kern="0" spc="-3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legal</a:t>
            </a:r>
            <a:r>
              <a:rPr sz="3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document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that</a:t>
            </a:r>
            <a:r>
              <a:rPr sz="3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3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create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outlining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3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last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wishes</a:t>
            </a:r>
            <a:endParaRPr sz="3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 marR="5080">
              <a:lnSpc>
                <a:spcPts val="3240"/>
              </a:lnSpc>
              <a:spcBef>
                <a:spcPts val="1200"/>
              </a:spcBef>
            </a:pPr>
            <a:r>
              <a:rPr sz="30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Trust:</a:t>
            </a:r>
            <a:r>
              <a:rPr sz="3000" kern="0" spc="-9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legal</a:t>
            </a:r>
            <a:r>
              <a:rPr sz="30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document</a:t>
            </a:r>
            <a:r>
              <a:rPr sz="3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used</a:t>
            </a:r>
            <a:r>
              <a:rPr sz="30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30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transfer</a:t>
            </a:r>
            <a:r>
              <a:rPr sz="30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property</a:t>
            </a:r>
            <a:r>
              <a:rPr sz="3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ability</a:t>
            </a:r>
            <a:r>
              <a:rPr sz="3000" kern="0" spc="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set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stipulations</a:t>
            </a:r>
            <a:r>
              <a:rPr sz="3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conditions</a:t>
            </a:r>
            <a:r>
              <a:rPr sz="3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before</a:t>
            </a:r>
            <a:r>
              <a:rPr sz="3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</a:t>
            </a:r>
            <a:r>
              <a:rPr sz="3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heir</a:t>
            </a:r>
            <a:r>
              <a:rPr sz="3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receives</a:t>
            </a:r>
            <a:r>
              <a:rPr sz="3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3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assets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(such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</a:t>
            </a:r>
            <a:r>
              <a:rPr sz="3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minor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child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turning</a:t>
            </a:r>
            <a:r>
              <a:rPr sz="3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18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before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he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she</a:t>
            </a:r>
            <a:r>
              <a:rPr sz="3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inherits</a:t>
            </a:r>
            <a:r>
              <a:rPr sz="30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property)</a:t>
            </a:r>
            <a:endParaRPr sz="3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33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53284" y="4649724"/>
            <a:ext cx="1685543" cy="168554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50533" y="5022941"/>
            <a:ext cx="2129084" cy="140833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255764" y="4885944"/>
            <a:ext cx="2420300" cy="1385188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486515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59941" y="369982"/>
            <a:ext cx="73323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600" kern="0" spc="-3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ESTATE</a:t>
            </a:r>
            <a:r>
              <a:rPr sz="36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PLANNING:</a:t>
            </a:r>
            <a:r>
              <a:rPr sz="3600" kern="0" spc="-9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Power</a:t>
            </a:r>
            <a:r>
              <a:rPr sz="36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of</a:t>
            </a:r>
            <a:r>
              <a:rPr sz="3600" kern="0" spc="-9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6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Attorney</a:t>
            </a:r>
            <a:endParaRPr sz="36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491646"/>
            <a:ext cx="7776845" cy="14890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spcBef>
                <a:spcPts val="105"/>
              </a:spcBef>
            </a:pP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Power</a:t>
            </a:r>
            <a:r>
              <a:rPr sz="3200" kern="0" spc="-1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of</a:t>
            </a:r>
            <a:r>
              <a:rPr sz="3200" kern="0" spc="-6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Attorney:</a:t>
            </a:r>
            <a:r>
              <a:rPr sz="3200" kern="0" spc="-8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when</a:t>
            </a:r>
            <a:r>
              <a:rPr sz="32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32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grant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permission</a:t>
            </a:r>
            <a:r>
              <a:rPr sz="3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someone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handle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affairs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if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unable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32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so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yourself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34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643402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53219"/>
            <a:ext cx="7612380" cy="605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800" spc="-50" dirty="0"/>
              <a:t>ESTATE</a:t>
            </a:r>
            <a:r>
              <a:rPr sz="3800" spc="-60" dirty="0"/>
              <a:t> </a:t>
            </a:r>
            <a:r>
              <a:rPr sz="3800" dirty="0"/>
              <a:t>PLANNING:</a:t>
            </a:r>
            <a:r>
              <a:rPr sz="3800" spc="-60" dirty="0"/>
              <a:t> </a:t>
            </a:r>
            <a:r>
              <a:rPr sz="3800" dirty="0"/>
              <a:t>Example</a:t>
            </a:r>
            <a:r>
              <a:rPr sz="3800" spc="-70" dirty="0"/>
              <a:t> </a:t>
            </a:r>
            <a:r>
              <a:rPr sz="3800" dirty="0"/>
              <a:t>of</a:t>
            </a:r>
            <a:r>
              <a:rPr sz="3800" spc="-45" dirty="0"/>
              <a:t> </a:t>
            </a:r>
            <a:r>
              <a:rPr sz="3800" spc="-10" dirty="0"/>
              <a:t>Titles</a:t>
            </a:r>
            <a:endParaRPr sz="3800"/>
          </a:p>
        </p:txBody>
      </p:sp>
      <p:sp>
        <p:nvSpPr>
          <p:cNvPr id="3" name="object 3"/>
          <p:cNvSpPr txBox="1"/>
          <p:nvPr/>
        </p:nvSpPr>
        <p:spPr>
          <a:xfrm>
            <a:off x="2059940" y="1262887"/>
            <a:ext cx="7702550" cy="4734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2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Tenancy</a:t>
            </a:r>
            <a:r>
              <a:rPr sz="2200" kern="0" spc="-4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in</a:t>
            </a:r>
            <a:r>
              <a:rPr sz="2200" kern="0" spc="-6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Common</a:t>
            </a:r>
            <a:endParaRPr sz="2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95580" indent="-183515">
              <a:buFont typeface="Wingdings"/>
              <a:buChar char=""/>
              <a:tabLst>
                <a:tab pos="196215" algn="l"/>
              </a:tabLst>
            </a:pP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Shared</a:t>
            </a:r>
            <a:r>
              <a:rPr sz="2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ownership</a:t>
            </a:r>
            <a:r>
              <a:rPr sz="2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property</a:t>
            </a:r>
            <a:endParaRPr sz="2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3515">
              <a:spcBef>
                <a:spcPts val="600"/>
              </a:spcBef>
              <a:buFont typeface="Wingdings"/>
              <a:buChar char=""/>
              <a:tabLst>
                <a:tab pos="196215" algn="l"/>
              </a:tabLst>
            </a:pP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Ex.</a:t>
            </a:r>
            <a:r>
              <a:rPr sz="2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five</a:t>
            </a:r>
            <a:r>
              <a:rPr sz="2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people</a:t>
            </a:r>
            <a:r>
              <a:rPr sz="2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each</a:t>
            </a:r>
            <a:r>
              <a:rPr sz="2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holding</a:t>
            </a:r>
            <a:r>
              <a:rPr sz="22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title</a:t>
            </a:r>
            <a:endParaRPr sz="2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/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one</a:t>
            </a:r>
            <a:r>
              <a:rPr sz="22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property</a:t>
            </a:r>
            <a:r>
              <a:rPr sz="2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(does</a:t>
            </a:r>
            <a:r>
              <a:rPr sz="2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not</a:t>
            </a:r>
            <a:r>
              <a:rPr sz="22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</a:t>
            </a:r>
            <a:r>
              <a:rPr sz="2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</a:t>
            </a:r>
            <a:r>
              <a:rPr sz="2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equal</a:t>
            </a:r>
            <a:r>
              <a:rPr sz="2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shares)</a:t>
            </a:r>
            <a:endParaRPr sz="2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82550">
              <a:spcBef>
                <a:spcPts val="1800"/>
              </a:spcBef>
            </a:pPr>
            <a:r>
              <a:rPr sz="2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Joint</a:t>
            </a:r>
            <a:r>
              <a:rPr sz="2200" kern="0" spc="-6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Tenancy</a:t>
            </a:r>
            <a:endParaRPr sz="2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95580" indent="-183515">
              <a:buFont typeface="Wingdings"/>
              <a:buChar char=""/>
              <a:tabLst>
                <a:tab pos="196215" algn="l"/>
              </a:tabLst>
            </a:pP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Shared</a:t>
            </a:r>
            <a:r>
              <a:rPr sz="2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ownership</a:t>
            </a:r>
            <a:r>
              <a:rPr sz="2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property</a:t>
            </a:r>
            <a:r>
              <a:rPr sz="2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</a:t>
            </a:r>
            <a:r>
              <a:rPr sz="2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equal</a:t>
            </a:r>
            <a:r>
              <a:rPr sz="2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shares</a:t>
            </a:r>
            <a:endParaRPr sz="2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marR="5080" indent="-183515">
              <a:spcBef>
                <a:spcPts val="600"/>
              </a:spcBef>
              <a:buFont typeface="Wingdings"/>
              <a:buChar char=""/>
              <a:tabLst>
                <a:tab pos="196215" algn="l"/>
              </a:tabLst>
            </a:pP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If</a:t>
            </a:r>
            <a:r>
              <a:rPr sz="2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one</a:t>
            </a:r>
            <a:r>
              <a:rPr sz="2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owner</a:t>
            </a:r>
            <a:r>
              <a:rPr sz="2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dies,</a:t>
            </a:r>
            <a:r>
              <a:rPr sz="2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other</a:t>
            </a:r>
            <a:r>
              <a:rPr sz="2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owner(s)</a:t>
            </a:r>
            <a:r>
              <a:rPr sz="2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</a:t>
            </a:r>
            <a:r>
              <a:rPr sz="2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Right</a:t>
            </a:r>
            <a:r>
              <a:rPr sz="22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Survivorship,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meaning</a:t>
            </a:r>
            <a:r>
              <a:rPr sz="2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share</a:t>
            </a:r>
            <a:r>
              <a:rPr sz="2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property</a:t>
            </a:r>
            <a:r>
              <a:rPr sz="2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2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transferred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to</a:t>
            </a:r>
            <a:r>
              <a:rPr sz="2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them</a:t>
            </a:r>
            <a:endParaRPr sz="2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1800"/>
              </a:spcBef>
            </a:pPr>
            <a:r>
              <a:rPr sz="22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Tenancy</a:t>
            </a:r>
            <a:r>
              <a:rPr sz="2200" kern="0" spc="-4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in</a:t>
            </a:r>
            <a:r>
              <a:rPr sz="2200" kern="0" spc="-6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2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Entirety</a:t>
            </a:r>
            <a:endParaRPr sz="2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95580" indent="-183515">
              <a:buFont typeface="Wingdings"/>
              <a:buChar char=""/>
              <a:tabLst>
                <a:tab pos="196215" algn="l"/>
              </a:tabLst>
            </a:pP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Shared</a:t>
            </a:r>
            <a:r>
              <a:rPr sz="2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ownership</a:t>
            </a:r>
            <a:r>
              <a:rPr sz="2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property</a:t>
            </a:r>
            <a:r>
              <a:rPr sz="2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between</a:t>
            </a:r>
            <a:r>
              <a:rPr sz="2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husband</a:t>
            </a:r>
            <a:r>
              <a:rPr sz="2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2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wife</a:t>
            </a:r>
            <a:endParaRPr sz="2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marR="203835" indent="-183515">
              <a:spcBef>
                <a:spcPts val="600"/>
              </a:spcBef>
              <a:buFont typeface="Wingdings"/>
              <a:buChar char=""/>
              <a:tabLst>
                <a:tab pos="196215" algn="l"/>
              </a:tabLst>
            </a:pP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surviving</a:t>
            </a:r>
            <a:r>
              <a:rPr sz="2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spouse</a:t>
            </a:r>
            <a:r>
              <a:rPr sz="2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has</a:t>
            </a:r>
            <a:r>
              <a:rPr sz="2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Right</a:t>
            </a:r>
            <a:r>
              <a:rPr sz="2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Survivorship</a:t>
            </a:r>
            <a:r>
              <a:rPr sz="2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becomes</a:t>
            </a:r>
            <a:r>
              <a:rPr sz="2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the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sole</a:t>
            </a:r>
            <a:r>
              <a:rPr sz="2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owner</a:t>
            </a:r>
            <a:endParaRPr sz="2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35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90559" y="1264921"/>
            <a:ext cx="1950718" cy="2017775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047270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59941" y="337978"/>
            <a:ext cx="735901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4000" kern="0" spc="-6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ESTATE</a:t>
            </a:r>
            <a:r>
              <a:rPr sz="4000" kern="0" spc="-14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PLANNING:</a:t>
            </a:r>
            <a:r>
              <a:rPr sz="4000" kern="0" spc="-15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Life</a:t>
            </a:r>
            <a:r>
              <a:rPr sz="4000" kern="0" spc="-14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Insurance</a:t>
            </a:r>
            <a:endParaRPr sz="4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59941" y="1621028"/>
            <a:ext cx="7546975" cy="14890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spcBef>
                <a:spcPts val="105"/>
              </a:spcBef>
            </a:pP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Life</a:t>
            </a:r>
            <a:r>
              <a:rPr sz="3200" kern="0" spc="-5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Insurance:</a:t>
            </a:r>
            <a:r>
              <a:rPr sz="3200" kern="0" spc="-6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provides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financial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security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32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family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event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death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paying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3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beneficiary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36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1829" y="2481073"/>
            <a:ext cx="4980431" cy="3919727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2956351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D2C8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FA3FC21-9CC3-4C50-AA6B-747DA05588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72603D8-3018-4300-B3A0-5ECB5B85526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EA33FB7-56FD-4E98-BE1C-443263A1CC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283</Words>
  <Application>Microsoft Office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Franklin Gothic Book</vt:lpstr>
      <vt:lpstr>Franklin Gothic Medium</vt:lpstr>
      <vt:lpstr>Wingdings</vt:lpstr>
      <vt:lpstr>1_Office Theme</vt:lpstr>
      <vt:lpstr>PowerPoint Presentation</vt:lpstr>
      <vt:lpstr>Money Marooned</vt:lpstr>
      <vt:lpstr>ESTATE PLANNING: Trusts &amp; Wills</vt:lpstr>
      <vt:lpstr>PowerPoint Presentation</vt:lpstr>
      <vt:lpstr>ESTATE PLANNING: Example of Titles</vt:lpstr>
      <vt:lpstr>PowerPoint Presentation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2022-04-06T14:28:40Z</dcterms:created>
  <dcterms:modified xsi:type="dcterms:W3CDTF">2022-08-09T13:38:28Z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