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sldIdLst>
    <p:sldId id="257" r:id="rId5"/>
    <p:sldId id="258" r:id="rId6"/>
    <p:sldId id="259" r:id="rId7"/>
    <p:sldId id="260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20" autoAdjust="0"/>
    <p:restoredTop sz="94660"/>
  </p:normalViewPr>
  <p:slideViewPr>
    <p:cSldViewPr snapToGrid="0">
      <p:cViewPr varScale="1">
        <p:scale>
          <a:sx n="74" d="100"/>
          <a:sy n="74" d="100"/>
        </p:scale>
        <p:origin x="184" y="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heme" Target="theme/theme1.xml"/><Relationship Id="rId5" Type="http://schemas.openxmlformats.org/officeDocument/2006/relationships/slide" Target="slides/slide1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714588" y="305974"/>
            <a:ext cx="10762825" cy="69659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828800" y="3840480"/>
            <a:ext cx="8534400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chemeClr val="tx1"/>
                </a:solidFill>
                <a:latin typeface="Franklin Gothic Book"/>
                <a:cs typeface="Franklin Gothic Book"/>
              </a:defRPr>
            </a:lvl1pPr>
          </a:lstStyle>
          <a:p>
            <a:pPr marL="12700">
              <a:tabLst>
                <a:tab pos="2136775" algn="l"/>
              </a:tabLst>
            </a:pPr>
            <a:r>
              <a:rPr lang="en-US" smtClean="0"/>
              <a:t>Money</a:t>
            </a:r>
            <a:r>
              <a:rPr lang="en-US" spc="-5" smtClean="0"/>
              <a:t> </a:t>
            </a:r>
            <a:r>
              <a:rPr lang="en-US" smtClean="0"/>
              <a:t>Smart</a:t>
            </a:r>
            <a:r>
              <a:rPr lang="en-US" spc="-10" smtClean="0"/>
              <a:t> </a:t>
            </a:r>
            <a:r>
              <a:rPr lang="en-US" smtClean="0"/>
              <a:t>for</a:t>
            </a:r>
            <a:r>
              <a:rPr lang="en-US" spc="-5" smtClean="0"/>
              <a:t> </a:t>
            </a:r>
            <a:r>
              <a:rPr lang="en-US" spc="-10" smtClean="0"/>
              <a:t>Young</a:t>
            </a:r>
            <a:r>
              <a:rPr lang="en-US" spc="-20" smtClean="0"/>
              <a:t> </a:t>
            </a:r>
            <a:r>
              <a:rPr lang="en-US" spc="-10" smtClean="0"/>
              <a:t>People</a:t>
            </a:r>
            <a:r>
              <a:rPr lang="en-US" smtClean="0"/>
              <a:t>	Grades 9 -- </a:t>
            </a:r>
            <a:r>
              <a:rPr lang="en-US" spc="-25" smtClean="0"/>
              <a:t>12</a:t>
            </a:r>
            <a:endParaRPr lang="en-US" spc="-25"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8/9/2022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0833419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400" b="0" i="0">
                <a:solidFill>
                  <a:schemeClr val="tx1"/>
                </a:solidFill>
                <a:latin typeface="Franklin Gothic Medium"/>
                <a:cs typeface="Franklin Gothic Medium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2400" b="0" i="0">
                <a:solidFill>
                  <a:schemeClr val="tx1"/>
                </a:solidFill>
                <a:latin typeface="Franklin Gothic Book"/>
                <a:cs typeface="Franklin Gothic Book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chemeClr val="tx1"/>
                </a:solidFill>
                <a:latin typeface="Franklin Gothic Book"/>
                <a:cs typeface="Franklin Gothic Book"/>
              </a:defRPr>
            </a:lvl1pPr>
          </a:lstStyle>
          <a:p>
            <a:pPr marL="12700">
              <a:tabLst>
                <a:tab pos="2136775" algn="l"/>
              </a:tabLst>
            </a:pPr>
            <a:r>
              <a:rPr lang="en-US" smtClean="0"/>
              <a:t>Money</a:t>
            </a:r>
            <a:r>
              <a:rPr lang="en-US" spc="-5" smtClean="0"/>
              <a:t> </a:t>
            </a:r>
            <a:r>
              <a:rPr lang="en-US" smtClean="0"/>
              <a:t>Smart</a:t>
            </a:r>
            <a:r>
              <a:rPr lang="en-US" spc="-10" smtClean="0"/>
              <a:t> </a:t>
            </a:r>
            <a:r>
              <a:rPr lang="en-US" smtClean="0"/>
              <a:t>for</a:t>
            </a:r>
            <a:r>
              <a:rPr lang="en-US" spc="-5" smtClean="0"/>
              <a:t> </a:t>
            </a:r>
            <a:r>
              <a:rPr lang="en-US" spc="-10" smtClean="0"/>
              <a:t>Young</a:t>
            </a:r>
            <a:r>
              <a:rPr lang="en-US" spc="-20" smtClean="0"/>
              <a:t> </a:t>
            </a:r>
            <a:r>
              <a:rPr lang="en-US" spc="-10" smtClean="0"/>
              <a:t>People</a:t>
            </a:r>
            <a:r>
              <a:rPr lang="en-US" smtClean="0"/>
              <a:t>	Grades 9 -- </a:t>
            </a:r>
            <a:r>
              <a:rPr lang="en-US" spc="-25" smtClean="0"/>
              <a:t>12</a:t>
            </a:r>
            <a:endParaRPr lang="en-US" spc="-25"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8/9/2022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558281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400" b="0" i="0">
                <a:solidFill>
                  <a:schemeClr val="tx1"/>
                </a:solidFill>
                <a:latin typeface="Franklin Gothic Medium"/>
                <a:cs typeface="Franklin Gothic Medium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714588" y="2082397"/>
            <a:ext cx="4748105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800" b="0" i="0">
                <a:solidFill>
                  <a:schemeClr val="tx1"/>
                </a:solidFill>
                <a:latin typeface="Franklin Gothic Book"/>
                <a:cs typeface="Franklin Gothic Book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6581289" y="2082397"/>
            <a:ext cx="451866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800" b="0" i="0">
                <a:solidFill>
                  <a:schemeClr val="tx1"/>
                </a:solidFill>
                <a:latin typeface="Franklin Gothic Book"/>
                <a:cs typeface="Franklin Gothic Book"/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chemeClr val="tx1"/>
                </a:solidFill>
                <a:latin typeface="Franklin Gothic Book"/>
                <a:cs typeface="Franklin Gothic Book"/>
              </a:defRPr>
            </a:lvl1pPr>
          </a:lstStyle>
          <a:p>
            <a:pPr marL="12700">
              <a:tabLst>
                <a:tab pos="2136775" algn="l"/>
              </a:tabLst>
            </a:pPr>
            <a:r>
              <a:rPr lang="en-US" smtClean="0"/>
              <a:t>Money</a:t>
            </a:r>
            <a:r>
              <a:rPr lang="en-US" spc="-5" smtClean="0"/>
              <a:t> </a:t>
            </a:r>
            <a:r>
              <a:rPr lang="en-US" smtClean="0"/>
              <a:t>Smart</a:t>
            </a:r>
            <a:r>
              <a:rPr lang="en-US" spc="-10" smtClean="0"/>
              <a:t> </a:t>
            </a:r>
            <a:r>
              <a:rPr lang="en-US" smtClean="0"/>
              <a:t>for</a:t>
            </a:r>
            <a:r>
              <a:rPr lang="en-US" spc="-5" smtClean="0"/>
              <a:t> </a:t>
            </a:r>
            <a:r>
              <a:rPr lang="en-US" spc="-10" smtClean="0"/>
              <a:t>Young</a:t>
            </a:r>
            <a:r>
              <a:rPr lang="en-US" spc="-20" smtClean="0"/>
              <a:t> </a:t>
            </a:r>
            <a:r>
              <a:rPr lang="en-US" spc="-10" smtClean="0"/>
              <a:t>People</a:t>
            </a:r>
            <a:r>
              <a:rPr lang="en-US" smtClean="0"/>
              <a:t>	Grades 9 -- </a:t>
            </a:r>
            <a:r>
              <a:rPr lang="en-US" spc="-25" smtClean="0"/>
              <a:t>12</a:t>
            </a:r>
            <a:endParaRPr lang="en-US" spc="-25" dirty="0"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8/9/2022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3612102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400" b="0" i="0">
                <a:solidFill>
                  <a:schemeClr val="tx1"/>
                </a:solidFill>
                <a:latin typeface="Franklin Gothic Medium"/>
                <a:cs typeface="Franklin Gothic Medium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chemeClr val="tx1"/>
                </a:solidFill>
                <a:latin typeface="Franklin Gothic Book"/>
                <a:cs typeface="Franklin Gothic Book"/>
              </a:defRPr>
            </a:lvl1pPr>
          </a:lstStyle>
          <a:p>
            <a:pPr marL="12700">
              <a:tabLst>
                <a:tab pos="2136775" algn="l"/>
              </a:tabLst>
            </a:pPr>
            <a:r>
              <a:rPr lang="en-US" smtClean="0"/>
              <a:t>Money</a:t>
            </a:r>
            <a:r>
              <a:rPr lang="en-US" spc="-5" smtClean="0"/>
              <a:t> </a:t>
            </a:r>
            <a:r>
              <a:rPr lang="en-US" smtClean="0"/>
              <a:t>Smart</a:t>
            </a:r>
            <a:r>
              <a:rPr lang="en-US" spc="-10" smtClean="0"/>
              <a:t> </a:t>
            </a:r>
            <a:r>
              <a:rPr lang="en-US" smtClean="0"/>
              <a:t>for</a:t>
            </a:r>
            <a:r>
              <a:rPr lang="en-US" spc="-5" smtClean="0"/>
              <a:t> </a:t>
            </a:r>
            <a:r>
              <a:rPr lang="en-US" spc="-10" smtClean="0"/>
              <a:t>Young</a:t>
            </a:r>
            <a:r>
              <a:rPr lang="en-US" spc="-20" smtClean="0"/>
              <a:t> </a:t>
            </a:r>
            <a:r>
              <a:rPr lang="en-US" spc="-10" smtClean="0"/>
              <a:t>People</a:t>
            </a:r>
            <a:r>
              <a:rPr lang="en-US" smtClean="0"/>
              <a:t>	Grades 9 -- </a:t>
            </a:r>
            <a:r>
              <a:rPr lang="en-US" spc="-25" smtClean="0"/>
              <a:t>12</a:t>
            </a:r>
            <a:endParaRPr lang="en-US" spc="-25" dirty="0"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8/9/2022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7485394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11304016" y="306324"/>
            <a:ext cx="888153" cy="762000"/>
          </a:xfrm>
          <a:custGeom>
            <a:avLst/>
            <a:gdLst/>
            <a:ahLst/>
            <a:cxnLst/>
            <a:rect l="l" t="t" r="r" b="b"/>
            <a:pathLst>
              <a:path w="666115" h="762000">
                <a:moveTo>
                  <a:pt x="665988" y="0"/>
                </a:moveTo>
                <a:lnTo>
                  <a:pt x="0" y="0"/>
                </a:lnTo>
                <a:lnTo>
                  <a:pt x="0" y="762000"/>
                </a:lnTo>
                <a:lnTo>
                  <a:pt x="665988" y="762000"/>
                </a:lnTo>
                <a:lnTo>
                  <a:pt x="665988" y="0"/>
                </a:lnTo>
                <a:close/>
              </a:path>
            </a:pathLst>
          </a:custGeom>
          <a:solidFill>
            <a:srgbClr val="7030A0"/>
          </a:solidFill>
        </p:spPr>
        <p:txBody>
          <a:bodyPr wrap="square" lIns="0" tIns="0" rIns="0" bIns="0" rtlCol="0"/>
          <a:lstStyle/>
          <a:p>
            <a:endParaRPr sz="1800"/>
          </a:p>
        </p:txBody>
      </p:sp>
      <p:sp>
        <p:nvSpPr>
          <p:cNvPr id="17" name="bg object 17"/>
          <p:cNvSpPr/>
          <p:nvPr/>
        </p:nvSpPr>
        <p:spPr>
          <a:xfrm>
            <a:off x="0" y="304812"/>
            <a:ext cx="508000" cy="762000"/>
          </a:xfrm>
          <a:custGeom>
            <a:avLst/>
            <a:gdLst/>
            <a:ahLst/>
            <a:cxnLst/>
            <a:rect l="l" t="t" r="r" b="b"/>
            <a:pathLst>
              <a:path w="381000" h="762000">
                <a:moveTo>
                  <a:pt x="381000" y="0"/>
                </a:moveTo>
                <a:lnTo>
                  <a:pt x="0" y="0"/>
                </a:lnTo>
                <a:lnTo>
                  <a:pt x="0" y="761987"/>
                </a:lnTo>
                <a:lnTo>
                  <a:pt x="381000" y="761987"/>
                </a:lnTo>
                <a:lnTo>
                  <a:pt x="381000" y="0"/>
                </a:lnTo>
                <a:close/>
              </a:path>
            </a:pathLst>
          </a:custGeom>
          <a:solidFill>
            <a:srgbClr val="7030A0"/>
          </a:solidFill>
        </p:spPr>
        <p:txBody>
          <a:bodyPr wrap="square" lIns="0" tIns="0" rIns="0" bIns="0" rtlCol="0"/>
          <a:lstStyle/>
          <a:p>
            <a:endParaRPr sz="1800"/>
          </a:p>
        </p:txBody>
      </p:sp>
      <p:pic>
        <p:nvPicPr>
          <p:cNvPr id="18" name="bg object 18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914400" y="310896"/>
            <a:ext cx="9945115" cy="4574484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chemeClr val="tx1"/>
                </a:solidFill>
                <a:latin typeface="Franklin Gothic Book"/>
                <a:cs typeface="Franklin Gothic Book"/>
              </a:defRPr>
            </a:lvl1pPr>
          </a:lstStyle>
          <a:p>
            <a:pPr marL="12700">
              <a:tabLst>
                <a:tab pos="2136775" algn="l"/>
              </a:tabLst>
            </a:pPr>
            <a:r>
              <a:rPr lang="en-US" smtClean="0"/>
              <a:t>Money</a:t>
            </a:r>
            <a:r>
              <a:rPr lang="en-US" spc="-5" smtClean="0"/>
              <a:t> </a:t>
            </a:r>
            <a:r>
              <a:rPr lang="en-US" smtClean="0"/>
              <a:t>Smart</a:t>
            </a:r>
            <a:r>
              <a:rPr lang="en-US" spc="-10" smtClean="0"/>
              <a:t> </a:t>
            </a:r>
            <a:r>
              <a:rPr lang="en-US" smtClean="0"/>
              <a:t>for</a:t>
            </a:r>
            <a:r>
              <a:rPr lang="en-US" spc="-5" smtClean="0"/>
              <a:t> </a:t>
            </a:r>
            <a:r>
              <a:rPr lang="en-US" spc="-10" smtClean="0"/>
              <a:t>Young</a:t>
            </a:r>
            <a:r>
              <a:rPr lang="en-US" spc="-20" smtClean="0"/>
              <a:t> </a:t>
            </a:r>
            <a:r>
              <a:rPr lang="en-US" spc="-10" smtClean="0"/>
              <a:t>People</a:t>
            </a:r>
            <a:r>
              <a:rPr lang="en-US" smtClean="0"/>
              <a:t>	Grades 9 -- </a:t>
            </a:r>
            <a:r>
              <a:rPr lang="en-US" spc="-25" smtClean="0"/>
              <a:t>12</a:t>
            </a:r>
            <a:endParaRPr lang="en-US" spc="-25" dirty="0"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8/9/2022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78410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11304016" y="306324"/>
            <a:ext cx="888153" cy="762000"/>
          </a:xfrm>
          <a:custGeom>
            <a:avLst/>
            <a:gdLst/>
            <a:ahLst/>
            <a:cxnLst/>
            <a:rect l="l" t="t" r="r" b="b"/>
            <a:pathLst>
              <a:path w="666115" h="762000">
                <a:moveTo>
                  <a:pt x="665988" y="0"/>
                </a:moveTo>
                <a:lnTo>
                  <a:pt x="0" y="0"/>
                </a:lnTo>
                <a:lnTo>
                  <a:pt x="0" y="762000"/>
                </a:lnTo>
                <a:lnTo>
                  <a:pt x="665988" y="762000"/>
                </a:lnTo>
                <a:lnTo>
                  <a:pt x="665988" y="0"/>
                </a:lnTo>
                <a:close/>
              </a:path>
            </a:pathLst>
          </a:custGeom>
          <a:solidFill>
            <a:srgbClr val="7030A0"/>
          </a:solidFill>
        </p:spPr>
        <p:txBody>
          <a:bodyPr wrap="square" lIns="0" tIns="0" rIns="0" bIns="0" rtlCol="0"/>
          <a:lstStyle/>
          <a:p>
            <a:endParaRPr sz="1800"/>
          </a:p>
        </p:txBody>
      </p:sp>
      <p:sp>
        <p:nvSpPr>
          <p:cNvPr id="17" name="bg object 17"/>
          <p:cNvSpPr/>
          <p:nvPr/>
        </p:nvSpPr>
        <p:spPr>
          <a:xfrm>
            <a:off x="0" y="304812"/>
            <a:ext cx="508000" cy="762000"/>
          </a:xfrm>
          <a:custGeom>
            <a:avLst/>
            <a:gdLst/>
            <a:ahLst/>
            <a:cxnLst/>
            <a:rect l="l" t="t" r="r" b="b"/>
            <a:pathLst>
              <a:path w="381000" h="762000">
                <a:moveTo>
                  <a:pt x="381000" y="0"/>
                </a:moveTo>
                <a:lnTo>
                  <a:pt x="0" y="0"/>
                </a:lnTo>
                <a:lnTo>
                  <a:pt x="0" y="761987"/>
                </a:lnTo>
                <a:lnTo>
                  <a:pt x="381000" y="761987"/>
                </a:lnTo>
                <a:lnTo>
                  <a:pt x="381000" y="0"/>
                </a:lnTo>
                <a:close/>
              </a:path>
            </a:pathLst>
          </a:custGeom>
          <a:solidFill>
            <a:srgbClr val="7030A0"/>
          </a:solidFill>
        </p:spPr>
        <p:txBody>
          <a:bodyPr wrap="square" lIns="0" tIns="0" rIns="0" bIns="0" rtlCol="0"/>
          <a:lstStyle/>
          <a:p>
            <a:endParaRPr sz="1800"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714588" y="305974"/>
            <a:ext cx="7090833" cy="69659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400" b="0" i="0">
                <a:solidFill>
                  <a:schemeClr val="tx1"/>
                </a:solidFill>
                <a:latin typeface="Franklin Gothic Medium"/>
                <a:cs typeface="Franklin Gothic Medium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714588" y="1393952"/>
            <a:ext cx="10762825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400" b="0" i="0">
                <a:solidFill>
                  <a:schemeClr val="tx1"/>
                </a:solidFill>
                <a:latin typeface="Franklin Gothic Book"/>
                <a:cs typeface="Franklin Gothic Book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714587" y="6487374"/>
            <a:ext cx="4097867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200" b="0" i="0">
                <a:solidFill>
                  <a:schemeClr val="tx1"/>
                </a:solidFill>
                <a:latin typeface="Franklin Gothic Book"/>
                <a:cs typeface="Franklin Gothic Book"/>
              </a:defRPr>
            </a:lvl1pPr>
          </a:lstStyle>
          <a:p>
            <a:pPr marL="12700">
              <a:tabLst>
                <a:tab pos="2136775" algn="l"/>
              </a:tabLst>
            </a:pPr>
            <a:r>
              <a:rPr lang="en-US" smtClean="0"/>
              <a:t>Money</a:t>
            </a:r>
            <a:r>
              <a:rPr lang="en-US" spc="-5" smtClean="0"/>
              <a:t> </a:t>
            </a:r>
            <a:r>
              <a:rPr lang="en-US" smtClean="0"/>
              <a:t>Smart</a:t>
            </a:r>
            <a:r>
              <a:rPr lang="en-US" spc="-10" smtClean="0"/>
              <a:t> </a:t>
            </a:r>
            <a:r>
              <a:rPr lang="en-US" smtClean="0"/>
              <a:t>for</a:t>
            </a:r>
            <a:r>
              <a:rPr lang="en-US" spc="-5" smtClean="0"/>
              <a:t> </a:t>
            </a:r>
            <a:r>
              <a:rPr lang="en-US" spc="-10" smtClean="0"/>
              <a:t>Young</a:t>
            </a:r>
            <a:r>
              <a:rPr lang="en-US" spc="-20" smtClean="0"/>
              <a:t> </a:t>
            </a:r>
            <a:r>
              <a:rPr lang="en-US" spc="-10" smtClean="0"/>
              <a:t>People</a:t>
            </a:r>
            <a:r>
              <a:rPr lang="en-US" smtClean="0"/>
              <a:t>	Grades 9 -- </a:t>
            </a:r>
            <a:r>
              <a:rPr lang="en-US" spc="-25" smtClean="0"/>
              <a:t>12</a:t>
            </a:r>
            <a:endParaRPr lang="en-US" spc="-25"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609600" y="6377940"/>
            <a:ext cx="280416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8/9/2022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8778240" y="6377940"/>
            <a:ext cx="280416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4657476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288540" y="4758153"/>
            <a:ext cx="7406640" cy="2014654"/>
          </a:xfrm>
          <a:prstGeom prst="rect">
            <a:avLst/>
          </a:prstGeom>
        </p:spPr>
        <p:txBody>
          <a:bodyPr vert="horz" wrap="square" lIns="0" tIns="146050" rIns="0" bIns="0" rtlCol="0">
            <a:spAutoFit/>
          </a:bodyPr>
          <a:lstStyle/>
          <a:p>
            <a:pPr marL="12700">
              <a:spcBef>
                <a:spcPts val="1150"/>
              </a:spcBef>
            </a:pPr>
            <a:r>
              <a:rPr sz="4400" kern="0" dirty="0">
                <a:solidFill>
                  <a:sysClr val="windowText" lastClr="000000"/>
                </a:solidFill>
                <a:latin typeface="Franklin Gothic Medium"/>
                <a:cs typeface="Franklin Gothic Medium"/>
              </a:rPr>
              <a:t>Money</a:t>
            </a:r>
            <a:r>
              <a:rPr sz="4400" kern="0" spc="-75" dirty="0">
                <a:solidFill>
                  <a:sysClr val="windowText" lastClr="000000"/>
                </a:solidFill>
                <a:latin typeface="Franklin Gothic Medium"/>
                <a:cs typeface="Franklin Gothic Medium"/>
              </a:rPr>
              <a:t> </a:t>
            </a:r>
            <a:r>
              <a:rPr sz="4400" kern="0" dirty="0">
                <a:solidFill>
                  <a:sysClr val="windowText" lastClr="000000"/>
                </a:solidFill>
                <a:latin typeface="Franklin Gothic Medium"/>
                <a:cs typeface="Franklin Gothic Medium"/>
              </a:rPr>
              <a:t>Smart</a:t>
            </a:r>
            <a:r>
              <a:rPr sz="4400" kern="0" spc="-105" dirty="0">
                <a:solidFill>
                  <a:sysClr val="windowText" lastClr="000000"/>
                </a:solidFill>
                <a:latin typeface="Franklin Gothic Medium"/>
                <a:cs typeface="Franklin Gothic Medium"/>
              </a:rPr>
              <a:t> </a:t>
            </a:r>
            <a:r>
              <a:rPr sz="4400" kern="0" dirty="0">
                <a:solidFill>
                  <a:sysClr val="windowText" lastClr="000000"/>
                </a:solidFill>
                <a:latin typeface="Franklin Gothic Medium"/>
                <a:cs typeface="Franklin Gothic Medium"/>
              </a:rPr>
              <a:t>for</a:t>
            </a:r>
            <a:r>
              <a:rPr sz="4400" kern="0" spc="-80" dirty="0">
                <a:solidFill>
                  <a:sysClr val="windowText" lastClr="000000"/>
                </a:solidFill>
                <a:latin typeface="Franklin Gothic Medium"/>
                <a:cs typeface="Franklin Gothic Medium"/>
              </a:rPr>
              <a:t> </a:t>
            </a:r>
            <a:r>
              <a:rPr sz="4400" kern="0" dirty="0">
                <a:solidFill>
                  <a:sysClr val="windowText" lastClr="000000"/>
                </a:solidFill>
                <a:latin typeface="Franklin Gothic Medium"/>
                <a:cs typeface="Franklin Gothic Medium"/>
              </a:rPr>
              <a:t>Young</a:t>
            </a:r>
            <a:r>
              <a:rPr sz="4400" kern="0" spc="-85" dirty="0">
                <a:solidFill>
                  <a:sysClr val="windowText" lastClr="000000"/>
                </a:solidFill>
                <a:latin typeface="Franklin Gothic Medium"/>
                <a:cs typeface="Franklin Gothic Medium"/>
              </a:rPr>
              <a:t> </a:t>
            </a:r>
            <a:r>
              <a:rPr sz="4400" kern="0" spc="-10" dirty="0">
                <a:solidFill>
                  <a:sysClr val="windowText" lastClr="000000"/>
                </a:solidFill>
                <a:latin typeface="Franklin Gothic Medium"/>
                <a:cs typeface="Franklin Gothic Medium"/>
              </a:rPr>
              <a:t>People</a:t>
            </a:r>
            <a:endParaRPr sz="4400" kern="0" dirty="0">
              <a:solidFill>
                <a:sysClr val="windowText" lastClr="000000"/>
              </a:solidFill>
              <a:latin typeface="Franklin Gothic Medium"/>
              <a:cs typeface="Franklin Gothic Medium"/>
            </a:endParaRPr>
          </a:p>
          <a:p>
            <a:pPr marL="12700">
              <a:spcBef>
                <a:spcPts val="770"/>
              </a:spcBef>
            </a:pPr>
            <a:r>
              <a:rPr sz="3200" kern="0" dirty="0">
                <a:solidFill>
                  <a:srgbClr val="7030A0"/>
                </a:solidFill>
                <a:latin typeface="Franklin Gothic Book"/>
                <a:cs typeface="Franklin Gothic Book"/>
              </a:rPr>
              <a:t>Grades</a:t>
            </a:r>
            <a:r>
              <a:rPr sz="3200" kern="0" spc="-25" dirty="0">
                <a:solidFill>
                  <a:srgbClr val="7030A0"/>
                </a:solidFill>
                <a:latin typeface="Franklin Gothic Book"/>
                <a:cs typeface="Franklin Gothic Book"/>
              </a:rPr>
              <a:t> </a:t>
            </a:r>
            <a:r>
              <a:rPr sz="3200" kern="0" dirty="0" smtClean="0">
                <a:solidFill>
                  <a:srgbClr val="7030A0"/>
                </a:solidFill>
                <a:latin typeface="Franklin Gothic Book"/>
                <a:cs typeface="Franklin Gothic Book"/>
              </a:rPr>
              <a:t>9-</a:t>
            </a:r>
            <a:r>
              <a:rPr sz="3200" kern="0" spc="-25" dirty="0" smtClean="0">
                <a:solidFill>
                  <a:srgbClr val="7030A0"/>
                </a:solidFill>
                <a:latin typeface="Franklin Gothic Book"/>
                <a:cs typeface="Franklin Gothic Book"/>
              </a:rPr>
              <a:t>12</a:t>
            </a:r>
            <a:endParaRPr lang="en-US" sz="3200" kern="0" spc="-25" dirty="0" smtClean="0">
              <a:solidFill>
                <a:srgbClr val="7030A0"/>
              </a:solidFill>
              <a:latin typeface="Franklin Gothic Book"/>
              <a:cs typeface="Franklin Gothic Book"/>
            </a:endParaRPr>
          </a:p>
          <a:p>
            <a:pPr marL="12700">
              <a:spcBef>
                <a:spcPts val="770"/>
              </a:spcBef>
            </a:pPr>
            <a:r>
              <a:rPr lang="en-US" sz="3200" kern="0" spc="-25" dirty="0" smtClean="0">
                <a:solidFill>
                  <a:srgbClr val="7030A0"/>
                </a:solidFill>
                <a:latin typeface="Franklin Gothic Book"/>
                <a:cs typeface="Franklin Gothic Book"/>
              </a:rPr>
              <a:t>Lesson 17: Pocket Giving</a:t>
            </a:r>
            <a:endParaRPr sz="3200" kern="0" dirty="0">
              <a:solidFill>
                <a:sysClr val="windowText" lastClr="000000"/>
              </a:solidFill>
              <a:latin typeface="Franklin Gothic Book"/>
              <a:cs typeface="Franklin Gothic Book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0263484" y="545084"/>
            <a:ext cx="144780" cy="258404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spcBef>
                <a:spcPts val="95"/>
              </a:spcBef>
            </a:pPr>
            <a:r>
              <a:rPr sz="1600" kern="0" spc="-5" dirty="0">
                <a:solidFill>
                  <a:srgbClr val="FFFFFF"/>
                </a:solidFill>
                <a:latin typeface="Franklin Gothic Book"/>
                <a:cs typeface="Franklin Gothic Book"/>
              </a:rPr>
              <a:t>1</a:t>
            </a:r>
            <a:endParaRPr sz="1600" kern="0">
              <a:solidFill>
                <a:sysClr val="windowText" lastClr="000000"/>
              </a:solidFill>
              <a:latin typeface="Franklin Gothic Book"/>
              <a:cs typeface="Franklin Gothic Book"/>
            </a:endParaRPr>
          </a:p>
        </p:txBody>
      </p:sp>
      <p:pic>
        <p:nvPicPr>
          <p:cNvPr id="4" name="object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209800" y="310896"/>
            <a:ext cx="7474316" cy="45942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17776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059941" y="305975"/>
            <a:ext cx="4276725" cy="6965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dirty="0"/>
              <a:t>Spend,</a:t>
            </a:r>
            <a:r>
              <a:rPr spc="-70" dirty="0"/>
              <a:t> </a:t>
            </a:r>
            <a:r>
              <a:rPr dirty="0"/>
              <a:t>Save,</a:t>
            </a:r>
            <a:r>
              <a:rPr spc="-70" dirty="0"/>
              <a:t> </a:t>
            </a:r>
            <a:r>
              <a:rPr spc="-20" dirty="0"/>
              <a:t>Give</a:t>
            </a:r>
          </a:p>
        </p:txBody>
      </p:sp>
      <p:grpSp>
        <p:nvGrpSpPr>
          <p:cNvPr id="3" name="object 3"/>
          <p:cNvGrpSpPr/>
          <p:nvPr/>
        </p:nvGrpSpPr>
        <p:grpSpPr>
          <a:xfrm>
            <a:off x="1851659" y="1767841"/>
            <a:ext cx="8601710" cy="2859405"/>
            <a:chOff x="327659" y="1767840"/>
            <a:chExt cx="8601710" cy="2859405"/>
          </a:xfrm>
        </p:grpSpPr>
        <p:pic>
          <p:nvPicPr>
            <p:cNvPr id="4" name="object 4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6103619" y="1767840"/>
              <a:ext cx="2825494" cy="2735579"/>
            </a:xfrm>
            <a:prstGeom prst="rect">
              <a:avLst/>
            </a:prstGeom>
          </p:spPr>
        </p:pic>
        <p:pic>
          <p:nvPicPr>
            <p:cNvPr id="5" name="object 5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188208" y="1839468"/>
              <a:ext cx="2880359" cy="2787395"/>
            </a:xfrm>
            <a:prstGeom prst="rect">
              <a:avLst/>
            </a:prstGeom>
          </p:spPr>
        </p:pic>
        <p:pic>
          <p:nvPicPr>
            <p:cNvPr id="6" name="object 6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327659" y="1767840"/>
              <a:ext cx="2825495" cy="2735579"/>
            </a:xfrm>
            <a:prstGeom prst="rect">
              <a:avLst/>
            </a:prstGeom>
          </p:spPr>
        </p:pic>
      </p:grpSp>
      <p:sp>
        <p:nvSpPr>
          <p:cNvPr id="7" name="object 7"/>
          <p:cNvSpPr txBox="1"/>
          <p:nvPr/>
        </p:nvSpPr>
        <p:spPr>
          <a:xfrm>
            <a:off x="10204081" y="545084"/>
            <a:ext cx="263525" cy="258404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spcBef>
                <a:spcPts val="95"/>
              </a:spcBef>
            </a:pPr>
            <a:r>
              <a:rPr sz="1600" kern="0" spc="-25" dirty="0">
                <a:solidFill>
                  <a:srgbClr val="FFFFFF"/>
                </a:solidFill>
                <a:latin typeface="Franklin Gothic Book"/>
                <a:cs typeface="Franklin Gothic Book"/>
              </a:rPr>
              <a:t>29</a:t>
            </a:r>
            <a:endParaRPr sz="1600" kern="0">
              <a:solidFill>
                <a:sysClr val="windowText" lastClr="000000"/>
              </a:solidFill>
              <a:latin typeface="Franklin Gothic Book"/>
              <a:cs typeface="Franklin Gothic Book"/>
            </a:endParaRPr>
          </a:p>
        </p:txBody>
      </p:sp>
      <p:sp>
        <p:nvSpPr>
          <p:cNvPr id="11" name="object 11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tabLst>
                <a:tab pos="2136775" algn="l"/>
              </a:tabLst>
            </a:pPr>
            <a:r>
              <a:rPr kern="0" dirty="0">
                <a:solidFill>
                  <a:prstClr val="black"/>
                </a:solidFill>
              </a:rPr>
              <a:t>Money</a:t>
            </a:r>
            <a:r>
              <a:rPr kern="0" spc="-5" dirty="0">
                <a:solidFill>
                  <a:prstClr val="black"/>
                </a:solidFill>
              </a:rPr>
              <a:t> </a:t>
            </a:r>
            <a:r>
              <a:rPr kern="0" dirty="0">
                <a:solidFill>
                  <a:prstClr val="black"/>
                </a:solidFill>
              </a:rPr>
              <a:t>Smart</a:t>
            </a:r>
            <a:r>
              <a:rPr kern="0" spc="-10" dirty="0">
                <a:solidFill>
                  <a:prstClr val="black"/>
                </a:solidFill>
              </a:rPr>
              <a:t> </a:t>
            </a:r>
            <a:r>
              <a:rPr kern="0" dirty="0">
                <a:solidFill>
                  <a:prstClr val="black"/>
                </a:solidFill>
              </a:rPr>
              <a:t>for</a:t>
            </a:r>
            <a:r>
              <a:rPr kern="0" spc="-5" dirty="0">
                <a:solidFill>
                  <a:prstClr val="black"/>
                </a:solidFill>
              </a:rPr>
              <a:t> </a:t>
            </a:r>
            <a:r>
              <a:rPr kern="0" spc="-10" dirty="0">
                <a:solidFill>
                  <a:prstClr val="black"/>
                </a:solidFill>
              </a:rPr>
              <a:t>Young</a:t>
            </a:r>
            <a:r>
              <a:rPr kern="0" spc="-20" dirty="0">
                <a:solidFill>
                  <a:prstClr val="black"/>
                </a:solidFill>
              </a:rPr>
              <a:t> </a:t>
            </a:r>
            <a:r>
              <a:rPr kern="0" spc="-10" dirty="0">
                <a:solidFill>
                  <a:prstClr val="black"/>
                </a:solidFill>
              </a:rPr>
              <a:t>People</a:t>
            </a:r>
            <a:r>
              <a:rPr kern="0" dirty="0">
                <a:solidFill>
                  <a:prstClr val="black"/>
                </a:solidFill>
              </a:rPr>
              <a:t>	Grades 9 -- </a:t>
            </a:r>
            <a:r>
              <a:rPr kern="0" spc="-25" dirty="0">
                <a:solidFill>
                  <a:prstClr val="black"/>
                </a:solidFill>
              </a:rPr>
              <a:t>12</a:t>
            </a:r>
          </a:p>
        </p:txBody>
      </p:sp>
      <p:sp>
        <p:nvSpPr>
          <p:cNvPr id="8" name="object 8"/>
          <p:cNvSpPr txBox="1"/>
          <p:nvPr/>
        </p:nvSpPr>
        <p:spPr>
          <a:xfrm>
            <a:off x="2912156" y="4739937"/>
            <a:ext cx="852805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sz="2400" kern="0" spc="-10" dirty="0">
                <a:solidFill>
                  <a:srgbClr val="7030A0"/>
                </a:solidFill>
                <a:latin typeface="Franklin Gothic Medium"/>
                <a:cs typeface="Franklin Gothic Medium"/>
              </a:rPr>
              <a:t>Spend</a:t>
            </a:r>
            <a:endParaRPr sz="2400" kern="0">
              <a:solidFill>
                <a:sysClr val="windowText" lastClr="000000"/>
              </a:solidFill>
              <a:latin typeface="Franklin Gothic Medium"/>
              <a:cs typeface="Franklin Gothic Medium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5801965" y="4739937"/>
            <a:ext cx="653415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sz="2400" kern="0" spc="-20" dirty="0">
                <a:solidFill>
                  <a:srgbClr val="7030A0"/>
                </a:solidFill>
                <a:latin typeface="Franklin Gothic Medium"/>
                <a:cs typeface="Franklin Gothic Medium"/>
              </a:rPr>
              <a:t>Save</a:t>
            </a:r>
            <a:endParaRPr sz="2400" kern="0">
              <a:solidFill>
                <a:sysClr val="windowText" lastClr="000000"/>
              </a:solidFill>
              <a:latin typeface="Franklin Gothic Medium"/>
              <a:cs typeface="Franklin Gothic Medium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8912449" y="4739937"/>
            <a:ext cx="584835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sz="2400" kern="0" spc="-20" dirty="0">
                <a:solidFill>
                  <a:srgbClr val="7030A0"/>
                </a:solidFill>
                <a:latin typeface="Franklin Gothic Medium"/>
                <a:cs typeface="Franklin Gothic Medium"/>
              </a:rPr>
              <a:t>Give</a:t>
            </a:r>
            <a:endParaRPr sz="2400" kern="0">
              <a:solidFill>
                <a:sysClr val="windowText" lastClr="000000"/>
              </a:solidFill>
              <a:latin typeface="Franklin Gothic Medium"/>
              <a:cs typeface="Franklin Gothic Medium"/>
            </a:endParaRPr>
          </a:p>
        </p:txBody>
      </p:sp>
    </p:spTree>
    <p:extLst>
      <p:ext uri="{BB962C8B-B14F-4D97-AF65-F5344CB8AC3E}">
        <p14:creationId xmlns:p14="http://schemas.microsoft.com/office/powerpoint/2010/main" val="18458587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059941" y="305975"/>
            <a:ext cx="3044825" cy="6965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spc="-10" dirty="0"/>
              <a:t>Philanthropy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10204081" y="545084"/>
            <a:ext cx="263525" cy="258404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spcBef>
                <a:spcPts val="95"/>
              </a:spcBef>
            </a:pPr>
            <a:r>
              <a:rPr sz="1600" kern="0" spc="-25" dirty="0">
                <a:solidFill>
                  <a:srgbClr val="FFFFFF"/>
                </a:solidFill>
                <a:latin typeface="Franklin Gothic Book"/>
                <a:cs typeface="Franklin Gothic Book"/>
              </a:rPr>
              <a:t>30</a:t>
            </a:r>
            <a:endParaRPr sz="1600" kern="0">
              <a:solidFill>
                <a:sysClr val="windowText" lastClr="000000"/>
              </a:solidFill>
              <a:latin typeface="Franklin Gothic Book"/>
              <a:cs typeface="Franklin Gothic Book"/>
            </a:endParaRPr>
          </a:p>
        </p:txBody>
      </p:sp>
      <p:grpSp>
        <p:nvGrpSpPr>
          <p:cNvPr id="4" name="object 4"/>
          <p:cNvGrpSpPr/>
          <p:nvPr/>
        </p:nvGrpSpPr>
        <p:grpSpPr>
          <a:xfrm>
            <a:off x="4703065" y="2269476"/>
            <a:ext cx="2639695" cy="3717290"/>
            <a:chOff x="3179064" y="2269476"/>
            <a:chExt cx="2639695" cy="3717290"/>
          </a:xfrm>
        </p:grpSpPr>
        <p:pic>
          <p:nvPicPr>
            <p:cNvPr id="5" name="object 5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3179064" y="2592323"/>
              <a:ext cx="2639567" cy="3393947"/>
            </a:xfrm>
            <a:prstGeom prst="rect">
              <a:avLst/>
            </a:prstGeom>
          </p:spPr>
        </p:pic>
        <p:sp>
          <p:nvSpPr>
            <p:cNvPr id="6" name="object 6"/>
            <p:cNvSpPr/>
            <p:nvPr/>
          </p:nvSpPr>
          <p:spPr>
            <a:xfrm>
              <a:off x="4517151" y="2288526"/>
              <a:ext cx="165100" cy="328295"/>
            </a:xfrm>
            <a:custGeom>
              <a:avLst/>
              <a:gdLst/>
              <a:ahLst/>
              <a:cxnLst/>
              <a:rect l="l" t="t" r="r" b="b"/>
              <a:pathLst>
                <a:path w="165100" h="328294">
                  <a:moveTo>
                    <a:pt x="0" y="0"/>
                  </a:moveTo>
                  <a:lnTo>
                    <a:pt x="164642" y="328168"/>
                  </a:lnTo>
                </a:path>
              </a:pathLst>
            </a:custGeom>
            <a:ln w="38100">
              <a:solidFill>
                <a:srgbClr val="7030A0"/>
              </a:solidFill>
            </a:ln>
          </p:spPr>
          <p:txBody>
            <a:bodyPr wrap="square" lIns="0" tIns="0" rIns="0" bIns="0" rtlCol="0"/>
            <a:lstStyle/>
            <a:p>
              <a:endParaRPr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7" name="object 7"/>
            <p:cNvSpPr/>
            <p:nvPr/>
          </p:nvSpPr>
          <p:spPr>
            <a:xfrm>
              <a:off x="3335055" y="2596225"/>
              <a:ext cx="678815" cy="207010"/>
            </a:xfrm>
            <a:custGeom>
              <a:avLst/>
              <a:gdLst/>
              <a:ahLst/>
              <a:cxnLst/>
              <a:rect l="l" t="t" r="r" b="b"/>
              <a:pathLst>
                <a:path w="678814" h="207010">
                  <a:moveTo>
                    <a:pt x="0" y="0"/>
                  </a:moveTo>
                  <a:lnTo>
                    <a:pt x="678751" y="207010"/>
                  </a:lnTo>
                </a:path>
              </a:pathLst>
            </a:custGeom>
            <a:ln w="38100">
              <a:solidFill>
                <a:srgbClr val="7030A0"/>
              </a:solidFill>
            </a:ln>
          </p:spPr>
          <p:txBody>
            <a:bodyPr wrap="square" lIns="0" tIns="0" rIns="0" bIns="0" rtlCol="0"/>
            <a:lstStyle/>
            <a:p>
              <a:endParaRPr kern="0">
                <a:solidFill>
                  <a:sysClr val="windowText" lastClr="000000"/>
                </a:solidFill>
              </a:endParaRPr>
            </a:p>
          </p:txBody>
        </p:sp>
      </p:grpSp>
      <p:sp>
        <p:nvSpPr>
          <p:cNvPr id="8" name="object 8"/>
          <p:cNvSpPr txBox="1"/>
          <p:nvPr/>
        </p:nvSpPr>
        <p:spPr>
          <a:xfrm>
            <a:off x="5538215" y="1624583"/>
            <a:ext cx="1117600" cy="544380"/>
          </a:xfrm>
          <a:prstGeom prst="rect">
            <a:avLst/>
          </a:prstGeom>
          <a:solidFill>
            <a:srgbClr val="7030A0"/>
          </a:solidFill>
        </p:spPr>
        <p:txBody>
          <a:bodyPr vert="horz" wrap="square" lIns="0" tIns="51435" rIns="0" bIns="0" rtlCol="0">
            <a:spAutoFit/>
          </a:bodyPr>
          <a:lstStyle/>
          <a:p>
            <a:pPr marL="109855">
              <a:spcBef>
                <a:spcPts val="405"/>
              </a:spcBef>
            </a:pPr>
            <a:r>
              <a:rPr sz="3200" kern="0" spc="-10" dirty="0">
                <a:solidFill>
                  <a:srgbClr val="FFFFFF"/>
                </a:solidFill>
                <a:latin typeface="Franklin Gothic Medium"/>
                <a:cs typeface="Franklin Gothic Medium"/>
              </a:rPr>
              <a:t>skills</a:t>
            </a:r>
            <a:endParaRPr sz="3200" kern="0">
              <a:solidFill>
                <a:sysClr val="windowText" lastClr="000000"/>
              </a:solidFill>
              <a:latin typeface="Franklin Gothic Medium"/>
              <a:cs typeface="Franklin Gothic Medium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2827020" y="2345435"/>
            <a:ext cx="1920239" cy="545020"/>
          </a:xfrm>
          <a:prstGeom prst="rect">
            <a:avLst/>
          </a:prstGeom>
          <a:solidFill>
            <a:srgbClr val="7030A0"/>
          </a:solidFill>
        </p:spPr>
        <p:txBody>
          <a:bodyPr vert="horz" wrap="square" lIns="0" tIns="52069" rIns="0" bIns="0" rtlCol="0">
            <a:spAutoFit/>
          </a:bodyPr>
          <a:lstStyle/>
          <a:p>
            <a:pPr marL="108585">
              <a:spcBef>
                <a:spcPts val="409"/>
              </a:spcBef>
            </a:pPr>
            <a:r>
              <a:rPr sz="3200" kern="0" spc="-10" dirty="0">
                <a:solidFill>
                  <a:srgbClr val="FFFFFF"/>
                </a:solidFill>
                <a:latin typeface="Franklin Gothic Medium"/>
                <a:cs typeface="Franklin Gothic Medium"/>
              </a:rPr>
              <a:t>resources</a:t>
            </a:r>
            <a:endParaRPr sz="3200" kern="0">
              <a:solidFill>
                <a:sysClr val="windowText" lastClr="000000"/>
              </a:solidFill>
              <a:latin typeface="Franklin Gothic Medium"/>
              <a:cs typeface="Franklin Gothic Medium"/>
            </a:endParaRPr>
          </a:p>
        </p:txBody>
      </p:sp>
      <p:grpSp>
        <p:nvGrpSpPr>
          <p:cNvPr id="10" name="object 10"/>
          <p:cNvGrpSpPr/>
          <p:nvPr/>
        </p:nvGrpSpPr>
        <p:grpSpPr>
          <a:xfrm>
            <a:off x="4270648" y="2650379"/>
            <a:ext cx="3336290" cy="1461770"/>
            <a:chOff x="2746648" y="2650379"/>
            <a:chExt cx="3336290" cy="1461770"/>
          </a:xfrm>
        </p:grpSpPr>
        <p:sp>
          <p:nvSpPr>
            <p:cNvPr id="11" name="object 11"/>
            <p:cNvSpPr/>
            <p:nvPr/>
          </p:nvSpPr>
          <p:spPr>
            <a:xfrm>
              <a:off x="5870920" y="3518896"/>
              <a:ext cx="175895" cy="110489"/>
            </a:xfrm>
            <a:custGeom>
              <a:avLst/>
              <a:gdLst/>
              <a:ahLst/>
              <a:cxnLst/>
              <a:rect l="l" t="t" r="r" b="b"/>
              <a:pathLst>
                <a:path w="175895" h="110489">
                  <a:moveTo>
                    <a:pt x="175310" y="109931"/>
                  </a:moveTo>
                  <a:lnTo>
                    <a:pt x="0" y="0"/>
                  </a:lnTo>
                </a:path>
              </a:pathLst>
            </a:custGeom>
            <a:ln w="38100">
              <a:solidFill>
                <a:srgbClr val="7030A0"/>
              </a:solidFill>
            </a:ln>
          </p:spPr>
          <p:txBody>
            <a:bodyPr wrap="square" lIns="0" tIns="0" rIns="0" bIns="0" rtlCol="0"/>
            <a:lstStyle/>
            <a:p>
              <a:endParaRPr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2" name="object 12"/>
            <p:cNvSpPr/>
            <p:nvPr/>
          </p:nvSpPr>
          <p:spPr>
            <a:xfrm>
              <a:off x="5347505" y="2669429"/>
              <a:ext cx="716280" cy="304800"/>
            </a:xfrm>
            <a:custGeom>
              <a:avLst/>
              <a:gdLst/>
              <a:ahLst/>
              <a:cxnLst/>
              <a:rect l="l" t="t" r="r" b="b"/>
              <a:pathLst>
                <a:path w="716279" h="304800">
                  <a:moveTo>
                    <a:pt x="715860" y="0"/>
                  </a:moveTo>
                  <a:lnTo>
                    <a:pt x="0" y="304622"/>
                  </a:lnTo>
                </a:path>
              </a:pathLst>
            </a:custGeom>
            <a:ln w="38100">
              <a:solidFill>
                <a:srgbClr val="7030A0"/>
              </a:solidFill>
            </a:ln>
          </p:spPr>
          <p:txBody>
            <a:bodyPr wrap="square" lIns="0" tIns="0" rIns="0" bIns="0" rtlCol="0"/>
            <a:lstStyle/>
            <a:p>
              <a:endParaRPr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3" name="object 13"/>
            <p:cNvSpPr/>
            <p:nvPr/>
          </p:nvSpPr>
          <p:spPr>
            <a:xfrm>
              <a:off x="2765698" y="3971771"/>
              <a:ext cx="386080" cy="121285"/>
            </a:xfrm>
            <a:custGeom>
              <a:avLst/>
              <a:gdLst/>
              <a:ahLst/>
              <a:cxnLst/>
              <a:rect l="l" t="t" r="r" b="b"/>
              <a:pathLst>
                <a:path w="386080" h="121285">
                  <a:moveTo>
                    <a:pt x="0" y="0"/>
                  </a:moveTo>
                  <a:lnTo>
                    <a:pt x="385559" y="121285"/>
                  </a:lnTo>
                </a:path>
              </a:pathLst>
            </a:custGeom>
            <a:ln w="38100">
              <a:solidFill>
                <a:srgbClr val="7030A0"/>
              </a:solidFill>
            </a:ln>
          </p:spPr>
          <p:txBody>
            <a:bodyPr wrap="square" lIns="0" tIns="0" rIns="0" bIns="0" rtlCol="0"/>
            <a:lstStyle/>
            <a:p>
              <a:endParaRPr kern="0">
                <a:solidFill>
                  <a:sysClr val="windowText" lastClr="000000"/>
                </a:solidFill>
              </a:endParaRPr>
            </a:p>
          </p:txBody>
        </p:sp>
      </p:grpSp>
      <p:sp>
        <p:nvSpPr>
          <p:cNvPr id="14" name="object 14"/>
          <p:cNvSpPr txBox="1"/>
          <p:nvPr/>
        </p:nvSpPr>
        <p:spPr>
          <a:xfrm>
            <a:off x="7670291" y="3342132"/>
            <a:ext cx="1028700" cy="544380"/>
          </a:xfrm>
          <a:prstGeom prst="rect">
            <a:avLst/>
          </a:prstGeom>
          <a:solidFill>
            <a:srgbClr val="7030A0"/>
          </a:solidFill>
        </p:spPr>
        <p:txBody>
          <a:bodyPr vert="horz" wrap="square" lIns="0" tIns="51435" rIns="0" bIns="0" rtlCol="0">
            <a:spAutoFit/>
          </a:bodyPr>
          <a:lstStyle/>
          <a:p>
            <a:pPr marL="109220">
              <a:spcBef>
                <a:spcPts val="405"/>
              </a:spcBef>
            </a:pPr>
            <a:r>
              <a:rPr sz="3200" kern="0" spc="-20" dirty="0">
                <a:solidFill>
                  <a:srgbClr val="FFFFFF"/>
                </a:solidFill>
                <a:latin typeface="Franklin Gothic Medium"/>
                <a:cs typeface="Franklin Gothic Medium"/>
              </a:rPr>
              <a:t>time</a:t>
            </a:r>
            <a:endParaRPr sz="3200" kern="0">
              <a:solidFill>
                <a:sysClr val="windowText" lastClr="000000"/>
              </a:solidFill>
              <a:latin typeface="Franklin Gothic Medium"/>
              <a:cs typeface="Franklin Gothic Medium"/>
            </a:endParaRPr>
          </a:p>
        </p:txBody>
      </p:sp>
      <p:sp>
        <p:nvSpPr>
          <p:cNvPr id="17" name="object 17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tabLst>
                <a:tab pos="2136775" algn="l"/>
              </a:tabLst>
            </a:pPr>
            <a:r>
              <a:rPr kern="0" dirty="0">
                <a:solidFill>
                  <a:prstClr val="black"/>
                </a:solidFill>
              </a:rPr>
              <a:t>Money</a:t>
            </a:r>
            <a:r>
              <a:rPr kern="0" spc="-5" dirty="0">
                <a:solidFill>
                  <a:prstClr val="black"/>
                </a:solidFill>
              </a:rPr>
              <a:t> </a:t>
            </a:r>
            <a:r>
              <a:rPr kern="0" dirty="0">
                <a:solidFill>
                  <a:prstClr val="black"/>
                </a:solidFill>
              </a:rPr>
              <a:t>Smart</a:t>
            </a:r>
            <a:r>
              <a:rPr kern="0" spc="-10" dirty="0">
                <a:solidFill>
                  <a:prstClr val="black"/>
                </a:solidFill>
              </a:rPr>
              <a:t> </a:t>
            </a:r>
            <a:r>
              <a:rPr kern="0" dirty="0">
                <a:solidFill>
                  <a:prstClr val="black"/>
                </a:solidFill>
              </a:rPr>
              <a:t>for</a:t>
            </a:r>
            <a:r>
              <a:rPr kern="0" spc="-5" dirty="0">
                <a:solidFill>
                  <a:prstClr val="black"/>
                </a:solidFill>
              </a:rPr>
              <a:t> </a:t>
            </a:r>
            <a:r>
              <a:rPr kern="0" spc="-10" dirty="0">
                <a:solidFill>
                  <a:prstClr val="black"/>
                </a:solidFill>
              </a:rPr>
              <a:t>Young</a:t>
            </a:r>
            <a:r>
              <a:rPr kern="0" spc="-20" dirty="0">
                <a:solidFill>
                  <a:prstClr val="black"/>
                </a:solidFill>
              </a:rPr>
              <a:t> </a:t>
            </a:r>
            <a:r>
              <a:rPr kern="0" spc="-10" dirty="0">
                <a:solidFill>
                  <a:prstClr val="black"/>
                </a:solidFill>
              </a:rPr>
              <a:t>People</a:t>
            </a:r>
            <a:r>
              <a:rPr kern="0" dirty="0">
                <a:solidFill>
                  <a:prstClr val="black"/>
                </a:solidFill>
              </a:rPr>
              <a:t>	Grades 9 -- </a:t>
            </a:r>
            <a:r>
              <a:rPr kern="0" spc="-25" dirty="0">
                <a:solidFill>
                  <a:prstClr val="black"/>
                </a:solidFill>
              </a:rPr>
              <a:t>12</a:t>
            </a:r>
          </a:p>
        </p:txBody>
      </p:sp>
      <p:sp>
        <p:nvSpPr>
          <p:cNvPr id="15" name="object 15"/>
          <p:cNvSpPr txBox="1"/>
          <p:nvPr/>
        </p:nvSpPr>
        <p:spPr>
          <a:xfrm>
            <a:off x="7670291" y="2345435"/>
            <a:ext cx="1408430" cy="545020"/>
          </a:xfrm>
          <a:prstGeom prst="rect">
            <a:avLst/>
          </a:prstGeom>
          <a:solidFill>
            <a:srgbClr val="7030A0"/>
          </a:solidFill>
        </p:spPr>
        <p:txBody>
          <a:bodyPr vert="horz" wrap="square" lIns="0" tIns="52069" rIns="0" bIns="0" rtlCol="0">
            <a:spAutoFit/>
          </a:bodyPr>
          <a:lstStyle/>
          <a:p>
            <a:pPr marL="109220">
              <a:spcBef>
                <a:spcPts val="409"/>
              </a:spcBef>
            </a:pPr>
            <a:r>
              <a:rPr sz="3200" kern="0" spc="-10" dirty="0">
                <a:solidFill>
                  <a:srgbClr val="FFFFFF"/>
                </a:solidFill>
                <a:latin typeface="Franklin Gothic Medium"/>
                <a:cs typeface="Franklin Gothic Medium"/>
              </a:rPr>
              <a:t>money</a:t>
            </a:r>
            <a:endParaRPr sz="3200" kern="0">
              <a:solidFill>
                <a:sysClr val="windowText" lastClr="000000"/>
              </a:solidFill>
              <a:latin typeface="Franklin Gothic Medium"/>
              <a:cs typeface="Franklin Gothic Medium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2827020" y="3709415"/>
            <a:ext cx="1434465" cy="544380"/>
          </a:xfrm>
          <a:prstGeom prst="rect">
            <a:avLst/>
          </a:prstGeom>
          <a:solidFill>
            <a:srgbClr val="7030A0"/>
          </a:solidFill>
        </p:spPr>
        <p:txBody>
          <a:bodyPr vert="horz" wrap="square" lIns="0" tIns="51435" rIns="0" bIns="0" rtlCol="0">
            <a:spAutoFit/>
          </a:bodyPr>
          <a:lstStyle/>
          <a:p>
            <a:pPr marL="108585">
              <a:spcBef>
                <a:spcPts val="405"/>
              </a:spcBef>
            </a:pPr>
            <a:r>
              <a:rPr sz="3200" kern="0" spc="-10" dirty="0">
                <a:solidFill>
                  <a:srgbClr val="FFFFFF"/>
                </a:solidFill>
                <a:latin typeface="Franklin Gothic Medium"/>
                <a:cs typeface="Franklin Gothic Medium"/>
              </a:rPr>
              <a:t>talents</a:t>
            </a:r>
            <a:endParaRPr sz="3200" kern="0">
              <a:solidFill>
                <a:sysClr val="windowText" lastClr="000000"/>
              </a:solidFill>
              <a:latin typeface="Franklin Gothic Medium"/>
              <a:cs typeface="Franklin Gothic Medium"/>
            </a:endParaRPr>
          </a:p>
        </p:txBody>
      </p:sp>
    </p:spTree>
    <p:extLst>
      <p:ext uri="{BB962C8B-B14F-4D97-AF65-F5344CB8AC3E}">
        <p14:creationId xmlns:p14="http://schemas.microsoft.com/office/powerpoint/2010/main" val="42360483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059941" y="305975"/>
            <a:ext cx="6486525" cy="6965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  <a:tabLst>
                <a:tab pos="4015104" algn="l"/>
              </a:tabLst>
            </a:pPr>
            <a:r>
              <a:rPr dirty="0"/>
              <a:t>BUDGET:</a:t>
            </a:r>
            <a:r>
              <a:rPr spc="-265" dirty="0"/>
              <a:t> </a:t>
            </a:r>
            <a:r>
              <a:rPr spc="-10" dirty="0"/>
              <a:t>Spend,</a:t>
            </a:r>
            <a:r>
              <a:rPr dirty="0"/>
              <a:t>	Save,</a:t>
            </a:r>
            <a:r>
              <a:rPr spc="-125" dirty="0"/>
              <a:t> </a:t>
            </a:r>
            <a:r>
              <a:rPr spc="-20" dirty="0"/>
              <a:t>Give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10208621" y="545084"/>
            <a:ext cx="245110" cy="258404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spcBef>
                <a:spcPts val="95"/>
              </a:spcBef>
            </a:pPr>
            <a:r>
              <a:rPr sz="1600" kern="0" spc="-55" dirty="0">
                <a:solidFill>
                  <a:srgbClr val="FFFFFF"/>
                </a:solidFill>
                <a:latin typeface="Franklin Gothic Book"/>
                <a:cs typeface="Franklin Gothic Book"/>
              </a:rPr>
              <a:t>31</a:t>
            </a:r>
            <a:endParaRPr sz="1600" kern="0">
              <a:solidFill>
                <a:sysClr val="windowText" lastClr="000000"/>
              </a:solidFill>
              <a:latin typeface="Franklin Gothic Book"/>
              <a:cs typeface="Franklin Gothic Book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7423784" y="2131758"/>
            <a:ext cx="2569210" cy="336310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spcBef>
                <a:spcPts val="105"/>
              </a:spcBef>
            </a:pPr>
            <a:r>
              <a:rPr sz="3500" kern="0" dirty="0">
                <a:solidFill>
                  <a:sysClr val="windowText" lastClr="000000"/>
                </a:solidFill>
                <a:latin typeface="Franklin Gothic Medium"/>
                <a:cs typeface="Franklin Gothic Medium"/>
              </a:rPr>
              <a:t>10%</a:t>
            </a:r>
            <a:r>
              <a:rPr sz="3500" kern="0" spc="-65" dirty="0">
                <a:solidFill>
                  <a:sysClr val="windowText" lastClr="000000"/>
                </a:solidFill>
                <a:latin typeface="Franklin Gothic Medium"/>
                <a:cs typeface="Franklin Gothic Medium"/>
              </a:rPr>
              <a:t> </a:t>
            </a:r>
            <a:r>
              <a:rPr sz="3500" kern="0" spc="-20" dirty="0">
                <a:solidFill>
                  <a:sysClr val="windowText" lastClr="000000"/>
                </a:solidFill>
                <a:latin typeface="Franklin Gothic Medium"/>
                <a:cs typeface="Franklin Gothic Medium"/>
              </a:rPr>
              <a:t>Give</a:t>
            </a:r>
            <a:endParaRPr sz="3500" kern="0">
              <a:solidFill>
                <a:sysClr val="windowText" lastClr="000000"/>
              </a:solidFill>
              <a:latin typeface="Franklin Gothic Medium"/>
              <a:cs typeface="Franklin Gothic Medium"/>
            </a:endParaRPr>
          </a:p>
          <a:p>
            <a:pPr marL="12700">
              <a:spcBef>
                <a:spcPts val="55"/>
              </a:spcBef>
            </a:pPr>
            <a:r>
              <a:rPr sz="2000" kern="0" dirty="0">
                <a:solidFill>
                  <a:sysClr val="windowText" lastClr="000000"/>
                </a:solidFill>
                <a:latin typeface="Franklin Gothic Medium"/>
                <a:cs typeface="Franklin Gothic Medium"/>
              </a:rPr>
              <a:t>(donations</a:t>
            </a:r>
            <a:r>
              <a:rPr sz="2000" kern="0" spc="-25" dirty="0">
                <a:solidFill>
                  <a:sysClr val="windowText" lastClr="000000"/>
                </a:solidFill>
                <a:latin typeface="Franklin Gothic Medium"/>
                <a:cs typeface="Franklin Gothic Medium"/>
              </a:rPr>
              <a:t> </a:t>
            </a:r>
            <a:r>
              <a:rPr sz="2000" kern="0" dirty="0">
                <a:solidFill>
                  <a:sysClr val="windowText" lastClr="000000"/>
                </a:solidFill>
                <a:latin typeface="Franklin Gothic Medium"/>
                <a:cs typeface="Franklin Gothic Medium"/>
              </a:rPr>
              <a:t>to</a:t>
            </a:r>
            <a:r>
              <a:rPr sz="2000" kern="0" spc="-35" dirty="0">
                <a:solidFill>
                  <a:sysClr val="windowText" lastClr="000000"/>
                </a:solidFill>
                <a:latin typeface="Franklin Gothic Medium"/>
                <a:cs typeface="Franklin Gothic Medium"/>
              </a:rPr>
              <a:t> </a:t>
            </a:r>
            <a:r>
              <a:rPr sz="2000" kern="0" spc="-10" dirty="0">
                <a:solidFill>
                  <a:sysClr val="windowText" lastClr="000000"/>
                </a:solidFill>
                <a:latin typeface="Franklin Gothic Medium"/>
                <a:cs typeface="Franklin Gothic Medium"/>
              </a:rPr>
              <a:t>support</a:t>
            </a:r>
            <a:endParaRPr sz="2000" kern="0">
              <a:solidFill>
                <a:sysClr val="windowText" lastClr="000000"/>
              </a:solidFill>
              <a:latin typeface="Franklin Gothic Medium"/>
              <a:cs typeface="Franklin Gothic Medium"/>
            </a:endParaRPr>
          </a:p>
          <a:p>
            <a:pPr marL="12700">
              <a:spcBef>
                <a:spcPts val="204"/>
              </a:spcBef>
            </a:pPr>
            <a:r>
              <a:rPr sz="2000" kern="0" dirty="0">
                <a:solidFill>
                  <a:sysClr val="windowText" lastClr="000000"/>
                </a:solidFill>
                <a:latin typeface="Franklin Gothic Medium"/>
                <a:cs typeface="Franklin Gothic Medium"/>
              </a:rPr>
              <a:t>the</a:t>
            </a:r>
            <a:r>
              <a:rPr sz="2000" kern="0" spc="-15" dirty="0">
                <a:solidFill>
                  <a:sysClr val="windowText" lastClr="000000"/>
                </a:solidFill>
                <a:latin typeface="Franklin Gothic Medium"/>
                <a:cs typeface="Franklin Gothic Medium"/>
              </a:rPr>
              <a:t> </a:t>
            </a:r>
            <a:r>
              <a:rPr sz="2000" kern="0" dirty="0">
                <a:solidFill>
                  <a:sysClr val="windowText" lastClr="000000"/>
                </a:solidFill>
                <a:latin typeface="Franklin Gothic Medium"/>
                <a:cs typeface="Franklin Gothic Medium"/>
              </a:rPr>
              <a:t>common</a:t>
            </a:r>
            <a:r>
              <a:rPr sz="2000" kern="0" spc="5" dirty="0">
                <a:solidFill>
                  <a:sysClr val="windowText" lastClr="000000"/>
                </a:solidFill>
                <a:latin typeface="Franklin Gothic Medium"/>
                <a:cs typeface="Franklin Gothic Medium"/>
              </a:rPr>
              <a:t> </a:t>
            </a:r>
            <a:r>
              <a:rPr sz="2000" kern="0" spc="-20" dirty="0">
                <a:solidFill>
                  <a:sysClr val="windowText" lastClr="000000"/>
                </a:solidFill>
                <a:latin typeface="Franklin Gothic Medium"/>
                <a:cs typeface="Franklin Gothic Medium"/>
              </a:rPr>
              <a:t>good)</a:t>
            </a:r>
            <a:endParaRPr sz="2000" kern="0">
              <a:solidFill>
                <a:sysClr val="windowText" lastClr="000000"/>
              </a:solidFill>
              <a:latin typeface="Franklin Gothic Medium"/>
              <a:cs typeface="Franklin Gothic Medium"/>
            </a:endParaRPr>
          </a:p>
          <a:p>
            <a:pPr marL="12700">
              <a:spcBef>
                <a:spcPts val="1390"/>
              </a:spcBef>
            </a:pPr>
            <a:r>
              <a:rPr sz="2000" kern="0" spc="-10" dirty="0">
                <a:solidFill>
                  <a:sysClr val="windowText" lastClr="000000"/>
                </a:solidFill>
                <a:latin typeface="Franklin Gothic Medium"/>
                <a:cs typeface="Franklin Gothic Medium"/>
              </a:rPr>
              <a:t>____________________</a:t>
            </a:r>
            <a:endParaRPr sz="2000" kern="0">
              <a:solidFill>
                <a:sysClr val="windowText" lastClr="000000"/>
              </a:solidFill>
              <a:latin typeface="Franklin Gothic Medium"/>
              <a:cs typeface="Franklin Gothic Medium"/>
            </a:endParaRPr>
          </a:p>
          <a:p>
            <a:pPr>
              <a:spcBef>
                <a:spcPts val="30"/>
              </a:spcBef>
            </a:pPr>
            <a:endParaRPr sz="3000" kern="0">
              <a:solidFill>
                <a:sysClr val="windowText" lastClr="000000"/>
              </a:solidFill>
              <a:latin typeface="Franklin Gothic Medium"/>
              <a:cs typeface="Franklin Gothic Medium"/>
            </a:endParaRPr>
          </a:p>
          <a:p>
            <a:pPr marL="12700"/>
            <a:r>
              <a:rPr sz="3600" kern="0" dirty="0">
                <a:solidFill>
                  <a:sysClr val="windowText" lastClr="000000"/>
                </a:solidFill>
                <a:latin typeface="Franklin Gothic Medium"/>
                <a:cs typeface="Franklin Gothic Medium"/>
              </a:rPr>
              <a:t>15%</a:t>
            </a:r>
            <a:r>
              <a:rPr sz="3600" kern="0" spc="-10" dirty="0">
                <a:solidFill>
                  <a:sysClr val="windowText" lastClr="000000"/>
                </a:solidFill>
                <a:latin typeface="Franklin Gothic Medium"/>
                <a:cs typeface="Franklin Gothic Medium"/>
              </a:rPr>
              <a:t> </a:t>
            </a:r>
            <a:r>
              <a:rPr sz="3600" kern="0" spc="-20" dirty="0">
                <a:solidFill>
                  <a:sysClr val="windowText" lastClr="000000"/>
                </a:solidFill>
                <a:latin typeface="Franklin Gothic Medium"/>
                <a:cs typeface="Franklin Gothic Medium"/>
              </a:rPr>
              <a:t>Save</a:t>
            </a:r>
            <a:endParaRPr sz="3600" kern="0">
              <a:solidFill>
                <a:sysClr val="windowText" lastClr="000000"/>
              </a:solidFill>
              <a:latin typeface="Franklin Gothic Medium"/>
              <a:cs typeface="Franklin Gothic Medium"/>
            </a:endParaRPr>
          </a:p>
          <a:p>
            <a:pPr marL="12700">
              <a:spcBef>
                <a:spcPts val="50"/>
              </a:spcBef>
            </a:pPr>
            <a:r>
              <a:rPr sz="2000" kern="0" dirty="0">
                <a:solidFill>
                  <a:sysClr val="windowText" lastClr="000000"/>
                </a:solidFill>
                <a:latin typeface="Franklin Gothic Medium"/>
                <a:cs typeface="Franklin Gothic Medium"/>
              </a:rPr>
              <a:t>(personal</a:t>
            </a:r>
            <a:r>
              <a:rPr sz="2000" kern="0" spc="-15" dirty="0">
                <a:solidFill>
                  <a:sysClr val="windowText" lastClr="000000"/>
                </a:solidFill>
                <a:latin typeface="Franklin Gothic Medium"/>
                <a:cs typeface="Franklin Gothic Medium"/>
              </a:rPr>
              <a:t> </a:t>
            </a:r>
            <a:r>
              <a:rPr sz="2000" kern="0" spc="-10" dirty="0">
                <a:solidFill>
                  <a:sysClr val="windowText" lastClr="000000"/>
                </a:solidFill>
                <a:latin typeface="Franklin Gothic Medium"/>
                <a:cs typeface="Franklin Gothic Medium"/>
              </a:rPr>
              <a:t>savings</a:t>
            </a:r>
            <a:endParaRPr sz="2000" kern="0">
              <a:solidFill>
                <a:sysClr val="windowText" lastClr="000000"/>
              </a:solidFill>
              <a:latin typeface="Franklin Gothic Medium"/>
              <a:cs typeface="Franklin Gothic Medium"/>
            </a:endParaRPr>
          </a:p>
          <a:p>
            <a:pPr marL="12700">
              <a:spcBef>
                <a:spcPts val="204"/>
              </a:spcBef>
            </a:pPr>
            <a:r>
              <a:rPr sz="2000" kern="0" dirty="0">
                <a:solidFill>
                  <a:sysClr val="windowText" lastClr="000000"/>
                </a:solidFill>
                <a:latin typeface="Franklin Gothic Medium"/>
                <a:cs typeface="Franklin Gothic Medium"/>
              </a:rPr>
              <a:t>and</a:t>
            </a:r>
            <a:r>
              <a:rPr sz="2000" kern="0" spc="-25" dirty="0">
                <a:solidFill>
                  <a:sysClr val="windowText" lastClr="000000"/>
                </a:solidFill>
                <a:latin typeface="Franklin Gothic Medium"/>
                <a:cs typeface="Franklin Gothic Medium"/>
              </a:rPr>
              <a:t> </a:t>
            </a:r>
            <a:r>
              <a:rPr sz="2000" kern="0" spc="-10" dirty="0">
                <a:solidFill>
                  <a:sysClr val="windowText" lastClr="000000"/>
                </a:solidFill>
                <a:latin typeface="Franklin Gothic Medium"/>
                <a:cs typeface="Franklin Gothic Medium"/>
              </a:rPr>
              <a:t>investing)</a:t>
            </a:r>
            <a:endParaRPr sz="2000" kern="0">
              <a:solidFill>
                <a:sysClr val="windowText" lastClr="000000"/>
              </a:solidFill>
              <a:latin typeface="Franklin Gothic Medium"/>
              <a:cs typeface="Franklin Gothic Medium"/>
            </a:endParaRPr>
          </a:p>
        </p:txBody>
      </p:sp>
      <p:pic>
        <p:nvPicPr>
          <p:cNvPr id="5" name="object 5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981200" y="1173493"/>
            <a:ext cx="5237988" cy="5237975"/>
          </a:xfrm>
          <a:prstGeom prst="rect">
            <a:avLst/>
          </a:prstGeom>
        </p:spPr>
      </p:pic>
      <p:sp>
        <p:nvSpPr>
          <p:cNvPr id="6" name="object 6"/>
          <p:cNvSpPr txBox="1"/>
          <p:nvPr/>
        </p:nvSpPr>
        <p:spPr>
          <a:xfrm>
            <a:off x="2447289" y="2782633"/>
            <a:ext cx="2247900" cy="178562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spcBef>
                <a:spcPts val="105"/>
              </a:spcBef>
            </a:pPr>
            <a:r>
              <a:rPr sz="3500" kern="0" dirty="0">
                <a:solidFill>
                  <a:srgbClr val="FFFFFF"/>
                </a:solidFill>
                <a:latin typeface="Franklin Gothic Medium"/>
                <a:cs typeface="Franklin Gothic Medium"/>
              </a:rPr>
              <a:t>75%</a:t>
            </a:r>
            <a:r>
              <a:rPr sz="3500" kern="0" spc="-15" dirty="0">
                <a:solidFill>
                  <a:srgbClr val="FFFFFF"/>
                </a:solidFill>
                <a:latin typeface="Franklin Gothic Medium"/>
                <a:cs typeface="Franklin Gothic Medium"/>
              </a:rPr>
              <a:t> </a:t>
            </a:r>
            <a:r>
              <a:rPr sz="3500" kern="0" spc="-10" dirty="0">
                <a:solidFill>
                  <a:srgbClr val="FFFFFF"/>
                </a:solidFill>
                <a:latin typeface="Franklin Gothic Medium"/>
                <a:cs typeface="Franklin Gothic Medium"/>
              </a:rPr>
              <a:t>Spend</a:t>
            </a:r>
            <a:endParaRPr sz="3500" kern="0">
              <a:solidFill>
                <a:sysClr val="windowText" lastClr="000000"/>
              </a:solidFill>
              <a:latin typeface="Franklin Gothic Medium"/>
              <a:cs typeface="Franklin Gothic Medium"/>
            </a:endParaRPr>
          </a:p>
          <a:p>
            <a:pPr marL="12700" marR="735330">
              <a:spcBef>
                <a:spcPts val="45"/>
              </a:spcBef>
            </a:pPr>
            <a:r>
              <a:rPr sz="2000" kern="0" dirty="0">
                <a:solidFill>
                  <a:srgbClr val="FFFFFF"/>
                </a:solidFill>
                <a:latin typeface="Franklin Gothic Medium"/>
                <a:cs typeface="Franklin Gothic Medium"/>
              </a:rPr>
              <a:t>(life</a:t>
            </a:r>
            <a:r>
              <a:rPr sz="2000" kern="0" spc="-35" dirty="0">
                <a:solidFill>
                  <a:srgbClr val="FFFFFF"/>
                </a:solidFill>
                <a:latin typeface="Franklin Gothic Medium"/>
                <a:cs typeface="Franklin Gothic Medium"/>
              </a:rPr>
              <a:t> </a:t>
            </a:r>
            <a:r>
              <a:rPr sz="2000" kern="0" spc="-10" dirty="0">
                <a:solidFill>
                  <a:srgbClr val="FFFFFF"/>
                </a:solidFill>
                <a:latin typeface="Franklin Gothic Medium"/>
                <a:cs typeface="Franklin Gothic Medium"/>
              </a:rPr>
              <a:t>expenses </a:t>
            </a:r>
            <a:r>
              <a:rPr sz="2000" kern="0" dirty="0">
                <a:solidFill>
                  <a:srgbClr val="FFFFFF"/>
                </a:solidFill>
                <a:latin typeface="Franklin Gothic Medium"/>
                <a:cs typeface="Franklin Gothic Medium"/>
              </a:rPr>
              <a:t>like</a:t>
            </a:r>
            <a:r>
              <a:rPr sz="2000" kern="0" spc="-45" dirty="0">
                <a:solidFill>
                  <a:srgbClr val="FFFFFF"/>
                </a:solidFill>
                <a:latin typeface="Franklin Gothic Medium"/>
                <a:cs typeface="Franklin Gothic Medium"/>
              </a:rPr>
              <a:t> </a:t>
            </a:r>
            <a:r>
              <a:rPr sz="2000" kern="0" spc="-10" dirty="0">
                <a:solidFill>
                  <a:srgbClr val="FFFFFF"/>
                </a:solidFill>
                <a:latin typeface="Franklin Gothic Medium"/>
                <a:cs typeface="Franklin Gothic Medium"/>
              </a:rPr>
              <a:t>housing,</a:t>
            </a:r>
            <a:endParaRPr sz="2000" kern="0">
              <a:solidFill>
                <a:sysClr val="windowText" lastClr="000000"/>
              </a:solidFill>
              <a:latin typeface="Franklin Gothic Medium"/>
              <a:cs typeface="Franklin Gothic Medium"/>
            </a:endParaRPr>
          </a:p>
          <a:p>
            <a:pPr marL="12700" marR="5080"/>
            <a:r>
              <a:rPr sz="2000" kern="0" dirty="0">
                <a:solidFill>
                  <a:srgbClr val="FFFFFF"/>
                </a:solidFill>
                <a:latin typeface="Franklin Gothic Medium"/>
                <a:cs typeface="Franklin Gothic Medium"/>
              </a:rPr>
              <a:t>food,</a:t>
            </a:r>
            <a:r>
              <a:rPr sz="2000" kern="0" spc="-25" dirty="0">
                <a:solidFill>
                  <a:srgbClr val="FFFFFF"/>
                </a:solidFill>
                <a:latin typeface="Franklin Gothic Medium"/>
                <a:cs typeface="Franklin Gothic Medium"/>
              </a:rPr>
              <a:t> </a:t>
            </a:r>
            <a:r>
              <a:rPr sz="2000" kern="0" spc="-10" dirty="0">
                <a:solidFill>
                  <a:srgbClr val="FFFFFF"/>
                </a:solidFill>
                <a:latin typeface="Franklin Gothic Medium"/>
                <a:cs typeface="Franklin Gothic Medium"/>
              </a:rPr>
              <a:t>transportation, </a:t>
            </a:r>
            <a:r>
              <a:rPr sz="2000" kern="0" dirty="0">
                <a:solidFill>
                  <a:srgbClr val="FFFFFF"/>
                </a:solidFill>
                <a:latin typeface="Franklin Gothic Medium"/>
                <a:cs typeface="Franklin Gothic Medium"/>
              </a:rPr>
              <a:t>debt,</a:t>
            </a:r>
            <a:r>
              <a:rPr sz="2000" kern="0" spc="-10" dirty="0">
                <a:solidFill>
                  <a:srgbClr val="FFFFFF"/>
                </a:solidFill>
                <a:latin typeface="Franklin Gothic Medium"/>
                <a:cs typeface="Franklin Gothic Medium"/>
              </a:rPr>
              <a:t> utilities)</a:t>
            </a:r>
            <a:endParaRPr sz="2000" kern="0">
              <a:solidFill>
                <a:sysClr val="windowText" lastClr="000000"/>
              </a:solidFill>
              <a:latin typeface="Franklin Gothic Medium"/>
              <a:cs typeface="Franklin Gothic Medium"/>
            </a:endParaRPr>
          </a:p>
        </p:txBody>
      </p:sp>
      <p:sp>
        <p:nvSpPr>
          <p:cNvPr id="7" name="object 7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tabLst>
                <a:tab pos="2136775" algn="l"/>
              </a:tabLst>
            </a:pPr>
            <a:r>
              <a:rPr kern="0" dirty="0">
                <a:solidFill>
                  <a:prstClr val="black"/>
                </a:solidFill>
              </a:rPr>
              <a:t>Money</a:t>
            </a:r>
            <a:r>
              <a:rPr kern="0" spc="-5" dirty="0">
                <a:solidFill>
                  <a:prstClr val="black"/>
                </a:solidFill>
              </a:rPr>
              <a:t> </a:t>
            </a:r>
            <a:r>
              <a:rPr kern="0" dirty="0">
                <a:solidFill>
                  <a:prstClr val="black"/>
                </a:solidFill>
              </a:rPr>
              <a:t>Smart</a:t>
            </a:r>
            <a:r>
              <a:rPr kern="0" spc="-10" dirty="0">
                <a:solidFill>
                  <a:prstClr val="black"/>
                </a:solidFill>
              </a:rPr>
              <a:t> </a:t>
            </a:r>
            <a:r>
              <a:rPr kern="0" dirty="0">
                <a:solidFill>
                  <a:prstClr val="black"/>
                </a:solidFill>
              </a:rPr>
              <a:t>for</a:t>
            </a:r>
            <a:r>
              <a:rPr kern="0" spc="-5" dirty="0">
                <a:solidFill>
                  <a:prstClr val="black"/>
                </a:solidFill>
              </a:rPr>
              <a:t> </a:t>
            </a:r>
            <a:r>
              <a:rPr kern="0" spc="-10" dirty="0">
                <a:solidFill>
                  <a:prstClr val="black"/>
                </a:solidFill>
              </a:rPr>
              <a:t>Young</a:t>
            </a:r>
            <a:r>
              <a:rPr kern="0" spc="-20" dirty="0">
                <a:solidFill>
                  <a:prstClr val="black"/>
                </a:solidFill>
              </a:rPr>
              <a:t> </a:t>
            </a:r>
            <a:r>
              <a:rPr kern="0" spc="-10" dirty="0">
                <a:solidFill>
                  <a:prstClr val="black"/>
                </a:solidFill>
              </a:rPr>
              <a:t>People</a:t>
            </a:r>
            <a:r>
              <a:rPr kern="0" dirty="0">
                <a:solidFill>
                  <a:prstClr val="black"/>
                </a:solidFill>
              </a:rPr>
              <a:t>	Grades 9 -- </a:t>
            </a:r>
            <a:r>
              <a:rPr kern="0" spc="-25" dirty="0">
                <a:solidFill>
                  <a:prstClr val="black"/>
                </a:solidFill>
              </a:rPr>
              <a:t>12</a:t>
            </a:r>
          </a:p>
        </p:txBody>
      </p:sp>
    </p:spTree>
    <p:extLst>
      <p:ext uri="{BB962C8B-B14F-4D97-AF65-F5344CB8AC3E}">
        <p14:creationId xmlns:p14="http://schemas.microsoft.com/office/powerpoint/2010/main" val="1859733075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5D2C85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140492961C60249A3F065AB78EE45D6" ma:contentTypeVersion="6" ma:contentTypeDescription="Create a new document." ma:contentTypeScope="" ma:versionID="36d3f91205447c73e7d4f839bc87520c">
  <xsd:schema xmlns:xsd="http://www.w3.org/2001/XMLSchema" xmlns:xs="http://www.w3.org/2001/XMLSchema" xmlns:p="http://schemas.microsoft.com/office/2006/metadata/properties" xmlns:ns3="cf31d778-5f55-45b5-ba0d-2c15cafa4197" xmlns:ns4="343c76de-4752-4217-8b23-c2026360b588" targetNamespace="http://schemas.microsoft.com/office/2006/metadata/properties" ma:root="true" ma:fieldsID="453c5fde963ec1d02298c4bbe32480b4" ns3:_="" ns4:_="">
    <xsd:import namespace="cf31d778-5f55-45b5-ba0d-2c15cafa4197"/>
    <xsd:import namespace="343c76de-4752-4217-8b23-c2026360b588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4:SharedWithUsers" minOccurs="0"/>
                <xsd:element ref="ns4:SharedWithDetails" minOccurs="0"/>
                <xsd:element ref="ns4:SharingHintHash" minOccurs="0"/>
                <xsd:element ref="ns3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f31d778-5f55-45b5-ba0d-2c15cafa419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LengthInSeconds" ma:index="13" nillable="true" ma:displayName="MediaLengthInSeconds" ma:hidden="true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43c76de-4752-4217-8b23-c2026360b588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2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3CD3B11C-269D-443B-B337-9C37DA3E7FD0}">
  <ds:schemaRefs>
    <ds:schemaRef ds:uri="http://purl.org/dc/elements/1.1/"/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343c76de-4752-4217-8b23-c2026360b588"/>
    <ds:schemaRef ds:uri="cf31d778-5f55-45b5-ba0d-2c15cafa4197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08C253ED-098A-4B74-A493-7A0E1C16E82A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3B0CEEED-6D66-4A8D-B7B5-5546A4D5396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f31d778-5f55-45b5-ba0d-2c15cafa4197"/>
    <ds:schemaRef ds:uri="343c76de-4752-4217-8b23-c2026360b58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106</Words>
  <Application>Microsoft Office PowerPoint</Application>
  <PresentationFormat>Widescreen</PresentationFormat>
  <Paragraphs>32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Calibri</vt:lpstr>
      <vt:lpstr>Franklin Gothic Book</vt:lpstr>
      <vt:lpstr>Franklin Gothic Medium</vt:lpstr>
      <vt:lpstr>1_Office Theme</vt:lpstr>
      <vt:lpstr>PowerPoint Presentation</vt:lpstr>
      <vt:lpstr>Spend, Save, Give</vt:lpstr>
      <vt:lpstr>Philanthropy</vt:lpstr>
      <vt:lpstr>BUDGET: Spend, Save, Give</vt:lpstr>
    </vt:vector>
  </TitlesOfParts>
  <Company>FDIC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Burroughs, Brittany L.</dc:creator>
  <cp:lastModifiedBy>Gustafson, Joan L.</cp:lastModifiedBy>
  <cp:revision>2</cp:revision>
  <dcterms:created xsi:type="dcterms:W3CDTF">2022-04-06T14:26:42Z</dcterms:created>
  <dcterms:modified xsi:type="dcterms:W3CDTF">2022-08-09T13:32:37Z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0x0101004140492961C60249A3F065AB78EE45D6</vt:lpwstr>
  </property>
</Properties>
</file>