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3341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58281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14588" y="2082397"/>
            <a:ext cx="4748105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581289" y="2082397"/>
            <a:ext cx="45186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61210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485394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78410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7090833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14588" y="1393952"/>
            <a:ext cx="10762825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57476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17: Pocket Giving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7776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42767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Spend,</a:t>
            </a:r>
            <a:r>
              <a:rPr spc="-70" dirty="0"/>
              <a:t> </a:t>
            </a:r>
            <a:r>
              <a:rPr dirty="0"/>
              <a:t>Save,</a:t>
            </a:r>
            <a:r>
              <a:rPr spc="-70" dirty="0"/>
              <a:t> </a:t>
            </a:r>
            <a:r>
              <a:rPr spc="-20" dirty="0"/>
              <a:t>Give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1851659" y="1767841"/>
            <a:ext cx="8601710" cy="2859405"/>
            <a:chOff x="327659" y="1767840"/>
            <a:chExt cx="8601710" cy="2859405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03619" y="1767840"/>
              <a:ext cx="2825494" cy="273557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188208" y="1839468"/>
              <a:ext cx="2880359" cy="278739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27659" y="1767840"/>
              <a:ext cx="2825495" cy="2735579"/>
            </a:xfrm>
            <a:prstGeom prst="rect">
              <a:avLst/>
            </a:prstGeom>
          </p:spPr>
        </p:pic>
      </p:grpSp>
      <p:sp>
        <p:nvSpPr>
          <p:cNvPr id="7" name="object 7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29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912156" y="4739937"/>
            <a:ext cx="85280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Spend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801965" y="4739937"/>
            <a:ext cx="65341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Save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912449" y="4739937"/>
            <a:ext cx="58483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24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Give</a:t>
            </a:r>
            <a:endParaRPr sz="24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18458587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30448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/>
              <a:t>Philanthropy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4081" y="545084"/>
            <a:ext cx="2635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30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4703065" y="2269476"/>
            <a:ext cx="2639695" cy="3717290"/>
            <a:chOff x="3179064" y="2269476"/>
            <a:chExt cx="2639695" cy="371729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179064" y="2592323"/>
              <a:ext cx="2639567" cy="3393947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517151" y="2288526"/>
              <a:ext cx="165100" cy="328295"/>
            </a:xfrm>
            <a:custGeom>
              <a:avLst/>
              <a:gdLst/>
              <a:ahLst/>
              <a:cxnLst/>
              <a:rect l="l" t="t" r="r" b="b"/>
              <a:pathLst>
                <a:path w="165100" h="328294">
                  <a:moveTo>
                    <a:pt x="0" y="0"/>
                  </a:moveTo>
                  <a:lnTo>
                    <a:pt x="164642" y="328168"/>
                  </a:lnTo>
                </a:path>
              </a:pathLst>
            </a:custGeom>
            <a:ln w="381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3335055" y="2596225"/>
              <a:ext cx="678815" cy="207010"/>
            </a:xfrm>
            <a:custGeom>
              <a:avLst/>
              <a:gdLst/>
              <a:ahLst/>
              <a:cxnLst/>
              <a:rect l="l" t="t" r="r" b="b"/>
              <a:pathLst>
                <a:path w="678814" h="207010">
                  <a:moveTo>
                    <a:pt x="0" y="0"/>
                  </a:moveTo>
                  <a:lnTo>
                    <a:pt x="678751" y="207010"/>
                  </a:lnTo>
                </a:path>
              </a:pathLst>
            </a:custGeom>
            <a:ln w="381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5538215" y="1624583"/>
            <a:ext cx="1117600" cy="54438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51435" rIns="0" bIns="0" rtlCol="0">
            <a:spAutoFit/>
          </a:bodyPr>
          <a:lstStyle/>
          <a:p>
            <a:pPr marL="109855">
              <a:spcBef>
                <a:spcPts val="405"/>
              </a:spcBef>
            </a:pPr>
            <a:r>
              <a:rPr sz="32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skills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2827020" y="2345435"/>
            <a:ext cx="1920239" cy="54502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52069" rIns="0" bIns="0" rtlCol="0">
            <a:spAutoFit/>
          </a:bodyPr>
          <a:lstStyle/>
          <a:p>
            <a:pPr marL="108585">
              <a:spcBef>
                <a:spcPts val="409"/>
              </a:spcBef>
            </a:pPr>
            <a:r>
              <a:rPr sz="32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resources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4270648" y="2650379"/>
            <a:ext cx="3336290" cy="1461770"/>
            <a:chOff x="2746648" y="2650379"/>
            <a:chExt cx="3336290" cy="1461770"/>
          </a:xfrm>
        </p:grpSpPr>
        <p:sp>
          <p:nvSpPr>
            <p:cNvPr id="11" name="object 11"/>
            <p:cNvSpPr/>
            <p:nvPr/>
          </p:nvSpPr>
          <p:spPr>
            <a:xfrm>
              <a:off x="5870920" y="3518896"/>
              <a:ext cx="175895" cy="110489"/>
            </a:xfrm>
            <a:custGeom>
              <a:avLst/>
              <a:gdLst/>
              <a:ahLst/>
              <a:cxnLst/>
              <a:rect l="l" t="t" r="r" b="b"/>
              <a:pathLst>
                <a:path w="175895" h="110489">
                  <a:moveTo>
                    <a:pt x="175310" y="109931"/>
                  </a:moveTo>
                  <a:lnTo>
                    <a:pt x="0" y="0"/>
                  </a:lnTo>
                </a:path>
              </a:pathLst>
            </a:custGeom>
            <a:ln w="381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2" name="object 12"/>
            <p:cNvSpPr/>
            <p:nvPr/>
          </p:nvSpPr>
          <p:spPr>
            <a:xfrm>
              <a:off x="5347505" y="2669429"/>
              <a:ext cx="716280" cy="304800"/>
            </a:xfrm>
            <a:custGeom>
              <a:avLst/>
              <a:gdLst/>
              <a:ahLst/>
              <a:cxnLst/>
              <a:rect l="l" t="t" r="r" b="b"/>
              <a:pathLst>
                <a:path w="716279" h="304800">
                  <a:moveTo>
                    <a:pt x="715860" y="0"/>
                  </a:moveTo>
                  <a:lnTo>
                    <a:pt x="0" y="304622"/>
                  </a:lnTo>
                </a:path>
              </a:pathLst>
            </a:custGeom>
            <a:ln w="381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13" name="object 13"/>
            <p:cNvSpPr/>
            <p:nvPr/>
          </p:nvSpPr>
          <p:spPr>
            <a:xfrm>
              <a:off x="2765698" y="3971771"/>
              <a:ext cx="386080" cy="121285"/>
            </a:xfrm>
            <a:custGeom>
              <a:avLst/>
              <a:gdLst/>
              <a:ahLst/>
              <a:cxnLst/>
              <a:rect l="l" t="t" r="r" b="b"/>
              <a:pathLst>
                <a:path w="386080" h="121285">
                  <a:moveTo>
                    <a:pt x="0" y="0"/>
                  </a:moveTo>
                  <a:lnTo>
                    <a:pt x="385559" y="121285"/>
                  </a:lnTo>
                </a:path>
              </a:pathLst>
            </a:custGeom>
            <a:ln w="38100">
              <a:solidFill>
                <a:srgbClr val="7030A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70291" y="3342132"/>
            <a:ext cx="1028700" cy="54438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51435" rIns="0" bIns="0" rtlCol="0">
            <a:spAutoFit/>
          </a:bodyPr>
          <a:lstStyle/>
          <a:p>
            <a:pPr marL="109220">
              <a:spcBef>
                <a:spcPts val="405"/>
              </a:spcBef>
            </a:pPr>
            <a:r>
              <a:rPr sz="3200" kern="0" spc="-2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time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7" name="object 1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7670291" y="2345435"/>
            <a:ext cx="1408430" cy="54502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52069" rIns="0" bIns="0" rtlCol="0">
            <a:spAutoFit/>
          </a:bodyPr>
          <a:lstStyle/>
          <a:p>
            <a:pPr marL="109220">
              <a:spcBef>
                <a:spcPts val="409"/>
              </a:spcBef>
            </a:pPr>
            <a:r>
              <a:rPr sz="32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money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827020" y="3709415"/>
            <a:ext cx="1434465" cy="54438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51435" rIns="0" bIns="0" rtlCol="0">
            <a:spAutoFit/>
          </a:bodyPr>
          <a:lstStyle/>
          <a:p>
            <a:pPr marL="108585">
              <a:spcBef>
                <a:spcPts val="405"/>
              </a:spcBef>
            </a:pPr>
            <a:r>
              <a:rPr sz="32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talents</a:t>
            </a:r>
            <a:endParaRPr sz="32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42360483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1" y="305975"/>
            <a:ext cx="648652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  <a:tabLst>
                <a:tab pos="4015104" algn="l"/>
              </a:tabLst>
            </a:pPr>
            <a:r>
              <a:rPr dirty="0"/>
              <a:t>BUDGET:</a:t>
            </a:r>
            <a:r>
              <a:rPr spc="-265" dirty="0"/>
              <a:t> </a:t>
            </a:r>
            <a:r>
              <a:rPr spc="-10" dirty="0"/>
              <a:t>Spend,</a:t>
            </a:r>
            <a:r>
              <a:rPr dirty="0"/>
              <a:t>	Save,</a:t>
            </a:r>
            <a:r>
              <a:rPr spc="-125" dirty="0"/>
              <a:t> </a:t>
            </a:r>
            <a:r>
              <a:rPr spc="-20" dirty="0"/>
              <a:t>Give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08621" y="545084"/>
            <a:ext cx="24511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5" dirty="0">
                <a:solidFill>
                  <a:srgbClr val="FFFFFF"/>
                </a:solidFill>
                <a:latin typeface="Franklin Gothic Book"/>
                <a:cs typeface="Franklin Gothic Book"/>
              </a:rPr>
              <a:t>31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7423784" y="2131758"/>
            <a:ext cx="2569210" cy="336310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5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10%</a:t>
            </a:r>
            <a:r>
              <a:rPr sz="3500" kern="0" spc="-6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5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Give</a:t>
            </a:r>
            <a:endParaRPr sz="35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55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(donations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to</a:t>
            </a:r>
            <a:r>
              <a:rPr sz="2000" kern="0" spc="-3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support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204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the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common</a:t>
            </a:r>
            <a:r>
              <a:rPr sz="2000" kern="0" spc="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good)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1390"/>
              </a:spcBef>
            </a:pP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____________________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>
              <a:spcBef>
                <a:spcPts val="30"/>
              </a:spcBef>
            </a:pPr>
            <a:endParaRPr sz="3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/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15%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Save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50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(personal</a:t>
            </a:r>
            <a:r>
              <a:rPr sz="2000" kern="0" spc="-1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savings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204"/>
              </a:spcBef>
            </a:pPr>
            <a:r>
              <a:rPr sz="20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and</a:t>
            </a:r>
            <a:r>
              <a:rPr sz="20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investing)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pic>
        <p:nvPicPr>
          <p:cNvPr id="5" name="object 5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981200" y="1173493"/>
            <a:ext cx="5237988" cy="5237975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2447289" y="2782633"/>
            <a:ext cx="2247900" cy="178562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5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75%</a:t>
            </a:r>
            <a:r>
              <a:rPr sz="3500" kern="0" spc="-1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35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Spend</a:t>
            </a:r>
            <a:endParaRPr sz="35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 marR="735330">
              <a:spcBef>
                <a:spcPts val="45"/>
              </a:spcBef>
            </a:pPr>
            <a:r>
              <a:rPr sz="20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(life</a:t>
            </a:r>
            <a:r>
              <a:rPr sz="2000" kern="0" spc="-3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expenses </a:t>
            </a:r>
            <a:r>
              <a:rPr sz="20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like</a:t>
            </a:r>
            <a:r>
              <a:rPr sz="2000" kern="0" spc="-4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housing,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 marR="5080"/>
            <a:r>
              <a:rPr sz="20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food,</a:t>
            </a:r>
            <a:r>
              <a:rPr sz="20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0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transportation, </a:t>
            </a:r>
            <a:r>
              <a:rPr sz="20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debt,</a:t>
            </a:r>
            <a:r>
              <a:rPr sz="20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utilities)</a:t>
            </a:r>
            <a:endParaRPr sz="20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1859733075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5D2C85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CD3B11C-269D-443B-B337-9C37DA3E7FD0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343c76de-4752-4217-8b23-c2026360b588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8C253ED-098A-4B74-A493-7A0E1C16E8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3B0CEEED-6D66-4A8D-B7B5-5546A4D5396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106</Words>
  <Application>Microsoft Office PowerPoint</Application>
  <PresentationFormat>Widescreen</PresentationFormat>
  <Paragraphs>32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Calibri</vt:lpstr>
      <vt:lpstr>Franklin Gothic Book</vt:lpstr>
      <vt:lpstr>Franklin Gothic Medium</vt:lpstr>
      <vt:lpstr>1_Office Theme</vt:lpstr>
      <vt:lpstr>PowerPoint Presentation</vt:lpstr>
      <vt:lpstr>Spend, Save, Give</vt:lpstr>
      <vt:lpstr>Philanthropy</vt:lpstr>
      <vt:lpstr>BUDGET: Spend, Save, Give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2022-04-06T14:26:42Z</dcterms:created>
  <dcterms:modified xsi:type="dcterms:W3CDTF">2022-08-09T13:32:37Z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