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7812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08468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4588" y="2082397"/>
            <a:ext cx="474810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581289" y="2082397"/>
            <a:ext cx="45186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4051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1168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0012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7090833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4588" y="1393952"/>
            <a:ext cx="1076282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92040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2014654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16: Crash Pad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262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sz="half" idx="2"/>
          </p:nvPr>
        </p:nvSpPr>
        <p:spPr>
          <a:xfrm>
            <a:off x="2238589" y="2082397"/>
            <a:ext cx="4748105" cy="3158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4945" marR="674370" indent="-182880">
              <a:lnSpc>
                <a:spcPct val="120000"/>
              </a:lnSpc>
              <a:spcBef>
                <a:spcPts val="100"/>
              </a:spcBef>
              <a:buFont typeface="Wingdings"/>
              <a:buChar char=""/>
              <a:tabLst>
                <a:tab pos="195580" algn="l"/>
              </a:tabLst>
            </a:pPr>
            <a:r>
              <a:rPr dirty="0"/>
              <a:t>Not</a:t>
            </a:r>
            <a:r>
              <a:rPr spc="-40" dirty="0"/>
              <a:t> </a:t>
            </a:r>
            <a:r>
              <a:rPr dirty="0"/>
              <a:t>responsible</a:t>
            </a:r>
            <a:r>
              <a:rPr spc="-25" dirty="0"/>
              <a:t> </a:t>
            </a:r>
            <a:r>
              <a:rPr dirty="0"/>
              <a:t>for</a:t>
            </a:r>
            <a:r>
              <a:rPr spc="-40" dirty="0"/>
              <a:t> </a:t>
            </a:r>
            <a:r>
              <a:rPr spc="-10" dirty="0"/>
              <a:t>property maintenance</a:t>
            </a:r>
          </a:p>
          <a:p>
            <a:pPr marL="194945" marR="80645" indent="-182880">
              <a:lnSpc>
                <a:spcPct val="120000"/>
              </a:lnSpc>
              <a:spcBef>
                <a:spcPts val="600"/>
              </a:spcBef>
              <a:buFont typeface="Wingdings"/>
              <a:buChar char=""/>
              <a:tabLst>
                <a:tab pos="195580" algn="l"/>
              </a:tabLst>
            </a:pPr>
            <a:r>
              <a:rPr spc="-10" dirty="0"/>
              <a:t>Generally, </a:t>
            </a:r>
            <a:r>
              <a:rPr dirty="0"/>
              <a:t>under</a:t>
            </a:r>
            <a:r>
              <a:rPr spc="-10" dirty="0"/>
              <a:t> </a:t>
            </a:r>
            <a:r>
              <a:rPr dirty="0"/>
              <a:t>a</a:t>
            </a:r>
            <a:r>
              <a:rPr spc="-25" dirty="0"/>
              <a:t> </a:t>
            </a:r>
            <a:r>
              <a:rPr dirty="0"/>
              <a:t>rental</a:t>
            </a:r>
            <a:r>
              <a:rPr spc="-5" dirty="0"/>
              <a:t> </a:t>
            </a:r>
            <a:r>
              <a:rPr spc="-10" dirty="0"/>
              <a:t>contract, </a:t>
            </a:r>
            <a:r>
              <a:rPr dirty="0"/>
              <a:t>or</a:t>
            </a:r>
            <a:r>
              <a:rPr spc="-20" dirty="0"/>
              <a:t> </a:t>
            </a:r>
            <a:r>
              <a:rPr dirty="0"/>
              <a:t>lease,</a:t>
            </a:r>
            <a:r>
              <a:rPr spc="-20" dirty="0"/>
              <a:t> </a:t>
            </a:r>
            <a:r>
              <a:rPr dirty="0"/>
              <a:t>for</a:t>
            </a:r>
            <a:r>
              <a:rPr spc="-25" dirty="0"/>
              <a:t> </a:t>
            </a:r>
            <a:r>
              <a:rPr dirty="0"/>
              <a:t>one</a:t>
            </a:r>
            <a:r>
              <a:rPr spc="-15" dirty="0"/>
              <a:t> </a:t>
            </a:r>
            <a:r>
              <a:rPr dirty="0"/>
              <a:t>year</a:t>
            </a:r>
            <a:r>
              <a:rPr spc="-20" dirty="0"/>
              <a:t> </a:t>
            </a:r>
            <a:r>
              <a:rPr dirty="0"/>
              <a:t>or</a:t>
            </a:r>
            <a:r>
              <a:rPr spc="-15" dirty="0"/>
              <a:t> </a:t>
            </a:r>
            <a:r>
              <a:rPr spc="-20" dirty="0"/>
              <a:t>less, </a:t>
            </a:r>
            <a:r>
              <a:rPr dirty="0"/>
              <a:t>creating</a:t>
            </a:r>
            <a:r>
              <a:rPr spc="-45" dirty="0"/>
              <a:t> </a:t>
            </a:r>
            <a:r>
              <a:rPr dirty="0"/>
              <a:t>greater</a:t>
            </a:r>
            <a:r>
              <a:rPr spc="-50" dirty="0"/>
              <a:t> </a:t>
            </a:r>
            <a:r>
              <a:rPr dirty="0"/>
              <a:t>flexibility</a:t>
            </a:r>
            <a:r>
              <a:rPr spc="-35" dirty="0"/>
              <a:t> </a:t>
            </a:r>
            <a:r>
              <a:rPr dirty="0"/>
              <a:t>to</a:t>
            </a:r>
            <a:r>
              <a:rPr spc="-55" dirty="0"/>
              <a:t> </a:t>
            </a:r>
            <a:r>
              <a:rPr spc="-20" dirty="0"/>
              <a:t>move</a:t>
            </a:r>
          </a:p>
          <a:p>
            <a:pPr marL="194945" marR="5080" indent="-182880">
              <a:lnSpc>
                <a:spcPct val="120000"/>
              </a:lnSpc>
              <a:spcBef>
                <a:spcPts val="595"/>
              </a:spcBef>
              <a:buFont typeface="Wingdings"/>
              <a:buChar char=""/>
              <a:tabLst>
                <a:tab pos="195580" algn="l"/>
              </a:tabLst>
            </a:pPr>
            <a:r>
              <a:rPr spc="-10" dirty="0"/>
              <a:t>You</a:t>
            </a:r>
            <a:r>
              <a:rPr spc="-45" dirty="0"/>
              <a:t> </a:t>
            </a:r>
            <a:r>
              <a:rPr dirty="0"/>
              <a:t>don’t</a:t>
            </a:r>
            <a:r>
              <a:rPr spc="-45" dirty="0"/>
              <a:t> </a:t>
            </a:r>
            <a:r>
              <a:rPr dirty="0"/>
              <a:t>have</a:t>
            </a:r>
            <a:r>
              <a:rPr spc="-35" dirty="0"/>
              <a:t> </a:t>
            </a:r>
            <a:r>
              <a:rPr dirty="0"/>
              <a:t>costs</a:t>
            </a:r>
            <a:r>
              <a:rPr spc="-45" dirty="0"/>
              <a:t> </a:t>
            </a:r>
            <a:r>
              <a:rPr spc="-10" dirty="0"/>
              <a:t>associated </a:t>
            </a:r>
            <a:r>
              <a:rPr dirty="0"/>
              <a:t>with</a:t>
            </a:r>
            <a:r>
              <a:rPr spc="-35" dirty="0"/>
              <a:t> </a:t>
            </a:r>
            <a:r>
              <a:rPr dirty="0"/>
              <a:t>homeownership,</a:t>
            </a:r>
            <a:r>
              <a:rPr spc="-35" dirty="0"/>
              <a:t> </a:t>
            </a:r>
            <a:r>
              <a:rPr dirty="0"/>
              <a:t>like</a:t>
            </a:r>
            <a:r>
              <a:rPr spc="-35" dirty="0"/>
              <a:t> </a:t>
            </a:r>
            <a:r>
              <a:rPr spc="-10" dirty="0"/>
              <a:t>property </a:t>
            </a:r>
            <a:r>
              <a:rPr dirty="0"/>
              <a:t>taxes</a:t>
            </a:r>
            <a:r>
              <a:rPr spc="-45" dirty="0"/>
              <a:t> </a:t>
            </a:r>
            <a:r>
              <a:rPr dirty="0"/>
              <a:t>and</a:t>
            </a:r>
            <a:r>
              <a:rPr spc="-20" dirty="0"/>
              <a:t> </a:t>
            </a:r>
            <a:r>
              <a:rPr dirty="0"/>
              <a:t>homeowner’s</a:t>
            </a:r>
            <a:r>
              <a:rPr spc="-40" dirty="0"/>
              <a:t> </a:t>
            </a:r>
            <a:r>
              <a:rPr spc="-10" dirty="0"/>
              <a:t>insurance. You</a:t>
            </a:r>
            <a:r>
              <a:rPr spc="-85" dirty="0"/>
              <a:t> </a:t>
            </a:r>
            <a:r>
              <a:rPr spc="-10" dirty="0"/>
              <a:t>may,</a:t>
            </a:r>
            <a:r>
              <a:rPr spc="-70" dirty="0"/>
              <a:t> </a:t>
            </a:r>
            <a:r>
              <a:rPr spc="-20" dirty="0"/>
              <a:t>however,</a:t>
            </a:r>
            <a:r>
              <a:rPr spc="-75" dirty="0"/>
              <a:t> </a:t>
            </a:r>
            <a:r>
              <a:rPr dirty="0"/>
              <a:t>have</a:t>
            </a:r>
            <a:r>
              <a:rPr spc="-80" dirty="0"/>
              <a:t> </a:t>
            </a:r>
            <a:r>
              <a:rPr spc="-10" dirty="0"/>
              <a:t>renter's insurance.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22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sz="half" idx="3"/>
          </p:nvPr>
        </p:nvSpPr>
        <p:spPr>
          <a:xfrm>
            <a:off x="8105289" y="2082398"/>
            <a:ext cx="4518660" cy="25704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4945" marR="473075" indent="-182880">
              <a:lnSpc>
                <a:spcPct val="120000"/>
              </a:lnSpc>
              <a:spcBef>
                <a:spcPts val="100"/>
              </a:spcBef>
              <a:buFont typeface="Wingdings"/>
              <a:buChar char=""/>
              <a:tabLst>
                <a:tab pos="195580" algn="l"/>
              </a:tabLst>
            </a:pPr>
            <a:r>
              <a:rPr spc="-10" dirty="0"/>
              <a:t>You</a:t>
            </a:r>
            <a:r>
              <a:rPr spc="-50" dirty="0"/>
              <a:t> </a:t>
            </a:r>
            <a:r>
              <a:rPr dirty="0"/>
              <a:t>are</a:t>
            </a:r>
            <a:r>
              <a:rPr spc="-20" dirty="0"/>
              <a:t> </a:t>
            </a:r>
            <a:r>
              <a:rPr dirty="0"/>
              <a:t>not</a:t>
            </a:r>
            <a:r>
              <a:rPr spc="-35" dirty="0"/>
              <a:t> </a:t>
            </a:r>
            <a:r>
              <a:rPr dirty="0"/>
              <a:t>the</a:t>
            </a:r>
            <a:r>
              <a:rPr spc="-25" dirty="0"/>
              <a:t> </a:t>
            </a:r>
            <a:r>
              <a:rPr dirty="0"/>
              <a:t>owner</a:t>
            </a:r>
            <a:r>
              <a:rPr spc="-25" dirty="0"/>
              <a:t> </a:t>
            </a:r>
            <a:r>
              <a:rPr dirty="0"/>
              <a:t>of</a:t>
            </a:r>
            <a:r>
              <a:rPr spc="-30" dirty="0"/>
              <a:t> </a:t>
            </a:r>
            <a:r>
              <a:rPr spc="-25" dirty="0"/>
              <a:t>the </a:t>
            </a:r>
            <a:r>
              <a:rPr spc="-20" dirty="0"/>
              <a:t>home</a:t>
            </a:r>
          </a:p>
          <a:p>
            <a:pPr marL="194945" marR="372110" indent="-182880">
              <a:lnSpc>
                <a:spcPct val="120000"/>
              </a:lnSpc>
              <a:spcBef>
                <a:spcPts val="600"/>
              </a:spcBef>
              <a:buFont typeface="Wingdings"/>
              <a:buChar char=""/>
              <a:tabLst>
                <a:tab pos="195580" algn="l"/>
              </a:tabLst>
            </a:pPr>
            <a:r>
              <a:rPr spc="-10" dirty="0"/>
              <a:t>Your</a:t>
            </a:r>
            <a:r>
              <a:rPr spc="-40" dirty="0"/>
              <a:t> </a:t>
            </a:r>
            <a:r>
              <a:rPr dirty="0"/>
              <a:t>rent</a:t>
            </a:r>
            <a:r>
              <a:rPr spc="-30" dirty="0"/>
              <a:t> </a:t>
            </a:r>
            <a:r>
              <a:rPr dirty="0"/>
              <a:t>might</a:t>
            </a:r>
            <a:r>
              <a:rPr spc="-40" dirty="0"/>
              <a:t> </a:t>
            </a:r>
            <a:r>
              <a:rPr dirty="0"/>
              <a:t>increase</a:t>
            </a:r>
            <a:r>
              <a:rPr spc="-15" dirty="0"/>
              <a:t> </a:t>
            </a:r>
            <a:r>
              <a:rPr spc="-20" dirty="0"/>
              <a:t>over time</a:t>
            </a:r>
          </a:p>
          <a:p>
            <a:pPr marL="194945" marR="159385" indent="-182880">
              <a:lnSpc>
                <a:spcPct val="120000"/>
              </a:lnSpc>
              <a:spcBef>
                <a:spcPts val="595"/>
              </a:spcBef>
              <a:buFont typeface="Wingdings"/>
              <a:buChar char=""/>
              <a:tabLst>
                <a:tab pos="195580" algn="l"/>
              </a:tabLst>
            </a:pPr>
            <a:r>
              <a:rPr spc="-10" dirty="0"/>
              <a:t>You</a:t>
            </a:r>
            <a:r>
              <a:rPr spc="-45" dirty="0"/>
              <a:t> </a:t>
            </a:r>
            <a:r>
              <a:rPr dirty="0"/>
              <a:t>might</a:t>
            </a:r>
            <a:r>
              <a:rPr spc="-30" dirty="0"/>
              <a:t> </a:t>
            </a:r>
            <a:r>
              <a:rPr dirty="0"/>
              <a:t>not</a:t>
            </a:r>
            <a:r>
              <a:rPr spc="-45" dirty="0"/>
              <a:t> </a:t>
            </a:r>
            <a:r>
              <a:rPr dirty="0"/>
              <a:t>always</a:t>
            </a:r>
            <a:r>
              <a:rPr spc="-15" dirty="0"/>
              <a:t> </a:t>
            </a:r>
            <a:r>
              <a:rPr dirty="0"/>
              <a:t>be</a:t>
            </a:r>
            <a:r>
              <a:rPr spc="-40" dirty="0"/>
              <a:t> </a:t>
            </a:r>
            <a:r>
              <a:rPr dirty="0"/>
              <a:t>able</a:t>
            </a:r>
            <a:r>
              <a:rPr spc="-40" dirty="0"/>
              <a:t> </a:t>
            </a:r>
            <a:r>
              <a:rPr spc="-25" dirty="0"/>
              <a:t>to </a:t>
            </a:r>
            <a:r>
              <a:rPr dirty="0"/>
              <a:t>renew</a:t>
            </a:r>
            <a:r>
              <a:rPr spc="-45" dirty="0"/>
              <a:t> </a:t>
            </a:r>
            <a:r>
              <a:rPr dirty="0"/>
              <a:t>your</a:t>
            </a:r>
            <a:r>
              <a:rPr spc="-35" dirty="0"/>
              <a:t> </a:t>
            </a:r>
            <a:r>
              <a:rPr spc="-20" dirty="0"/>
              <a:t>lease</a:t>
            </a:r>
          </a:p>
          <a:p>
            <a:pPr marL="194945" marR="5080" indent="-182880" algn="just">
              <a:lnSpc>
                <a:spcPct val="120000"/>
              </a:lnSpc>
              <a:spcBef>
                <a:spcPts val="600"/>
              </a:spcBef>
              <a:buFont typeface="Wingdings"/>
              <a:buChar char=""/>
              <a:tabLst>
                <a:tab pos="195580" algn="l"/>
              </a:tabLst>
            </a:pPr>
            <a:r>
              <a:rPr spc="-10" dirty="0"/>
              <a:t>You</a:t>
            </a:r>
            <a:r>
              <a:rPr spc="-50" dirty="0"/>
              <a:t> </a:t>
            </a:r>
            <a:r>
              <a:rPr dirty="0"/>
              <a:t>will</a:t>
            </a:r>
            <a:r>
              <a:rPr spc="-25" dirty="0"/>
              <a:t> </a:t>
            </a:r>
            <a:r>
              <a:rPr dirty="0"/>
              <a:t>not</a:t>
            </a:r>
            <a:r>
              <a:rPr spc="-45" dirty="0"/>
              <a:t> </a:t>
            </a:r>
            <a:r>
              <a:rPr dirty="0"/>
              <a:t>receive</a:t>
            </a:r>
            <a:r>
              <a:rPr spc="-35" dirty="0"/>
              <a:t> </a:t>
            </a:r>
            <a:r>
              <a:rPr dirty="0"/>
              <a:t>a</a:t>
            </a:r>
            <a:r>
              <a:rPr spc="-45" dirty="0"/>
              <a:t> </a:t>
            </a:r>
            <a:r>
              <a:rPr dirty="0"/>
              <a:t>federal</a:t>
            </a:r>
            <a:r>
              <a:rPr spc="-25" dirty="0"/>
              <a:t> tax </a:t>
            </a:r>
            <a:r>
              <a:rPr dirty="0"/>
              <a:t>deduction</a:t>
            </a:r>
            <a:r>
              <a:rPr spc="-30" dirty="0"/>
              <a:t> </a:t>
            </a:r>
            <a:r>
              <a:rPr dirty="0"/>
              <a:t>for</a:t>
            </a:r>
            <a:r>
              <a:rPr spc="-50" dirty="0"/>
              <a:t> </a:t>
            </a:r>
            <a:r>
              <a:rPr dirty="0"/>
              <a:t>rent</a:t>
            </a:r>
            <a:r>
              <a:rPr spc="-50" dirty="0"/>
              <a:t> </a:t>
            </a:r>
            <a:r>
              <a:rPr dirty="0"/>
              <a:t>payments,</a:t>
            </a:r>
            <a:r>
              <a:rPr spc="-25" dirty="0"/>
              <a:t> but </a:t>
            </a:r>
            <a:r>
              <a:rPr dirty="0"/>
              <a:t>when</a:t>
            </a:r>
            <a:r>
              <a:rPr spc="-20" dirty="0"/>
              <a:t> </a:t>
            </a:r>
            <a:r>
              <a:rPr dirty="0"/>
              <a:t>you own</a:t>
            </a:r>
            <a:r>
              <a:rPr spc="-30" dirty="0"/>
              <a:t> </a:t>
            </a:r>
            <a:r>
              <a:rPr dirty="0"/>
              <a:t>a</a:t>
            </a:r>
            <a:r>
              <a:rPr spc="-15" dirty="0"/>
              <a:t> </a:t>
            </a:r>
            <a:r>
              <a:rPr dirty="0"/>
              <a:t>home,</a:t>
            </a:r>
            <a:r>
              <a:rPr spc="-5" dirty="0"/>
              <a:t> </a:t>
            </a:r>
            <a:r>
              <a:rPr spc="-10" dirty="0"/>
              <a:t>mortgage </a:t>
            </a:r>
            <a:r>
              <a:rPr dirty="0"/>
              <a:t>interest</a:t>
            </a:r>
            <a:r>
              <a:rPr spc="-15" dirty="0"/>
              <a:t> </a:t>
            </a:r>
            <a:r>
              <a:rPr dirty="0"/>
              <a:t>is</a:t>
            </a:r>
            <a:r>
              <a:rPr spc="-5" dirty="0"/>
              <a:t> </a:t>
            </a:r>
            <a:r>
              <a:rPr spc="-10" dirty="0"/>
              <a:t>tax-deductible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46833" y="609601"/>
            <a:ext cx="1900427" cy="2218943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059940" y="305974"/>
            <a:ext cx="5557520" cy="18262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4925"/>
              </a:lnSpc>
              <a:spcBef>
                <a:spcPts val="100"/>
              </a:spcBef>
            </a:pPr>
            <a:r>
              <a:rPr dirty="0"/>
              <a:t>Pros</a:t>
            </a:r>
            <a:r>
              <a:rPr spc="-25" dirty="0"/>
              <a:t> </a:t>
            </a:r>
            <a:r>
              <a:rPr dirty="0"/>
              <a:t>&amp;</a:t>
            </a:r>
            <a:r>
              <a:rPr spc="-20" dirty="0"/>
              <a:t> </a:t>
            </a:r>
            <a:r>
              <a:rPr dirty="0"/>
              <a:t>Cons</a:t>
            </a:r>
            <a:r>
              <a:rPr spc="-3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10" dirty="0"/>
              <a:t>Renting</a:t>
            </a:r>
          </a:p>
          <a:p>
            <a:pPr marR="2073910" algn="ctr">
              <a:lnSpc>
                <a:spcPts val="9245"/>
              </a:lnSpc>
            </a:pPr>
            <a:r>
              <a:rPr sz="8000" dirty="0">
                <a:solidFill>
                  <a:srgbClr val="7030A0"/>
                </a:solidFill>
              </a:rPr>
              <a:t>+</a:t>
            </a:r>
            <a:endParaRPr sz="8000"/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15785" y="542545"/>
            <a:ext cx="1549907" cy="2218943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8054923" y="820724"/>
            <a:ext cx="270510" cy="12452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80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-</a:t>
            </a:r>
            <a:endParaRPr sz="8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415785" y="2132234"/>
            <a:ext cx="0" cy="3295650"/>
          </a:xfrm>
          <a:custGeom>
            <a:avLst/>
            <a:gdLst/>
            <a:ahLst/>
            <a:cxnLst/>
            <a:rect l="l" t="t" r="r" b="b"/>
            <a:pathLst>
              <a:path h="3295650">
                <a:moveTo>
                  <a:pt x="0" y="0"/>
                </a:moveTo>
                <a:lnTo>
                  <a:pt x="0" y="3295408"/>
                </a:lnTo>
              </a:path>
            </a:pathLst>
          </a:custGeom>
          <a:ln w="19812">
            <a:solidFill>
              <a:srgbClr val="7030A0"/>
            </a:solidFill>
          </a:ln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728519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Pros</a:t>
            </a:r>
            <a:r>
              <a:rPr spc="-15" dirty="0"/>
              <a:t> </a:t>
            </a:r>
            <a:r>
              <a:rPr dirty="0"/>
              <a:t>&amp;</a:t>
            </a:r>
            <a:r>
              <a:rPr spc="-15" dirty="0"/>
              <a:t> </a:t>
            </a:r>
            <a:r>
              <a:rPr dirty="0"/>
              <a:t>Cons</a:t>
            </a:r>
            <a:r>
              <a:rPr spc="-2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10" dirty="0"/>
              <a:t>Buying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23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24296" y="1965549"/>
            <a:ext cx="4217035" cy="4428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4945" marR="199390" indent="-182880">
              <a:lnSpc>
                <a:spcPct val="120000"/>
              </a:lnSpc>
              <a:spcBef>
                <a:spcPts val="100"/>
              </a:spcBef>
              <a:buFont typeface="Wingdings"/>
              <a:buChar char=""/>
              <a:tabLst>
                <a:tab pos="195580" algn="l"/>
              </a:tabLst>
            </a:pP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16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will</a:t>
            </a:r>
            <a:r>
              <a:rPr sz="16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have</a:t>
            </a:r>
            <a:r>
              <a:rPr sz="1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16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purchase</a:t>
            </a:r>
            <a:r>
              <a:rPr sz="1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homeowner’s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insurance</a:t>
            </a:r>
            <a:r>
              <a:rPr sz="16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1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possibly</a:t>
            </a:r>
            <a:r>
              <a:rPr sz="16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other</a:t>
            </a:r>
            <a:r>
              <a:rPr sz="1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insurance</a:t>
            </a:r>
            <a:r>
              <a:rPr sz="16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such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as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flood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insurance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marR="38735" indent="-182880">
              <a:lnSpc>
                <a:spcPct val="120000"/>
              </a:lnSpc>
              <a:spcBef>
                <a:spcPts val="600"/>
              </a:spcBef>
              <a:buFont typeface="Wingdings"/>
              <a:buChar char=""/>
              <a:tabLst>
                <a:tab pos="195580" algn="l"/>
              </a:tabLst>
            </a:pP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Buying</a:t>
            </a:r>
            <a:r>
              <a:rPr sz="1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home</a:t>
            </a: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requires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more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cash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up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front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1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down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payment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marR="120014" indent="-182880">
              <a:lnSpc>
                <a:spcPct val="120000"/>
              </a:lnSpc>
              <a:spcBef>
                <a:spcPts val="600"/>
              </a:spcBef>
              <a:buFont typeface="Wingdings"/>
              <a:buChar char=""/>
              <a:tabLst>
                <a:tab pos="195580" algn="l"/>
              </a:tabLst>
            </a:pP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16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may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need</a:t>
            </a:r>
            <a:r>
              <a:rPr sz="16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16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purchase</a:t>
            </a:r>
            <a:r>
              <a:rPr sz="16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additional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insurance,</a:t>
            </a:r>
            <a:r>
              <a:rPr sz="1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such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as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that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covering</a:t>
            </a:r>
            <a:r>
              <a:rPr sz="16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earthquakes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floods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indent="-182880">
              <a:spcBef>
                <a:spcPts val="985"/>
              </a:spcBef>
              <a:buFont typeface="Wingdings"/>
              <a:buChar char=""/>
              <a:tabLst>
                <a:tab pos="195580" algn="l"/>
              </a:tabLst>
            </a:pP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It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1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not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as</a:t>
            </a:r>
            <a:r>
              <a:rPr sz="1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easy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move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when</a:t>
            </a:r>
            <a:r>
              <a:rPr sz="16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own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home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marR="93345" indent="-182880">
              <a:lnSpc>
                <a:spcPct val="120000"/>
              </a:lnSpc>
              <a:spcBef>
                <a:spcPts val="600"/>
              </a:spcBef>
              <a:buFont typeface="Wingdings"/>
              <a:buChar char=""/>
              <a:tabLst>
                <a:tab pos="195580" algn="l"/>
              </a:tabLst>
            </a:pP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1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may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have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1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</a:t>
            </a:r>
            <a:r>
              <a:rPr sz="1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monthly</a:t>
            </a:r>
            <a:r>
              <a:rPr sz="16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condominium</a:t>
            </a:r>
            <a:r>
              <a:rPr sz="1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homeowner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association</a:t>
            </a:r>
            <a:r>
              <a:rPr sz="16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fees.</a:t>
            </a:r>
            <a:r>
              <a:rPr sz="16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These</a:t>
            </a:r>
            <a:r>
              <a:rPr sz="16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vary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considerably,</a:t>
            </a:r>
            <a:r>
              <a:rPr sz="1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but</a:t>
            </a:r>
            <a:r>
              <a:rPr sz="16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generally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cover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expenses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such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as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maintenance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common</a:t>
            </a:r>
            <a:r>
              <a:rPr sz="16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areas</a:t>
            </a: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16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community.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46833" y="609601"/>
            <a:ext cx="1900427" cy="2218943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059916" y="740778"/>
            <a:ext cx="3459479" cy="4157979"/>
          </a:xfrm>
          <a:prstGeom prst="rect">
            <a:avLst/>
          </a:prstGeom>
        </p:spPr>
        <p:txBody>
          <a:bodyPr vert="horz" wrap="square" lIns="0" tIns="159385" rIns="0" bIns="0" rtlCol="0">
            <a:spAutoFit/>
          </a:bodyPr>
          <a:lstStyle/>
          <a:p>
            <a:pPr marL="16510" algn="ctr">
              <a:spcBef>
                <a:spcPts val="1255"/>
              </a:spcBef>
            </a:pPr>
            <a:r>
              <a:rPr sz="80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+</a:t>
            </a:r>
            <a:endParaRPr sz="8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94945" indent="-182880">
              <a:spcBef>
                <a:spcPts val="225"/>
              </a:spcBef>
              <a:buFont typeface="Wingdings"/>
              <a:buChar char=""/>
              <a:tabLst>
                <a:tab pos="195580" algn="l"/>
              </a:tabLst>
            </a:pP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may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build</a:t>
            </a:r>
            <a:r>
              <a:rPr sz="16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equity,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which</a:t>
            </a:r>
            <a:r>
              <a:rPr sz="1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16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marR="284480">
              <a:lnSpc>
                <a:spcPct val="120000"/>
              </a:lnSpc>
            </a:pP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value</a:t>
            </a:r>
            <a:r>
              <a:rPr sz="1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home</a:t>
            </a:r>
            <a:r>
              <a:rPr sz="16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minus</a:t>
            </a:r>
            <a:r>
              <a:rPr sz="16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debt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owe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it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marR="5080" indent="-182880">
              <a:lnSpc>
                <a:spcPct val="120000"/>
              </a:lnSpc>
              <a:spcBef>
                <a:spcPts val="600"/>
              </a:spcBef>
              <a:buFont typeface="Wingdings"/>
              <a:buChar char=""/>
              <a:tabLst>
                <a:tab pos="195580" algn="l"/>
              </a:tabLst>
            </a:pP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Once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16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mortgage in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full,</a:t>
            </a:r>
            <a:r>
              <a:rPr sz="16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own</a:t>
            </a:r>
            <a:r>
              <a:rPr sz="16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home!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4945" marR="422909" indent="-182880">
              <a:lnSpc>
                <a:spcPct val="120000"/>
              </a:lnSpc>
              <a:spcBef>
                <a:spcPts val="600"/>
              </a:spcBef>
              <a:buFont typeface="Wingdings"/>
              <a:buChar char=""/>
              <a:tabLst>
                <a:tab pos="195580" algn="l"/>
              </a:tabLst>
            </a:pP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Your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income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tax</a:t>
            </a:r>
            <a:r>
              <a:rPr sz="1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may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reduced,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because</a:t>
            </a:r>
            <a:r>
              <a:rPr sz="16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mortgage</a:t>
            </a:r>
            <a:r>
              <a:rPr sz="1600" kern="0" spc="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interest</a:t>
            </a:r>
            <a:r>
              <a:rPr sz="1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property</a:t>
            </a:r>
            <a:r>
              <a:rPr sz="1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taxes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</a:t>
            </a:r>
            <a:r>
              <a:rPr sz="16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generally</a:t>
            </a:r>
            <a:r>
              <a:rPr sz="16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1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tax </a:t>
            </a:r>
            <a:r>
              <a:rPr sz="1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deductible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15785" y="542545"/>
            <a:ext cx="1549907" cy="2218943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8054923" y="820724"/>
            <a:ext cx="270510" cy="12452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80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-</a:t>
            </a:r>
            <a:endParaRPr sz="8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785865" y="2141982"/>
            <a:ext cx="0" cy="3295650"/>
          </a:xfrm>
          <a:custGeom>
            <a:avLst/>
            <a:gdLst/>
            <a:ahLst/>
            <a:cxnLst/>
            <a:rect l="l" t="t" r="r" b="b"/>
            <a:pathLst>
              <a:path h="3295650">
                <a:moveTo>
                  <a:pt x="0" y="0"/>
                </a:moveTo>
                <a:lnTo>
                  <a:pt x="0" y="3295408"/>
                </a:lnTo>
              </a:path>
            </a:pathLst>
          </a:custGeom>
          <a:ln w="19812">
            <a:solidFill>
              <a:srgbClr val="7030A0"/>
            </a:solidFill>
          </a:ln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499865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333057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Renting</a:t>
            </a:r>
            <a:r>
              <a:rPr spc="-90" dirty="0"/>
              <a:t> </a:t>
            </a:r>
            <a:r>
              <a:rPr spc="-10" dirty="0"/>
              <a:t>Costs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08621" y="545084"/>
            <a:ext cx="24511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5" dirty="0">
                <a:solidFill>
                  <a:srgbClr val="FFFFFF"/>
                </a:solidFill>
                <a:latin typeface="Franklin Gothic Book"/>
                <a:cs typeface="Franklin Gothic Book"/>
              </a:rPr>
              <a:t>24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941320" y="1594103"/>
            <a:ext cx="2113915" cy="1651000"/>
          </a:xfrm>
          <a:custGeom>
            <a:avLst/>
            <a:gdLst/>
            <a:ahLst/>
            <a:cxnLst/>
            <a:rect l="l" t="t" r="r" b="b"/>
            <a:pathLst>
              <a:path w="2113915" h="1651000">
                <a:moveTo>
                  <a:pt x="1288542" y="0"/>
                </a:moveTo>
                <a:lnTo>
                  <a:pt x="1288542" y="412623"/>
                </a:lnTo>
                <a:lnTo>
                  <a:pt x="0" y="412623"/>
                </a:lnTo>
                <a:lnTo>
                  <a:pt x="0" y="1237869"/>
                </a:lnTo>
                <a:lnTo>
                  <a:pt x="1288542" y="1237869"/>
                </a:lnTo>
                <a:lnTo>
                  <a:pt x="1288542" y="1650492"/>
                </a:lnTo>
                <a:lnTo>
                  <a:pt x="2113788" y="825246"/>
                </a:lnTo>
                <a:lnTo>
                  <a:pt x="1288542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66637" y="2030469"/>
            <a:ext cx="145161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9560" marR="5080" indent="-277495">
              <a:spcBef>
                <a:spcPts val="100"/>
              </a:spcBef>
            </a:pPr>
            <a:r>
              <a:rPr sz="2400"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MOVING-</a:t>
            </a:r>
            <a:r>
              <a:rPr sz="2400" kern="0" spc="-2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IN </a:t>
            </a:r>
            <a:r>
              <a:rPr sz="2400" kern="0" spc="-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COSTS</a:t>
            </a:r>
            <a:endParaRPr sz="24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69029" y="1473914"/>
            <a:ext cx="3697604" cy="154940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95580" indent="-183515">
              <a:spcBef>
                <a:spcPts val="700"/>
              </a:spcBef>
              <a:buFont typeface="Wingdings"/>
              <a:buChar char=""/>
              <a:tabLst>
                <a:tab pos="196215" algn="l"/>
              </a:tabLst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security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deposit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3515">
              <a:spcBef>
                <a:spcPts val="600"/>
              </a:spcBef>
              <a:buFont typeface="Wingdings"/>
              <a:buChar char=""/>
              <a:tabLst>
                <a:tab pos="196215" algn="l"/>
              </a:tabLst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fees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(credit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report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fees,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pet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fees)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3515">
              <a:spcBef>
                <a:spcPts val="600"/>
              </a:spcBef>
              <a:buFont typeface="Wingdings"/>
              <a:buChar char=""/>
              <a:tabLst>
                <a:tab pos="196215" algn="l"/>
              </a:tabLst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connecting</a:t>
            </a:r>
            <a:r>
              <a:rPr sz="20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utilities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3515">
              <a:spcBef>
                <a:spcPts val="600"/>
              </a:spcBef>
              <a:buFont typeface="Wingdings"/>
              <a:buChar char=""/>
              <a:tabLst>
                <a:tab pos="196215" algn="l"/>
              </a:tabLst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first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month’s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rent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941320" y="3965447"/>
            <a:ext cx="2113915" cy="1651000"/>
          </a:xfrm>
          <a:custGeom>
            <a:avLst/>
            <a:gdLst/>
            <a:ahLst/>
            <a:cxnLst/>
            <a:rect l="l" t="t" r="r" b="b"/>
            <a:pathLst>
              <a:path w="2113915" h="1651000">
                <a:moveTo>
                  <a:pt x="1288542" y="0"/>
                </a:moveTo>
                <a:lnTo>
                  <a:pt x="1288542" y="412622"/>
                </a:lnTo>
                <a:lnTo>
                  <a:pt x="0" y="412622"/>
                </a:lnTo>
                <a:lnTo>
                  <a:pt x="0" y="1237868"/>
                </a:lnTo>
                <a:lnTo>
                  <a:pt x="1288542" y="1237868"/>
                </a:lnTo>
                <a:lnTo>
                  <a:pt x="1288542" y="1650491"/>
                </a:lnTo>
                <a:lnTo>
                  <a:pt x="2113788" y="825245"/>
                </a:lnTo>
                <a:lnTo>
                  <a:pt x="1288542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41314" y="4401305"/>
            <a:ext cx="130238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3365" marR="5080" indent="-241300">
              <a:spcBef>
                <a:spcPts val="100"/>
              </a:spcBef>
            </a:pPr>
            <a:r>
              <a:rPr sz="2400" kern="0" spc="-3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MONTHLY </a:t>
            </a:r>
            <a:r>
              <a:rPr sz="2400"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COSTS</a:t>
            </a:r>
            <a:endParaRPr sz="24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269029" y="4056326"/>
            <a:ext cx="3583940" cy="154940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95580" indent="-183515">
              <a:spcBef>
                <a:spcPts val="700"/>
              </a:spcBef>
              <a:buFont typeface="Wingdings"/>
              <a:buChar char=""/>
              <a:tabLst>
                <a:tab pos="196215" algn="l"/>
              </a:tabLst>
            </a:pP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rent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3515">
              <a:spcBef>
                <a:spcPts val="600"/>
              </a:spcBef>
              <a:buFont typeface="Wingdings"/>
              <a:buChar char=""/>
              <a:tabLst>
                <a:tab pos="196215" algn="l"/>
              </a:tabLst>
            </a:pP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utilities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3515">
              <a:spcBef>
                <a:spcPts val="600"/>
              </a:spcBef>
              <a:buFont typeface="Wingdings"/>
              <a:buChar char=""/>
              <a:tabLst>
                <a:tab pos="196215" algn="l"/>
              </a:tabLst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renter’s</a:t>
            </a:r>
            <a:r>
              <a:rPr sz="20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insurance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(optional)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3515">
              <a:spcBef>
                <a:spcPts val="600"/>
              </a:spcBef>
              <a:buFont typeface="Wingdings"/>
              <a:buChar char=""/>
              <a:tabLst>
                <a:tab pos="196215" algn="l"/>
              </a:tabLst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fees</a:t>
            </a:r>
            <a:r>
              <a:rPr sz="20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(parking,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pet</a:t>
            </a:r>
            <a:r>
              <a:rPr sz="20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fees,</a:t>
            </a:r>
            <a:r>
              <a:rPr sz="20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storage)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832648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309245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Buying</a:t>
            </a:r>
            <a:r>
              <a:rPr spc="-15" dirty="0"/>
              <a:t> </a:t>
            </a:r>
            <a:r>
              <a:rPr spc="-10" dirty="0"/>
              <a:t>Costs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621028"/>
            <a:ext cx="7622540" cy="1976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spcBef>
                <a:spcPts val="105"/>
              </a:spcBef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mortgage</a:t>
            </a:r>
            <a:r>
              <a:rPr sz="3200" kern="0" spc="-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loan,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provided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financial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institution,</a:t>
            </a:r>
            <a:r>
              <a:rPr sz="32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 buy a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house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condo.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Most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first-time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home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buyers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obtain</a:t>
            </a:r>
            <a:r>
              <a:rPr sz="3200" kern="0" spc="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32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mortgage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help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finance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home.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25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403093" y="3863341"/>
            <a:ext cx="2113915" cy="2018030"/>
          </a:xfrm>
          <a:custGeom>
            <a:avLst/>
            <a:gdLst/>
            <a:ahLst/>
            <a:cxnLst/>
            <a:rect l="l" t="t" r="r" b="b"/>
            <a:pathLst>
              <a:path w="2113915" h="2018029">
                <a:moveTo>
                  <a:pt x="1104900" y="0"/>
                </a:moveTo>
                <a:lnTo>
                  <a:pt x="1104900" y="504443"/>
                </a:lnTo>
                <a:lnTo>
                  <a:pt x="0" y="504443"/>
                </a:lnTo>
                <a:lnTo>
                  <a:pt x="0" y="1513331"/>
                </a:lnTo>
                <a:lnTo>
                  <a:pt x="1104900" y="1513331"/>
                </a:lnTo>
                <a:lnTo>
                  <a:pt x="1104900" y="2017775"/>
                </a:lnTo>
                <a:lnTo>
                  <a:pt x="2113788" y="1008887"/>
                </a:lnTo>
                <a:lnTo>
                  <a:pt x="11049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62327" y="4392975"/>
            <a:ext cx="1090295" cy="9410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spcBef>
                <a:spcPts val="100"/>
              </a:spcBef>
            </a:pPr>
            <a:r>
              <a:rPr sz="2000" kern="0" spc="-3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MONTHLY </a:t>
            </a:r>
            <a:r>
              <a:rPr sz="2000" kern="0" spc="-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HOME PAYMENT</a:t>
            </a:r>
            <a:endParaRPr sz="20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730121" y="4055220"/>
            <a:ext cx="2842260" cy="167132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95580" indent="-183515">
              <a:spcBef>
                <a:spcPts val="700"/>
              </a:spcBef>
              <a:buFont typeface="Wingdings"/>
              <a:buChar char=""/>
              <a:tabLst>
                <a:tab pos="196215" algn="l"/>
              </a:tabLst>
            </a:pPr>
            <a:r>
              <a:rPr sz="2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interest</a:t>
            </a:r>
            <a:endParaRPr sz="2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3515">
              <a:spcBef>
                <a:spcPts val="600"/>
              </a:spcBef>
              <a:buFont typeface="Wingdings"/>
              <a:buChar char=""/>
              <a:tabLst>
                <a:tab pos="196215" algn="l"/>
              </a:tabLst>
            </a:pPr>
            <a:r>
              <a:rPr sz="2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repayment</a:t>
            </a:r>
            <a:r>
              <a:rPr sz="2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principal</a:t>
            </a:r>
            <a:endParaRPr sz="2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3515">
              <a:spcBef>
                <a:spcPts val="595"/>
              </a:spcBef>
              <a:buFont typeface="Wingdings"/>
              <a:buChar char=""/>
              <a:tabLst>
                <a:tab pos="196215" algn="l"/>
              </a:tabLst>
            </a:pPr>
            <a:r>
              <a:rPr sz="2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insurance</a:t>
            </a:r>
            <a:endParaRPr sz="2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95580" indent="-183515">
              <a:spcBef>
                <a:spcPts val="600"/>
              </a:spcBef>
              <a:buFont typeface="Wingdings"/>
              <a:buChar char=""/>
              <a:tabLst>
                <a:tab pos="196215" algn="l"/>
              </a:tabLst>
            </a:pPr>
            <a:r>
              <a:rPr sz="2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taxes</a:t>
            </a:r>
            <a:endParaRPr sz="2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238207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495300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Housing</a:t>
            </a:r>
            <a:r>
              <a:rPr spc="-30" dirty="0"/>
              <a:t> </a:t>
            </a:r>
            <a:r>
              <a:rPr dirty="0"/>
              <a:t>Challenge</a:t>
            </a:r>
            <a:r>
              <a:rPr spc="-30" dirty="0"/>
              <a:t> </a:t>
            </a:r>
            <a:r>
              <a:rPr spc="-50" dirty="0"/>
              <a:t>1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2238589" y="1393952"/>
            <a:ext cx="10762825" cy="2055946"/>
          </a:xfrm>
          <a:prstGeom prst="rect">
            <a:avLst/>
          </a:prstGeom>
        </p:spPr>
        <p:txBody>
          <a:bodyPr vert="horz" wrap="square" lIns="0" tIns="54863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dirty="0"/>
              <a:t>Jay</a:t>
            </a:r>
            <a:r>
              <a:rPr spc="-40" dirty="0"/>
              <a:t> </a:t>
            </a:r>
            <a:r>
              <a:rPr dirty="0"/>
              <a:t>is</a:t>
            </a:r>
            <a:r>
              <a:rPr spc="-20" dirty="0"/>
              <a:t> </a:t>
            </a:r>
            <a:r>
              <a:rPr dirty="0"/>
              <a:t>moving</a:t>
            </a:r>
            <a:r>
              <a:rPr spc="-35" dirty="0"/>
              <a:t> </a:t>
            </a:r>
            <a:r>
              <a:rPr dirty="0"/>
              <a:t>out</a:t>
            </a:r>
            <a:r>
              <a:rPr spc="-20" dirty="0"/>
              <a:t> </a:t>
            </a:r>
            <a:r>
              <a:rPr dirty="0"/>
              <a:t>on</a:t>
            </a:r>
            <a:r>
              <a:rPr spc="-25" dirty="0"/>
              <a:t> </a:t>
            </a:r>
            <a:r>
              <a:rPr dirty="0"/>
              <a:t>his</a:t>
            </a:r>
            <a:r>
              <a:rPr spc="-20" dirty="0"/>
              <a:t> </a:t>
            </a:r>
            <a:r>
              <a:rPr dirty="0"/>
              <a:t>own</a:t>
            </a:r>
            <a:r>
              <a:rPr spc="-20" dirty="0"/>
              <a:t> </a:t>
            </a:r>
            <a:r>
              <a:rPr dirty="0"/>
              <a:t>next</a:t>
            </a:r>
            <a:r>
              <a:rPr spc="-30" dirty="0"/>
              <a:t> </a:t>
            </a:r>
            <a:r>
              <a:rPr dirty="0"/>
              <a:t>month.</a:t>
            </a:r>
            <a:r>
              <a:rPr spc="-20" dirty="0"/>
              <a:t> </a:t>
            </a:r>
            <a:r>
              <a:rPr dirty="0"/>
              <a:t>He</a:t>
            </a:r>
            <a:r>
              <a:rPr spc="-40" dirty="0"/>
              <a:t> </a:t>
            </a:r>
            <a:r>
              <a:rPr dirty="0"/>
              <a:t>found</a:t>
            </a:r>
            <a:r>
              <a:rPr spc="-5" dirty="0"/>
              <a:t> </a:t>
            </a:r>
            <a:r>
              <a:rPr dirty="0"/>
              <a:t>a</a:t>
            </a:r>
            <a:r>
              <a:rPr spc="-20" dirty="0"/>
              <a:t> </a:t>
            </a:r>
            <a:r>
              <a:rPr spc="-10" dirty="0"/>
              <a:t>great </a:t>
            </a:r>
            <a:r>
              <a:rPr dirty="0"/>
              <a:t>apartment</a:t>
            </a:r>
            <a:r>
              <a:rPr spc="-30" dirty="0"/>
              <a:t> </a:t>
            </a:r>
            <a:r>
              <a:rPr dirty="0"/>
              <a:t>for $695</a:t>
            </a:r>
            <a:r>
              <a:rPr spc="10" dirty="0"/>
              <a:t> </a:t>
            </a:r>
            <a:r>
              <a:rPr dirty="0"/>
              <a:t>a</a:t>
            </a:r>
            <a:r>
              <a:rPr spc="5" dirty="0"/>
              <a:t> </a:t>
            </a:r>
            <a:r>
              <a:rPr dirty="0"/>
              <a:t>month.</a:t>
            </a:r>
            <a:r>
              <a:rPr spc="-25" dirty="0"/>
              <a:t> </a:t>
            </a:r>
            <a:r>
              <a:rPr dirty="0"/>
              <a:t>His</a:t>
            </a:r>
            <a:r>
              <a:rPr spc="-20" dirty="0"/>
              <a:t> </a:t>
            </a:r>
            <a:r>
              <a:rPr dirty="0"/>
              <a:t>total</a:t>
            </a:r>
            <a:r>
              <a:rPr spc="-10" dirty="0"/>
              <a:t> </a:t>
            </a:r>
            <a:r>
              <a:rPr dirty="0"/>
              <a:t>net</a:t>
            </a:r>
            <a:r>
              <a:rPr spc="-5" dirty="0"/>
              <a:t> </a:t>
            </a:r>
            <a:r>
              <a:rPr dirty="0"/>
              <a:t>income</a:t>
            </a:r>
            <a:r>
              <a:rPr spc="-25" dirty="0"/>
              <a:t> </a:t>
            </a:r>
            <a:r>
              <a:rPr dirty="0"/>
              <a:t>is</a:t>
            </a:r>
            <a:r>
              <a:rPr spc="-5" dirty="0"/>
              <a:t> </a:t>
            </a:r>
            <a:r>
              <a:rPr spc="-10" dirty="0"/>
              <a:t>$1,590 </a:t>
            </a:r>
            <a:r>
              <a:rPr dirty="0"/>
              <a:t>and</a:t>
            </a:r>
            <a:r>
              <a:rPr spc="-40" dirty="0"/>
              <a:t> </a:t>
            </a:r>
            <a:r>
              <a:rPr dirty="0"/>
              <a:t>his</a:t>
            </a:r>
            <a:r>
              <a:rPr spc="-35" dirty="0"/>
              <a:t> </a:t>
            </a:r>
            <a:r>
              <a:rPr dirty="0"/>
              <a:t>current</a:t>
            </a:r>
            <a:r>
              <a:rPr spc="-50" dirty="0"/>
              <a:t> </a:t>
            </a:r>
            <a:r>
              <a:rPr dirty="0"/>
              <a:t>expenses,</a:t>
            </a:r>
            <a:r>
              <a:rPr spc="-35" dirty="0"/>
              <a:t> </a:t>
            </a:r>
            <a:r>
              <a:rPr dirty="0"/>
              <a:t>between</a:t>
            </a:r>
            <a:r>
              <a:rPr spc="-35" dirty="0"/>
              <a:t> </a:t>
            </a:r>
            <a:r>
              <a:rPr dirty="0"/>
              <a:t>his</a:t>
            </a:r>
            <a:r>
              <a:rPr spc="-35" dirty="0"/>
              <a:t> </a:t>
            </a:r>
            <a:r>
              <a:rPr spc="-10" dirty="0"/>
              <a:t>SUV,</a:t>
            </a:r>
            <a:r>
              <a:rPr spc="-50" dirty="0"/>
              <a:t> </a:t>
            </a:r>
            <a:r>
              <a:rPr spc="-10" dirty="0"/>
              <a:t>food, </a:t>
            </a:r>
            <a:r>
              <a:rPr dirty="0"/>
              <a:t>entertainment,</a:t>
            </a:r>
            <a:r>
              <a:rPr spc="-30" dirty="0"/>
              <a:t> </a:t>
            </a:r>
            <a:r>
              <a:rPr dirty="0"/>
              <a:t>and</a:t>
            </a:r>
            <a:r>
              <a:rPr spc="-5" dirty="0"/>
              <a:t> </a:t>
            </a:r>
            <a:r>
              <a:rPr dirty="0"/>
              <a:t>cell</a:t>
            </a:r>
            <a:r>
              <a:rPr spc="-5" dirty="0"/>
              <a:t> </a:t>
            </a:r>
            <a:r>
              <a:rPr dirty="0"/>
              <a:t>phone</a:t>
            </a:r>
            <a:r>
              <a:rPr spc="5" dirty="0"/>
              <a:t> </a:t>
            </a:r>
            <a:r>
              <a:rPr dirty="0"/>
              <a:t>are</a:t>
            </a:r>
            <a:r>
              <a:rPr spc="-10" dirty="0"/>
              <a:t> </a:t>
            </a:r>
            <a:r>
              <a:rPr dirty="0"/>
              <a:t>about</a:t>
            </a:r>
            <a:r>
              <a:rPr spc="10" dirty="0"/>
              <a:t> </a:t>
            </a:r>
            <a:r>
              <a:rPr dirty="0"/>
              <a:t>$950</a:t>
            </a:r>
            <a:r>
              <a:rPr spc="15" dirty="0"/>
              <a:t> </a:t>
            </a:r>
            <a:r>
              <a:rPr dirty="0"/>
              <a:t>each</a:t>
            </a:r>
            <a:r>
              <a:rPr spc="5" dirty="0"/>
              <a:t> </a:t>
            </a:r>
            <a:r>
              <a:rPr spc="-10" dirty="0"/>
              <a:t>month, </a:t>
            </a:r>
            <a:r>
              <a:rPr dirty="0"/>
              <a:t>give</a:t>
            </a:r>
            <a:r>
              <a:rPr spc="-50" dirty="0"/>
              <a:t> </a:t>
            </a:r>
            <a:r>
              <a:rPr dirty="0"/>
              <a:t>or</a:t>
            </a:r>
            <a:r>
              <a:rPr spc="-30" dirty="0"/>
              <a:t> </a:t>
            </a:r>
            <a:r>
              <a:rPr dirty="0"/>
              <a:t>take</a:t>
            </a:r>
            <a:r>
              <a:rPr spc="-30" dirty="0"/>
              <a:t> </a:t>
            </a:r>
            <a:r>
              <a:rPr spc="-20" dirty="0"/>
              <a:t>$100.</a:t>
            </a:r>
          </a:p>
          <a:p>
            <a:pPr marL="12700" marR="7620">
              <a:spcBef>
                <a:spcPts val="1200"/>
              </a:spcBef>
            </a:pPr>
            <a:r>
              <a:rPr dirty="0"/>
              <a:t>Jay</a:t>
            </a:r>
            <a:r>
              <a:rPr spc="-40" dirty="0"/>
              <a:t> </a:t>
            </a:r>
            <a:r>
              <a:rPr dirty="0"/>
              <a:t>is</a:t>
            </a:r>
            <a:r>
              <a:rPr spc="-20" dirty="0"/>
              <a:t> </a:t>
            </a:r>
            <a:r>
              <a:rPr dirty="0"/>
              <a:t>signing</a:t>
            </a:r>
            <a:r>
              <a:rPr spc="-30" dirty="0"/>
              <a:t> </a:t>
            </a:r>
            <a:r>
              <a:rPr dirty="0"/>
              <a:t>the</a:t>
            </a:r>
            <a:r>
              <a:rPr spc="-25" dirty="0"/>
              <a:t> </a:t>
            </a:r>
            <a:r>
              <a:rPr dirty="0"/>
              <a:t>lease</a:t>
            </a:r>
            <a:r>
              <a:rPr spc="-25" dirty="0"/>
              <a:t> </a:t>
            </a:r>
            <a:r>
              <a:rPr dirty="0"/>
              <a:t>on</a:t>
            </a:r>
            <a:r>
              <a:rPr spc="-30" dirty="0"/>
              <a:t> </a:t>
            </a:r>
            <a:r>
              <a:rPr dirty="0"/>
              <a:t>the</a:t>
            </a:r>
            <a:r>
              <a:rPr spc="-25" dirty="0"/>
              <a:t> </a:t>
            </a:r>
            <a:r>
              <a:rPr dirty="0"/>
              <a:t>dotted</a:t>
            </a:r>
            <a:r>
              <a:rPr spc="-40" dirty="0"/>
              <a:t> </a:t>
            </a:r>
            <a:r>
              <a:rPr dirty="0"/>
              <a:t>line</a:t>
            </a:r>
            <a:r>
              <a:rPr spc="-25" dirty="0"/>
              <a:t> </a:t>
            </a:r>
            <a:r>
              <a:rPr spc="-10" dirty="0"/>
              <a:t>today.</a:t>
            </a:r>
            <a:r>
              <a:rPr spc="-40" dirty="0"/>
              <a:t> </a:t>
            </a:r>
            <a:r>
              <a:rPr dirty="0"/>
              <a:t>Is</a:t>
            </a:r>
            <a:r>
              <a:rPr spc="-20" dirty="0"/>
              <a:t> </a:t>
            </a:r>
            <a:r>
              <a:rPr dirty="0"/>
              <a:t>his</a:t>
            </a:r>
            <a:r>
              <a:rPr spc="-20" dirty="0"/>
              <a:t> </a:t>
            </a:r>
            <a:r>
              <a:rPr spc="-10" dirty="0"/>
              <a:t>choice wise?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26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431280" y="4663440"/>
            <a:ext cx="1717675" cy="1394460"/>
          </a:xfrm>
          <a:custGeom>
            <a:avLst/>
            <a:gdLst/>
            <a:ahLst/>
            <a:cxnLst/>
            <a:rect l="l" t="t" r="r" b="b"/>
            <a:pathLst>
              <a:path w="1717675" h="1394460">
                <a:moveTo>
                  <a:pt x="1379359" y="0"/>
                </a:moveTo>
                <a:lnTo>
                  <a:pt x="338188" y="0"/>
                </a:lnTo>
                <a:lnTo>
                  <a:pt x="338188" y="697217"/>
                </a:lnTo>
                <a:lnTo>
                  <a:pt x="0" y="697217"/>
                </a:lnTo>
                <a:lnTo>
                  <a:pt x="858774" y="1394460"/>
                </a:lnTo>
                <a:lnTo>
                  <a:pt x="1717548" y="697217"/>
                </a:lnTo>
                <a:lnTo>
                  <a:pt x="1379359" y="697217"/>
                </a:lnTo>
                <a:lnTo>
                  <a:pt x="1379359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877431" y="4993135"/>
            <a:ext cx="8248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UNWISE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485388" y="4594862"/>
            <a:ext cx="1750060" cy="1394460"/>
          </a:xfrm>
          <a:custGeom>
            <a:avLst/>
            <a:gdLst/>
            <a:ahLst/>
            <a:cxnLst/>
            <a:rect l="l" t="t" r="r" b="b"/>
            <a:pathLst>
              <a:path w="1750060" h="1394460">
                <a:moveTo>
                  <a:pt x="874776" y="0"/>
                </a:moveTo>
                <a:lnTo>
                  <a:pt x="0" y="719023"/>
                </a:lnTo>
                <a:lnTo>
                  <a:pt x="284073" y="719023"/>
                </a:lnTo>
                <a:lnTo>
                  <a:pt x="284073" y="1394459"/>
                </a:lnTo>
                <a:lnTo>
                  <a:pt x="1465478" y="1394459"/>
                </a:lnTo>
                <a:lnTo>
                  <a:pt x="1465478" y="719023"/>
                </a:lnTo>
                <a:lnTo>
                  <a:pt x="1749552" y="719023"/>
                </a:lnTo>
                <a:lnTo>
                  <a:pt x="874776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88844" y="5241495"/>
            <a:ext cx="5416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spc="-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WISE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157274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495300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Housing</a:t>
            </a:r>
            <a:r>
              <a:rPr spc="-30" dirty="0"/>
              <a:t> </a:t>
            </a:r>
            <a:r>
              <a:rPr dirty="0"/>
              <a:t>Challenge</a:t>
            </a:r>
            <a:r>
              <a:rPr spc="-30" dirty="0"/>
              <a:t> </a:t>
            </a:r>
            <a:r>
              <a:rPr spc="-50" dirty="0"/>
              <a:t>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227993"/>
            <a:ext cx="7788275" cy="3469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Rionna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graduated</a:t>
            </a:r>
            <a:r>
              <a:rPr sz="24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from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college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several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years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ago,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her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career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as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4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graphic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designer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going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well.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She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works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24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one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4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largest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design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firms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her</a:t>
            </a:r>
            <a:r>
              <a:rPr sz="24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area.</a:t>
            </a:r>
            <a:r>
              <a:rPr sz="2400" kern="0" spc="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Since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she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has</a:t>
            </a:r>
            <a:r>
              <a:rPr sz="2400" kern="0" spc="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started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working,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she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has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always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rented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studio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apartment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save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costs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but</a:t>
            </a:r>
            <a:r>
              <a:rPr sz="24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now</a:t>
            </a:r>
            <a:r>
              <a:rPr sz="2400" kern="0" spc="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she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ready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 more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space.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She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has</a:t>
            </a:r>
            <a:r>
              <a:rPr sz="2400" kern="0" spc="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been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working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with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homeownership</a:t>
            </a:r>
            <a:r>
              <a:rPr sz="24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counselor,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she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decided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4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buy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next</a:t>
            </a:r>
            <a:r>
              <a:rPr sz="24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year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when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she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will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have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saved</a:t>
            </a:r>
            <a:r>
              <a:rPr sz="24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up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enough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4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put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10%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down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payment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home.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1200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Rionna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will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buy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house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next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year.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her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choice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wise?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8652" y="545084"/>
            <a:ext cx="24511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5" dirty="0">
                <a:solidFill>
                  <a:srgbClr val="FFFFFF"/>
                </a:solidFill>
                <a:latin typeface="Franklin Gothic Book"/>
                <a:cs typeface="Franklin Gothic Book"/>
              </a:rPr>
              <a:t>27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431280" y="4937759"/>
            <a:ext cx="1717675" cy="1394460"/>
          </a:xfrm>
          <a:custGeom>
            <a:avLst/>
            <a:gdLst/>
            <a:ahLst/>
            <a:cxnLst/>
            <a:rect l="l" t="t" r="r" b="b"/>
            <a:pathLst>
              <a:path w="1717675" h="1394460">
                <a:moveTo>
                  <a:pt x="1379359" y="0"/>
                </a:moveTo>
                <a:lnTo>
                  <a:pt x="338188" y="0"/>
                </a:lnTo>
                <a:lnTo>
                  <a:pt x="338188" y="697217"/>
                </a:lnTo>
                <a:lnTo>
                  <a:pt x="0" y="697217"/>
                </a:lnTo>
                <a:lnTo>
                  <a:pt x="858774" y="1394459"/>
                </a:lnTo>
                <a:lnTo>
                  <a:pt x="1717548" y="697217"/>
                </a:lnTo>
                <a:lnTo>
                  <a:pt x="1379359" y="697217"/>
                </a:lnTo>
                <a:lnTo>
                  <a:pt x="1379359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877431" y="5267455"/>
            <a:ext cx="8248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UNWISE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485388" y="4869182"/>
            <a:ext cx="1750060" cy="1394460"/>
          </a:xfrm>
          <a:custGeom>
            <a:avLst/>
            <a:gdLst/>
            <a:ahLst/>
            <a:cxnLst/>
            <a:rect l="l" t="t" r="r" b="b"/>
            <a:pathLst>
              <a:path w="1750060" h="1394460">
                <a:moveTo>
                  <a:pt x="874776" y="0"/>
                </a:moveTo>
                <a:lnTo>
                  <a:pt x="0" y="719023"/>
                </a:lnTo>
                <a:lnTo>
                  <a:pt x="284073" y="719023"/>
                </a:lnTo>
                <a:lnTo>
                  <a:pt x="284073" y="1394460"/>
                </a:lnTo>
                <a:lnTo>
                  <a:pt x="1465478" y="1394460"/>
                </a:lnTo>
                <a:lnTo>
                  <a:pt x="1465478" y="719023"/>
                </a:lnTo>
                <a:lnTo>
                  <a:pt x="1749552" y="719023"/>
                </a:lnTo>
                <a:lnTo>
                  <a:pt x="874776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88844" y="5515816"/>
            <a:ext cx="5416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spc="-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WISE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749178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495300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Housing</a:t>
            </a:r>
            <a:r>
              <a:rPr spc="-30" dirty="0"/>
              <a:t> </a:t>
            </a:r>
            <a:r>
              <a:rPr dirty="0"/>
              <a:t>Challenge</a:t>
            </a:r>
            <a:r>
              <a:rPr spc="-30" dirty="0"/>
              <a:t> </a:t>
            </a:r>
            <a:r>
              <a:rPr spc="-50" dirty="0"/>
              <a:t>3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196632"/>
            <a:ext cx="7825740" cy="3469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20000"/>
              </a:lnSpc>
              <a:spcBef>
                <a:spcPts val="95"/>
              </a:spcBef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Mason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has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steady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job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as</a:t>
            </a:r>
            <a:r>
              <a:rPr sz="20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law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clerk,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but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living with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his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parents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at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home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save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20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while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he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prepares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buy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house.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He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has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been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approved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$200,000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mortgage.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If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he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decides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borrow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full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amount,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his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monthly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mortgage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payments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would</a:t>
            </a:r>
            <a:r>
              <a:rPr sz="20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be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$1,300.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Mason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earns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 marR="762635">
              <a:lnSpc>
                <a:spcPct val="120000"/>
              </a:lnSpc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$2,800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net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each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month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his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expenses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include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credit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card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payments</a:t>
            </a:r>
            <a:r>
              <a:rPr sz="20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($500),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groceries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eating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out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($300),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entertainment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($200),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truck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payment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($250),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cell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phone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($75).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 marR="247650">
              <a:lnSpc>
                <a:spcPct val="120000"/>
              </a:lnSpc>
              <a:spcBef>
                <a:spcPts val="1200"/>
              </a:spcBef>
            </a:pP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Mason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finds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home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he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likes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$195,000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decides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put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full-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price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offer.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his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choice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wise?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28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431280" y="4937759"/>
            <a:ext cx="1717675" cy="1394460"/>
          </a:xfrm>
          <a:custGeom>
            <a:avLst/>
            <a:gdLst/>
            <a:ahLst/>
            <a:cxnLst/>
            <a:rect l="l" t="t" r="r" b="b"/>
            <a:pathLst>
              <a:path w="1717675" h="1394460">
                <a:moveTo>
                  <a:pt x="1379359" y="0"/>
                </a:moveTo>
                <a:lnTo>
                  <a:pt x="338188" y="0"/>
                </a:lnTo>
                <a:lnTo>
                  <a:pt x="338188" y="697217"/>
                </a:lnTo>
                <a:lnTo>
                  <a:pt x="0" y="697217"/>
                </a:lnTo>
                <a:lnTo>
                  <a:pt x="858774" y="1394459"/>
                </a:lnTo>
                <a:lnTo>
                  <a:pt x="1717548" y="697217"/>
                </a:lnTo>
                <a:lnTo>
                  <a:pt x="1379359" y="697217"/>
                </a:lnTo>
                <a:lnTo>
                  <a:pt x="1379359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877431" y="5267455"/>
            <a:ext cx="8248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spc="-1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UNWISE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485388" y="4869182"/>
            <a:ext cx="1750060" cy="1394460"/>
          </a:xfrm>
          <a:custGeom>
            <a:avLst/>
            <a:gdLst/>
            <a:ahLst/>
            <a:cxnLst/>
            <a:rect l="l" t="t" r="r" b="b"/>
            <a:pathLst>
              <a:path w="1750060" h="1394460">
                <a:moveTo>
                  <a:pt x="874776" y="0"/>
                </a:moveTo>
                <a:lnTo>
                  <a:pt x="0" y="719023"/>
                </a:lnTo>
                <a:lnTo>
                  <a:pt x="284073" y="719023"/>
                </a:lnTo>
                <a:lnTo>
                  <a:pt x="284073" y="1394460"/>
                </a:lnTo>
                <a:lnTo>
                  <a:pt x="1465478" y="1394460"/>
                </a:lnTo>
                <a:lnTo>
                  <a:pt x="1465478" y="719023"/>
                </a:lnTo>
                <a:lnTo>
                  <a:pt x="1749552" y="719023"/>
                </a:lnTo>
                <a:lnTo>
                  <a:pt x="874776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kern="0">
              <a:solidFill>
                <a:sysClr val="windowText" lastClr="000000"/>
              </a:solidFill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88844" y="5515816"/>
            <a:ext cx="5416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kern="0" spc="-20" dirty="0">
                <a:solidFill>
                  <a:srgbClr val="FFFFFF"/>
                </a:solidFill>
                <a:latin typeface="Franklin Gothic Medium"/>
                <a:cs typeface="Franklin Gothic Medium"/>
              </a:rPr>
              <a:t>WISE</a:t>
            </a:r>
            <a:endParaRPr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94297337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D2C8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B4BBEF-5465-40E7-BDF5-3CD40D5FD1AB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40CB643-B93C-4BFF-823C-42194DF1273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69E807-AAEE-4D99-B8C3-5DDDEB3BB1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731</Words>
  <Application>Microsoft Office PowerPoint</Application>
  <PresentationFormat>Widescreen</PresentationFormat>
  <Paragraphs>74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Franklin Gothic Book</vt:lpstr>
      <vt:lpstr>Franklin Gothic Medium</vt:lpstr>
      <vt:lpstr>Wingdings</vt:lpstr>
      <vt:lpstr>1_Office Theme</vt:lpstr>
      <vt:lpstr>PowerPoint Presentation</vt:lpstr>
      <vt:lpstr>Pros &amp; Cons of Renting +</vt:lpstr>
      <vt:lpstr>Pros &amp; Cons of Buying</vt:lpstr>
      <vt:lpstr>Renting Costs</vt:lpstr>
      <vt:lpstr>Buying Costs</vt:lpstr>
      <vt:lpstr>Housing Challenge 1</vt:lpstr>
      <vt:lpstr>Housing Challenge 2</vt:lpstr>
      <vt:lpstr>Housing Challenge 3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2022-04-06T14:24:06Z</dcterms:created>
  <dcterms:modified xsi:type="dcterms:W3CDTF">2022-08-09T13:31:39Z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