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8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14588" y="305974"/>
            <a:ext cx="1076282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94005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8423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4588" y="2082397"/>
            <a:ext cx="474810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581289" y="2082397"/>
            <a:ext cx="45186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87005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5670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310896"/>
            <a:ext cx="9945115" cy="457448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72085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8" y="305974"/>
            <a:ext cx="7090833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4588" y="1393952"/>
            <a:ext cx="10762825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14587" y="6487374"/>
            <a:ext cx="409786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10742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0" y="4758153"/>
            <a:ext cx="7406640" cy="2014654"/>
          </a:xfrm>
          <a:prstGeom prst="rect">
            <a:avLst/>
          </a:prstGeom>
        </p:spPr>
        <p:txBody>
          <a:bodyPr vert="horz" wrap="square" lIns="0" tIns="146050" rIns="0" bIns="0" rtlCol="0">
            <a:spAutoFit/>
          </a:bodyPr>
          <a:lstStyle/>
          <a:p>
            <a:pPr marL="12700">
              <a:spcBef>
                <a:spcPts val="1150"/>
              </a:spcBef>
            </a:pP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Money</a:t>
            </a:r>
            <a:r>
              <a:rPr sz="4400" kern="0" spc="-7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Smart</a:t>
            </a:r>
            <a:r>
              <a:rPr sz="4400" kern="0" spc="-10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for</a:t>
            </a:r>
            <a:r>
              <a:rPr sz="4400" kern="0" spc="-8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Young</a:t>
            </a:r>
            <a:r>
              <a:rPr sz="4400" kern="0" spc="-8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People</a:t>
            </a:r>
            <a:endParaRPr sz="4400" kern="0" dirty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70"/>
              </a:spcBef>
            </a:pPr>
            <a:r>
              <a:rPr sz="32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Grades</a:t>
            </a:r>
            <a:r>
              <a:rPr sz="3200" kern="0" spc="-2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9-</a:t>
            </a:r>
            <a:r>
              <a:rPr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12</a:t>
            </a:r>
            <a:endParaRPr lang="en-US" sz="3200" kern="0" spc="-25" dirty="0" smtClean="0">
              <a:solidFill>
                <a:srgbClr val="7030A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70"/>
              </a:spcBef>
            </a:pPr>
            <a:r>
              <a:rPr lang="en-US"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Lesson 15: Road to Retirement</a:t>
            </a:r>
            <a:endParaRPr sz="3200" kern="0" dirty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1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09800" y="310896"/>
            <a:ext cx="7474316" cy="4594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68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322135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Money</a:t>
            </a:r>
            <a:r>
              <a:rPr spc="-80" dirty="0"/>
              <a:t> </a:t>
            </a:r>
            <a:r>
              <a:rPr spc="-10" dirty="0"/>
              <a:t>Grows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205605" y="545084"/>
            <a:ext cx="25717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19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56523" y="1149350"/>
            <a:ext cx="7649209" cy="162052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5875" marR="5080">
              <a:lnSpc>
                <a:spcPts val="2590"/>
              </a:lnSpc>
              <a:spcBef>
                <a:spcPts val="425"/>
              </a:spcBef>
            </a:pP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If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2400" kern="0" spc="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start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with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$100</a:t>
            </a:r>
            <a:r>
              <a:rPr sz="2400" kern="0" spc="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principal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add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$200</a:t>
            </a:r>
            <a:r>
              <a:rPr sz="2400" kern="0" spc="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retirement</a:t>
            </a:r>
            <a:r>
              <a:rPr sz="24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account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each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month,</a:t>
            </a:r>
            <a:r>
              <a:rPr sz="2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how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much</a:t>
            </a:r>
            <a:r>
              <a:rPr sz="2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can</a:t>
            </a:r>
            <a:r>
              <a:rPr sz="2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save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by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time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24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are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65?</a:t>
            </a:r>
            <a:endParaRPr sz="24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2300"/>
              </a:spcBef>
              <a:tabLst>
                <a:tab pos="4191635" algn="l"/>
              </a:tabLst>
            </a:pPr>
            <a:r>
              <a:rPr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If</a:t>
            </a:r>
            <a:r>
              <a:rPr kern="0" spc="-2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you start</a:t>
            </a:r>
            <a:r>
              <a:rPr kern="0" spc="-2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at</a:t>
            </a:r>
            <a:r>
              <a:rPr kern="0" spc="-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age </a:t>
            </a:r>
            <a:r>
              <a:rPr kern="0" spc="-2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25…</a:t>
            </a:r>
            <a:r>
              <a:rPr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	</a:t>
            </a:r>
            <a:r>
              <a:rPr sz="2700" kern="0" baseline="3086" dirty="0">
                <a:solidFill>
                  <a:srgbClr val="7030A0"/>
                </a:solidFill>
                <a:latin typeface="Franklin Gothic Medium"/>
                <a:cs typeface="Franklin Gothic Medium"/>
              </a:rPr>
              <a:t>If</a:t>
            </a:r>
            <a:r>
              <a:rPr sz="2700" kern="0" spc="-30" baseline="3086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700" kern="0" baseline="3086" dirty="0">
                <a:solidFill>
                  <a:srgbClr val="7030A0"/>
                </a:solidFill>
                <a:latin typeface="Franklin Gothic Medium"/>
                <a:cs typeface="Franklin Gothic Medium"/>
              </a:rPr>
              <a:t>you start</a:t>
            </a:r>
            <a:r>
              <a:rPr sz="2700" kern="0" spc="-22" baseline="3086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700" kern="0" baseline="3086" dirty="0">
                <a:solidFill>
                  <a:srgbClr val="7030A0"/>
                </a:solidFill>
                <a:latin typeface="Franklin Gothic Medium"/>
                <a:cs typeface="Franklin Gothic Medium"/>
              </a:rPr>
              <a:t>at</a:t>
            </a:r>
            <a:r>
              <a:rPr sz="2700" kern="0" spc="-7" baseline="3086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700" kern="0" baseline="3086" dirty="0">
                <a:solidFill>
                  <a:srgbClr val="7030A0"/>
                </a:solidFill>
                <a:latin typeface="Franklin Gothic Medium"/>
                <a:cs typeface="Franklin Gothic Medium"/>
              </a:rPr>
              <a:t>age </a:t>
            </a:r>
            <a:r>
              <a:rPr sz="2700" kern="0" spc="-37" baseline="3086" dirty="0">
                <a:solidFill>
                  <a:srgbClr val="7030A0"/>
                </a:solidFill>
                <a:latin typeface="Franklin Gothic Medium"/>
                <a:cs typeface="Franklin Gothic Medium"/>
              </a:rPr>
              <a:t>45…</a:t>
            </a:r>
            <a:endParaRPr sz="2700" kern="0" baseline="3086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2069122" y="2828128"/>
          <a:ext cx="3754754" cy="2433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929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1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Principal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42545" marB="0">
                    <a:lnT w="12700">
                      <a:solidFill>
                        <a:srgbClr val="8064A2"/>
                      </a:solidFill>
                      <a:prstDash val="solid"/>
                    </a:lnT>
                    <a:lnB w="12700">
                      <a:solidFill>
                        <a:srgbClr val="8064A2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9690" algn="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$100.00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42545" marB="0">
                    <a:lnT w="12700">
                      <a:solidFill>
                        <a:srgbClr val="8064A2"/>
                      </a:solidFill>
                      <a:prstDash val="solid"/>
                    </a:lnT>
                    <a:lnB w="12700">
                      <a:solidFill>
                        <a:srgbClr val="8064A2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8145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Monthly</a:t>
                      </a: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Contributions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55880" marB="0">
                    <a:lnT w="12700">
                      <a:solidFill>
                        <a:srgbClr val="8064A2"/>
                      </a:solidFill>
                      <a:prstDash val="solid"/>
                    </a:lnT>
                    <a:solidFill>
                      <a:srgbClr val="8064A2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R="55880" algn="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$200.00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55880" marB="0">
                    <a:lnT w="12700">
                      <a:solidFill>
                        <a:srgbClr val="8064A2"/>
                      </a:solidFill>
                      <a:prstDash val="solid"/>
                    </a:lnT>
                    <a:solidFill>
                      <a:srgbClr val="8064A2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Years</a:t>
                      </a:r>
                      <a:r>
                        <a:rPr sz="1800" spc="-8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to</a:t>
                      </a:r>
                      <a:r>
                        <a:rPr sz="1800" spc="-6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spc="-20" dirty="0">
                          <a:latin typeface="Franklin Gothic Book"/>
                          <a:cs typeface="Franklin Gothic Book"/>
                        </a:rPr>
                        <a:t>Grow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42545" marB="0"/>
                </a:tc>
                <a:tc>
                  <a:txBody>
                    <a:bodyPr/>
                    <a:lstStyle/>
                    <a:p>
                      <a:pPr marR="57785" algn="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800" spc="-25" dirty="0">
                          <a:latin typeface="Franklin Gothic Book"/>
                          <a:cs typeface="Franklin Gothic Book"/>
                        </a:rPr>
                        <a:t>40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4254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0750">
                <a:tc>
                  <a:txBody>
                    <a:bodyPr/>
                    <a:lstStyle/>
                    <a:p>
                      <a:pPr marL="64769" marR="88582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Interest</a:t>
                      </a:r>
                      <a:r>
                        <a:rPr sz="1800" spc="-7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spc="-20" dirty="0">
                          <a:latin typeface="Franklin Gothic Book"/>
                          <a:cs typeface="Franklin Gothic Book"/>
                        </a:rPr>
                        <a:t>Rate </a:t>
                      </a: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(compounded annually)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42545" marB="0">
                    <a:solidFill>
                      <a:srgbClr val="8064A2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150">
                        <a:latin typeface="Times New Roman"/>
                        <a:cs typeface="Times New Roman"/>
                      </a:endParaRPr>
                    </a:p>
                    <a:p>
                      <a:pPr marR="57785" algn="r">
                        <a:lnSpc>
                          <a:spcPct val="100000"/>
                        </a:lnSpc>
                      </a:pPr>
                      <a:r>
                        <a:rPr sz="1800" spc="-25" dirty="0">
                          <a:latin typeface="Franklin Gothic Book"/>
                          <a:cs typeface="Franklin Gothic Book"/>
                        </a:rPr>
                        <a:t>7%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3175" marB="0">
                    <a:solidFill>
                      <a:srgbClr val="8064A2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  <a:spcBef>
                          <a:spcPts val="334"/>
                        </a:spcBef>
                      </a:pPr>
                      <a:r>
                        <a:rPr sz="1800" spc="-10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TOTAL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42544" marB="0">
                    <a:lnB w="12700">
                      <a:solidFill>
                        <a:srgbClr val="8064A2"/>
                      </a:solidFill>
                      <a:prstDash val="soli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R="57785" algn="r">
                        <a:lnSpc>
                          <a:spcPct val="100000"/>
                        </a:lnSpc>
                        <a:spcBef>
                          <a:spcPts val="334"/>
                        </a:spcBef>
                      </a:pPr>
                      <a:r>
                        <a:rPr sz="1800" spc="-10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$480,621.71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42544" marB="0">
                    <a:lnB w="12700">
                      <a:solidFill>
                        <a:srgbClr val="8064A2"/>
                      </a:solidFill>
                      <a:prstDash val="soli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3009498" y="5525611"/>
            <a:ext cx="587311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43940" marR="5080" indent="-1031875">
              <a:spcBef>
                <a:spcPts val="100"/>
              </a:spcBef>
            </a:pPr>
            <a:r>
              <a:rPr sz="24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Would</a:t>
            </a:r>
            <a:r>
              <a:rPr sz="2400" kern="0" spc="-40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you</a:t>
            </a:r>
            <a:r>
              <a:rPr sz="2400" kern="0" spc="-4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rather</a:t>
            </a:r>
            <a:r>
              <a:rPr sz="2400" kern="0" spc="-5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have</a:t>
            </a:r>
            <a:r>
              <a:rPr sz="2400" kern="0" spc="-40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less</a:t>
            </a:r>
            <a:r>
              <a:rPr sz="2400" kern="0" spc="-5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than</a:t>
            </a:r>
            <a:r>
              <a:rPr sz="2400" kern="0" spc="-40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$100,000</a:t>
            </a:r>
            <a:r>
              <a:rPr sz="2400" kern="0" spc="-10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25" dirty="0">
                <a:solidFill>
                  <a:srgbClr val="7030A0"/>
                </a:solidFill>
                <a:latin typeface="Franklin Gothic Book"/>
                <a:cs typeface="Franklin Gothic Book"/>
              </a:rPr>
              <a:t>or </a:t>
            </a:r>
            <a:r>
              <a:rPr sz="24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almost</a:t>
            </a:r>
            <a:r>
              <a:rPr sz="2400" kern="0" spc="-1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half</a:t>
            </a:r>
            <a:r>
              <a:rPr sz="2400" kern="0" spc="10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a</a:t>
            </a:r>
            <a:r>
              <a:rPr sz="2400" kern="0" spc="-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million</a:t>
            </a:r>
            <a:r>
              <a:rPr sz="2400" kern="0" spc="-20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rgbClr val="7030A0"/>
                </a:solidFill>
                <a:latin typeface="Franklin Gothic Book"/>
                <a:cs typeface="Franklin Gothic Book"/>
              </a:rPr>
              <a:t>dollars?!</a:t>
            </a:r>
            <a:endParaRPr sz="24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6248361" y="2828129"/>
          <a:ext cx="3754120" cy="24072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628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12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Principal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42545" marB="0">
                    <a:lnT w="12700">
                      <a:solidFill>
                        <a:srgbClr val="8064A2"/>
                      </a:solidFill>
                      <a:prstDash val="solid"/>
                    </a:lnT>
                    <a:lnB w="12700">
                      <a:solidFill>
                        <a:srgbClr val="8064A2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9055" algn="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$100.00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42545" marB="0">
                    <a:lnT w="12700">
                      <a:solidFill>
                        <a:srgbClr val="8064A2"/>
                      </a:solidFill>
                      <a:prstDash val="solid"/>
                    </a:lnT>
                    <a:lnB w="12700">
                      <a:solidFill>
                        <a:srgbClr val="8064A2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110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Monthly</a:t>
                      </a: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Contributions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42545" marB="0">
                    <a:lnT w="12700">
                      <a:solidFill>
                        <a:srgbClr val="8064A2"/>
                      </a:solidFill>
                      <a:prstDash val="solid"/>
                    </a:lnT>
                    <a:solidFill>
                      <a:srgbClr val="8064A2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R="55880" algn="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$200.00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42545" marB="0">
                    <a:lnT w="12700">
                      <a:solidFill>
                        <a:srgbClr val="8064A2"/>
                      </a:solidFill>
                      <a:prstDash val="solid"/>
                    </a:lnT>
                    <a:solidFill>
                      <a:srgbClr val="8064A2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  <a:spcBef>
                          <a:spcPts val="334"/>
                        </a:spcBef>
                      </a:pP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Years</a:t>
                      </a:r>
                      <a:r>
                        <a:rPr sz="1800" spc="-8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to</a:t>
                      </a:r>
                      <a:r>
                        <a:rPr sz="1800" spc="-6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spc="-20" dirty="0">
                          <a:latin typeface="Franklin Gothic Book"/>
                          <a:cs typeface="Franklin Gothic Book"/>
                        </a:rPr>
                        <a:t>Grow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42544" marB="0"/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334"/>
                        </a:spcBef>
                      </a:pPr>
                      <a:r>
                        <a:rPr sz="1800" spc="-25" dirty="0">
                          <a:latin typeface="Franklin Gothic Book"/>
                          <a:cs typeface="Franklin Gothic Book"/>
                        </a:rPr>
                        <a:t>20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42544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0750">
                <a:tc>
                  <a:txBody>
                    <a:bodyPr/>
                    <a:lstStyle/>
                    <a:p>
                      <a:pPr marL="64769" marR="9556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Interest</a:t>
                      </a:r>
                      <a:r>
                        <a:rPr sz="1800" spc="-7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spc="-20" dirty="0">
                          <a:latin typeface="Franklin Gothic Book"/>
                          <a:cs typeface="Franklin Gothic Book"/>
                        </a:rPr>
                        <a:t>Rate </a:t>
                      </a: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(compounded annually)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42545" marB="0">
                    <a:solidFill>
                      <a:srgbClr val="8064A2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150">
                        <a:latin typeface="Times New Roman"/>
                        <a:cs typeface="Times New Roman"/>
                      </a:endParaRPr>
                    </a:p>
                    <a:p>
                      <a:pPr marR="57150" algn="r">
                        <a:lnSpc>
                          <a:spcPct val="100000"/>
                        </a:lnSpc>
                      </a:pPr>
                      <a:r>
                        <a:rPr sz="1800" spc="-25" dirty="0">
                          <a:latin typeface="Franklin Gothic Book"/>
                          <a:cs typeface="Franklin Gothic Book"/>
                        </a:rPr>
                        <a:t>7%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3175" marB="0">
                    <a:solidFill>
                      <a:srgbClr val="8064A2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800" spc="-10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TOTAL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41910" marB="0">
                    <a:lnB w="19050">
                      <a:solidFill>
                        <a:srgbClr val="8064A2"/>
                      </a:solidFill>
                      <a:prstDash val="soli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R="55880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800" spc="-10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$98,776.15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41910" marB="0">
                    <a:lnB w="19050">
                      <a:solidFill>
                        <a:srgbClr val="8064A2"/>
                      </a:solidFill>
                      <a:prstDash val="soli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3869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219107"/>
            <a:ext cx="7249795" cy="8820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200" dirty="0"/>
              <a:t>RETIREMENT</a:t>
            </a:r>
            <a:r>
              <a:rPr sz="3200" spc="-70" dirty="0"/>
              <a:t> </a:t>
            </a:r>
            <a:r>
              <a:rPr sz="3200" dirty="0"/>
              <a:t>VEHICLES:</a:t>
            </a:r>
            <a:r>
              <a:rPr sz="3200" spc="-65" dirty="0"/>
              <a:t> </a:t>
            </a:r>
            <a:r>
              <a:rPr sz="3200" dirty="0"/>
              <a:t>Where</a:t>
            </a:r>
            <a:r>
              <a:rPr sz="3200" spc="-60" dirty="0"/>
              <a:t> </a:t>
            </a:r>
            <a:r>
              <a:rPr sz="3200" dirty="0"/>
              <a:t>to</a:t>
            </a:r>
            <a:r>
              <a:rPr sz="3200" spc="-20" dirty="0"/>
              <a:t> </a:t>
            </a:r>
            <a:r>
              <a:rPr sz="3200" spc="-10" dirty="0"/>
              <a:t>Save?*</a:t>
            </a:r>
            <a:endParaRPr sz="3200"/>
          </a:p>
          <a:p>
            <a:pPr marL="12700">
              <a:spcBef>
                <a:spcPts val="20"/>
              </a:spcBef>
            </a:pPr>
            <a:r>
              <a:rPr sz="2400" dirty="0"/>
              <a:t>[note:</a:t>
            </a:r>
            <a:r>
              <a:rPr sz="2400" spc="-30" dirty="0"/>
              <a:t> </a:t>
            </a:r>
            <a:r>
              <a:rPr sz="2400" dirty="0"/>
              <a:t>edits</a:t>
            </a:r>
            <a:r>
              <a:rPr sz="2400" spc="-40" dirty="0"/>
              <a:t> </a:t>
            </a:r>
            <a:r>
              <a:rPr sz="2400" dirty="0"/>
              <a:t>are based</a:t>
            </a:r>
            <a:r>
              <a:rPr sz="2400" spc="-50" dirty="0"/>
              <a:t> </a:t>
            </a:r>
            <a:r>
              <a:rPr sz="2400" dirty="0"/>
              <a:t>on</a:t>
            </a:r>
            <a:r>
              <a:rPr sz="2400" spc="-20" dirty="0"/>
              <a:t> </a:t>
            </a:r>
            <a:r>
              <a:rPr sz="2400" dirty="0"/>
              <a:t>2018</a:t>
            </a:r>
            <a:r>
              <a:rPr sz="2400" spc="10" dirty="0"/>
              <a:t> </a:t>
            </a:r>
            <a:r>
              <a:rPr sz="2400" spc="-10" dirty="0"/>
              <a:t>limitations]</a:t>
            </a:r>
            <a:endParaRPr sz="2400"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20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943101" y="1253526"/>
          <a:ext cx="8228965" cy="48152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316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97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92985">
                <a:tc>
                  <a:txBody>
                    <a:bodyPr/>
                    <a:lstStyle/>
                    <a:p>
                      <a:pPr marL="136525" marR="993775">
                        <a:lnSpc>
                          <a:spcPct val="100000"/>
                        </a:lnSpc>
                        <a:spcBef>
                          <a:spcPts val="1030"/>
                        </a:spcBef>
                      </a:pPr>
                      <a:r>
                        <a:rPr sz="1500" dirty="0">
                          <a:solidFill>
                            <a:srgbClr val="7030A0"/>
                          </a:solidFill>
                          <a:latin typeface="Franklin Gothic Medium"/>
                          <a:cs typeface="Franklin Gothic Medium"/>
                        </a:rPr>
                        <a:t>Roth</a:t>
                      </a:r>
                      <a:r>
                        <a:rPr sz="1500" spc="-25" dirty="0">
                          <a:solidFill>
                            <a:srgbClr val="7030A0"/>
                          </a:solidFill>
                          <a:latin typeface="Franklin Gothic Medium"/>
                          <a:cs typeface="Franklin Gothic Medium"/>
                        </a:rPr>
                        <a:t> </a:t>
                      </a:r>
                      <a:r>
                        <a:rPr sz="1500" dirty="0">
                          <a:solidFill>
                            <a:srgbClr val="7030A0"/>
                          </a:solidFill>
                          <a:latin typeface="Franklin Gothic Medium"/>
                          <a:cs typeface="Franklin Gothic Medium"/>
                        </a:rPr>
                        <a:t>Individual</a:t>
                      </a:r>
                      <a:r>
                        <a:rPr sz="1500" spc="-40" dirty="0">
                          <a:solidFill>
                            <a:srgbClr val="7030A0"/>
                          </a:solidFill>
                          <a:latin typeface="Franklin Gothic Medium"/>
                          <a:cs typeface="Franklin Gothic Medium"/>
                        </a:rPr>
                        <a:t> </a:t>
                      </a:r>
                      <a:r>
                        <a:rPr sz="1500" dirty="0">
                          <a:solidFill>
                            <a:srgbClr val="7030A0"/>
                          </a:solidFill>
                          <a:latin typeface="Franklin Gothic Medium"/>
                          <a:cs typeface="Franklin Gothic Medium"/>
                        </a:rPr>
                        <a:t>Retirement</a:t>
                      </a:r>
                      <a:r>
                        <a:rPr sz="1500" spc="-40" dirty="0">
                          <a:solidFill>
                            <a:srgbClr val="7030A0"/>
                          </a:solidFill>
                          <a:latin typeface="Franklin Gothic Medium"/>
                          <a:cs typeface="Franklin Gothic Medium"/>
                        </a:rPr>
                        <a:t> </a:t>
                      </a:r>
                      <a:r>
                        <a:rPr sz="1500" spc="-10" dirty="0">
                          <a:solidFill>
                            <a:srgbClr val="7030A0"/>
                          </a:solidFill>
                          <a:latin typeface="Franklin Gothic Medium"/>
                          <a:cs typeface="Franklin Gothic Medium"/>
                        </a:rPr>
                        <a:t>Account </a:t>
                      </a:r>
                      <a:r>
                        <a:rPr sz="1500" dirty="0">
                          <a:solidFill>
                            <a:srgbClr val="7030A0"/>
                          </a:solidFill>
                          <a:latin typeface="Franklin Gothic Medium"/>
                          <a:cs typeface="Franklin Gothic Medium"/>
                        </a:rPr>
                        <a:t>(Roth</a:t>
                      </a:r>
                      <a:r>
                        <a:rPr sz="1500" spc="-40" dirty="0">
                          <a:solidFill>
                            <a:srgbClr val="7030A0"/>
                          </a:solidFill>
                          <a:latin typeface="Franklin Gothic Medium"/>
                          <a:cs typeface="Franklin Gothic Medium"/>
                        </a:rPr>
                        <a:t> </a:t>
                      </a:r>
                      <a:r>
                        <a:rPr sz="1500" spc="-20" dirty="0">
                          <a:solidFill>
                            <a:srgbClr val="7030A0"/>
                          </a:solidFill>
                          <a:latin typeface="Franklin Gothic Medium"/>
                          <a:cs typeface="Franklin Gothic Medium"/>
                        </a:rPr>
                        <a:t>IRA)</a:t>
                      </a:r>
                      <a:endParaRPr sz="1500">
                        <a:latin typeface="Franklin Gothic Medium"/>
                        <a:cs typeface="Franklin Gothic Medium"/>
                      </a:endParaRPr>
                    </a:p>
                    <a:p>
                      <a:pPr marL="320040" indent="-183515">
                        <a:lnSpc>
                          <a:spcPct val="100000"/>
                        </a:lnSpc>
                        <a:spcBef>
                          <a:spcPts val="300"/>
                        </a:spcBef>
                        <a:buFont typeface="Wingdings"/>
                        <a:buChar char=""/>
                        <a:tabLst>
                          <a:tab pos="320040" algn="l"/>
                        </a:tabLst>
                      </a:pP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You</a:t>
                      </a:r>
                      <a:r>
                        <a:rPr sz="1500" spc="-4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open</a:t>
                      </a:r>
                      <a:r>
                        <a:rPr sz="1500" spc="-4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the</a:t>
                      </a:r>
                      <a:r>
                        <a:rPr sz="1500" spc="-1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account</a:t>
                      </a:r>
                      <a:endParaRPr sz="1500">
                        <a:latin typeface="Franklin Gothic Book"/>
                        <a:cs typeface="Franklin Gothic Book"/>
                      </a:endParaRPr>
                    </a:p>
                    <a:p>
                      <a:pPr marL="320040" indent="-183515">
                        <a:lnSpc>
                          <a:spcPct val="100000"/>
                        </a:lnSpc>
                        <a:spcBef>
                          <a:spcPts val="300"/>
                        </a:spcBef>
                        <a:buFont typeface="Wingdings"/>
                        <a:buChar char=""/>
                        <a:tabLst>
                          <a:tab pos="320040" algn="l"/>
                        </a:tabLst>
                      </a:pP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Can</a:t>
                      </a:r>
                      <a:r>
                        <a:rPr sz="1500" spc="-4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contribute</a:t>
                      </a:r>
                      <a:r>
                        <a:rPr sz="1500" spc="-2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up</a:t>
                      </a:r>
                      <a:r>
                        <a:rPr sz="1500" spc="-2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to</a:t>
                      </a:r>
                      <a:r>
                        <a:rPr sz="1500" spc="-3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$5,500</a:t>
                      </a:r>
                      <a:r>
                        <a:rPr sz="1500" spc="-3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annually</a:t>
                      </a:r>
                      <a:endParaRPr sz="1500">
                        <a:latin typeface="Franklin Gothic Book"/>
                        <a:cs typeface="Franklin Gothic Book"/>
                      </a:endParaRPr>
                    </a:p>
                    <a:p>
                      <a:pPr marL="320040" indent="-183515">
                        <a:lnSpc>
                          <a:spcPct val="100000"/>
                        </a:lnSpc>
                        <a:spcBef>
                          <a:spcPts val="300"/>
                        </a:spcBef>
                        <a:buFont typeface="Wingdings"/>
                        <a:buChar char=""/>
                        <a:tabLst>
                          <a:tab pos="320040" algn="l"/>
                        </a:tabLst>
                      </a:pP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Not</a:t>
                      </a:r>
                      <a:r>
                        <a:rPr sz="1500" spc="-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tax-deductible</a:t>
                      </a:r>
                      <a:endParaRPr sz="1500">
                        <a:latin typeface="Franklin Gothic Book"/>
                        <a:cs typeface="Franklin Gothic Book"/>
                      </a:endParaRPr>
                    </a:p>
                    <a:p>
                      <a:pPr marL="320040" indent="-183515">
                        <a:lnSpc>
                          <a:spcPct val="100000"/>
                        </a:lnSpc>
                        <a:spcBef>
                          <a:spcPts val="300"/>
                        </a:spcBef>
                        <a:buFont typeface="Wingdings"/>
                        <a:buChar char=""/>
                        <a:tabLst>
                          <a:tab pos="320040" algn="l"/>
                        </a:tabLst>
                      </a:pP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No</a:t>
                      </a:r>
                      <a:r>
                        <a:rPr sz="1500" spc="-4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employer</a:t>
                      </a:r>
                      <a:r>
                        <a:rPr sz="1500" spc="-4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spc="-20" dirty="0">
                          <a:latin typeface="Franklin Gothic Book"/>
                          <a:cs typeface="Franklin Gothic Book"/>
                        </a:rPr>
                        <a:t>match</a:t>
                      </a:r>
                      <a:endParaRPr sz="1500">
                        <a:latin typeface="Franklin Gothic Book"/>
                        <a:cs typeface="Franklin Gothic Book"/>
                      </a:endParaRPr>
                    </a:p>
                    <a:p>
                      <a:pPr marL="319405" marR="203200" indent="-182880">
                        <a:lnSpc>
                          <a:spcPct val="100000"/>
                        </a:lnSpc>
                        <a:spcBef>
                          <a:spcPts val="300"/>
                        </a:spcBef>
                        <a:buFont typeface="Wingdings"/>
                        <a:buChar char=""/>
                        <a:tabLst>
                          <a:tab pos="320040" algn="l"/>
                        </a:tabLst>
                      </a:pP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After-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tax</a:t>
                      </a:r>
                      <a:r>
                        <a:rPr sz="1500" spc="-1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contributions</a:t>
                      </a:r>
                      <a:r>
                        <a:rPr sz="1500" spc="-1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(you</a:t>
                      </a:r>
                      <a:r>
                        <a:rPr sz="1500" spc="-3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do</a:t>
                      </a:r>
                      <a:r>
                        <a:rPr sz="1500" spc="-1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not</a:t>
                      </a:r>
                      <a:r>
                        <a:rPr sz="1500" spc="-3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pay</a:t>
                      </a:r>
                      <a:r>
                        <a:rPr sz="1500" spc="-2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taxes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on</a:t>
                      </a: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the</a:t>
                      </a: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money</a:t>
                      </a:r>
                      <a:r>
                        <a:rPr sz="1500" spc="-2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when</a:t>
                      </a:r>
                      <a:r>
                        <a:rPr sz="1500" spc="-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it</a:t>
                      </a:r>
                      <a:r>
                        <a:rPr sz="1500" spc="-1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is </a:t>
                      </a: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withdrawn)</a:t>
                      </a:r>
                      <a:endParaRPr sz="15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130810" marB="0">
                    <a:lnL w="76200">
                      <a:solidFill>
                        <a:srgbClr val="FFFFFF"/>
                      </a:solidFill>
                      <a:prstDash val="solid"/>
                    </a:lnL>
                    <a:lnR w="76200">
                      <a:solidFill>
                        <a:srgbClr val="FFFFFF"/>
                      </a:solidFill>
                      <a:prstDash val="solid"/>
                    </a:lnR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F0ECF4"/>
                    </a:solidFill>
                  </a:tcPr>
                </a:tc>
                <a:tc>
                  <a:txBody>
                    <a:bodyPr/>
                    <a:lstStyle/>
                    <a:p>
                      <a:pPr marL="137160" marR="683260">
                        <a:lnSpc>
                          <a:spcPct val="100000"/>
                        </a:lnSpc>
                        <a:spcBef>
                          <a:spcPts val="1030"/>
                        </a:spcBef>
                      </a:pPr>
                      <a:r>
                        <a:rPr sz="1500" spc="-10" dirty="0">
                          <a:solidFill>
                            <a:srgbClr val="7030A0"/>
                          </a:solidFill>
                          <a:latin typeface="Franklin Gothic Medium"/>
                          <a:cs typeface="Franklin Gothic Medium"/>
                        </a:rPr>
                        <a:t>Traditional</a:t>
                      </a:r>
                      <a:r>
                        <a:rPr sz="1500" spc="-20" dirty="0">
                          <a:solidFill>
                            <a:srgbClr val="7030A0"/>
                          </a:solidFill>
                          <a:latin typeface="Franklin Gothic Medium"/>
                          <a:cs typeface="Franklin Gothic Medium"/>
                        </a:rPr>
                        <a:t> </a:t>
                      </a:r>
                      <a:r>
                        <a:rPr sz="1500" dirty="0">
                          <a:solidFill>
                            <a:srgbClr val="7030A0"/>
                          </a:solidFill>
                          <a:latin typeface="Franklin Gothic Medium"/>
                          <a:cs typeface="Franklin Gothic Medium"/>
                        </a:rPr>
                        <a:t>Individual</a:t>
                      </a:r>
                      <a:r>
                        <a:rPr sz="1500" spc="-15" dirty="0">
                          <a:solidFill>
                            <a:srgbClr val="7030A0"/>
                          </a:solidFill>
                          <a:latin typeface="Franklin Gothic Medium"/>
                          <a:cs typeface="Franklin Gothic Medium"/>
                        </a:rPr>
                        <a:t> </a:t>
                      </a:r>
                      <a:r>
                        <a:rPr sz="1500" dirty="0">
                          <a:solidFill>
                            <a:srgbClr val="7030A0"/>
                          </a:solidFill>
                          <a:latin typeface="Franklin Gothic Medium"/>
                          <a:cs typeface="Franklin Gothic Medium"/>
                        </a:rPr>
                        <a:t>Retirement</a:t>
                      </a:r>
                      <a:r>
                        <a:rPr sz="1500" spc="-15" dirty="0">
                          <a:solidFill>
                            <a:srgbClr val="7030A0"/>
                          </a:solidFill>
                          <a:latin typeface="Franklin Gothic Medium"/>
                          <a:cs typeface="Franklin Gothic Medium"/>
                        </a:rPr>
                        <a:t> </a:t>
                      </a:r>
                      <a:r>
                        <a:rPr sz="1500" spc="-10" dirty="0">
                          <a:solidFill>
                            <a:srgbClr val="7030A0"/>
                          </a:solidFill>
                          <a:latin typeface="Franklin Gothic Medium"/>
                          <a:cs typeface="Franklin Gothic Medium"/>
                        </a:rPr>
                        <a:t>Account (Traditional</a:t>
                      </a:r>
                      <a:r>
                        <a:rPr sz="1500" spc="10" dirty="0">
                          <a:solidFill>
                            <a:srgbClr val="7030A0"/>
                          </a:solidFill>
                          <a:latin typeface="Franklin Gothic Medium"/>
                          <a:cs typeface="Franklin Gothic Medium"/>
                        </a:rPr>
                        <a:t> </a:t>
                      </a:r>
                      <a:r>
                        <a:rPr sz="1500" spc="-20" dirty="0">
                          <a:solidFill>
                            <a:srgbClr val="7030A0"/>
                          </a:solidFill>
                          <a:latin typeface="Franklin Gothic Medium"/>
                          <a:cs typeface="Franklin Gothic Medium"/>
                        </a:rPr>
                        <a:t>IRA)</a:t>
                      </a:r>
                      <a:endParaRPr sz="1500">
                        <a:latin typeface="Franklin Gothic Medium"/>
                        <a:cs typeface="Franklin Gothic Medium"/>
                      </a:endParaRPr>
                    </a:p>
                    <a:p>
                      <a:pPr marL="320040" indent="-183515">
                        <a:lnSpc>
                          <a:spcPct val="100000"/>
                        </a:lnSpc>
                        <a:spcBef>
                          <a:spcPts val="300"/>
                        </a:spcBef>
                        <a:buFont typeface="Wingdings"/>
                        <a:buChar char=""/>
                        <a:tabLst>
                          <a:tab pos="320675" algn="l"/>
                        </a:tabLst>
                      </a:pP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You</a:t>
                      </a:r>
                      <a:r>
                        <a:rPr sz="1500" spc="-4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open</a:t>
                      </a:r>
                      <a:r>
                        <a:rPr sz="1500" spc="-4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the</a:t>
                      </a:r>
                      <a:r>
                        <a:rPr sz="1500" spc="-1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account</a:t>
                      </a:r>
                      <a:endParaRPr sz="1500">
                        <a:latin typeface="Franklin Gothic Book"/>
                        <a:cs typeface="Franklin Gothic Book"/>
                      </a:endParaRPr>
                    </a:p>
                    <a:p>
                      <a:pPr marL="320040" indent="-183515">
                        <a:lnSpc>
                          <a:spcPct val="100000"/>
                        </a:lnSpc>
                        <a:spcBef>
                          <a:spcPts val="300"/>
                        </a:spcBef>
                        <a:buFont typeface="Wingdings"/>
                        <a:buChar char=""/>
                        <a:tabLst>
                          <a:tab pos="320675" algn="l"/>
                        </a:tabLst>
                      </a:pP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Can</a:t>
                      </a:r>
                      <a:r>
                        <a:rPr sz="1500" spc="-4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contribute</a:t>
                      </a:r>
                      <a:r>
                        <a:rPr sz="1500" spc="-2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up</a:t>
                      </a:r>
                      <a:r>
                        <a:rPr sz="1500" spc="-2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to</a:t>
                      </a:r>
                      <a:r>
                        <a:rPr sz="1500" spc="-3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$5,500</a:t>
                      </a:r>
                      <a:r>
                        <a:rPr sz="1500" spc="-3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annually</a:t>
                      </a:r>
                      <a:endParaRPr sz="1500">
                        <a:latin typeface="Franklin Gothic Book"/>
                        <a:cs typeface="Franklin Gothic Book"/>
                      </a:endParaRPr>
                    </a:p>
                    <a:p>
                      <a:pPr marL="320040" indent="-183515">
                        <a:lnSpc>
                          <a:spcPct val="100000"/>
                        </a:lnSpc>
                        <a:spcBef>
                          <a:spcPts val="300"/>
                        </a:spcBef>
                        <a:buFont typeface="Wingdings"/>
                        <a:buChar char=""/>
                        <a:tabLst>
                          <a:tab pos="320675" algn="l"/>
                        </a:tabLst>
                      </a:pPr>
                      <a:r>
                        <a:rPr sz="1500" spc="-35" dirty="0">
                          <a:latin typeface="Franklin Gothic Book"/>
                          <a:cs typeface="Franklin Gothic Book"/>
                        </a:rPr>
                        <a:t>Tax-</a:t>
                      </a: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deductible</a:t>
                      </a:r>
                      <a:endParaRPr sz="1500">
                        <a:latin typeface="Franklin Gothic Book"/>
                        <a:cs typeface="Franklin Gothic Book"/>
                      </a:endParaRPr>
                    </a:p>
                    <a:p>
                      <a:pPr marL="320040" indent="-183515">
                        <a:lnSpc>
                          <a:spcPct val="100000"/>
                        </a:lnSpc>
                        <a:spcBef>
                          <a:spcPts val="300"/>
                        </a:spcBef>
                        <a:buFont typeface="Wingdings"/>
                        <a:buChar char=""/>
                        <a:tabLst>
                          <a:tab pos="320675" algn="l"/>
                        </a:tabLst>
                      </a:pP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No</a:t>
                      </a:r>
                      <a:r>
                        <a:rPr sz="1500" spc="-4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employer</a:t>
                      </a:r>
                      <a:r>
                        <a:rPr sz="1500" spc="-4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spc="-20" dirty="0">
                          <a:latin typeface="Franklin Gothic Book"/>
                          <a:cs typeface="Franklin Gothic Book"/>
                        </a:rPr>
                        <a:t>match</a:t>
                      </a:r>
                      <a:endParaRPr sz="1500">
                        <a:latin typeface="Franklin Gothic Book"/>
                        <a:cs typeface="Franklin Gothic Book"/>
                      </a:endParaRPr>
                    </a:p>
                    <a:p>
                      <a:pPr marL="320040" marR="727710" indent="-182880">
                        <a:lnSpc>
                          <a:spcPct val="100000"/>
                        </a:lnSpc>
                        <a:spcBef>
                          <a:spcPts val="300"/>
                        </a:spcBef>
                        <a:buFont typeface="Wingdings"/>
                        <a:buChar char=""/>
                        <a:tabLst>
                          <a:tab pos="320675" algn="l"/>
                        </a:tabLst>
                      </a:pP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Pre-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tax</a:t>
                      </a: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contributions</a:t>
                      </a: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(you</a:t>
                      </a:r>
                      <a:r>
                        <a:rPr sz="1500" spc="-3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are</a:t>
                      </a:r>
                      <a:r>
                        <a:rPr sz="1500" spc="-2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not</a:t>
                      </a:r>
                      <a:r>
                        <a:rPr sz="1500" spc="-20" dirty="0">
                          <a:latin typeface="Franklin Gothic Book"/>
                          <a:cs typeface="Franklin Gothic Book"/>
                        </a:rPr>
                        <a:t> taxed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until</a:t>
                      </a:r>
                      <a:r>
                        <a:rPr sz="1500" spc="-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the</a:t>
                      </a:r>
                      <a:r>
                        <a:rPr sz="1500" spc="-1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money</a:t>
                      </a:r>
                      <a:r>
                        <a:rPr sz="1500" spc="-2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is</a:t>
                      </a:r>
                      <a:r>
                        <a:rPr sz="1500" spc="-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withdrawn)</a:t>
                      </a:r>
                      <a:endParaRPr sz="15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130810" marB="0">
                    <a:lnL w="76200">
                      <a:solidFill>
                        <a:srgbClr val="FFFFFF"/>
                      </a:solidFill>
                      <a:prstDash val="solid"/>
                    </a:lnL>
                    <a:lnR w="76200">
                      <a:solidFill>
                        <a:srgbClr val="FFFFFF"/>
                      </a:solidFill>
                      <a:prstDash val="solid"/>
                    </a:lnR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F0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2220">
                <a:tc>
                  <a:txBody>
                    <a:bodyPr/>
                    <a:lstStyle/>
                    <a:p>
                      <a:pPr marL="136525">
                        <a:lnSpc>
                          <a:spcPct val="100000"/>
                        </a:lnSpc>
                        <a:spcBef>
                          <a:spcPts val="1030"/>
                        </a:spcBef>
                      </a:pPr>
                      <a:r>
                        <a:rPr sz="1500" spc="-10" dirty="0">
                          <a:solidFill>
                            <a:srgbClr val="7030A0"/>
                          </a:solidFill>
                          <a:latin typeface="Franklin Gothic Medium"/>
                          <a:cs typeface="Franklin Gothic Medium"/>
                        </a:rPr>
                        <a:t>401(k)</a:t>
                      </a:r>
                      <a:endParaRPr sz="1500">
                        <a:latin typeface="Franklin Gothic Medium"/>
                        <a:cs typeface="Franklin Gothic Medium"/>
                      </a:endParaRPr>
                    </a:p>
                    <a:p>
                      <a:pPr marL="320040" indent="-183515">
                        <a:lnSpc>
                          <a:spcPct val="100000"/>
                        </a:lnSpc>
                        <a:spcBef>
                          <a:spcPts val="300"/>
                        </a:spcBef>
                        <a:buFont typeface="Wingdings"/>
                        <a:buChar char=""/>
                        <a:tabLst>
                          <a:tab pos="320040" algn="l"/>
                        </a:tabLst>
                      </a:pP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Your</a:t>
                      </a:r>
                      <a:r>
                        <a:rPr sz="1500" spc="-5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company</a:t>
                      </a:r>
                      <a:r>
                        <a:rPr sz="1500" spc="-4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offers</a:t>
                      </a:r>
                      <a:r>
                        <a:rPr sz="1500" spc="-2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the</a:t>
                      </a:r>
                      <a:r>
                        <a:rPr sz="1500" spc="-2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account</a:t>
                      </a:r>
                      <a:endParaRPr sz="1500">
                        <a:latin typeface="Franklin Gothic Book"/>
                        <a:cs typeface="Franklin Gothic Book"/>
                      </a:endParaRPr>
                    </a:p>
                    <a:p>
                      <a:pPr marL="320040" indent="-183515">
                        <a:lnSpc>
                          <a:spcPct val="100000"/>
                        </a:lnSpc>
                        <a:spcBef>
                          <a:spcPts val="300"/>
                        </a:spcBef>
                        <a:buFont typeface="Wingdings"/>
                        <a:buChar char=""/>
                        <a:tabLst>
                          <a:tab pos="320040" algn="l"/>
                        </a:tabLst>
                      </a:pP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Can</a:t>
                      </a:r>
                      <a:r>
                        <a:rPr sz="1500" spc="-5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contribute</a:t>
                      </a:r>
                      <a:r>
                        <a:rPr sz="1500" spc="-2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up</a:t>
                      </a:r>
                      <a:r>
                        <a:rPr sz="1500" spc="-3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to</a:t>
                      </a:r>
                      <a:r>
                        <a:rPr sz="1500" spc="-3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$18,500</a:t>
                      </a:r>
                      <a:r>
                        <a:rPr sz="1500" spc="-3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annually</a:t>
                      </a:r>
                      <a:endParaRPr sz="1500">
                        <a:latin typeface="Franklin Gothic Book"/>
                        <a:cs typeface="Franklin Gothic Book"/>
                      </a:endParaRPr>
                    </a:p>
                    <a:p>
                      <a:pPr marL="320040" indent="-183515">
                        <a:lnSpc>
                          <a:spcPct val="100000"/>
                        </a:lnSpc>
                        <a:spcBef>
                          <a:spcPts val="300"/>
                        </a:spcBef>
                        <a:buFont typeface="Wingdings"/>
                        <a:buChar char=""/>
                        <a:tabLst>
                          <a:tab pos="320040" algn="l"/>
                        </a:tabLst>
                      </a:pPr>
                      <a:r>
                        <a:rPr sz="1500" spc="-35" dirty="0">
                          <a:latin typeface="Franklin Gothic Book"/>
                          <a:cs typeface="Franklin Gothic Book"/>
                        </a:rPr>
                        <a:t>Tax-</a:t>
                      </a: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deductible</a:t>
                      </a:r>
                      <a:endParaRPr sz="1500">
                        <a:latin typeface="Franklin Gothic Book"/>
                        <a:cs typeface="Franklin Gothic Book"/>
                      </a:endParaRPr>
                    </a:p>
                    <a:p>
                      <a:pPr marL="320040" indent="-183515">
                        <a:lnSpc>
                          <a:spcPct val="100000"/>
                        </a:lnSpc>
                        <a:spcBef>
                          <a:spcPts val="300"/>
                        </a:spcBef>
                        <a:buFont typeface="Wingdings"/>
                        <a:buChar char=""/>
                        <a:tabLst>
                          <a:tab pos="320040" algn="l"/>
                        </a:tabLst>
                      </a:pP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Possible</a:t>
                      </a:r>
                      <a:r>
                        <a:rPr sz="1500" spc="-5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employer</a:t>
                      </a:r>
                      <a:r>
                        <a:rPr sz="1500" spc="-5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spc="-20" dirty="0">
                          <a:latin typeface="Franklin Gothic Book"/>
                          <a:cs typeface="Franklin Gothic Book"/>
                        </a:rPr>
                        <a:t>match</a:t>
                      </a:r>
                      <a:endParaRPr sz="1500">
                        <a:latin typeface="Franklin Gothic Book"/>
                        <a:cs typeface="Franklin Gothic Book"/>
                      </a:endParaRPr>
                    </a:p>
                    <a:p>
                      <a:pPr marL="319405" marR="160655" indent="-182880">
                        <a:lnSpc>
                          <a:spcPct val="100000"/>
                        </a:lnSpc>
                        <a:spcBef>
                          <a:spcPts val="300"/>
                        </a:spcBef>
                        <a:buFont typeface="Wingdings"/>
                        <a:buChar char=""/>
                        <a:tabLst>
                          <a:tab pos="320040" algn="l"/>
                        </a:tabLst>
                      </a:pP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Pre-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tax</a:t>
                      </a:r>
                      <a:r>
                        <a:rPr sz="1500" spc="-3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contributions</a:t>
                      </a:r>
                      <a:r>
                        <a:rPr sz="1500" spc="-1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(you</a:t>
                      </a:r>
                      <a:r>
                        <a:rPr sz="1500" spc="-3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are</a:t>
                      </a:r>
                      <a:r>
                        <a:rPr sz="1500" spc="-2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not</a:t>
                      </a:r>
                      <a:r>
                        <a:rPr sz="1500" spc="-3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taxed</a:t>
                      </a:r>
                      <a:r>
                        <a:rPr sz="1500" spc="-1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until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the</a:t>
                      </a:r>
                      <a:r>
                        <a:rPr sz="1500" spc="-1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money</a:t>
                      </a:r>
                      <a:r>
                        <a:rPr sz="1500" spc="-2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is</a:t>
                      </a:r>
                      <a:r>
                        <a:rPr sz="1500" spc="-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withdrawn)</a:t>
                      </a:r>
                      <a:endParaRPr sz="15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130810" marB="0">
                    <a:lnL w="76200">
                      <a:solidFill>
                        <a:srgbClr val="FFFFFF"/>
                      </a:solidFill>
                      <a:prstDash val="solid"/>
                    </a:lnL>
                    <a:lnR w="76200">
                      <a:solidFill>
                        <a:srgbClr val="FFFFFF"/>
                      </a:solidFill>
                      <a:prstDash val="solid"/>
                    </a:lnR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F0ECF4"/>
                    </a:solidFill>
                  </a:tcPr>
                </a:tc>
                <a:tc>
                  <a:txBody>
                    <a:bodyPr/>
                    <a:lstStyle/>
                    <a:p>
                      <a:pPr marL="137160">
                        <a:lnSpc>
                          <a:spcPct val="100000"/>
                        </a:lnSpc>
                        <a:spcBef>
                          <a:spcPts val="1030"/>
                        </a:spcBef>
                      </a:pPr>
                      <a:r>
                        <a:rPr sz="1500" dirty="0">
                          <a:solidFill>
                            <a:srgbClr val="7030A0"/>
                          </a:solidFill>
                          <a:latin typeface="Franklin Gothic Medium"/>
                          <a:cs typeface="Franklin Gothic Medium"/>
                        </a:rPr>
                        <a:t>403</a:t>
                      </a:r>
                      <a:r>
                        <a:rPr sz="1500" spc="-20" dirty="0">
                          <a:solidFill>
                            <a:srgbClr val="7030A0"/>
                          </a:solidFill>
                          <a:latin typeface="Franklin Gothic Medium"/>
                          <a:cs typeface="Franklin Gothic Medium"/>
                        </a:rPr>
                        <a:t> </a:t>
                      </a:r>
                      <a:r>
                        <a:rPr sz="1500" spc="-25" dirty="0">
                          <a:solidFill>
                            <a:srgbClr val="7030A0"/>
                          </a:solidFill>
                          <a:latin typeface="Franklin Gothic Medium"/>
                          <a:cs typeface="Franklin Gothic Medium"/>
                        </a:rPr>
                        <a:t>(b)</a:t>
                      </a:r>
                      <a:endParaRPr sz="1500">
                        <a:latin typeface="Franklin Gothic Medium"/>
                        <a:cs typeface="Franklin Gothic Medium"/>
                      </a:endParaRPr>
                    </a:p>
                    <a:p>
                      <a:pPr marL="320040" marR="275590" indent="-182880">
                        <a:lnSpc>
                          <a:spcPct val="100000"/>
                        </a:lnSpc>
                        <a:spcBef>
                          <a:spcPts val="300"/>
                        </a:spcBef>
                        <a:buFont typeface="Wingdings"/>
                        <a:buChar char=""/>
                        <a:tabLst>
                          <a:tab pos="320675" algn="l"/>
                        </a:tabLst>
                      </a:pP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If</a:t>
                      </a: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you</a:t>
                      </a:r>
                      <a:r>
                        <a:rPr sz="1500" spc="-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work at</a:t>
                      </a:r>
                      <a:r>
                        <a:rPr sz="1500" spc="-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a</a:t>
                      </a:r>
                      <a:r>
                        <a:rPr sz="1500" spc="-2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public</a:t>
                      </a:r>
                      <a:r>
                        <a:rPr sz="1500" spc="-1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school</a:t>
                      </a:r>
                      <a:r>
                        <a:rPr sz="1500" spc="-1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or a</a:t>
                      </a: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 tax-exempt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organization,</a:t>
                      </a:r>
                      <a:r>
                        <a:rPr sz="1500" spc="-2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your</a:t>
                      </a: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school</a:t>
                      </a:r>
                      <a:r>
                        <a:rPr sz="1500" spc="-1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or</a:t>
                      </a:r>
                      <a:r>
                        <a:rPr sz="1500" spc="-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organization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offers</a:t>
                      </a: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the</a:t>
                      </a: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 account</a:t>
                      </a:r>
                      <a:endParaRPr sz="1500">
                        <a:latin typeface="Franklin Gothic Book"/>
                        <a:cs typeface="Franklin Gothic Book"/>
                      </a:endParaRPr>
                    </a:p>
                    <a:p>
                      <a:pPr marL="320040" indent="-183515">
                        <a:lnSpc>
                          <a:spcPct val="100000"/>
                        </a:lnSpc>
                        <a:spcBef>
                          <a:spcPts val="300"/>
                        </a:spcBef>
                        <a:buFont typeface="Wingdings"/>
                        <a:buChar char=""/>
                        <a:tabLst>
                          <a:tab pos="320675" algn="l"/>
                        </a:tabLst>
                      </a:pPr>
                      <a:r>
                        <a:rPr sz="1500" spc="-35" dirty="0">
                          <a:latin typeface="Franklin Gothic Book"/>
                          <a:cs typeface="Franklin Gothic Book"/>
                        </a:rPr>
                        <a:t>Tax-</a:t>
                      </a: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deductible</a:t>
                      </a:r>
                      <a:endParaRPr sz="1500">
                        <a:latin typeface="Franklin Gothic Book"/>
                        <a:cs typeface="Franklin Gothic Book"/>
                      </a:endParaRPr>
                    </a:p>
                    <a:p>
                      <a:pPr marL="320040" indent="-183515">
                        <a:lnSpc>
                          <a:spcPct val="100000"/>
                        </a:lnSpc>
                        <a:spcBef>
                          <a:spcPts val="300"/>
                        </a:spcBef>
                        <a:buFont typeface="Wingdings"/>
                        <a:buChar char=""/>
                        <a:tabLst>
                          <a:tab pos="320675" algn="l"/>
                        </a:tabLst>
                      </a:pP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Can</a:t>
                      </a:r>
                      <a:r>
                        <a:rPr sz="1500" spc="-5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contribute</a:t>
                      </a:r>
                      <a:r>
                        <a:rPr sz="1500" spc="-2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up</a:t>
                      </a:r>
                      <a:r>
                        <a:rPr sz="1500" spc="-3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to</a:t>
                      </a:r>
                      <a:r>
                        <a:rPr sz="1500" spc="-3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$18,500</a:t>
                      </a:r>
                      <a:r>
                        <a:rPr sz="1500" spc="-3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annually</a:t>
                      </a:r>
                      <a:endParaRPr sz="1500">
                        <a:latin typeface="Franklin Gothic Book"/>
                        <a:cs typeface="Franklin Gothic Book"/>
                      </a:endParaRPr>
                    </a:p>
                    <a:p>
                      <a:pPr marL="320040" indent="-183515">
                        <a:lnSpc>
                          <a:spcPct val="100000"/>
                        </a:lnSpc>
                        <a:spcBef>
                          <a:spcPts val="300"/>
                        </a:spcBef>
                        <a:buFont typeface="Wingdings"/>
                        <a:buChar char=""/>
                        <a:tabLst>
                          <a:tab pos="320675" algn="l"/>
                        </a:tabLst>
                      </a:pP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Possible</a:t>
                      </a:r>
                      <a:r>
                        <a:rPr sz="1500" spc="-5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employer</a:t>
                      </a:r>
                      <a:r>
                        <a:rPr sz="1500" spc="-5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spc="-20" dirty="0">
                          <a:latin typeface="Franklin Gothic Book"/>
                          <a:cs typeface="Franklin Gothic Book"/>
                        </a:rPr>
                        <a:t>match</a:t>
                      </a:r>
                      <a:endParaRPr sz="1500">
                        <a:latin typeface="Franklin Gothic Book"/>
                        <a:cs typeface="Franklin Gothic Book"/>
                      </a:endParaRPr>
                    </a:p>
                    <a:p>
                      <a:pPr marL="320040" marR="326390" indent="-182880">
                        <a:lnSpc>
                          <a:spcPct val="100000"/>
                        </a:lnSpc>
                        <a:spcBef>
                          <a:spcPts val="300"/>
                        </a:spcBef>
                        <a:buFont typeface="Wingdings"/>
                        <a:buChar char=""/>
                        <a:tabLst>
                          <a:tab pos="320675" algn="l"/>
                        </a:tabLst>
                      </a:pP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Pre-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tax</a:t>
                      </a:r>
                      <a:r>
                        <a:rPr sz="1500" spc="-3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contributions</a:t>
                      </a:r>
                      <a:r>
                        <a:rPr sz="1500" spc="-1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(you</a:t>
                      </a:r>
                      <a:r>
                        <a:rPr sz="1500" spc="-3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are</a:t>
                      </a:r>
                      <a:r>
                        <a:rPr sz="1500" spc="-2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not</a:t>
                      </a:r>
                      <a:r>
                        <a:rPr sz="1500" spc="-3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taxed</a:t>
                      </a:r>
                      <a:r>
                        <a:rPr sz="1500" spc="-1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until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the</a:t>
                      </a:r>
                      <a:r>
                        <a:rPr sz="1500" spc="-1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money</a:t>
                      </a:r>
                      <a:r>
                        <a:rPr sz="1500" spc="-2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dirty="0">
                          <a:latin typeface="Franklin Gothic Book"/>
                          <a:cs typeface="Franklin Gothic Book"/>
                        </a:rPr>
                        <a:t>is</a:t>
                      </a:r>
                      <a:r>
                        <a:rPr sz="1500" spc="-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500" spc="-10" dirty="0">
                          <a:latin typeface="Franklin Gothic Book"/>
                          <a:cs typeface="Franklin Gothic Book"/>
                        </a:rPr>
                        <a:t>withdrawn)</a:t>
                      </a:r>
                      <a:endParaRPr sz="15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130810" marB="0">
                    <a:lnL w="76200">
                      <a:solidFill>
                        <a:srgbClr val="FFFFFF"/>
                      </a:solidFill>
                      <a:prstDash val="solid"/>
                    </a:lnL>
                    <a:lnR w="76200">
                      <a:solidFill>
                        <a:srgbClr val="FFFFFF"/>
                      </a:solidFill>
                      <a:prstDash val="solid"/>
                    </a:lnR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F0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2059941" y="6157878"/>
            <a:ext cx="269049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*Contribution</a:t>
            </a:r>
            <a:r>
              <a:rPr sz="1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limits</a:t>
            </a:r>
            <a:r>
              <a:rPr sz="1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based</a:t>
            </a:r>
            <a:r>
              <a:rPr sz="1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on</a:t>
            </a:r>
            <a:r>
              <a:rPr sz="1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2014</a:t>
            </a:r>
            <a:endParaRPr sz="14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332068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173704"/>
            <a:ext cx="5892800" cy="10013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840"/>
              </a:lnSpc>
              <a:spcBef>
                <a:spcPts val="100"/>
              </a:spcBef>
            </a:pPr>
            <a:r>
              <a:rPr sz="3200" dirty="0"/>
              <a:t>RETIREMENT</a:t>
            </a:r>
            <a:r>
              <a:rPr sz="3200" spc="-40" dirty="0"/>
              <a:t> </a:t>
            </a:r>
            <a:r>
              <a:rPr sz="3200" spc="-10" dirty="0"/>
              <a:t>VEHICLES:</a:t>
            </a:r>
            <a:endParaRPr sz="3200"/>
          </a:p>
          <a:p>
            <a:pPr marL="12700"/>
            <a:r>
              <a:rPr sz="3200" dirty="0"/>
              <a:t>Where</a:t>
            </a:r>
            <a:r>
              <a:rPr sz="3200" spc="-60" dirty="0"/>
              <a:t> </a:t>
            </a:r>
            <a:r>
              <a:rPr sz="3200" dirty="0"/>
              <a:t>to</a:t>
            </a:r>
            <a:r>
              <a:rPr sz="3200" spc="-25" dirty="0"/>
              <a:t> </a:t>
            </a:r>
            <a:r>
              <a:rPr sz="3200" dirty="0"/>
              <a:t>Save</a:t>
            </a:r>
            <a:r>
              <a:rPr sz="3200" spc="-60" dirty="0"/>
              <a:t> </a:t>
            </a:r>
            <a:r>
              <a:rPr sz="3200" dirty="0"/>
              <a:t>if</a:t>
            </a:r>
            <a:r>
              <a:rPr sz="3200" spc="-20" dirty="0"/>
              <a:t> </a:t>
            </a:r>
            <a:r>
              <a:rPr sz="3200" spc="-10" dirty="0"/>
              <a:t>Self-Employed?*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2059940" y="1152112"/>
            <a:ext cx="55943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[note: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edits</a:t>
            </a:r>
            <a:r>
              <a:rPr sz="2400" kern="0" spc="-4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are based</a:t>
            </a:r>
            <a:r>
              <a:rPr sz="2400" kern="0" spc="-5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on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2018</a:t>
            </a:r>
            <a:r>
              <a:rPr sz="2400" kern="0" spc="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limitations]</a:t>
            </a:r>
            <a:endParaRPr sz="24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7096" y="545084"/>
            <a:ext cx="255904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21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943100" y="1729878"/>
            <a:ext cx="8305800" cy="4297680"/>
            <a:chOff x="419100" y="1729878"/>
            <a:chExt cx="8305800" cy="4297680"/>
          </a:xfrm>
        </p:grpSpPr>
        <p:sp>
          <p:nvSpPr>
            <p:cNvPr id="6" name="object 6"/>
            <p:cNvSpPr/>
            <p:nvPr/>
          </p:nvSpPr>
          <p:spPr>
            <a:xfrm>
              <a:off x="495300" y="1806079"/>
              <a:ext cx="8153400" cy="4145279"/>
            </a:xfrm>
            <a:custGeom>
              <a:avLst/>
              <a:gdLst/>
              <a:ahLst/>
              <a:cxnLst/>
              <a:rect l="l" t="t" r="r" b="b"/>
              <a:pathLst>
                <a:path w="8153400" h="4145279">
                  <a:moveTo>
                    <a:pt x="3955707" y="0"/>
                  </a:moveTo>
                  <a:lnTo>
                    <a:pt x="0" y="0"/>
                  </a:lnTo>
                  <a:lnTo>
                    <a:pt x="0" y="4145280"/>
                  </a:lnTo>
                  <a:lnTo>
                    <a:pt x="3955707" y="4145280"/>
                  </a:lnTo>
                  <a:lnTo>
                    <a:pt x="3955707" y="0"/>
                  </a:lnTo>
                  <a:close/>
                </a:path>
                <a:path w="8153400" h="4145279">
                  <a:moveTo>
                    <a:pt x="8153400" y="0"/>
                  </a:moveTo>
                  <a:lnTo>
                    <a:pt x="4031907" y="0"/>
                  </a:lnTo>
                  <a:lnTo>
                    <a:pt x="4031907" y="4145280"/>
                  </a:lnTo>
                  <a:lnTo>
                    <a:pt x="8153400" y="4145280"/>
                  </a:lnTo>
                  <a:lnTo>
                    <a:pt x="8153400" y="0"/>
                  </a:lnTo>
                  <a:close/>
                </a:path>
              </a:pathLst>
            </a:custGeom>
            <a:solidFill>
              <a:srgbClr val="F0ECF4"/>
            </a:solidFill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object 7"/>
            <p:cNvSpPr/>
            <p:nvPr/>
          </p:nvSpPr>
          <p:spPr>
            <a:xfrm>
              <a:off x="4489108" y="1729878"/>
              <a:ext cx="0" cy="4297680"/>
            </a:xfrm>
            <a:custGeom>
              <a:avLst/>
              <a:gdLst/>
              <a:ahLst/>
              <a:cxnLst/>
              <a:rect l="l" t="t" r="r" b="b"/>
              <a:pathLst>
                <a:path h="4297680">
                  <a:moveTo>
                    <a:pt x="0" y="0"/>
                  </a:moveTo>
                  <a:lnTo>
                    <a:pt x="0" y="4297680"/>
                  </a:lnTo>
                </a:path>
              </a:pathLst>
            </a:custGeom>
            <a:ln w="762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object 8"/>
            <p:cNvSpPr/>
            <p:nvPr/>
          </p:nvSpPr>
          <p:spPr>
            <a:xfrm>
              <a:off x="457200" y="1729878"/>
              <a:ext cx="0" cy="4297680"/>
            </a:xfrm>
            <a:custGeom>
              <a:avLst/>
              <a:gdLst/>
              <a:ahLst/>
              <a:cxnLst/>
              <a:rect l="l" t="t" r="r" b="b"/>
              <a:pathLst>
                <a:path h="4297680">
                  <a:moveTo>
                    <a:pt x="0" y="0"/>
                  </a:moveTo>
                  <a:lnTo>
                    <a:pt x="0" y="4297680"/>
                  </a:lnTo>
                </a:path>
              </a:pathLst>
            </a:custGeom>
            <a:ln w="762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object 9"/>
            <p:cNvSpPr/>
            <p:nvPr/>
          </p:nvSpPr>
          <p:spPr>
            <a:xfrm>
              <a:off x="8686800" y="1729878"/>
              <a:ext cx="0" cy="4297680"/>
            </a:xfrm>
            <a:custGeom>
              <a:avLst/>
              <a:gdLst/>
              <a:ahLst/>
              <a:cxnLst/>
              <a:rect l="l" t="t" r="r" b="b"/>
              <a:pathLst>
                <a:path h="4297680">
                  <a:moveTo>
                    <a:pt x="0" y="0"/>
                  </a:moveTo>
                  <a:lnTo>
                    <a:pt x="0" y="4297680"/>
                  </a:lnTo>
                </a:path>
              </a:pathLst>
            </a:custGeom>
            <a:ln w="762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419100" y="1767978"/>
              <a:ext cx="8305800" cy="0"/>
            </a:xfrm>
            <a:custGeom>
              <a:avLst/>
              <a:gdLst/>
              <a:ahLst/>
              <a:cxnLst/>
              <a:rect l="l" t="t" r="r" b="b"/>
              <a:pathLst>
                <a:path w="8305800">
                  <a:moveTo>
                    <a:pt x="0" y="0"/>
                  </a:moveTo>
                  <a:lnTo>
                    <a:pt x="8305800" y="0"/>
                  </a:lnTo>
                </a:path>
              </a:pathLst>
            </a:custGeom>
            <a:ln w="762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419100" y="5989458"/>
              <a:ext cx="8305800" cy="0"/>
            </a:xfrm>
            <a:custGeom>
              <a:avLst/>
              <a:gdLst/>
              <a:ahLst/>
              <a:cxnLst/>
              <a:rect l="l" t="t" r="r" b="b"/>
              <a:pathLst>
                <a:path w="8305800">
                  <a:moveTo>
                    <a:pt x="0" y="0"/>
                  </a:moveTo>
                  <a:lnTo>
                    <a:pt x="8305800" y="0"/>
                  </a:lnTo>
                </a:path>
              </a:pathLst>
            </a:custGeom>
            <a:ln w="762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2105458" y="1886342"/>
            <a:ext cx="3732529" cy="391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296545">
              <a:spcBef>
                <a:spcPts val="95"/>
              </a:spcBef>
            </a:pPr>
            <a:r>
              <a:rPr sz="16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Simplified</a:t>
            </a:r>
            <a:r>
              <a:rPr sz="1600" kern="0" spc="-9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1600" kern="0" spc="-1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Employee</a:t>
            </a:r>
            <a:r>
              <a:rPr sz="1600" kern="0" spc="-7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16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Pension</a:t>
            </a:r>
            <a:r>
              <a:rPr sz="1600" kern="0" spc="-6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1600" kern="0" spc="-1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Individual Retirement</a:t>
            </a:r>
            <a:r>
              <a:rPr sz="1600" kern="0" spc="-4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1600" kern="0" spc="-1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Account</a:t>
            </a:r>
            <a:endParaRPr sz="16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300"/>
              </a:spcBef>
            </a:pPr>
            <a:r>
              <a:rPr sz="16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(SEP</a:t>
            </a:r>
            <a:r>
              <a:rPr sz="1600" kern="0" spc="-2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1600" kern="0" spc="-2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IRA)</a:t>
            </a:r>
            <a:endParaRPr sz="16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95580" marR="167005" indent="-182880">
              <a:spcBef>
                <a:spcPts val="300"/>
              </a:spcBef>
              <a:buFont typeface="Wingdings"/>
              <a:buChar char=""/>
              <a:tabLst>
                <a:tab pos="196215" algn="l"/>
              </a:tabLst>
            </a:pPr>
            <a:r>
              <a:rPr sz="16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16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open</a:t>
            </a:r>
            <a:r>
              <a:rPr sz="16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16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account.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It</a:t>
            </a:r>
            <a:r>
              <a:rPr sz="16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functions</a:t>
            </a:r>
            <a:r>
              <a:rPr sz="16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as</a:t>
            </a:r>
            <a:r>
              <a:rPr sz="16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traditional</a:t>
            </a:r>
            <a:r>
              <a:rPr sz="16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IRA</a:t>
            </a:r>
            <a:r>
              <a:rPr sz="16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16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self-employed,</a:t>
            </a:r>
            <a:r>
              <a:rPr sz="16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like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single-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member</a:t>
            </a:r>
            <a:r>
              <a:rPr sz="16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businesses</a:t>
            </a:r>
            <a:r>
              <a:rPr sz="16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freelance income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5580" marR="73025" indent="-182880">
              <a:spcBef>
                <a:spcPts val="300"/>
              </a:spcBef>
              <a:buFont typeface="Wingdings"/>
              <a:buChar char=""/>
              <a:tabLst>
                <a:tab pos="196215" algn="l"/>
              </a:tabLst>
            </a:pP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Contributions</a:t>
            </a:r>
            <a:r>
              <a:rPr sz="16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are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made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by</a:t>
            </a:r>
            <a:r>
              <a:rPr sz="16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16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employer,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not</a:t>
            </a:r>
            <a:r>
              <a:rPr sz="16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employees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5580" marR="5080" indent="-182880">
              <a:spcBef>
                <a:spcPts val="300"/>
              </a:spcBef>
              <a:buFont typeface="Wingdings"/>
              <a:buChar char=""/>
              <a:tabLst>
                <a:tab pos="196215" algn="l"/>
              </a:tabLst>
            </a:pP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Can</a:t>
            </a:r>
            <a:r>
              <a:rPr sz="16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contribute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up</a:t>
            </a:r>
            <a:r>
              <a:rPr sz="16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25%</a:t>
            </a:r>
            <a:r>
              <a:rPr sz="16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(limit</a:t>
            </a:r>
            <a:r>
              <a:rPr sz="16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$55,000)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16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net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income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4945" marR="100965" indent="-182880">
              <a:spcBef>
                <a:spcPts val="300"/>
              </a:spcBef>
              <a:buFont typeface="Wingdings"/>
              <a:buChar char=""/>
              <a:tabLst>
                <a:tab pos="196215" algn="l"/>
              </a:tabLst>
            </a:pP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Contributions</a:t>
            </a:r>
            <a:r>
              <a:rPr sz="16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are</a:t>
            </a:r>
            <a:r>
              <a:rPr sz="16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tax-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deductible</a:t>
            </a:r>
            <a:r>
              <a:rPr sz="16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16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your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business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4945" marR="177800" indent="-182880">
              <a:spcBef>
                <a:spcPts val="300"/>
              </a:spcBef>
              <a:buFont typeface="Wingdings"/>
              <a:buChar char=""/>
              <a:tabLst>
                <a:tab pos="195580" algn="l"/>
              </a:tabLst>
            </a:pPr>
            <a:r>
              <a:rPr sz="16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Pre-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tax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contributions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(you</a:t>
            </a:r>
            <a:r>
              <a:rPr sz="16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are</a:t>
            </a:r>
            <a:r>
              <a:rPr sz="16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not</a:t>
            </a:r>
            <a:r>
              <a:rPr sz="16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taxed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until</a:t>
            </a:r>
            <a:r>
              <a:rPr sz="16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16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is</a:t>
            </a:r>
            <a:r>
              <a:rPr sz="16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withdrawn)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6137197" y="1886342"/>
            <a:ext cx="3921125" cy="397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90195">
              <a:spcBef>
                <a:spcPts val="100"/>
              </a:spcBef>
            </a:pPr>
            <a:r>
              <a:rPr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Simple</a:t>
            </a:r>
            <a:r>
              <a:rPr kern="0" spc="-50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Individual</a:t>
            </a:r>
            <a:r>
              <a:rPr kern="0" spc="-4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Retirement</a:t>
            </a:r>
            <a:r>
              <a:rPr kern="0" spc="-3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kern="0" spc="-10" dirty="0">
                <a:solidFill>
                  <a:srgbClr val="7030A0"/>
                </a:solidFill>
                <a:latin typeface="Franklin Gothic Book"/>
                <a:cs typeface="Franklin Gothic Book"/>
              </a:rPr>
              <a:t>Account </a:t>
            </a:r>
            <a:r>
              <a:rPr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(Simple</a:t>
            </a:r>
            <a:r>
              <a:rPr kern="0" spc="-50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kern="0" spc="-20" dirty="0">
                <a:solidFill>
                  <a:srgbClr val="7030A0"/>
                </a:solidFill>
                <a:latin typeface="Franklin Gothic Book"/>
                <a:cs typeface="Franklin Gothic Book"/>
              </a:rPr>
              <a:t>IRA</a:t>
            </a:r>
            <a:r>
              <a:rPr sz="1600" kern="0" spc="-2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)</a:t>
            </a:r>
            <a:endParaRPr sz="16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95580" marR="537845" indent="-182880">
              <a:spcBef>
                <a:spcPts val="295"/>
              </a:spcBef>
              <a:buFont typeface="Wingdings"/>
              <a:buChar char=""/>
              <a:tabLst>
                <a:tab pos="196215" algn="l"/>
              </a:tabLst>
            </a:pP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Acts</a:t>
            </a:r>
            <a:r>
              <a:rPr sz="16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like</a:t>
            </a:r>
            <a:r>
              <a:rPr sz="16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16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traditional</a:t>
            </a:r>
            <a:r>
              <a:rPr sz="16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IRA</a:t>
            </a:r>
            <a:r>
              <a:rPr sz="16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16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small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businesses</a:t>
            </a:r>
            <a:r>
              <a:rPr sz="16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that</a:t>
            </a:r>
            <a:r>
              <a:rPr sz="16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may</a:t>
            </a:r>
            <a:r>
              <a:rPr sz="16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have</a:t>
            </a:r>
            <a:r>
              <a:rPr sz="16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employees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5580" marR="5080" indent="-182880">
              <a:spcBef>
                <a:spcPts val="300"/>
              </a:spcBef>
              <a:buFont typeface="Wingdings"/>
              <a:buChar char=""/>
              <a:tabLst>
                <a:tab pos="196215" algn="l"/>
              </a:tabLst>
            </a:pP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Contributions</a:t>
            </a:r>
            <a:r>
              <a:rPr sz="16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may</a:t>
            </a:r>
            <a:r>
              <a:rPr sz="16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be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made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by</a:t>
            </a:r>
            <a:r>
              <a:rPr sz="16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employees,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but</a:t>
            </a:r>
            <a:r>
              <a:rPr sz="16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employers</a:t>
            </a:r>
            <a:r>
              <a:rPr sz="16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are</a:t>
            </a:r>
            <a:r>
              <a:rPr sz="16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required</a:t>
            </a:r>
            <a:r>
              <a:rPr sz="16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16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contribute</a:t>
            </a:r>
            <a:r>
              <a:rPr sz="16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on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behalf</a:t>
            </a:r>
            <a:r>
              <a:rPr sz="16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16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employees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5580" marR="215900" indent="-182880">
              <a:spcBef>
                <a:spcPts val="300"/>
              </a:spcBef>
              <a:buFont typeface="Wingdings"/>
              <a:buChar char=""/>
              <a:tabLst>
                <a:tab pos="196215" algn="l"/>
              </a:tabLst>
            </a:pP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Employee</a:t>
            </a:r>
            <a:r>
              <a:rPr sz="16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can</a:t>
            </a:r>
            <a:r>
              <a:rPr sz="16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contribute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16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percentage</a:t>
            </a:r>
            <a:r>
              <a:rPr sz="16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salary</a:t>
            </a:r>
            <a:r>
              <a:rPr sz="16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up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16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$12,500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5580" marR="182880" indent="-182880">
              <a:spcBef>
                <a:spcPts val="300"/>
              </a:spcBef>
              <a:buFont typeface="Wingdings"/>
              <a:buChar char=""/>
              <a:tabLst>
                <a:tab pos="196215" algn="l"/>
              </a:tabLst>
            </a:pP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Employers</a:t>
            </a:r>
            <a:r>
              <a:rPr sz="16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must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contribute</a:t>
            </a:r>
            <a:r>
              <a:rPr sz="16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2%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</a:t>
            </a:r>
            <a:r>
              <a:rPr sz="16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1-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to-</a:t>
            </a:r>
            <a:r>
              <a:rPr sz="16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1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match</a:t>
            </a:r>
            <a:r>
              <a:rPr sz="16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up</a:t>
            </a:r>
            <a:r>
              <a:rPr sz="16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16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3%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4945" marR="374015" indent="-182880">
              <a:spcBef>
                <a:spcPts val="300"/>
              </a:spcBef>
              <a:buFont typeface="Wingdings"/>
              <a:buChar char=""/>
              <a:tabLst>
                <a:tab pos="196215" algn="l"/>
              </a:tabLst>
            </a:pP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Contributions</a:t>
            </a:r>
            <a:r>
              <a:rPr sz="16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are</a:t>
            </a:r>
            <a:r>
              <a:rPr sz="16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tax-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deductible</a:t>
            </a:r>
            <a:r>
              <a:rPr sz="16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the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business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4945" marR="366395" indent="-182880">
              <a:spcBef>
                <a:spcPts val="300"/>
              </a:spcBef>
              <a:buFont typeface="Wingdings"/>
              <a:buChar char=""/>
              <a:tabLst>
                <a:tab pos="195580" algn="l"/>
              </a:tabLst>
            </a:pPr>
            <a:r>
              <a:rPr sz="16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Pre-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tax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contributions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(you</a:t>
            </a:r>
            <a:r>
              <a:rPr sz="16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are</a:t>
            </a:r>
            <a:r>
              <a:rPr sz="16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not</a:t>
            </a:r>
            <a:r>
              <a:rPr sz="16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taxed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until</a:t>
            </a:r>
            <a:r>
              <a:rPr sz="16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16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is</a:t>
            </a:r>
            <a:r>
              <a:rPr sz="16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withdrawn)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059941" y="6023654"/>
            <a:ext cx="269049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*Contribution</a:t>
            </a:r>
            <a:r>
              <a:rPr sz="1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limits</a:t>
            </a:r>
            <a:r>
              <a:rPr sz="1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based</a:t>
            </a:r>
            <a:r>
              <a:rPr sz="1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on</a:t>
            </a:r>
            <a:r>
              <a:rPr sz="1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2014</a:t>
            </a:r>
            <a:endParaRPr sz="14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44415586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D2C85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6" ma:contentTypeDescription="Create a new document." ma:contentTypeScope="" ma:versionID="36d3f91205447c73e7d4f839bc87520c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453c5fde963ec1d02298c4bbe32480b4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80804D-A80E-460F-8709-D5D9CE27AF66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http://purl.org/dc/elements/1.1/"/>
    <ds:schemaRef ds:uri="http://schemas.microsoft.com/office/2006/metadata/properties"/>
    <ds:schemaRef ds:uri="cf31d778-5f55-45b5-ba0d-2c15cafa419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FFF5361-934A-4C61-A794-47029000468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D942668-BEC9-42EB-BD78-A6B5679AFC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508</Words>
  <Application>Microsoft Office PowerPoint</Application>
  <PresentationFormat>Widescreen</PresentationFormat>
  <Paragraphs>81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Calibri</vt:lpstr>
      <vt:lpstr>Franklin Gothic Book</vt:lpstr>
      <vt:lpstr>Franklin Gothic Medium</vt:lpstr>
      <vt:lpstr>Times New Roman</vt:lpstr>
      <vt:lpstr>Wingdings</vt:lpstr>
      <vt:lpstr>1_Office Theme</vt:lpstr>
      <vt:lpstr>PowerPoint Presentation</vt:lpstr>
      <vt:lpstr>Money Grows</vt:lpstr>
      <vt:lpstr>RETIREMENT VEHICLES: Where to Save?* [note: edits are based on 2018 limitations]</vt:lpstr>
      <vt:lpstr>RETIREMENT VEHICLES: Where to Save if Self-Employed?*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Gustafson, Joan L.</cp:lastModifiedBy>
  <cp:revision>2</cp:revision>
  <dcterms:created xsi:type="dcterms:W3CDTF">2022-04-06T14:22:19Z</dcterms:created>
  <dcterms:modified xsi:type="dcterms:W3CDTF">2022-08-09T13:30:33Z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</Properties>
</file>