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6682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05271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4588" y="2082397"/>
            <a:ext cx="474810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581289" y="2082397"/>
            <a:ext cx="45186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143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37746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630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7090833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8" y="1393952"/>
            <a:ext cx="1076282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8433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://www.studentaid.ed.gov/sites/default/files/financial-aid-process.pn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udentaid.ed.gov/sites/default/files/financial-aid-process.png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udentaid.ed.gov/sites/default/files/financial-aid-process.png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udentaid.ed.gov/sites/default/files/financial-aid-process.png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udentaid.ed.gov/sites/default/files/financial-aid-process.png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udentaid.ed.gov/sites/default/files/financial-aid-process.png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12: Halls of Knowledge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997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04645" y="1245109"/>
            <a:ext cx="7786547" cy="496615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656526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What</a:t>
            </a:r>
            <a:r>
              <a:rPr spc="-75" dirty="0"/>
              <a:t> </a:t>
            </a:r>
            <a:r>
              <a:rPr dirty="0"/>
              <a:t>is</a:t>
            </a:r>
            <a:r>
              <a:rPr spc="-65" dirty="0"/>
              <a:t> </a:t>
            </a:r>
            <a:r>
              <a:rPr dirty="0"/>
              <a:t>Your</a:t>
            </a:r>
            <a:r>
              <a:rPr spc="-50" dirty="0"/>
              <a:t> </a:t>
            </a:r>
            <a:r>
              <a:rPr dirty="0"/>
              <a:t>Skill</a:t>
            </a:r>
            <a:r>
              <a:rPr spc="-90" dirty="0"/>
              <a:t> </a:t>
            </a:r>
            <a:r>
              <a:rPr dirty="0"/>
              <a:t>and</a:t>
            </a:r>
            <a:r>
              <a:rPr spc="-50" dirty="0"/>
              <a:t> </a:t>
            </a:r>
            <a:r>
              <a:rPr spc="-20" dirty="0"/>
              <a:t>Will?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2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75072" y="2566362"/>
            <a:ext cx="5045710" cy="21316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76530">
              <a:spcBef>
                <a:spcPts val="100"/>
              </a:spcBef>
            </a:pP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Champions</a:t>
            </a:r>
            <a:r>
              <a:rPr sz="2400" kern="0" spc="-3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are</a:t>
            </a:r>
            <a:r>
              <a:rPr sz="24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made</a:t>
            </a:r>
            <a:r>
              <a:rPr sz="2400" kern="0" spc="-3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from</a:t>
            </a:r>
            <a:r>
              <a:rPr sz="2400" kern="0" spc="-2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rgbClr val="FFFFFF"/>
                </a:solidFill>
                <a:latin typeface="Franklin Gothic Book"/>
                <a:cs typeface="Franklin Gothic Book"/>
              </a:rPr>
              <a:t>something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they</a:t>
            </a:r>
            <a:r>
              <a:rPr sz="2400" kern="0" spc="-4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have</a:t>
            </a:r>
            <a:r>
              <a:rPr sz="2400" kern="0" spc="-2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deep</a:t>
            </a:r>
            <a:r>
              <a:rPr sz="24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inside</a:t>
            </a:r>
            <a:r>
              <a:rPr sz="2400" kern="0" spc="-4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them,</a:t>
            </a:r>
            <a:r>
              <a:rPr sz="2400" kern="0" spc="-4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i="1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a</a:t>
            </a:r>
            <a:r>
              <a:rPr sz="2400" i="1" kern="0" spc="-1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i="1" kern="0" spc="-10" dirty="0">
                <a:solidFill>
                  <a:srgbClr val="FFFFFF"/>
                </a:solidFill>
                <a:latin typeface="Franklin Gothic Book"/>
                <a:cs typeface="Franklin Gothic Book"/>
              </a:rPr>
              <a:t>desire</a:t>
            </a:r>
            <a:r>
              <a:rPr sz="2400" kern="0" spc="-10" dirty="0">
                <a:solidFill>
                  <a:srgbClr val="FFFFFF"/>
                </a:solidFill>
                <a:latin typeface="Franklin Gothic Book"/>
                <a:cs typeface="Franklin Gothic Book"/>
              </a:rPr>
              <a:t>, </a:t>
            </a:r>
            <a:r>
              <a:rPr sz="2400" i="1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a</a:t>
            </a:r>
            <a:r>
              <a:rPr sz="2400" i="1" kern="0" spc="-3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i="1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dream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,</a:t>
            </a:r>
            <a:r>
              <a:rPr sz="2400" kern="0" spc="-3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i="1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a</a:t>
            </a:r>
            <a:r>
              <a:rPr sz="2400" i="1" kern="0" spc="-1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i="1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vision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.</a:t>
            </a:r>
            <a:r>
              <a:rPr sz="2400" kern="0" spc="-4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They</a:t>
            </a:r>
            <a:r>
              <a:rPr sz="2400" kern="0" spc="-1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have</a:t>
            </a:r>
            <a:r>
              <a:rPr sz="2400" kern="0" spc="-3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to</a:t>
            </a:r>
            <a:r>
              <a:rPr sz="24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0" dirty="0">
                <a:solidFill>
                  <a:srgbClr val="FFFFFF"/>
                </a:solidFill>
                <a:latin typeface="Franklin Gothic Book"/>
                <a:cs typeface="Franklin Gothic Book"/>
              </a:rPr>
              <a:t>have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the</a:t>
            </a:r>
            <a:r>
              <a:rPr sz="2400" kern="0" spc="-1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skill</a:t>
            </a:r>
            <a:r>
              <a:rPr sz="2400" kern="0" spc="-1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and</a:t>
            </a:r>
            <a:r>
              <a:rPr sz="24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the</a:t>
            </a:r>
            <a:r>
              <a:rPr sz="24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will. But</a:t>
            </a:r>
            <a:r>
              <a:rPr sz="2400" kern="0" spc="-1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the</a:t>
            </a:r>
            <a:r>
              <a:rPr sz="24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will </a:t>
            </a:r>
            <a:r>
              <a:rPr sz="2400" kern="0" spc="-20" dirty="0">
                <a:solidFill>
                  <a:srgbClr val="FFFFFF"/>
                </a:solidFill>
                <a:latin typeface="Franklin Gothic Book"/>
                <a:cs typeface="Franklin Gothic Book"/>
              </a:rPr>
              <a:t>must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be</a:t>
            </a:r>
            <a:r>
              <a:rPr sz="2400" kern="0" spc="-3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stronger</a:t>
            </a:r>
            <a:r>
              <a:rPr sz="2400" kern="0" spc="-2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than</a:t>
            </a:r>
            <a:r>
              <a:rPr sz="2400" kern="0" spc="-2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the</a:t>
            </a:r>
            <a:r>
              <a:rPr sz="2400" kern="0" spc="-2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rgbClr val="FFFFFF"/>
                </a:solidFill>
                <a:latin typeface="Franklin Gothic Book"/>
                <a:cs typeface="Franklin Gothic Book"/>
              </a:rPr>
              <a:t>skill.”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298190">
              <a:spcBef>
                <a:spcPts val="20"/>
              </a:spcBef>
            </a:pPr>
            <a:r>
              <a:rPr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—MUHAMMAD</a:t>
            </a:r>
            <a:r>
              <a:rPr kern="0" spc="5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ALI</a:t>
            </a:r>
            <a:endParaRPr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75073" y="1274009"/>
            <a:ext cx="4987925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b="1" kern="0" spc="-1565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C</a:t>
            </a:r>
            <a:r>
              <a:rPr sz="14400" b="1" kern="0" spc="-3922" baseline="1157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“</a:t>
            </a:r>
            <a:r>
              <a:rPr sz="2800" b="1" kern="0" spc="-3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HA</a:t>
            </a:r>
            <a:r>
              <a:rPr sz="2800" b="1" kern="0" spc="-2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M</a:t>
            </a:r>
            <a:r>
              <a:rPr sz="2800" b="1" kern="0" spc="-3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P</a:t>
            </a:r>
            <a:r>
              <a:rPr sz="2800" b="1" kern="0" spc="-35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I</a:t>
            </a:r>
            <a:r>
              <a:rPr sz="2800" b="1" kern="0" spc="-3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ON</a:t>
            </a:r>
            <a:r>
              <a:rPr sz="2800" b="1" kern="0" spc="-2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S</a:t>
            </a:r>
            <a:r>
              <a:rPr sz="2800" b="1" kern="0" spc="5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sz="2800" b="1" kern="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AREN’T</a:t>
            </a:r>
            <a:r>
              <a:rPr sz="2800" b="1" kern="0" spc="-5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sz="2800" b="1" kern="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MADE</a:t>
            </a:r>
            <a:r>
              <a:rPr sz="2800" b="1" kern="0" spc="-2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sz="2800" b="1" kern="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IN</a:t>
            </a:r>
            <a:r>
              <a:rPr sz="2800" b="1" kern="0" spc="-1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GYMS.</a:t>
            </a:r>
            <a:endParaRPr sz="2800" kern="0">
              <a:solidFill>
                <a:sysClr val="windowText" lastClr="000000"/>
              </a:solidFill>
              <a:latin typeface="Franklin Gothic Demi Cond"/>
              <a:cs typeface="Franklin Gothic Demi Cond"/>
            </a:endParaRPr>
          </a:p>
        </p:txBody>
      </p:sp>
    </p:spTree>
    <p:extLst>
      <p:ext uri="{BB962C8B-B14F-4D97-AF65-F5344CB8AC3E}">
        <p14:creationId xmlns:p14="http://schemas.microsoft.com/office/powerpoint/2010/main" val="2574443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76573" y="1168908"/>
            <a:ext cx="5142230" cy="4646930"/>
            <a:chOff x="2052573" y="1168908"/>
            <a:chExt cx="5142230" cy="4646930"/>
          </a:xfrm>
        </p:grpSpPr>
        <p:sp>
          <p:nvSpPr>
            <p:cNvPr id="3" name="object 3"/>
            <p:cNvSpPr/>
            <p:nvPr/>
          </p:nvSpPr>
          <p:spPr>
            <a:xfrm>
              <a:off x="2077973" y="4117086"/>
              <a:ext cx="565785" cy="0"/>
            </a:xfrm>
            <a:custGeom>
              <a:avLst/>
              <a:gdLst/>
              <a:ahLst/>
              <a:cxnLst/>
              <a:rect l="l" t="t" r="r" b="b"/>
              <a:pathLst>
                <a:path w="565785">
                  <a:moveTo>
                    <a:pt x="0" y="0"/>
                  </a:moveTo>
                  <a:lnTo>
                    <a:pt x="565391" y="0"/>
                  </a:lnTo>
                </a:path>
              </a:pathLst>
            </a:custGeom>
            <a:ln w="5029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2618212" y="4041641"/>
              <a:ext cx="151130" cy="151130"/>
            </a:xfrm>
            <a:custGeom>
              <a:avLst/>
              <a:gdLst/>
              <a:ahLst/>
              <a:cxnLst/>
              <a:rect l="l" t="t" r="r" b="b"/>
              <a:pathLst>
                <a:path w="151130" h="151129">
                  <a:moveTo>
                    <a:pt x="12" y="0"/>
                  </a:moveTo>
                  <a:lnTo>
                    <a:pt x="0" y="150875"/>
                  </a:lnTo>
                  <a:lnTo>
                    <a:pt x="150888" y="7545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60447" y="1290828"/>
              <a:ext cx="5134355" cy="4524755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857499" y="1168908"/>
              <a:ext cx="978535" cy="510540"/>
            </a:xfrm>
            <a:custGeom>
              <a:avLst/>
              <a:gdLst/>
              <a:ahLst/>
              <a:cxnLst/>
              <a:rect l="l" t="t" r="r" b="b"/>
              <a:pathLst>
                <a:path w="978535" h="510539">
                  <a:moveTo>
                    <a:pt x="893318" y="0"/>
                  </a:moveTo>
                  <a:lnTo>
                    <a:pt x="85090" y="0"/>
                  </a:lnTo>
                  <a:lnTo>
                    <a:pt x="51970" y="6687"/>
                  </a:lnTo>
                  <a:lnTo>
                    <a:pt x="24923" y="24923"/>
                  </a:lnTo>
                  <a:lnTo>
                    <a:pt x="6687" y="51970"/>
                  </a:lnTo>
                  <a:lnTo>
                    <a:pt x="0" y="85089"/>
                  </a:lnTo>
                  <a:lnTo>
                    <a:pt x="0" y="425449"/>
                  </a:lnTo>
                  <a:lnTo>
                    <a:pt x="6687" y="458569"/>
                  </a:lnTo>
                  <a:lnTo>
                    <a:pt x="24923" y="485616"/>
                  </a:lnTo>
                  <a:lnTo>
                    <a:pt x="51970" y="503852"/>
                  </a:lnTo>
                  <a:lnTo>
                    <a:pt x="85090" y="510539"/>
                  </a:lnTo>
                  <a:lnTo>
                    <a:pt x="893318" y="510539"/>
                  </a:lnTo>
                  <a:lnTo>
                    <a:pt x="926437" y="503852"/>
                  </a:lnTo>
                  <a:lnTo>
                    <a:pt x="953484" y="485616"/>
                  </a:lnTo>
                  <a:lnTo>
                    <a:pt x="971720" y="458569"/>
                  </a:lnTo>
                  <a:lnTo>
                    <a:pt x="978408" y="425449"/>
                  </a:lnTo>
                  <a:lnTo>
                    <a:pt x="978408" y="85089"/>
                  </a:lnTo>
                  <a:lnTo>
                    <a:pt x="971720" y="51970"/>
                  </a:lnTo>
                  <a:lnTo>
                    <a:pt x="953484" y="24923"/>
                  </a:lnTo>
                  <a:lnTo>
                    <a:pt x="926437" y="6687"/>
                  </a:lnTo>
                  <a:lnTo>
                    <a:pt x="893318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359981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Cost</a:t>
            </a:r>
            <a:r>
              <a:rPr spc="-20" dirty="0"/>
              <a:t> </a:t>
            </a:r>
            <a:r>
              <a:rPr dirty="0"/>
              <a:t>of</a:t>
            </a:r>
            <a:r>
              <a:rPr spc="-5" dirty="0"/>
              <a:t> </a:t>
            </a:r>
            <a:r>
              <a:rPr spc="-10" dirty="0"/>
              <a:t>College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3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34372" y="1268741"/>
            <a:ext cx="6877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Tuition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165593" y="1975102"/>
            <a:ext cx="1932939" cy="510540"/>
          </a:xfrm>
          <a:custGeom>
            <a:avLst/>
            <a:gdLst/>
            <a:ahLst/>
            <a:cxnLst/>
            <a:rect l="l" t="t" r="r" b="b"/>
            <a:pathLst>
              <a:path w="1932940" h="510539">
                <a:moveTo>
                  <a:pt x="1847342" y="0"/>
                </a:moveTo>
                <a:lnTo>
                  <a:pt x="85090" y="0"/>
                </a:lnTo>
                <a:lnTo>
                  <a:pt x="51970" y="6687"/>
                </a:lnTo>
                <a:lnTo>
                  <a:pt x="24923" y="24923"/>
                </a:lnTo>
                <a:lnTo>
                  <a:pt x="6687" y="51970"/>
                </a:lnTo>
                <a:lnTo>
                  <a:pt x="0" y="85089"/>
                </a:lnTo>
                <a:lnTo>
                  <a:pt x="0" y="425449"/>
                </a:lnTo>
                <a:lnTo>
                  <a:pt x="6687" y="458569"/>
                </a:lnTo>
                <a:lnTo>
                  <a:pt x="24923" y="485616"/>
                </a:lnTo>
                <a:lnTo>
                  <a:pt x="51970" y="503852"/>
                </a:lnTo>
                <a:lnTo>
                  <a:pt x="85090" y="510539"/>
                </a:lnTo>
                <a:lnTo>
                  <a:pt x="1847342" y="510539"/>
                </a:lnTo>
                <a:lnTo>
                  <a:pt x="1880461" y="503852"/>
                </a:lnTo>
                <a:lnTo>
                  <a:pt x="1907508" y="485616"/>
                </a:lnTo>
                <a:lnTo>
                  <a:pt x="1925744" y="458569"/>
                </a:lnTo>
                <a:lnTo>
                  <a:pt x="1932432" y="425449"/>
                </a:lnTo>
                <a:lnTo>
                  <a:pt x="1932432" y="85089"/>
                </a:lnTo>
                <a:lnTo>
                  <a:pt x="1925744" y="51970"/>
                </a:lnTo>
                <a:lnTo>
                  <a:pt x="1907508" y="24923"/>
                </a:lnTo>
                <a:lnTo>
                  <a:pt x="1880461" y="6687"/>
                </a:lnTo>
                <a:lnTo>
                  <a:pt x="1847342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288856" y="2074160"/>
            <a:ext cx="16941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Room</a:t>
            </a:r>
            <a:r>
              <a:rPr kern="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and</a:t>
            </a:r>
            <a:r>
              <a:rPr kern="0" spc="7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kern="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Board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8697468" y="2962656"/>
            <a:ext cx="868680" cy="512445"/>
          </a:xfrm>
          <a:custGeom>
            <a:avLst/>
            <a:gdLst/>
            <a:ahLst/>
            <a:cxnLst/>
            <a:rect l="l" t="t" r="r" b="b"/>
            <a:pathLst>
              <a:path w="868679" h="512445">
                <a:moveTo>
                  <a:pt x="783336" y="0"/>
                </a:moveTo>
                <a:lnTo>
                  <a:pt x="85344" y="0"/>
                </a:lnTo>
                <a:lnTo>
                  <a:pt x="52126" y="6707"/>
                </a:lnTo>
                <a:lnTo>
                  <a:pt x="24998" y="24998"/>
                </a:lnTo>
                <a:lnTo>
                  <a:pt x="6707" y="52126"/>
                </a:lnTo>
                <a:lnTo>
                  <a:pt x="0" y="85344"/>
                </a:lnTo>
                <a:lnTo>
                  <a:pt x="0" y="426720"/>
                </a:lnTo>
                <a:lnTo>
                  <a:pt x="6707" y="459937"/>
                </a:lnTo>
                <a:lnTo>
                  <a:pt x="24998" y="487065"/>
                </a:lnTo>
                <a:lnTo>
                  <a:pt x="52126" y="505356"/>
                </a:lnTo>
                <a:lnTo>
                  <a:pt x="85344" y="512064"/>
                </a:lnTo>
                <a:lnTo>
                  <a:pt x="783336" y="512064"/>
                </a:lnTo>
                <a:lnTo>
                  <a:pt x="816553" y="505356"/>
                </a:lnTo>
                <a:lnTo>
                  <a:pt x="843681" y="487065"/>
                </a:lnTo>
                <a:lnTo>
                  <a:pt x="861972" y="459937"/>
                </a:lnTo>
                <a:lnTo>
                  <a:pt x="868680" y="426720"/>
                </a:lnTo>
                <a:lnTo>
                  <a:pt x="868680" y="85344"/>
                </a:lnTo>
                <a:lnTo>
                  <a:pt x="861972" y="52126"/>
                </a:lnTo>
                <a:lnTo>
                  <a:pt x="843681" y="24998"/>
                </a:lnTo>
                <a:lnTo>
                  <a:pt x="816553" y="6707"/>
                </a:lnTo>
                <a:lnTo>
                  <a:pt x="783336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817271" y="3062626"/>
            <a:ext cx="6400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Books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8388095" y="3872484"/>
            <a:ext cx="1414780" cy="487680"/>
          </a:xfrm>
          <a:custGeom>
            <a:avLst/>
            <a:gdLst/>
            <a:ahLst/>
            <a:cxnLst/>
            <a:rect l="l" t="t" r="r" b="b"/>
            <a:pathLst>
              <a:path w="1414779" h="487679">
                <a:moveTo>
                  <a:pt x="1332992" y="0"/>
                </a:moveTo>
                <a:lnTo>
                  <a:pt x="81280" y="0"/>
                </a:lnTo>
                <a:lnTo>
                  <a:pt x="49640" y="6386"/>
                </a:lnTo>
                <a:lnTo>
                  <a:pt x="23804" y="23804"/>
                </a:lnTo>
                <a:lnTo>
                  <a:pt x="6386" y="49640"/>
                </a:lnTo>
                <a:lnTo>
                  <a:pt x="0" y="81280"/>
                </a:lnTo>
                <a:lnTo>
                  <a:pt x="0" y="406400"/>
                </a:lnTo>
                <a:lnTo>
                  <a:pt x="6386" y="438039"/>
                </a:lnTo>
                <a:lnTo>
                  <a:pt x="23804" y="463875"/>
                </a:lnTo>
                <a:lnTo>
                  <a:pt x="49640" y="481293"/>
                </a:lnTo>
                <a:lnTo>
                  <a:pt x="81280" y="487680"/>
                </a:lnTo>
                <a:lnTo>
                  <a:pt x="1332992" y="487680"/>
                </a:lnTo>
                <a:lnTo>
                  <a:pt x="1364631" y="481293"/>
                </a:lnTo>
                <a:lnTo>
                  <a:pt x="1390467" y="463875"/>
                </a:lnTo>
                <a:lnTo>
                  <a:pt x="1407885" y="438039"/>
                </a:lnTo>
                <a:lnTo>
                  <a:pt x="1414272" y="406400"/>
                </a:lnTo>
                <a:lnTo>
                  <a:pt x="1414272" y="81280"/>
                </a:lnTo>
                <a:lnTo>
                  <a:pt x="1407885" y="49640"/>
                </a:lnTo>
                <a:lnTo>
                  <a:pt x="1390467" y="23804"/>
                </a:lnTo>
                <a:lnTo>
                  <a:pt x="1364631" y="6386"/>
                </a:lnTo>
                <a:lnTo>
                  <a:pt x="1332992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492188" y="3949737"/>
            <a:ext cx="12058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School</a:t>
            </a:r>
            <a:r>
              <a:rPr kern="0" spc="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kern="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Fees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854696" y="4887468"/>
            <a:ext cx="2481580" cy="1381125"/>
          </a:xfrm>
          <a:custGeom>
            <a:avLst/>
            <a:gdLst/>
            <a:ahLst/>
            <a:cxnLst/>
            <a:rect l="l" t="t" r="r" b="b"/>
            <a:pathLst>
              <a:path w="2481579" h="1381125">
                <a:moveTo>
                  <a:pt x="2250948" y="0"/>
                </a:moveTo>
                <a:lnTo>
                  <a:pt x="230124" y="0"/>
                </a:lnTo>
                <a:lnTo>
                  <a:pt x="183747" y="4675"/>
                </a:lnTo>
                <a:lnTo>
                  <a:pt x="140551" y="18084"/>
                </a:lnTo>
                <a:lnTo>
                  <a:pt x="101461" y="39302"/>
                </a:lnTo>
                <a:lnTo>
                  <a:pt x="67403" y="67403"/>
                </a:lnTo>
                <a:lnTo>
                  <a:pt x="39302" y="101461"/>
                </a:lnTo>
                <a:lnTo>
                  <a:pt x="18084" y="140551"/>
                </a:lnTo>
                <a:lnTo>
                  <a:pt x="4675" y="183747"/>
                </a:lnTo>
                <a:lnTo>
                  <a:pt x="0" y="230123"/>
                </a:lnTo>
                <a:lnTo>
                  <a:pt x="0" y="1150619"/>
                </a:lnTo>
                <a:lnTo>
                  <a:pt x="4675" y="1196996"/>
                </a:lnTo>
                <a:lnTo>
                  <a:pt x="18084" y="1240192"/>
                </a:lnTo>
                <a:lnTo>
                  <a:pt x="39302" y="1279282"/>
                </a:lnTo>
                <a:lnTo>
                  <a:pt x="67403" y="1313340"/>
                </a:lnTo>
                <a:lnTo>
                  <a:pt x="101461" y="1341441"/>
                </a:lnTo>
                <a:lnTo>
                  <a:pt x="140551" y="1362659"/>
                </a:lnTo>
                <a:lnTo>
                  <a:pt x="183747" y="1376068"/>
                </a:lnTo>
                <a:lnTo>
                  <a:pt x="230124" y="1380743"/>
                </a:lnTo>
                <a:lnTo>
                  <a:pt x="2250948" y="1380743"/>
                </a:lnTo>
                <a:lnTo>
                  <a:pt x="2297324" y="1376068"/>
                </a:lnTo>
                <a:lnTo>
                  <a:pt x="2340520" y="1362659"/>
                </a:lnTo>
                <a:lnTo>
                  <a:pt x="2379610" y="1341441"/>
                </a:lnTo>
                <a:lnTo>
                  <a:pt x="2413668" y="1313340"/>
                </a:lnTo>
                <a:lnTo>
                  <a:pt x="2441769" y="1279282"/>
                </a:lnTo>
                <a:lnTo>
                  <a:pt x="2462987" y="1240192"/>
                </a:lnTo>
                <a:lnTo>
                  <a:pt x="2476396" y="1196996"/>
                </a:lnTo>
                <a:lnTo>
                  <a:pt x="2481072" y="1150619"/>
                </a:lnTo>
                <a:lnTo>
                  <a:pt x="2481072" y="230123"/>
                </a:lnTo>
                <a:lnTo>
                  <a:pt x="2476396" y="183747"/>
                </a:lnTo>
                <a:lnTo>
                  <a:pt x="2462987" y="140551"/>
                </a:lnTo>
                <a:lnTo>
                  <a:pt x="2441769" y="101461"/>
                </a:lnTo>
                <a:lnTo>
                  <a:pt x="2413668" y="67403"/>
                </a:lnTo>
                <a:lnTo>
                  <a:pt x="2379610" y="39302"/>
                </a:lnTo>
                <a:lnTo>
                  <a:pt x="2340520" y="18084"/>
                </a:lnTo>
                <a:lnTo>
                  <a:pt x="2297324" y="4675"/>
                </a:lnTo>
                <a:lnTo>
                  <a:pt x="225094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022936" y="4997536"/>
            <a:ext cx="2148840" cy="10788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" algn="ctr">
              <a:lnSpc>
                <a:spcPct val="128000"/>
              </a:lnSpc>
              <a:spcBef>
                <a:spcPts val="95"/>
              </a:spcBef>
            </a:pPr>
            <a:r>
              <a:rPr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Technology </a:t>
            </a:r>
            <a:r>
              <a:rPr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Expenses </a:t>
            </a:r>
            <a:r>
              <a:rPr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(computer,</a:t>
            </a:r>
            <a:r>
              <a:rPr kern="0" spc="4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hardware, software)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208277" y="4887467"/>
            <a:ext cx="2196465" cy="1381125"/>
          </a:xfrm>
          <a:custGeom>
            <a:avLst/>
            <a:gdLst/>
            <a:ahLst/>
            <a:cxnLst/>
            <a:rect l="l" t="t" r="r" b="b"/>
            <a:pathLst>
              <a:path w="2196465" h="1381125">
                <a:moveTo>
                  <a:pt x="1965960" y="0"/>
                </a:moveTo>
                <a:lnTo>
                  <a:pt x="230124" y="0"/>
                </a:lnTo>
                <a:lnTo>
                  <a:pt x="183747" y="4675"/>
                </a:lnTo>
                <a:lnTo>
                  <a:pt x="140551" y="18084"/>
                </a:lnTo>
                <a:lnTo>
                  <a:pt x="101461" y="39302"/>
                </a:lnTo>
                <a:lnTo>
                  <a:pt x="67403" y="67403"/>
                </a:lnTo>
                <a:lnTo>
                  <a:pt x="39302" y="101461"/>
                </a:lnTo>
                <a:lnTo>
                  <a:pt x="18084" y="140551"/>
                </a:lnTo>
                <a:lnTo>
                  <a:pt x="4675" y="183747"/>
                </a:lnTo>
                <a:lnTo>
                  <a:pt x="0" y="230124"/>
                </a:lnTo>
                <a:lnTo>
                  <a:pt x="0" y="1150620"/>
                </a:lnTo>
                <a:lnTo>
                  <a:pt x="4675" y="1196996"/>
                </a:lnTo>
                <a:lnTo>
                  <a:pt x="18084" y="1240192"/>
                </a:lnTo>
                <a:lnTo>
                  <a:pt x="39302" y="1279282"/>
                </a:lnTo>
                <a:lnTo>
                  <a:pt x="67403" y="1313340"/>
                </a:lnTo>
                <a:lnTo>
                  <a:pt x="101461" y="1341441"/>
                </a:lnTo>
                <a:lnTo>
                  <a:pt x="140551" y="1362659"/>
                </a:lnTo>
                <a:lnTo>
                  <a:pt x="183747" y="1376068"/>
                </a:lnTo>
                <a:lnTo>
                  <a:pt x="230124" y="1380744"/>
                </a:lnTo>
                <a:lnTo>
                  <a:pt x="1965960" y="1380744"/>
                </a:lnTo>
                <a:lnTo>
                  <a:pt x="2012336" y="1376068"/>
                </a:lnTo>
                <a:lnTo>
                  <a:pt x="2055532" y="1362659"/>
                </a:lnTo>
                <a:lnTo>
                  <a:pt x="2094622" y="1341441"/>
                </a:lnTo>
                <a:lnTo>
                  <a:pt x="2128680" y="1313340"/>
                </a:lnTo>
                <a:lnTo>
                  <a:pt x="2156781" y="1279282"/>
                </a:lnTo>
                <a:lnTo>
                  <a:pt x="2177999" y="1240192"/>
                </a:lnTo>
                <a:lnTo>
                  <a:pt x="2191408" y="1196996"/>
                </a:lnTo>
                <a:lnTo>
                  <a:pt x="2196084" y="1150620"/>
                </a:lnTo>
                <a:lnTo>
                  <a:pt x="2196084" y="230124"/>
                </a:lnTo>
                <a:lnTo>
                  <a:pt x="2191408" y="183747"/>
                </a:lnTo>
                <a:lnTo>
                  <a:pt x="2177999" y="140551"/>
                </a:lnTo>
                <a:lnTo>
                  <a:pt x="2156781" y="101461"/>
                </a:lnTo>
                <a:lnTo>
                  <a:pt x="2128680" y="67403"/>
                </a:lnTo>
                <a:lnTo>
                  <a:pt x="2094622" y="39302"/>
                </a:lnTo>
                <a:lnTo>
                  <a:pt x="2055532" y="18084"/>
                </a:lnTo>
                <a:lnTo>
                  <a:pt x="2012336" y="4675"/>
                </a:lnTo>
                <a:lnTo>
                  <a:pt x="196596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369913" y="4997536"/>
            <a:ext cx="1879600" cy="10788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28000"/>
              </a:lnSpc>
              <a:spcBef>
                <a:spcPts val="95"/>
              </a:spcBef>
            </a:pPr>
            <a:r>
              <a:rPr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Personal</a:t>
            </a:r>
            <a:r>
              <a:rPr kern="0" spc="3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Expenses </a:t>
            </a:r>
            <a:r>
              <a:rPr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(clothes,</a:t>
            </a:r>
            <a:r>
              <a:rPr kern="0" spc="7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haircuts, laundry)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208276" y="3861815"/>
            <a:ext cx="1706880" cy="510540"/>
          </a:xfrm>
          <a:custGeom>
            <a:avLst/>
            <a:gdLst/>
            <a:ahLst/>
            <a:cxnLst/>
            <a:rect l="l" t="t" r="r" b="b"/>
            <a:pathLst>
              <a:path w="1706880" h="510539">
                <a:moveTo>
                  <a:pt x="1621790" y="0"/>
                </a:moveTo>
                <a:lnTo>
                  <a:pt x="85090" y="0"/>
                </a:lnTo>
                <a:lnTo>
                  <a:pt x="51970" y="6687"/>
                </a:lnTo>
                <a:lnTo>
                  <a:pt x="24923" y="24923"/>
                </a:lnTo>
                <a:lnTo>
                  <a:pt x="6687" y="51970"/>
                </a:lnTo>
                <a:lnTo>
                  <a:pt x="0" y="85089"/>
                </a:lnTo>
                <a:lnTo>
                  <a:pt x="0" y="425449"/>
                </a:lnTo>
                <a:lnTo>
                  <a:pt x="6687" y="458569"/>
                </a:lnTo>
                <a:lnTo>
                  <a:pt x="24923" y="485616"/>
                </a:lnTo>
                <a:lnTo>
                  <a:pt x="51970" y="503852"/>
                </a:lnTo>
                <a:lnTo>
                  <a:pt x="85090" y="510539"/>
                </a:lnTo>
                <a:lnTo>
                  <a:pt x="1621790" y="510539"/>
                </a:lnTo>
                <a:lnTo>
                  <a:pt x="1654909" y="503852"/>
                </a:lnTo>
                <a:lnTo>
                  <a:pt x="1681956" y="485616"/>
                </a:lnTo>
                <a:lnTo>
                  <a:pt x="1700192" y="458569"/>
                </a:lnTo>
                <a:lnTo>
                  <a:pt x="1706880" y="425449"/>
                </a:lnTo>
                <a:lnTo>
                  <a:pt x="1706880" y="85089"/>
                </a:lnTo>
                <a:lnTo>
                  <a:pt x="1700192" y="51970"/>
                </a:lnTo>
                <a:lnTo>
                  <a:pt x="1681956" y="24923"/>
                </a:lnTo>
                <a:lnTo>
                  <a:pt x="1654909" y="6687"/>
                </a:lnTo>
                <a:lnTo>
                  <a:pt x="162179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341788" y="3960915"/>
            <a:ext cx="14560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Entertainment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264663" y="1975104"/>
            <a:ext cx="1752600" cy="510540"/>
          </a:xfrm>
          <a:custGeom>
            <a:avLst/>
            <a:gdLst/>
            <a:ahLst/>
            <a:cxnLst/>
            <a:rect l="l" t="t" r="r" b="b"/>
            <a:pathLst>
              <a:path w="1752600" h="510539">
                <a:moveTo>
                  <a:pt x="1667510" y="0"/>
                </a:moveTo>
                <a:lnTo>
                  <a:pt x="85090" y="0"/>
                </a:lnTo>
                <a:lnTo>
                  <a:pt x="51970" y="6687"/>
                </a:lnTo>
                <a:lnTo>
                  <a:pt x="24923" y="24923"/>
                </a:lnTo>
                <a:lnTo>
                  <a:pt x="6687" y="51970"/>
                </a:lnTo>
                <a:lnTo>
                  <a:pt x="0" y="85089"/>
                </a:lnTo>
                <a:lnTo>
                  <a:pt x="0" y="425449"/>
                </a:lnTo>
                <a:lnTo>
                  <a:pt x="6687" y="458569"/>
                </a:lnTo>
                <a:lnTo>
                  <a:pt x="24923" y="485616"/>
                </a:lnTo>
                <a:lnTo>
                  <a:pt x="51970" y="503852"/>
                </a:lnTo>
                <a:lnTo>
                  <a:pt x="85090" y="510539"/>
                </a:lnTo>
                <a:lnTo>
                  <a:pt x="1667510" y="510539"/>
                </a:lnTo>
                <a:lnTo>
                  <a:pt x="1700629" y="503852"/>
                </a:lnTo>
                <a:lnTo>
                  <a:pt x="1727676" y="485616"/>
                </a:lnTo>
                <a:lnTo>
                  <a:pt x="1745912" y="458569"/>
                </a:lnTo>
                <a:lnTo>
                  <a:pt x="1752600" y="425449"/>
                </a:lnTo>
                <a:lnTo>
                  <a:pt x="1752600" y="85089"/>
                </a:lnTo>
                <a:lnTo>
                  <a:pt x="1745912" y="51970"/>
                </a:lnTo>
                <a:lnTo>
                  <a:pt x="1727676" y="24923"/>
                </a:lnTo>
                <a:lnTo>
                  <a:pt x="1700629" y="6687"/>
                </a:lnTo>
                <a:lnTo>
                  <a:pt x="166751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414734" y="2074160"/>
            <a:ext cx="14662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Transportation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453639" y="2962656"/>
            <a:ext cx="1064260" cy="512445"/>
          </a:xfrm>
          <a:custGeom>
            <a:avLst/>
            <a:gdLst/>
            <a:ahLst/>
            <a:cxnLst/>
            <a:rect l="l" t="t" r="r" b="b"/>
            <a:pathLst>
              <a:path w="1064260" h="512445">
                <a:moveTo>
                  <a:pt x="978408" y="0"/>
                </a:moveTo>
                <a:lnTo>
                  <a:pt x="85344" y="0"/>
                </a:lnTo>
                <a:lnTo>
                  <a:pt x="52126" y="6707"/>
                </a:lnTo>
                <a:lnTo>
                  <a:pt x="24998" y="24998"/>
                </a:lnTo>
                <a:lnTo>
                  <a:pt x="6707" y="52126"/>
                </a:lnTo>
                <a:lnTo>
                  <a:pt x="0" y="85344"/>
                </a:lnTo>
                <a:lnTo>
                  <a:pt x="0" y="426720"/>
                </a:lnTo>
                <a:lnTo>
                  <a:pt x="6707" y="459937"/>
                </a:lnTo>
                <a:lnTo>
                  <a:pt x="24998" y="487065"/>
                </a:lnTo>
                <a:lnTo>
                  <a:pt x="52126" y="505356"/>
                </a:lnTo>
                <a:lnTo>
                  <a:pt x="85344" y="512064"/>
                </a:lnTo>
                <a:lnTo>
                  <a:pt x="978408" y="512064"/>
                </a:lnTo>
                <a:lnTo>
                  <a:pt x="1011625" y="505356"/>
                </a:lnTo>
                <a:lnTo>
                  <a:pt x="1038753" y="487065"/>
                </a:lnTo>
                <a:lnTo>
                  <a:pt x="1057044" y="459937"/>
                </a:lnTo>
                <a:lnTo>
                  <a:pt x="1063752" y="426720"/>
                </a:lnTo>
                <a:lnTo>
                  <a:pt x="1063752" y="85344"/>
                </a:lnTo>
                <a:lnTo>
                  <a:pt x="1057044" y="52126"/>
                </a:lnTo>
                <a:lnTo>
                  <a:pt x="1038753" y="24998"/>
                </a:lnTo>
                <a:lnTo>
                  <a:pt x="1011625" y="6707"/>
                </a:lnTo>
                <a:lnTo>
                  <a:pt x="97840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661421" y="3062626"/>
            <a:ext cx="6572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Phone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174991" y="1104900"/>
            <a:ext cx="850900" cy="510540"/>
          </a:xfrm>
          <a:custGeom>
            <a:avLst/>
            <a:gdLst/>
            <a:ahLst/>
            <a:cxnLst/>
            <a:rect l="l" t="t" r="r" b="b"/>
            <a:pathLst>
              <a:path w="850900" h="510540">
                <a:moveTo>
                  <a:pt x="765302" y="0"/>
                </a:moveTo>
                <a:lnTo>
                  <a:pt x="85090" y="0"/>
                </a:lnTo>
                <a:lnTo>
                  <a:pt x="51970" y="6687"/>
                </a:lnTo>
                <a:lnTo>
                  <a:pt x="24923" y="24923"/>
                </a:lnTo>
                <a:lnTo>
                  <a:pt x="6687" y="51970"/>
                </a:lnTo>
                <a:lnTo>
                  <a:pt x="0" y="85089"/>
                </a:lnTo>
                <a:lnTo>
                  <a:pt x="0" y="425449"/>
                </a:lnTo>
                <a:lnTo>
                  <a:pt x="6687" y="458569"/>
                </a:lnTo>
                <a:lnTo>
                  <a:pt x="24923" y="485616"/>
                </a:lnTo>
                <a:lnTo>
                  <a:pt x="51970" y="503852"/>
                </a:lnTo>
                <a:lnTo>
                  <a:pt x="85090" y="510539"/>
                </a:lnTo>
                <a:lnTo>
                  <a:pt x="765302" y="510539"/>
                </a:lnTo>
                <a:lnTo>
                  <a:pt x="798421" y="503852"/>
                </a:lnTo>
                <a:lnTo>
                  <a:pt x="825468" y="485616"/>
                </a:lnTo>
                <a:lnTo>
                  <a:pt x="843704" y="458569"/>
                </a:lnTo>
                <a:lnTo>
                  <a:pt x="850391" y="425449"/>
                </a:lnTo>
                <a:lnTo>
                  <a:pt x="850391" y="85089"/>
                </a:lnTo>
                <a:lnTo>
                  <a:pt x="843704" y="51970"/>
                </a:lnTo>
                <a:lnTo>
                  <a:pt x="825468" y="24923"/>
                </a:lnTo>
                <a:lnTo>
                  <a:pt x="798421" y="6687"/>
                </a:lnTo>
                <a:lnTo>
                  <a:pt x="765302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351731" y="1204407"/>
            <a:ext cx="50545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Food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3518154" y="1466088"/>
            <a:ext cx="5227320" cy="3620770"/>
            <a:chOff x="1994154" y="1466088"/>
            <a:chExt cx="5227320" cy="3620770"/>
          </a:xfrm>
        </p:grpSpPr>
        <p:sp>
          <p:nvSpPr>
            <p:cNvPr id="29" name="object 29"/>
            <p:cNvSpPr/>
            <p:nvPr/>
          </p:nvSpPr>
          <p:spPr>
            <a:xfrm>
              <a:off x="6277959" y="2169414"/>
              <a:ext cx="438784" cy="203200"/>
            </a:xfrm>
            <a:custGeom>
              <a:avLst/>
              <a:gdLst/>
              <a:ahLst/>
              <a:cxnLst/>
              <a:rect l="l" t="t" r="r" b="b"/>
              <a:pathLst>
                <a:path w="438784" h="203200">
                  <a:moveTo>
                    <a:pt x="438645" y="0"/>
                  </a:moveTo>
                  <a:lnTo>
                    <a:pt x="0" y="202653"/>
                  </a:lnTo>
                </a:path>
              </a:pathLst>
            </a:custGeom>
            <a:ln w="5029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6163816" y="2293037"/>
              <a:ext cx="168910" cy="137160"/>
            </a:xfrm>
            <a:custGeom>
              <a:avLst/>
              <a:gdLst/>
              <a:ahLst/>
              <a:cxnLst/>
              <a:rect l="l" t="t" r="r" b="b"/>
              <a:pathLst>
                <a:path w="168910" h="137160">
                  <a:moveTo>
                    <a:pt x="105321" y="0"/>
                  </a:moveTo>
                  <a:lnTo>
                    <a:pt x="0" y="131762"/>
                  </a:lnTo>
                  <a:lnTo>
                    <a:pt x="168605" y="136956"/>
                  </a:lnTo>
                  <a:lnTo>
                    <a:pt x="105321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6683675" y="3227070"/>
              <a:ext cx="512445" cy="49530"/>
            </a:xfrm>
            <a:custGeom>
              <a:avLst/>
              <a:gdLst/>
              <a:ahLst/>
              <a:cxnLst/>
              <a:rect l="l" t="t" r="r" b="b"/>
              <a:pathLst>
                <a:path w="512445" h="49529">
                  <a:moveTo>
                    <a:pt x="512241" y="0"/>
                  </a:moveTo>
                  <a:lnTo>
                    <a:pt x="0" y="49517"/>
                  </a:lnTo>
                </a:path>
              </a:pathLst>
            </a:custGeom>
            <a:ln w="5029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2" name="object 32"/>
            <p:cNvSpPr/>
            <p:nvPr/>
          </p:nvSpPr>
          <p:spPr>
            <a:xfrm>
              <a:off x="6558532" y="3199077"/>
              <a:ext cx="157480" cy="150495"/>
            </a:xfrm>
            <a:custGeom>
              <a:avLst/>
              <a:gdLst/>
              <a:ahLst/>
              <a:cxnLst/>
              <a:rect l="l" t="t" r="r" b="b"/>
              <a:pathLst>
                <a:path w="157479" h="150495">
                  <a:moveTo>
                    <a:pt x="142913" y="0"/>
                  </a:moveTo>
                  <a:lnTo>
                    <a:pt x="0" y="89611"/>
                  </a:lnTo>
                  <a:lnTo>
                    <a:pt x="157441" y="150177"/>
                  </a:lnTo>
                  <a:lnTo>
                    <a:pt x="142913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6454793" y="3984543"/>
              <a:ext cx="463550" cy="92075"/>
            </a:xfrm>
            <a:custGeom>
              <a:avLst/>
              <a:gdLst/>
              <a:ahLst/>
              <a:cxnLst/>
              <a:rect l="l" t="t" r="r" b="b"/>
              <a:pathLst>
                <a:path w="463550" h="92075">
                  <a:moveTo>
                    <a:pt x="463410" y="91820"/>
                  </a:moveTo>
                  <a:lnTo>
                    <a:pt x="0" y="0"/>
                  </a:lnTo>
                </a:path>
              </a:pathLst>
            </a:custGeom>
            <a:ln w="5029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4" name="object 34"/>
            <p:cNvSpPr/>
            <p:nvPr/>
          </p:nvSpPr>
          <p:spPr>
            <a:xfrm>
              <a:off x="6331454" y="3915449"/>
              <a:ext cx="163195" cy="148590"/>
            </a:xfrm>
            <a:custGeom>
              <a:avLst/>
              <a:gdLst/>
              <a:ahLst/>
              <a:cxnLst/>
              <a:rect l="l" t="t" r="r" b="b"/>
              <a:pathLst>
                <a:path w="163195" h="148589">
                  <a:moveTo>
                    <a:pt x="162661" y="0"/>
                  </a:moveTo>
                  <a:lnTo>
                    <a:pt x="0" y="44665"/>
                  </a:lnTo>
                  <a:lnTo>
                    <a:pt x="133337" y="147993"/>
                  </a:lnTo>
                  <a:lnTo>
                    <a:pt x="162661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6240274" y="4703052"/>
              <a:ext cx="200025" cy="260985"/>
            </a:xfrm>
            <a:custGeom>
              <a:avLst/>
              <a:gdLst/>
              <a:ahLst/>
              <a:cxnLst/>
              <a:rect l="l" t="t" r="r" b="b"/>
              <a:pathLst>
                <a:path w="200025" h="260985">
                  <a:moveTo>
                    <a:pt x="199936" y="260972"/>
                  </a:moveTo>
                  <a:lnTo>
                    <a:pt x="0" y="0"/>
                  </a:lnTo>
                </a:path>
              </a:pathLst>
            </a:custGeom>
            <a:ln w="5029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6163815" y="4603243"/>
              <a:ext cx="151765" cy="165735"/>
            </a:xfrm>
            <a:custGeom>
              <a:avLst/>
              <a:gdLst/>
              <a:ahLst/>
              <a:cxnLst/>
              <a:rect l="l" t="t" r="r" b="b"/>
              <a:pathLst>
                <a:path w="151764" h="165735">
                  <a:moveTo>
                    <a:pt x="0" y="0"/>
                  </a:moveTo>
                  <a:lnTo>
                    <a:pt x="31864" y="165646"/>
                  </a:lnTo>
                  <a:lnTo>
                    <a:pt x="151638" y="739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5539063" y="1491234"/>
              <a:ext cx="147955" cy="219075"/>
            </a:xfrm>
            <a:custGeom>
              <a:avLst/>
              <a:gdLst/>
              <a:ahLst/>
              <a:cxnLst/>
              <a:rect l="l" t="t" r="r" b="b"/>
              <a:pathLst>
                <a:path w="147954" h="219075">
                  <a:moveTo>
                    <a:pt x="147332" y="0"/>
                  </a:moveTo>
                  <a:lnTo>
                    <a:pt x="0" y="218986"/>
                  </a:lnTo>
                </a:path>
              </a:pathLst>
            </a:custGeom>
            <a:ln w="5029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5468869" y="1647249"/>
              <a:ext cx="147320" cy="167640"/>
            </a:xfrm>
            <a:custGeom>
              <a:avLst/>
              <a:gdLst/>
              <a:ahLst/>
              <a:cxnLst/>
              <a:rect l="l" t="t" r="r" b="b"/>
              <a:pathLst>
                <a:path w="147320" h="167639">
                  <a:moveTo>
                    <a:pt x="21628" y="0"/>
                  </a:moveTo>
                  <a:lnTo>
                    <a:pt x="0" y="167297"/>
                  </a:lnTo>
                  <a:lnTo>
                    <a:pt x="146811" y="84213"/>
                  </a:lnTo>
                  <a:lnTo>
                    <a:pt x="21628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3236214" y="1608582"/>
              <a:ext cx="265430" cy="262255"/>
            </a:xfrm>
            <a:custGeom>
              <a:avLst/>
              <a:gdLst/>
              <a:ahLst/>
              <a:cxnLst/>
              <a:rect l="l" t="t" r="r" b="b"/>
              <a:pathLst>
                <a:path w="265429" h="262255">
                  <a:moveTo>
                    <a:pt x="0" y="0"/>
                  </a:moveTo>
                  <a:lnTo>
                    <a:pt x="265328" y="262026"/>
                  </a:lnTo>
                </a:path>
              </a:pathLst>
            </a:custGeom>
            <a:ln w="5029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0" name="object 40"/>
            <p:cNvSpPr/>
            <p:nvPr/>
          </p:nvSpPr>
          <p:spPr>
            <a:xfrm>
              <a:off x="3430644" y="1799264"/>
              <a:ext cx="160655" cy="160020"/>
            </a:xfrm>
            <a:custGeom>
              <a:avLst/>
              <a:gdLst/>
              <a:ahLst/>
              <a:cxnLst/>
              <a:rect l="l" t="t" r="r" b="b"/>
              <a:pathLst>
                <a:path w="160654" h="160019">
                  <a:moveTo>
                    <a:pt x="106019" y="0"/>
                  </a:moveTo>
                  <a:lnTo>
                    <a:pt x="0" y="107340"/>
                  </a:lnTo>
                  <a:lnTo>
                    <a:pt x="160350" y="159689"/>
                  </a:lnTo>
                  <a:lnTo>
                    <a:pt x="106019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1" name="object 41"/>
            <p:cNvSpPr/>
            <p:nvPr/>
          </p:nvSpPr>
          <p:spPr>
            <a:xfrm>
              <a:off x="2399538" y="2169414"/>
              <a:ext cx="459740" cy="204470"/>
            </a:xfrm>
            <a:custGeom>
              <a:avLst/>
              <a:gdLst/>
              <a:ahLst/>
              <a:cxnLst/>
              <a:rect l="l" t="t" r="r" b="b"/>
              <a:pathLst>
                <a:path w="459739" h="204469">
                  <a:moveTo>
                    <a:pt x="0" y="0"/>
                  </a:moveTo>
                  <a:lnTo>
                    <a:pt x="459143" y="204279"/>
                  </a:lnTo>
                </a:path>
              </a:pathLst>
            </a:custGeom>
            <a:ln w="5029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2" name="object 42"/>
            <p:cNvSpPr/>
            <p:nvPr/>
          </p:nvSpPr>
          <p:spPr>
            <a:xfrm>
              <a:off x="2805037" y="2294543"/>
              <a:ext cx="168910" cy="138430"/>
            </a:xfrm>
            <a:custGeom>
              <a:avLst/>
              <a:gdLst/>
              <a:ahLst/>
              <a:cxnLst/>
              <a:rect l="l" t="t" r="r" b="b"/>
              <a:pathLst>
                <a:path w="168910" h="138430">
                  <a:moveTo>
                    <a:pt x="61341" y="0"/>
                  </a:moveTo>
                  <a:lnTo>
                    <a:pt x="0" y="137845"/>
                  </a:lnTo>
                  <a:lnTo>
                    <a:pt x="168516" y="130263"/>
                  </a:lnTo>
                  <a:lnTo>
                    <a:pt x="61341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1994154" y="3219450"/>
              <a:ext cx="565785" cy="0"/>
            </a:xfrm>
            <a:custGeom>
              <a:avLst/>
              <a:gdLst/>
              <a:ahLst/>
              <a:cxnLst/>
              <a:rect l="l" t="t" r="r" b="b"/>
              <a:pathLst>
                <a:path w="565785">
                  <a:moveTo>
                    <a:pt x="0" y="0"/>
                  </a:moveTo>
                  <a:lnTo>
                    <a:pt x="565391" y="0"/>
                  </a:lnTo>
                </a:path>
              </a:pathLst>
            </a:custGeom>
            <a:ln w="5029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object 44"/>
            <p:cNvSpPr/>
            <p:nvPr/>
          </p:nvSpPr>
          <p:spPr>
            <a:xfrm>
              <a:off x="2534393" y="3144005"/>
              <a:ext cx="151130" cy="151130"/>
            </a:xfrm>
            <a:custGeom>
              <a:avLst/>
              <a:gdLst/>
              <a:ahLst/>
              <a:cxnLst/>
              <a:rect l="l" t="t" r="r" b="b"/>
              <a:pathLst>
                <a:path w="151130" h="151129">
                  <a:moveTo>
                    <a:pt x="12" y="0"/>
                  </a:moveTo>
                  <a:lnTo>
                    <a:pt x="0" y="150876"/>
                  </a:lnTo>
                  <a:lnTo>
                    <a:pt x="150888" y="7545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object 45"/>
            <p:cNvSpPr/>
            <p:nvPr/>
          </p:nvSpPr>
          <p:spPr>
            <a:xfrm>
              <a:off x="2657094" y="4838785"/>
              <a:ext cx="466725" cy="222885"/>
            </a:xfrm>
            <a:custGeom>
              <a:avLst/>
              <a:gdLst/>
              <a:ahLst/>
              <a:cxnLst/>
              <a:rect l="l" t="t" r="r" b="b"/>
              <a:pathLst>
                <a:path w="466725" h="222885">
                  <a:moveTo>
                    <a:pt x="0" y="222681"/>
                  </a:moveTo>
                  <a:lnTo>
                    <a:pt x="466280" y="0"/>
                  </a:lnTo>
                </a:path>
              </a:pathLst>
            </a:custGeom>
            <a:ln w="5029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3068170" y="4781552"/>
              <a:ext cx="168910" cy="136525"/>
            </a:xfrm>
            <a:custGeom>
              <a:avLst/>
              <a:gdLst/>
              <a:ahLst/>
              <a:cxnLst/>
              <a:rect l="l" t="t" r="r" b="b"/>
              <a:pathLst>
                <a:path w="168910" h="136525">
                  <a:moveTo>
                    <a:pt x="0" y="0"/>
                  </a:moveTo>
                  <a:lnTo>
                    <a:pt x="65024" y="136144"/>
                  </a:lnTo>
                  <a:lnTo>
                    <a:pt x="168656" y="30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7" name="object 4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12146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612648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The</a:t>
            </a:r>
            <a:r>
              <a:rPr spc="-25" dirty="0"/>
              <a:t> </a:t>
            </a:r>
            <a:r>
              <a:rPr dirty="0"/>
              <a:t>Financial</a:t>
            </a:r>
            <a:r>
              <a:rPr spc="-20" dirty="0"/>
              <a:t> </a:t>
            </a:r>
            <a:r>
              <a:rPr dirty="0"/>
              <a:t>Aid</a:t>
            </a:r>
            <a:r>
              <a:rPr spc="-10" dirty="0"/>
              <a:t> Process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4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90032" y="6081396"/>
            <a:ext cx="458660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000" kern="0" dirty="0">
                <a:solidFill>
                  <a:srgbClr val="5D2C85"/>
                </a:solidFill>
                <a:latin typeface="Arial"/>
                <a:cs typeface="Arial"/>
              </a:rPr>
              <a:t>Source:</a:t>
            </a:r>
            <a:r>
              <a:rPr sz="1000" kern="0" spc="30" dirty="0">
                <a:solidFill>
                  <a:srgbClr val="5D2C85"/>
                </a:solidFill>
                <a:latin typeface="Arial"/>
                <a:cs typeface="Arial"/>
              </a:rPr>
              <a:t> </a:t>
            </a:r>
            <a:r>
              <a:rPr sz="1000" kern="0" spc="-10" dirty="0">
                <a:solidFill>
                  <a:srgbClr val="5D2C85"/>
                </a:solidFill>
                <a:latin typeface="Arial"/>
                <a:cs typeface="Arial"/>
              </a:rPr>
              <a:t>https://</a:t>
            </a:r>
            <a:r>
              <a:rPr sz="1000" kern="0" spc="-10" dirty="0">
                <a:solidFill>
                  <a:srgbClr val="5D2C85"/>
                </a:solidFill>
                <a:latin typeface="Arial"/>
                <a:cs typeface="Arial"/>
                <a:hlinkClick r:id="rId2"/>
              </a:rPr>
              <a:t>www.studentaid.ed.gov/sites/default/files/financial-aid-process.png</a:t>
            </a:r>
            <a:endParaRPr sz="100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56326" y="1354588"/>
            <a:ext cx="8119333" cy="4148822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227475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37280"/>
            <a:ext cx="55626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4000" dirty="0"/>
              <a:t>The</a:t>
            </a:r>
            <a:r>
              <a:rPr sz="4000" spc="-105" dirty="0"/>
              <a:t> </a:t>
            </a:r>
            <a:r>
              <a:rPr sz="4000" dirty="0"/>
              <a:t>Financial</a:t>
            </a:r>
            <a:r>
              <a:rPr sz="4000" spc="-85" dirty="0"/>
              <a:t> </a:t>
            </a:r>
            <a:r>
              <a:rPr sz="4000" dirty="0"/>
              <a:t>Aid</a:t>
            </a:r>
            <a:r>
              <a:rPr sz="4000" spc="-110" dirty="0"/>
              <a:t> </a:t>
            </a:r>
            <a:r>
              <a:rPr sz="4000" spc="-10" dirty="0"/>
              <a:t>Process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8233665" y="590265"/>
            <a:ext cx="14636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(CONTINUED)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5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14017" y="937261"/>
            <a:ext cx="6760463" cy="535685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059941" y="6236735"/>
            <a:ext cx="4586605" cy="448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kern="0" dirty="0">
                <a:solidFill>
                  <a:srgbClr val="5D2C85"/>
                </a:solidFill>
                <a:latin typeface="Arial"/>
                <a:cs typeface="Arial"/>
              </a:rPr>
              <a:t>Source:</a:t>
            </a:r>
            <a:r>
              <a:rPr sz="1000" kern="0" spc="30" dirty="0">
                <a:solidFill>
                  <a:srgbClr val="5D2C85"/>
                </a:solidFill>
                <a:latin typeface="Arial"/>
                <a:cs typeface="Arial"/>
              </a:rPr>
              <a:t> </a:t>
            </a:r>
            <a:r>
              <a:rPr sz="1000" kern="0" spc="-10" dirty="0">
                <a:solidFill>
                  <a:srgbClr val="5D2C85"/>
                </a:solidFill>
                <a:latin typeface="Arial"/>
                <a:cs typeface="Arial"/>
              </a:rPr>
              <a:t>https://</a:t>
            </a:r>
            <a:r>
              <a:rPr sz="1000" kern="0" spc="-10" dirty="0">
                <a:solidFill>
                  <a:srgbClr val="5D2C85"/>
                </a:solidFill>
                <a:latin typeface="Arial"/>
                <a:cs typeface="Arial"/>
                <a:hlinkClick r:id="rId3"/>
              </a:rPr>
              <a:t>www.studentaid.ed.gov/sites/default/files/financial-aid-process.png</a:t>
            </a:r>
            <a:endParaRPr sz="100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12700">
              <a:spcBef>
                <a:spcPts val="770"/>
              </a:spcBef>
              <a:tabLst>
                <a:tab pos="2136775" algn="l"/>
              </a:tabLst>
            </a:pPr>
            <a:r>
              <a:rPr sz="1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12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Smart</a:t>
            </a:r>
            <a:r>
              <a:rPr sz="1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12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Young</a:t>
            </a:r>
            <a:r>
              <a:rPr sz="1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People</a:t>
            </a:r>
            <a:r>
              <a:rPr sz="1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	Grades 9 -- </a:t>
            </a:r>
            <a:r>
              <a:rPr sz="1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12</a:t>
            </a:r>
            <a:endParaRPr sz="1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699677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37978"/>
            <a:ext cx="55626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4000" dirty="0"/>
              <a:t>The</a:t>
            </a:r>
            <a:r>
              <a:rPr sz="4000" spc="-105" dirty="0"/>
              <a:t> </a:t>
            </a:r>
            <a:r>
              <a:rPr sz="4000" dirty="0"/>
              <a:t>Financial</a:t>
            </a:r>
            <a:r>
              <a:rPr sz="4000" spc="-85" dirty="0"/>
              <a:t> </a:t>
            </a:r>
            <a:r>
              <a:rPr sz="4000" dirty="0"/>
              <a:t>Aid</a:t>
            </a:r>
            <a:r>
              <a:rPr sz="4000" spc="-110" dirty="0"/>
              <a:t> </a:t>
            </a:r>
            <a:r>
              <a:rPr sz="4000" spc="-10" dirty="0"/>
              <a:t>Process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8361681" y="590963"/>
            <a:ext cx="14636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(CONTINUED)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6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94473" y="1141476"/>
            <a:ext cx="8151017" cy="5124272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059941" y="6236735"/>
            <a:ext cx="4586605" cy="448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kern="0" dirty="0">
                <a:solidFill>
                  <a:srgbClr val="5D2C85"/>
                </a:solidFill>
                <a:latin typeface="Arial"/>
                <a:cs typeface="Arial"/>
              </a:rPr>
              <a:t>Source:</a:t>
            </a:r>
            <a:r>
              <a:rPr sz="1000" kern="0" spc="30" dirty="0">
                <a:solidFill>
                  <a:srgbClr val="5D2C85"/>
                </a:solidFill>
                <a:latin typeface="Arial"/>
                <a:cs typeface="Arial"/>
              </a:rPr>
              <a:t> </a:t>
            </a:r>
            <a:r>
              <a:rPr sz="1000" kern="0" spc="-10" dirty="0">
                <a:solidFill>
                  <a:srgbClr val="5D2C85"/>
                </a:solidFill>
                <a:latin typeface="Arial"/>
                <a:cs typeface="Arial"/>
              </a:rPr>
              <a:t>https://</a:t>
            </a:r>
            <a:r>
              <a:rPr sz="1000" kern="0" spc="-10" dirty="0">
                <a:solidFill>
                  <a:srgbClr val="5D2C85"/>
                </a:solidFill>
                <a:latin typeface="Arial"/>
                <a:cs typeface="Arial"/>
                <a:hlinkClick r:id="rId3"/>
              </a:rPr>
              <a:t>www.studentaid.ed.gov/sites/default/files/financial-aid-process.png</a:t>
            </a:r>
            <a:endParaRPr sz="100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12700">
              <a:spcBef>
                <a:spcPts val="770"/>
              </a:spcBef>
              <a:tabLst>
                <a:tab pos="2136775" algn="l"/>
              </a:tabLst>
            </a:pPr>
            <a:r>
              <a:rPr sz="1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12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Smart</a:t>
            </a:r>
            <a:r>
              <a:rPr sz="1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12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Young</a:t>
            </a:r>
            <a:r>
              <a:rPr sz="1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People</a:t>
            </a:r>
            <a:r>
              <a:rPr sz="1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	Grades 9 -- </a:t>
            </a:r>
            <a:r>
              <a:rPr sz="1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12</a:t>
            </a:r>
            <a:endParaRPr sz="1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578916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37978"/>
            <a:ext cx="55626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4000" dirty="0"/>
              <a:t>The</a:t>
            </a:r>
            <a:r>
              <a:rPr sz="4000" spc="-105" dirty="0"/>
              <a:t> </a:t>
            </a:r>
            <a:r>
              <a:rPr sz="4000" dirty="0"/>
              <a:t>Financial</a:t>
            </a:r>
            <a:r>
              <a:rPr sz="4000" spc="-85" dirty="0"/>
              <a:t> </a:t>
            </a:r>
            <a:r>
              <a:rPr sz="4000" dirty="0"/>
              <a:t>Aid</a:t>
            </a:r>
            <a:r>
              <a:rPr sz="4000" spc="-110" dirty="0"/>
              <a:t> </a:t>
            </a:r>
            <a:r>
              <a:rPr sz="4000" spc="-10" dirty="0"/>
              <a:t>Process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8361681" y="590963"/>
            <a:ext cx="14636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(CONTINUED)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7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87433" y="1341120"/>
            <a:ext cx="8498505" cy="2780222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059941" y="6236735"/>
            <a:ext cx="4586605" cy="448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kern="0" dirty="0">
                <a:solidFill>
                  <a:srgbClr val="5D2C85"/>
                </a:solidFill>
                <a:latin typeface="Arial"/>
                <a:cs typeface="Arial"/>
              </a:rPr>
              <a:t>Source:</a:t>
            </a:r>
            <a:r>
              <a:rPr sz="1000" kern="0" spc="30" dirty="0">
                <a:solidFill>
                  <a:srgbClr val="5D2C85"/>
                </a:solidFill>
                <a:latin typeface="Arial"/>
                <a:cs typeface="Arial"/>
              </a:rPr>
              <a:t> </a:t>
            </a:r>
            <a:r>
              <a:rPr sz="1000" kern="0" spc="-10" dirty="0">
                <a:solidFill>
                  <a:srgbClr val="5D2C85"/>
                </a:solidFill>
                <a:latin typeface="Arial"/>
                <a:cs typeface="Arial"/>
              </a:rPr>
              <a:t>https://</a:t>
            </a:r>
            <a:r>
              <a:rPr sz="1000" kern="0" spc="-10" dirty="0">
                <a:solidFill>
                  <a:srgbClr val="5D2C85"/>
                </a:solidFill>
                <a:latin typeface="Arial"/>
                <a:cs typeface="Arial"/>
                <a:hlinkClick r:id="rId3"/>
              </a:rPr>
              <a:t>www.studentaid.ed.gov/sites/default/files/financial-aid-process.png</a:t>
            </a:r>
            <a:endParaRPr sz="1000" kern="0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12700">
              <a:spcBef>
                <a:spcPts val="770"/>
              </a:spcBef>
              <a:tabLst>
                <a:tab pos="2136775" algn="l"/>
              </a:tabLst>
            </a:pPr>
            <a:r>
              <a:rPr sz="1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12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Smart</a:t>
            </a:r>
            <a:r>
              <a:rPr sz="1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12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Young</a:t>
            </a:r>
            <a:r>
              <a:rPr sz="1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People</a:t>
            </a:r>
            <a:r>
              <a:rPr sz="1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	Grades 9 -- </a:t>
            </a:r>
            <a:r>
              <a:rPr sz="1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12</a:t>
            </a:r>
            <a:endParaRPr sz="1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358772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37978"/>
            <a:ext cx="55626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4000" dirty="0"/>
              <a:t>The</a:t>
            </a:r>
            <a:r>
              <a:rPr sz="4000" spc="-105" dirty="0"/>
              <a:t> </a:t>
            </a:r>
            <a:r>
              <a:rPr sz="4000" dirty="0"/>
              <a:t>Financial</a:t>
            </a:r>
            <a:r>
              <a:rPr sz="4000" spc="-85" dirty="0"/>
              <a:t> </a:t>
            </a:r>
            <a:r>
              <a:rPr sz="4000" dirty="0"/>
              <a:t>Aid</a:t>
            </a:r>
            <a:r>
              <a:rPr sz="4000" spc="-110" dirty="0"/>
              <a:t> </a:t>
            </a:r>
            <a:r>
              <a:rPr sz="4000" spc="-10" dirty="0"/>
              <a:t>Process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8361681" y="590963"/>
            <a:ext cx="14636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(CONTINUED)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8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93900" y="1556896"/>
            <a:ext cx="8136637" cy="2237977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059941" y="6144201"/>
            <a:ext cx="458660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kern="0" dirty="0">
                <a:solidFill>
                  <a:srgbClr val="5D2C85"/>
                </a:solidFill>
                <a:latin typeface="Arial"/>
                <a:cs typeface="Arial"/>
              </a:rPr>
              <a:t>Source:</a:t>
            </a:r>
            <a:r>
              <a:rPr sz="1000" kern="0" spc="30" dirty="0">
                <a:solidFill>
                  <a:srgbClr val="5D2C85"/>
                </a:solidFill>
                <a:latin typeface="Arial"/>
                <a:cs typeface="Arial"/>
              </a:rPr>
              <a:t> </a:t>
            </a:r>
            <a:r>
              <a:rPr sz="1000" kern="0" spc="-10" dirty="0">
                <a:solidFill>
                  <a:srgbClr val="5D2C85"/>
                </a:solidFill>
                <a:latin typeface="Arial"/>
                <a:cs typeface="Arial"/>
              </a:rPr>
              <a:t>https://</a:t>
            </a:r>
            <a:r>
              <a:rPr sz="1000" kern="0" spc="-10" dirty="0">
                <a:solidFill>
                  <a:srgbClr val="5D2C85"/>
                </a:solidFill>
                <a:latin typeface="Arial"/>
                <a:cs typeface="Arial"/>
                <a:hlinkClick r:id="rId3"/>
              </a:rPr>
              <a:t>www.studentaid.ed.gov/sites/default/files/financial-aid-process.png</a:t>
            </a:r>
            <a:endParaRPr sz="100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710633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37978"/>
            <a:ext cx="55626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4000" dirty="0"/>
              <a:t>The</a:t>
            </a:r>
            <a:r>
              <a:rPr sz="4000" spc="-105" dirty="0"/>
              <a:t> </a:t>
            </a:r>
            <a:r>
              <a:rPr sz="4000" dirty="0"/>
              <a:t>Financial</a:t>
            </a:r>
            <a:r>
              <a:rPr sz="4000" spc="-85" dirty="0"/>
              <a:t> </a:t>
            </a:r>
            <a:r>
              <a:rPr sz="4000" dirty="0"/>
              <a:t>Aid</a:t>
            </a:r>
            <a:r>
              <a:rPr sz="4000" spc="-110" dirty="0"/>
              <a:t> </a:t>
            </a:r>
            <a:r>
              <a:rPr sz="4000" spc="-10" dirty="0"/>
              <a:t>Process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8361681" y="590963"/>
            <a:ext cx="14636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(CONTINUED)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9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59280" y="1306061"/>
            <a:ext cx="8249919" cy="4510544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059941" y="6144201"/>
            <a:ext cx="458660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kern="0" dirty="0">
                <a:solidFill>
                  <a:srgbClr val="5D2C85"/>
                </a:solidFill>
                <a:latin typeface="Arial"/>
                <a:cs typeface="Arial"/>
              </a:rPr>
              <a:t>Source:</a:t>
            </a:r>
            <a:r>
              <a:rPr sz="1000" kern="0" spc="30" dirty="0">
                <a:solidFill>
                  <a:srgbClr val="5D2C85"/>
                </a:solidFill>
                <a:latin typeface="Arial"/>
                <a:cs typeface="Arial"/>
              </a:rPr>
              <a:t> </a:t>
            </a:r>
            <a:r>
              <a:rPr sz="1000" kern="0" spc="-10" dirty="0">
                <a:solidFill>
                  <a:srgbClr val="5D2C85"/>
                </a:solidFill>
                <a:latin typeface="Arial"/>
                <a:cs typeface="Arial"/>
              </a:rPr>
              <a:t>https://</a:t>
            </a:r>
            <a:r>
              <a:rPr sz="1000" kern="0" spc="-10" dirty="0">
                <a:solidFill>
                  <a:srgbClr val="5D2C85"/>
                </a:solidFill>
                <a:latin typeface="Arial"/>
                <a:cs typeface="Arial"/>
                <a:hlinkClick r:id="rId3"/>
              </a:rPr>
              <a:t>www.studentaid.ed.gov/sites/default/files/financial-aid-process.png</a:t>
            </a:r>
            <a:endParaRPr sz="1000" kern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63754842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D2C8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723237-29FA-4315-B516-E55EA380E166}">
  <ds:schemaRefs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2784068-AAD6-4AC8-BE7D-B4ADB1DFFC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930198-E164-485A-8916-655E169F49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259</Words>
  <Application>Microsoft Office PowerPoint</Application>
  <PresentationFormat>Widescreen</PresentationFormat>
  <Paragraphs>52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Franklin Gothic Book</vt:lpstr>
      <vt:lpstr>Franklin Gothic Demi Cond</vt:lpstr>
      <vt:lpstr>Franklin Gothic Medium</vt:lpstr>
      <vt:lpstr>1_Office Theme</vt:lpstr>
      <vt:lpstr>PowerPoint Presentation</vt:lpstr>
      <vt:lpstr>What is Your Skill and Will?</vt:lpstr>
      <vt:lpstr>Cost of College</vt:lpstr>
      <vt:lpstr>The Financial Aid Process</vt:lpstr>
      <vt:lpstr>The Financial Aid Process</vt:lpstr>
      <vt:lpstr>The Financial Aid Process</vt:lpstr>
      <vt:lpstr>The Financial Aid Process</vt:lpstr>
      <vt:lpstr>The Financial Aid Process</vt:lpstr>
      <vt:lpstr>The Financial Aid Process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2022-04-06T14:10:01Z</dcterms:created>
  <dcterms:modified xsi:type="dcterms:W3CDTF">2022-08-09T13:24:23Z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