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7322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3049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6652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237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400" y="310896"/>
            <a:ext cx="9945115" cy="457448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93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304016" y="306324"/>
            <a:ext cx="888153" cy="762000"/>
          </a:xfrm>
          <a:custGeom>
            <a:avLst/>
            <a:gdLst/>
            <a:ahLst/>
            <a:cxnLst/>
            <a:rect l="l" t="t" r="r" b="b"/>
            <a:pathLst>
              <a:path w="666115" h="762000">
                <a:moveTo>
                  <a:pt x="665988" y="0"/>
                </a:moveTo>
                <a:lnTo>
                  <a:pt x="0" y="0"/>
                </a:lnTo>
                <a:lnTo>
                  <a:pt x="0" y="762000"/>
                </a:lnTo>
                <a:lnTo>
                  <a:pt x="665988" y="762000"/>
                </a:lnTo>
                <a:lnTo>
                  <a:pt x="665988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17" name="bg object 17"/>
          <p:cNvSpPr/>
          <p:nvPr/>
        </p:nvSpPr>
        <p:spPr>
          <a:xfrm>
            <a:off x="0" y="304812"/>
            <a:ext cx="508000" cy="762000"/>
          </a:xfrm>
          <a:custGeom>
            <a:avLst/>
            <a:gdLst/>
            <a:ahLst/>
            <a:cxnLst/>
            <a:rect l="l" t="t" r="r" b="b"/>
            <a:pathLst>
              <a:path w="381000" h="762000">
                <a:moveTo>
                  <a:pt x="381000" y="0"/>
                </a:moveTo>
                <a:lnTo>
                  <a:pt x="0" y="0"/>
                </a:lnTo>
                <a:lnTo>
                  <a:pt x="0" y="761987"/>
                </a:lnTo>
                <a:lnTo>
                  <a:pt x="381000" y="761987"/>
                </a:lnTo>
                <a:lnTo>
                  <a:pt x="38100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4588" y="305974"/>
            <a:ext cx="1076282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4334" y="2925536"/>
            <a:ext cx="102743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14587" y="6487374"/>
            <a:ext cx="409786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Franklin Gothic Book"/>
                <a:cs typeface="Franklin Gothic Book"/>
              </a:defRPr>
            </a:lvl1pPr>
          </a:lstStyle>
          <a:p>
            <a:pPr marL="12700">
              <a:tabLst>
                <a:tab pos="2136775" algn="l"/>
              </a:tabLst>
            </a:pPr>
            <a:r>
              <a:rPr lang="en-US" smtClean="0"/>
              <a:t>Money</a:t>
            </a:r>
            <a:r>
              <a:rPr lang="en-US" spc="-5" smtClean="0"/>
              <a:t> </a:t>
            </a:r>
            <a:r>
              <a:rPr lang="en-US" smtClean="0"/>
              <a:t>Smart</a:t>
            </a:r>
            <a:r>
              <a:rPr lang="en-US" spc="-10" smtClean="0"/>
              <a:t> </a:t>
            </a:r>
            <a:r>
              <a:rPr lang="en-US" smtClean="0"/>
              <a:t>for</a:t>
            </a:r>
            <a:r>
              <a:rPr lang="en-US" spc="-5" smtClean="0"/>
              <a:t> </a:t>
            </a:r>
            <a:r>
              <a:rPr lang="en-US" spc="-10" smtClean="0"/>
              <a:t>Young</a:t>
            </a:r>
            <a:r>
              <a:rPr lang="en-US" spc="-20" smtClean="0"/>
              <a:t> </a:t>
            </a:r>
            <a:r>
              <a:rPr lang="en-US" spc="-10" smtClean="0"/>
              <a:t>People</a:t>
            </a:r>
            <a:r>
              <a:rPr lang="en-US" smtClean="0"/>
              <a:t>	Grades 9 -- </a:t>
            </a:r>
            <a:r>
              <a:rPr lang="en-US" spc="-25" smtClean="0"/>
              <a:t>12</a:t>
            </a:r>
            <a:endParaRPr lang="en-US" spc="-2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92836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8540" y="4758153"/>
            <a:ext cx="7406640" cy="2014654"/>
          </a:xfrm>
          <a:prstGeom prst="rect">
            <a:avLst/>
          </a:prstGeom>
        </p:spPr>
        <p:txBody>
          <a:bodyPr vert="horz" wrap="square" lIns="0" tIns="146050" rIns="0" bIns="0" rtlCol="0">
            <a:spAutoFit/>
          </a:bodyPr>
          <a:lstStyle/>
          <a:p>
            <a:pPr marL="12700">
              <a:spcBef>
                <a:spcPts val="1150"/>
              </a:spcBef>
            </a:pP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Money</a:t>
            </a:r>
            <a:r>
              <a:rPr sz="4400" kern="0" spc="-7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Smart</a:t>
            </a:r>
            <a:r>
              <a:rPr sz="4400" kern="0" spc="-10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for</a:t>
            </a:r>
            <a:r>
              <a:rPr sz="4400" kern="0" spc="-8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Young</a:t>
            </a:r>
            <a:r>
              <a:rPr sz="4400" kern="0" spc="-8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4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People</a:t>
            </a:r>
            <a:endParaRPr sz="4400" kern="0" dirty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>
              <a:spcBef>
                <a:spcPts val="770"/>
              </a:spcBef>
            </a:pPr>
            <a:r>
              <a:rPr sz="3200" kern="0" dirty="0">
                <a:solidFill>
                  <a:srgbClr val="7030A0"/>
                </a:solidFill>
                <a:latin typeface="Franklin Gothic Book"/>
                <a:cs typeface="Franklin Gothic Book"/>
              </a:rPr>
              <a:t>Grades</a:t>
            </a:r>
            <a:r>
              <a:rPr sz="3200" kern="0" spc="-25" dirty="0">
                <a:solidFill>
                  <a:srgbClr val="7030A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9-</a:t>
            </a:r>
            <a:r>
              <a:rPr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12</a:t>
            </a:r>
            <a:endParaRPr lang="en-US" sz="3200" kern="0" spc="-25" dirty="0" smtClean="0">
              <a:solidFill>
                <a:srgbClr val="7030A0"/>
              </a:solidFill>
              <a:latin typeface="Franklin Gothic Book"/>
              <a:cs typeface="Franklin Gothic Book"/>
            </a:endParaRPr>
          </a:p>
          <a:p>
            <a:pPr marL="12700">
              <a:spcBef>
                <a:spcPts val="770"/>
              </a:spcBef>
            </a:pPr>
            <a:r>
              <a:rPr lang="en-US" sz="3200" kern="0" spc="-25" dirty="0" smtClean="0">
                <a:solidFill>
                  <a:srgbClr val="7030A0"/>
                </a:solidFill>
                <a:latin typeface="Franklin Gothic Book"/>
                <a:cs typeface="Franklin Gothic Book"/>
              </a:rPr>
              <a:t>Lesson 9: Easy As Pi</a:t>
            </a:r>
            <a:endParaRPr sz="3200" kern="0" dirty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63484" y="545084"/>
            <a:ext cx="14478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" dirty="0">
                <a:solidFill>
                  <a:srgbClr val="FFFFFF"/>
                </a:solidFill>
                <a:latin typeface="Franklin Gothic Book"/>
                <a:cs typeface="Franklin Gothic Book"/>
              </a:rPr>
              <a:t>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09800" y="310896"/>
            <a:ext cx="7474316" cy="459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750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243586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Easy</a:t>
            </a:r>
            <a:r>
              <a:rPr spc="-5" dirty="0"/>
              <a:t> </a:t>
            </a:r>
            <a:r>
              <a:rPr dirty="0"/>
              <a:t>as</a:t>
            </a:r>
            <a:r>
              <a:rPr spc="-10" dirty="0"/>
              <a:t> </a:t>
            </a:r>
            <a:r>
              <a:rPr spc="-25" dirty="0"/>
              <a:t>Pi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203133"/>
            <a:ext cx="7862570" cy="520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3.14159265358979323846264338327950288419716939937510582097494459230781640628620899862803482534211706798214808651328230664709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384460955058223172535940812848111745028410270193852110555964462294895493038196442881097566593344612847564823378678316527120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190914564856692346034861045432664821339360726024914127372458700660631558817488152092096282925409171536436789259036001133053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054882046652138414695194151160943305727036575959195309218611738193261179310511854807446237996274956735188575272489122793818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301194912983367336244065664308602139494639522473719070217986094370277053921717629317675238467481846766940513200056812714526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356082778577134275778960917363717872146844090122495343014654958537105079227968925892354201995611212902196086403441815981362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977477130996051870721134999999837297804995105973173281609631859502445945534690830264252230825334468503526193118817101000313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783875288658753320838142061717766914730359825349042875546873115956286388235378759375195778185778053217122680661300192787661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119590921642019893809525720106548586327886593615338182796823030195203530185296899577362259941389124972177528347913151557485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724245415069595082953311686172785588907509838175463746493931925506040092770167113900984882401285836160356370766010471018194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295559619894676783744944825537977472684710404753464620804668425906949129331367702898915210475216205696602405803815019351125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338243003558764024749647326391419927260426992279678235478163600934172164121992458631503028618297455570674983850549458858692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699569092721079750930295532116534498720275596023648066549911988183479775356636980742654252786255181841757467289097777279380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008164706001614524919217321721477235014144197356854816136115735255213347574184946843852332390739414333454776241686251898356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948556209921922218427255025425688767179049460165346680498862723279178608578438382796797668145410095388378636095068006422512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520511739298489608412848862694560424196528502221066118630674427862203919494504712371378696095636437191728746776465757396241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389086583264599581339047802759009946576407895126946839835259570982582262052248940772671947826848260147699090264013639443745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530506820349625245174939965143142980919065925093722169646151570985838741059788595977297549893016175392846813826868386894277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415599185592524595395943104997252468084598727364469584865383673622262609912460805124388439045124413654976278079771569143599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770012961608944169486855584840635342207222582848864815845602850601684273945226746767889525213852254995466672782398645659611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635488623057745649803559363456817432411251507606947945109659609402522887971089314566913686722874894056010150330861792868092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087476091782493858900971490967598526136554978189312978482168299894872265880485756401427047755513237964145152374623436454285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844479526586782105114135473573952311342716610213596953623144295248493718711014576540359027993440374200731057853906219838744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780847848968332144571386875194350643021845319104848100537061468067491927819119793995206141966342875444064374512371819217999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839101591956181467514269123974894090718649423196156794520809514655022523160388193014209376213785595663893778708303906979207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734672218256259966150142150306803844773454920260541466592520149744285073251866600213243408819071048633173464965145390579626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856100550810665879699816357473638405257145910289706414011097120628043903975951567715770042033786993600723055876317635942187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312514712053292819182618612586732157919841484882916447060957527069572209175671167229109816909152801735067127485832228718352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093539657251210835791513698820914442100675103346711031412671113699086585163983150197016515116851714376576183515565088490998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985998238734552833163550764791853589322618548963213293308985706420467525907091548141654985946163718027098199430992448895757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128289059232332609729971208443357326548938239119325974636673058360414281388303203824903758985243744170291327656180937734440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307074692112019130203303801976211011004492932151608424448596376698389522868478312355265821314495768572624334418930396864262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434107732269780280731891544110104468232527162010526522721116603966655730925471105578537634668206531098965269186205647693125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705863566201855810072936065987648611791045334885034611365768675324944166803962657978771855608455296541266540853061434443185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867697514566140680070023787765913440171274947042056223053899456131407112700040785473326993908145466464588079727082668306343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285878569830523580893306575740679545716377525420211495576158140025012622859413021647155097925923099079654737612551765675135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751782966645477917450112996148903046399471329621073404375189573596145890193897131117904297828564750320319869151402870808599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048010941214722131794764777262241425485454033215718530614228813758504306332175182979866223717215916077166925474873898665494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945011465406284336639379003976926567214638530673609657120918076383271664162748888007869256029022847210403172118608204190004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85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229661711963779213375751149595</a:t>
            </a:r>
            <a:endParaRPr sz="85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30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543655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3856354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Financial</a:t>
            </a:r>
            <a:r>
              <a:rPr spc="-45" dirty="0"/>
              <a:t> </a:t>
            </a:r>
            <a:r>
              <a:rPr spc="-10" dirty="0"/>
              <a:t>Ratios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621027"/>
            <a:ext cx="7939405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840"/>
              </a:lnSpc>
              <a:spcBef>
                <a:spcPts val="105"/>
              </a:spcBef>
            </a:pP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Debt-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to-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Income: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  <a:p>
            <a:pPr marL="12700"/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monthly</a:t>
            </a:r>
            <a:r>
              <a:rPr sz="3200" kern="0" spc="-5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debt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divided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monthly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gross</a:t>
            </a:r>
            <a:r>
              <a:rPr sz="3200" kern="0" spc="-4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income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8621" y="545084"/>
            <a:ext cx="24511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55" dirty="0">
                <a:solidFill>
                  <a:srgbClr val="FFFFFF"/>
                </a:solidFill>
                <a:latin typeface="Franklin Gothic Book"/>
                <a:cs typeface="Franklin Gothic Book"/>
              </a:rPr>
              <a:t>31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62656" y="3275915"/>
            <a:ext cx="16783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Vehicle</a:t>
            </a:r>
            <a:r>
              <a:rPr sz="2400" kern="0" spc="-7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spc="-2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Loan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40153" y="3988308"/>
            <a:ext cx="2976129" cy="170249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879626" y="3032913"/>
            <a:ext cx="42799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5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÷</a:t>
            </a:r>
            <a:endParaRPr sz="5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633302" y="3274414"/>
            <a:ext cx="18027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kern="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Gross</a:t>
            </a:r>
            <a:r>
              <a:rPr sz="2400" kern="0" spc="-25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 </a:t>
            </a:r>
            <a:r>
              <a:rPr sz="2400" kern="0" spc="-10" dirty="0">
                <a:solidFill>
                  <a:sysClr val="windowText" lastClr="000000"/>
                </a:solidFill>
                <a:latin typeface="Franklin Gothic Medium"/>
                <a:cs typeface="Franklin Gothic Medium"/>
              </a:rPr>
              <a:t>income</a:t>
            </a:r>
            <a:endParaRPr sz="2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15685" y="3834393"/>
            <a:ext cx="2794927" cy="2514591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606755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9940" y="305975"/>
            <a:ext cx="3856354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Financial</a:t>
            </a:r>
            <a:r>
              <a:rPr spc="-45" dirty="0"/>
              <a:t> </a:t>
            </a:r>
            <a:r>
              <a:rPr spc="-10" dirty="0"/>
              <a:t>Ratios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21027"/>
            <a:ext cx="5600700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840"/>
              </a:lnSpc>
              <a:spcBef>
                <a:spcPts val="105"/>
              </a:spcBef>
            </a:pPr>
            <a:r>
              <a:rPr sz="32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Debt-</a:t>
            </a:r>
            <a:r>
              <a:rPr sz="3200" kern="0" spc="-25" dirty="0">
                <a:solidFill>
                  <a:srgbClr val="7030A0"/>
                </a:solidFill>
                <a:latin typeface="Franklin Gothic Medium"/>
                <a:cs typeface="Franklin Gothic Medium"/>
              </a:rPr>
              <a:t>to-</a:t>
            </a:r>
            <a:r>
              <a:rPr sz="3200" kern="0" spc="-1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Limits:</a:t>
            </a:r>
            <a:endParaRPr sz="32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  <a:p>
            <a:pPr marL="12700"/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</a:t>
            </a:r>
            <a:r>
              <a:rPr sz="3200" kern="0" spc="-5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debt</a:t>
            </a:r>
            <a:r>
              <a:rPr sz="3200" kern="0" spc="-2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divided</a:t>
            </a:r>
            <a:r>
              <a:rPr sz="3200" kern="0" spc="-3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by</a:t>
            </a:r>
            <a:r>
              <a:rPr sz="3200" kern="0" spc="-2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credit</a:t>
            </a:r>
            <a:r>
              <a:rPr sz="3200" kern="0" spc="-35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 </a:t>
            </a:r>
            <a:r>
              <a:rPr sz="3200" kern="0" spc="-1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limit</a:t>
            </a:r>
            <a:endParaRPr sz="32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204081" y="545084"/>
            <a:ext cx="26352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600" kern="0" spc="-25" dirty="0">
                <a:solidFill>
                  <a:srgbClr val="FFFFFF"/>
                </a:solidFill>
                <a:latin typeface="Franklin Gothic Book"/>
                <a:cs typeface="Franklin Gothic Book"/>
              </a:rPr>
              <a:t>33</a:t>
            </a:r>
            <a:endParaRPr sz="1600" kern="0">
              <a:solidFill>
                <a:sysClr val="windowText" lastClr="000000"/>
              </a:solidFill>
              <a:latin typeface="Franklin Gothic Book"/>
              <a:cs typeface="Franklin Gothic Book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5036" y="3166872"/>
            <a:ext cx="3445751" cy="220619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16608" y="3209823"/>
            <a:ext cx="3998975" cy="273360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927272" y="3611275"/>
            <a:ext cx="42799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5400" kern="0" dirty="0">
                <a:solidFill>
                  <a:srgbClr val="7030A0"/>
                </a:solidFill>
                <a:latin typeface="Franklin Gothic Medium"/>
                <a:cs typeface="Franklin Gothic Medium"/>
              </a:rPr>
              <a:t>÷</a:t>
            </a:r>
            <a:endParaRPr sz="5400" kern="0">
              <a:solidFill>
                <a:sysClr val="windowText" lastClr="000000"/>
              </a:solidFill>
              <a:latin typeface="Franklin Gothic Medium"/>
              <a:cs typeface="Franklin Gothic Medium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tabLst>
                <a:tab pos="2136775" algn="l"/>
              </a:tabLst>
            </a:pPr>
            <a:r>
              <a:rPr kern="0" dirty="0">
                <a:solidFill>
                  <a:prstClr val="black"/>
                </a:solidFill>
              </a:rPr>
              <a:t>Money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Smart</a:t>
            </a:r>
            <a:r>
              <a:rPr kern="0" spc="-10" dirty="0">
                <a:solidFill>
                  <a:prstClr val="black"/>
                </a:solidFill>
              </a:rPr>
              <a:t> </a:t>
            </a:r>
            <a:r>
              <a:rPr kern="0" dirty="0">
                <a:solidFill>
                  <a:prstClr val="black"/>
                </a:solidFill>
              </a:rPr>
              <a:t>for</a:t>
            </a:r>
            <a:r>
              <a:rPr kern="0" spc="-5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Young</a:t>
            </a:r>
            <a:r>
              <a:rPr kern="0" spc="-20" dirty="0">
                <a:solidFill>
                  <a:prstClr val="black"/>
                </a:solidFill>
              </a:rPr>
              <a:t> </a:t>
            </a:r>
            <a:r>
              <a:rPr kern="0" spc="-10" dirty="0">
                <a:solidFill>
                  <a:prstClr val="black"/>
                </a:solidFill>
              </a:rPr>
              <a:t>People</a:t>
            </a:r>
            <a:r>
              <a:rPr kern="0" dirty="0">
                <a:solidFill>
                  <a:prstClr val="black"/>
                </a:solidFill>
              </a:rPr>
              <a:t>	Grades 9 -- </a:t>
            </a:r>
            <a:r>
              <a:rPr kern="0" spc="-25" dirty="0">
                <a:solidFill>
                  <a:prstClr val="black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61146804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40492961C60249A3F065AB78EE45D6" ma:contentTypeVersion="6" ma:contentTypeDescription="Create a new document." ma:contentTypeScope="" ma:versionID="36d3f91205447c73e7d4f839bc87520c">
  <xsd:schema xmlns:xsd="http://www.w3.org/2001/XMLSchema" xmlns:xs="http://www.w3.org/2001/XMLSchema" xmlns:p="http://schemas.microsoft.com/office/2006/metadata/properties" xmlns:ns3="cf31d778-5f55-45b5-ba0d-2c15cafa4197" xmlns:ns4="343c76de-4752-4217-8b23-c2026360b588" targetNamespace="http://schemas.microsoft.com/office/2006/metadata/properties" ma:root="true" ma:fieldsID="453c5fde963ec1d02298c4bbe32480b4" ns3:_="" ns4:_="">
    <xsd:import namespace="cf31d778-5f55-45b5-ba0d-2c15cafa4197"/>
    <xsd:import namespace="343c76de-4752-4217-8b23-c2026360b5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31d778-5f55-45b5-ba0d-2c15cafa41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c76de-4752-4217-8b23-c2026360b58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E37523-902F-4437-AE5A-9547FDADB0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B48444-A766-4124-B0C1-C6EF4E375AFA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43c76de-4752-4217-8b23-c2026360b588"/>
    <ds:schemaRef ds:uri="http://purl.org/dc/elements/1.1/"/>
    <ds:schemaRef ds:uri="cf31d778-5f55-45b5-ba0d-2c15cafa419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D99B0A1-F782-4004-8F4A-E579F90AD3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31d778-5f55-45b5-ba0d-2c15cafa4197"/>
    <ds:schemaRef ds:uri="343c76de-4752-4217-8b23-c2026360b5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117</Words>
  <Application>Microsoft Office PowerPoint</Application>
  <PresentationFormat>Widescreen</PresentationFormat>
  <Paragraphs>61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Franklin Gothic Book</vt:lpstr>
      <vt:lpstr>Franklin Gothic Medium</vt:lpstr>
      <vt:lpstr>1_Office Theme</vt:lpstr>
      <vt:lpstr>PowerPoint Presentation</vt:lpstr>
      <vt:lpstr>Easy as Pi</vt:lpstr>
      <vt:lpstr>Financial Ratios</vt:lpstr>
      <vt:lpstr>Financial Ratios</vt:lpstr>
    </vt:vector>
  </TitlesOfParts>
  <Company>FDIC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Burroughs, Brittany L.</dc:creator>
  <cp:lastModifiedBy>Gustafson, Joan L.</cp:lastModifiedBy>
  <cp:revision>3</cp:revision>
  <dcterms:created xsi:type="dcterms:W3CDTF">2022-04-06T13:17:44Z</dcterms:created>
  <dcterms:modified xsi:type="dcterms:W3CDTF">2022-08-09T12:18:21Z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0x0101004140492961C60249A3F065AB78EE45D6</vt:lpwstr>
  </property>
</Properties>
</file>