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828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546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395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2662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0979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241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8: The Almighty Dollar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64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63169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20" dirty="0"/>
              <a:t>Two</a:t>
            </a:r>
            <a:r>
              <a:rPr spc="-185" dirty="0"/>
              <a:t> </a:t>
            </a:r>
            <a:r>
              <a:rPr dirty="0"/>
              <a:t>Truths,</a:t>
            </a:r>
            <a:r>
              <a:rPr spc="-165" dirty="0"/>
              <a:t> </a:t>
            </a:r>
            <a:r>
              <a:rPr dirty="0"/>
              <a:t>One</a:t>
            </a:r>
            <a:r>
              <a:rPr spc="-145" dirty="0"/>
              <a:t> </a:t>
            </a:r>
            <a:r>
              <a:rPr spc="-25" dirty="0"/>
              <a:t>Lie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08201"/>
            <a:ext cx="7569200" cy="3905885"/>
          </a:xfrm>
          <a:prstGeom prst="rect">
            <a:avLst/>
          </a:prstGeom>
        </p:spPr>
        <p:txBody>
          <a:bodyPr vert="horz" wrap="square" lIns="0" tIns="123825" rIns="0" bIns="0" rtlCol="0">
            <a:spAutoFit/>
          </a:bodyPr>
          <a:lstStyle/>
          <a:p>
            <a:pPr marL="12700">
              <a:spcBef>
                <a:spcPts val="975"/>
              </a:spcBef>
            </a:pPr>
            <a:r>
              <a:rPr sz="3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</a:t>
            </a:r>
            <a:r>
              <a:rPr sz="36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cards…</a:t>
            </a:r>
            <a:endParaRPr sz="3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indent="-515620">
              <a:spcBef>
                <a:spcPts val="785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used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purchase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goods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services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marR="186055" indent="-515620">
              <a:spcBef>
                <a:spcPts val="765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Take</a:t>
            </a:r>
            <a:r>
              <a:rPr sz="32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32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from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32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checking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account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when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used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pay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>
              <a:lnSpc>
                <a:spcPts val="3835"/>
              </a:lnSpc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2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purchases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marR="5080" indent="-515620">
              <a:spcBef>
                <a:spcPts val="770"/>
              </a:spcBef>
              <a:buFontTx/>
              <a:buAutoNum type="arabicPeriod" startAt="3"/>
              <a:tabLst>
                <a:tab pos="527685" algn="l"/>
                <a:tab pos="528320" algn="l"/>
              </a:tabLst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subject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charges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if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paid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full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each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8652" y="545084"/>
            <a:ext cx="24511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27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212147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58343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Credit</a:t>
            </a:r>
            <a:r>
              <a:rPr spc="-85" dirty="0"/>
              <a:t> </a:t>
            </a:r>
            <a:r>
              <a:rPr dirty="0"/>
              <a:t>Versus</a:t>
            </a:r>
            <a:r>
              <a:rPr spc="-50" dirty="0"/>
              <a:t> </a:t>
            </a:r>
            <a:r>
              <a:rPr spc="-10" dirty="0"/>
              <a:t>Debit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4075"/>
            <a:ext cx="7708900" cy="444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7685" marR="5080" indent="-515620">
              <a:spcBef>
                <a:spcPts val="95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Which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</a:t>
            </a:r>
            <a:r>
              <a:rPr sz="25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requires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5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5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enough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at</a:t>
            </a:r>
            <a:r>
              <a:rPr sz="25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</a:t>
            </a:r>
            <a:r>
              <a:rPr sz="25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25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5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something?</a:t>
            </a:r>
            <a:endParaRPr sz="2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marR="635635" indent="-515620">
              <a:spcBef>
                <a:spcPts val="1200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Which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card's</a:t>
            </a:r>
            <a:r>
              <a:rPr sz="25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balance</a:t>
            </a:r>
            <a:r>
              <a:rPr sz="25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5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increase</a:t>
            </a:r>
            <a:r>
              <a:rPr sz="25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5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accrue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charges</a:t>
            </a:r>
            <a:r>
              <a:rPr sz="25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if</a:t>
            </a:r>
            <a:r>
              <a:rPr sz="25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5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25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25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25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5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entire</a:t>
            </a:r>
            <a:r>
              <a:rPr sz="25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amount</a:t>
            </a:r>
            <a:r>
              <a:rPr sz="25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each </a:t>
            </a:r>
            <a:r>
              <a:rPr sz="2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month?</a:t>
            </a:r>
            <a:endParaRPr sz="2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indent="-515620">
              <a:spcBef>
                <a:spcPts val="1200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Which</a:t>
            </a:r>
            <a:r>
              <a:rPr sz="2500" kern="0" spc="-114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card(s)</a:t>
            </a:r>
            <a:r>
              <a:rPr sz="25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</a:t>
            </a:r>
            <a:r>
              <a:rPr sz="25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25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fees</a:t>
            </a:r>
            <a:r>
              <a:rPr sz="25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associated</a:t>
            </a:r>
            <a:r>
              <a:rPr sz="25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2500" kern="0" spc="-114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them?</a:t>
            </a:r>
            <a:endParaRPr sz="2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marR="654685" indent="-515620">
              <a:spcBef>
                <a:spcPts val="1200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Which</a:t>
            </a:r>
            <a:r>
              <a:rPr sz="25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</a:t>
            </a:r>
            <a:r>
              <a:rPr sz="25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generally</a:t>
            </a:r>
            <a:r>
              <a:rPr sz="25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offers</a:t>
            </a:r>
            <a:r>
              <a:rPr sz="25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purchase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protections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against</a:t>
            </a:r>
            <a:r>
              <a:rPr sz="25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faulty</a:t>
            </a:r>
            <a:r>
              <a:rPr sz="25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goods?</a:t>
            </a:r>
            <a:endParaRPr sz="2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527685" marR="264795" indent="-515620">
              <a:spcBef>
                <a:spcPts val="1200"/>
              </a:spcBef>
              <a:buFontTx/>
              <a:buAutoNum type="arabicPeriod"/>
              <a:tabLst>
                <a:tab pos="527685" algn="l"/>
                <a:tab pos="528320" algn="l"/>
              </a:tabLst>
            </a:pP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Which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</a:t>
            </a:r>
            <a:r>
              <a:rPr sz="25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allows</a:t>
            </a:r>
            <a:r>
              <a:rPr sz="25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5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5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25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5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unexpected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emergencies</a:t>
            </a:r>
            <a:r>
              <a:rPr sz="25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when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5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</a:t>
            </a:r>
            <a:r>
              <a:rPr sz="25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25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enough</a:t>
            </a:r>
            <a:r>
              <a:rPr sz="25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5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money?</a:t>
            </a:r>
            <a:endParaRPr sz="25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28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195663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513651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Credit</a:t>
            </a:r>
            <a:r>
              <a:rPr spc="-35" dirty="0"/>
              <a:t> </a:t>
            </a:r>
            <a:r>
              <a:rPr dirty="0"/>
              <a:t>Card</a:t>
            </a:r>
            <a:r>
              <a:rPr spc="-15" dirty="0"/>
              <a:t> </a:t>
            </a:r>
            <a:r>
              <a:rPr dirty="0"/>
              <a:t>Fine</a:t>
            </a:r>
            <a:r>
              <a:rPr spc="-10" dirty="0"/>
              <a:t> Print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29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93730" y="1709465"/>
            <a:ext cx="3247390" cy="405303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Annual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Percentage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Rate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(APR)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1945639">
              <a:lnSpc>
                <a:spcPts val="4130"/>
              </a:lnSpc>
              <a:spcBef>
                <a:spcPts val="425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Penalty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APR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Fees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41275" marR="1832610" indent="-14604">
              <a:lnSpc>
                <a:spcPts val="4130"/>
              </a:lnSpc>
              <a:spcBef>
                <a:spcPts val="10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Grace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Period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Limit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41275" marR="347345" indent="3175">
              <a:lnSpc>
                <a:spcPts val="4130"/>
              </a:lnSpc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Consumer</a:t>
            </a:r>
            <a:r>
              <a:rPr sz="20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Protection</a:t>
            </a:r>
            <a:r>
              <a:rPr sz="20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Laws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Solicitations Debt-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to-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Limit</a:t>
            </a:r>
            <a:r>
              <a:rPr sz="20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Ratio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1200" y="1630680"/>
            <a:ext cx="4798326" cy="420623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769558" y="3263644"/>
            <a:ext cx="242189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2885" marR="5080" indent="-210820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CREDIT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CARD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FINE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PRINT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158571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A26A37-F075-4CC2-9A25-210BB57A86B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F42890-5CE9-4C18-A25B-6638B69BD198}">
  <ds:schemaRefs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E71F968-D8AE-46BB-9F25-662EF7B80C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190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Franklin Gothic Book</vt:lpstr>
      <vt:lpstr>Franklin Gothic Medium</vt:lpstr>
      <vt:lpstr>1_Office Theme</vt:lpstr>
      <vt:lpstr>PowerPoint Presentation</vt:lpstr>
      <vt:lpstr>Two Truths, One Lie</vt:lpstr>
      <vt:lpstr>Credit Versus Debit</vt:lpstr>
      <vt:lpstr>Credit Card Fine Print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2022-04-06T13:13:25Z</dcterms:created>
  <dcterms:modified xsi:type="dcterms:W3CDTF">2022-08-09T12:17:24Z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