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0562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11142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9478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7760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310896"/>
            <a:ext cx="9945115" cy="45744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07327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974"/>
            <a:ext cx="1076282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4334" y="2925536"/>
            <a:ext cx="102743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7374"/>
            <a:ext cx="409786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9188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58153"/>
            <a:ext cx="7406640" cy="1953099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12700">
              <a:spcBef>
                <a:spcPts val="1150"/>
              </a:spcBef>
            </a:pP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Money</a:t>
            </a:r>
            <a:r>
              <a:rPr sz="44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Smart</a:t>
            </a:r>
            <a:r>
              <a:rPr sz="4400" kern="0" spc="-10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for</a:t>
            </a:r>
            <a:r>
              <a:rPr sz="44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Young</a:t>
            </a:r>
            <a:r>
              <a:rPr sz="44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People</a:t>
            </a:r>
            <a:endParaRPr sz="4400" kern="0" dirty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</a:t>
            </a:r>
            <a:r>
              <a:rPr sz="3200" kern="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9-</a:t>
            </a:r>
            <a:r>
              <a:rPr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12</a:t>
            </a:r>
            <a:endParaRPr lang="en-US" sz="3200" kern="0" spc="-2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28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7: Capacity, Character, Collateral, Capital</a:t>
            </a:r>
            <a:endParaRPr sz="28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800" y="310896"/>
            <a:ext cx="7474316" cy="459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269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440118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Predatory </a:t>
            </a:r>
            <a:r>
              <a:rPr spc="-10" dirty="0"/>
              <a:t>Lending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42617" y="1600201"/>
            <a:ext cx="6699503" cy="452627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20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685287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401129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Types</a:t>
            </a:r>
            <a:r>
              <a:rPr spc="-90" dirty="0"/>
              <a:t> </a:t>
            </a:r>
            <a:r>
              <a:rPr dirty="0"/>
              <a:t>of</a:t>
            </a:r>
            <a:r>
              <a:rPr spc="-100" dirty="0"/>
              <a:t> </a:t>
            </a:r>
            <a:r>
              <a:rPr dirty="0"/>
              <a:t>Loans</a:t>
            </a:r>
            <a:r>
              <a:rPr spc="-114" dirty="0"/>
              <a:t> </a:t>
            </a:r>
            <a:r>
              <a:rPr spc="-50" dirty="0"/>
              <a:t>1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1367825"/>
            <a:ext cx="5354955" cy="450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With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CREDIT</a:t>
            </a:r>
            <a:r>
              <a:rPr sz="3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CARD,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can…</a:t>
            </a:r>
            <a:endParaRPr sz="3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55600" marR="140335" indent="-342900">
              <a:lnSpc>
                <a:spcPts val="2880"/>
              </a:lnSpc>
              <a:spcBef>
                <a:spcPts val="6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Buy</a:t>
            </a:r>
            <a:r>
              <a:rPr sz="30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goods or services</a:t>
            </a:r>
            <a:r>
              <a:rPr sz="3000" kern="0" spc="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3000" kern="0" spc="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30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them</a:t>
            </a:r>
            <a:r>
              <a:rPr sz="30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over</a:t>
            </a:r>
            <a:r>
              <a:rPr sz="30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time</a:t>
            </a:r>
            <a:endParaRPr sz="3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55600" marR="315595" indent="-342900">
              <a:lnSpc>
                <a:spcPct val="80000"/>
              </a:lnSpc>
              <a:spcBef>
                <a:spcPts val="74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Borrow</a:t>
            </a:r>
            <a:r>
              <a:rPr sz="3000" kern="0" spc="-10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30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30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household,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family,</a:t>
            </a:r>
            <a:r>
              <a:rPr sz="30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30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other</a:t>
            </a:r>
            <a:r>
              <a:rPr sz="30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personal expenses</a:t>
            </a:r>
            <a:endParaRPr sz="3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55600" marR="560705" indent="-342900">
              <a:lnSpc>
                <a:spcPts val="2880"/>
              </a:lnSpc>
              <a:spcBef>
                <a:spcPts val="6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Get</a:t>
            </a:r>
            <a:r>
              <a:rPr sz="30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into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big</a:t>
            </a:r>
            <a:r>
              <a:rPr sz="3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trouble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if</a:t>
            </a:r>
            <a:r>
              <a:rPr sz="3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you’re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not</a:t>
            </a:r>
            <a:r>
              <a:rPr sz="3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careful</a:t>
            </a:r>
            <a:r>
              <a:rPr sz="30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with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spending</a:t>
            </a:r>
            <a:endParaRPr sz="3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55600" marR="5080" indent="-342900">
              <a:lnSpc>
                <a:spcPct val="80000"/>
              </a:lnSpc>
              <a:spcBef>
                <a:spcPts val="74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Either</a:t>
            </a:r>
            <a:r>
              <a:rPr sz="3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build a</a:t>
            </a:r>
            <a:r>
              <a:rPr sz="3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positive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credit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history</a:t>
            </a:r>
            <a:r>
              <a:rPr sz="3000" kern="0" spc="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 damage</a:t>
            </a:r>
            <a:r>
              <a:rPr sz="30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it</a:t>
            </a:r>
            <a:r>
              <a:rPr sz="3000" kern="0" spc="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depending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on</a:t>
            </a:r>
            <a:r>
              <a:rPr sz="3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how</a:t>
            </a:r>
            <a:r>
              <a:rPr sz="3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3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manage</a:t>
            </a:r>
            <a:r>
              <a:rPr sz="3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30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card.</a:t>
            </a:r>
            <a:endParaRPr sz="3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7096" y="545084"/>
            <a:ext cx="255904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21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42860" y="1600201"/>
            <a:ext cx="2886455" cy="3686555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362296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40424" y="4293108"/>
            <a:ext cx="4004487" cy="229188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401129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Types</a:t>
            </a:r>
            <a:r>
              <a:rPr spc="-90" dirty="0"/>
              <a:t> </a:t>
            </a:r>
            <a:r>
              <a:rPr dirty="0"/>
              <a:t>of</a:t>
            </a:r>
            <a:r>
              <a:rPr spc="-100" dirty="0"/>
              <a:t> </a:t>
            </a:r>
            <a:r>
              <a:rPr dirty="0"/>
              <a:t>Loans</a:t>
            </a:r>
            <a:r>
              <a:rPr spc="-114" dirty="0"/>
              <a:t> </a:t>
            </a:r>
            <a:r>
              <a:rPr spc="-50" dirty="0"/>
              <a:t>2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059940" y="1524245"/>
            <a:ext cx="7950834" cy="459356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>
              <a:spcBef>
                <a:spcPts val="480"/>
              </a:spcBef>
            </a:pP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With</a:t>
            </a:r>
            <a:r>
              <a:rPr sz="3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3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CONSUMER</a:t>
            </a:r>
            <a:r>
              <a:rPr sz="3200" kern="0" spc="-8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INSTALLMENT</a:t>
            </a:r>
            <a:r>
              <a:rPr sz="3200" kern="0" spc="-8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LOAN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,</a:t>
            </a:r>
            <a:r>
              <a:rPr sz="3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you…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55600" marR="493395" indent="-343535">
              <a:lnSpc>
                <a:spcPts val="3460"/>
              </a:lnSpc>
              <a:spcBef>
                <a:spcPts val="81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Can</a:t>
            </a:r>
            <a:r>
              <a:rPr sz="3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3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personal</a:t>
            </a:r>
            <a:r>
              <a:rPr sz="3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expenses</a:t>
            </a:r>
            <a:r>
              <a:rPr sz="3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family's</a:t>
            </a:r>
            <a:r>
              <a:rPr sz="3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expenses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55600" marR="539750" indent="-343535">
              <a:lnSpc>
                <a:spcPts val="3460"/>
              </a:lnSpc>
              <a:spcBef>
                <a:spcPts val="136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Can</a:t>
            </a:r>
            <a:r>
              <a:rPr sz="3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same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amount</a:t>
            </a:r>
            <a:r>
              <a:rPr sz="32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each</a:t>
            </a:r>
            <a:r>
              <a:rPr sz="3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month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in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installments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set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period</a:t>
            </a:r>
            <a:r>
              <a:rPr sz="3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time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55600" marR="2935605" indent="-342900">
              <a:lnSpc>
                <a:spcPts val="3460"/>
              </a:lnSpc>
              <a:spcBef>
                <a:spcPts val="136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Can</a:t>
            </a:r>
            <a:r>
              <a:rPr sz="3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either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build</a:t>
            </a:r>
            <a:r>
              <a:rPr sz="3200" kern="0" spc="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damage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credit,</a:t>
            </a:r>
            <a:r>
              <a:rPr sz="3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by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whether</a:t>
            </a:r>
            <a:r>
              <a:rPr sz="3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repay</a:t>
            </a:r>
            <a:r>
              <a:rPr sz="3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loan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on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time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55600">
              <a:lnSpc>
                <a:spcPts val="3400"/>
              </a:lnSpc>
            </a:pP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as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agreed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22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512780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401129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Types</a:t>
            </a:r>
            <a:r>
              <a:rPr spc="-90" dirty="0"/>
              <a:t> </a:t>
            </a:r>
            <a:r>
              <a:rPr dirty="0"/>
              <a:t>of</a:t>
            </a:r>
            <a:r>
              <a:rPr spc="-100" dirty="0"/>
              <a:t> </a:t>
            </a:r>
            <a:r>
              <a:rPr dirty="0"/>
              <a:t>Loans</a:t>
            </a:r>
            <a:r>
              <a:rPr spc="-114" dirty="0"/>
              <a:t> </a:t>
            </a:r>
            <a:r>
              <a:rPr spc="-50" dirty="0"/>
              <a:t>3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1524183"/>
            <a:ext cx="7491095" cy="4316730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12700">
              <a:spcBef>
                <a:spcPts val="865"/>
              </a:spcBef>
            </a:pP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With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HOME</a:t>
            </a:r>
            <a:r>
              <a:rPr sz="3200" kern="0" spc="-3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LOAN</a:t>
            </a:r>
            <a:r>
              <a:rPr sz="3200" kern="0" spc="-2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(mortgage),</a:t>
            </a:r>
            <a:r>
              <a:rPr sz="3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can…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55600" marR="5080" indent="-343535">
              <a:spcBef>
                <a:spcPts val="7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Borrow</a:t>
            </a:r>
            <a:r>
              <a:rPr sz="32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32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3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3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purpose</a:t>
            </a:r>
            <a:r>
              <a:rPr sz="32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32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buying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house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55600" marR="3763645" indent="-343535"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Build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positive</a:t>
            </a:r>
            <a:r>
              <a:rPr sz="3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credit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by</a:t>
            </a:r>
            <a:r>
              <a:rPr sz="3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paying</a:t>
            </a:r>
            <a:r>
              <a:rPr sz="3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on</a:t>
            </a:r>
            <a:r>
              <a:rPr sz="3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time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55600" marR="3475354" indent="-343535"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Damage</a:t>
            </a:r>
            <a:r>
              <a:rPr sz="32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credit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by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skipping</a:t>
            </a:r>
            <a:r>
              <a:rPr sz="3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payments</a:t>
            </a:r>
            <a:r>
              <a:rPr sz="3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paying</a:t>
            </a:r>
            <a:r>
              <a:rPr sz="32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late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23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79464" y="3145535"/>
            <a:ext cx="3832326" cy="2652506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380074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497840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The</a:t>
            </a:r>
            <a:r>
              <a:rPr spc="-35" dirty="0"/>
              <a:t> </a:t>
            </a:r>
            <a:r>
              <a:rPr dirty="0"/>
              <a:t>Four</a:t>
            </a:r>
            <a:r>
              <a:rPr spc="-25" dirty="0"/>
              <a:t> </a:t>
            </a:r>
            <a:r>
              <a:rPr dirty="0"/>
              <a:t>Cs</a:t>
            </a:r>
            <a:r>
              <a:rPr spc="-30" dirty="0"/>
              <a:t> </a:t>
            </a:r>
            <a:r>
              <a:rPr dirty="0"/>
              <a:t>of</a:t>
            </a:r>
            <a:r>
              <a:rPr spc="-35" dirty="0"/>
              <a:t> </a:t>
            </a:r>
            <a:r>
              <a:rPr spc="-10" dirty="0"/>
              <a:t>Credit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471822" y="4803413"/>
            <a:ext cx="213931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40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C</a:t>
            </a:r>
            <a:r>
              <a:rPr sz="4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haracter</a:t>
            </a:r>
            <a:endParaRPr sz="4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8621" y="545084"/>
            <a:ext cx="24511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5" dirty="0">
                <a:solidFill>
                  <a:srgbClr val="FFFFFF"/>
                </a:solidFill>
                <a:latin typeface="Franklin Gothic Book"/>
                <a:cs typeface="Franklin Gothic Book"/>
              </a:rPr>
              <a:t>24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339807" y="1928058"/>
            <a:ext cx="188912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40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C</a:t>
            </a:r>
            <a:r>
              <a:rPr sz="4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apacity</a:t>
            </a:r>
            <a:endParaRPr sz="4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847487" y="4867451"/>
            <a:ext cx="155194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40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C</a:t>
            </a:r>
            <a:r>
              <a:rPr sz="4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apital</a:t>
            </a:r>
            <a:endParaRPr sz="4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294829" y="1928058"/>
            <a:ext cx="209867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40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C</a:t>
            </a:r>
            <a:r>
              <a:rPr sz="4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ollateral</a:t>
            </a:r>
            <a:endParaRPr sz="4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08121" y="1833373"/>
            <a:ext cx="3819143" cy="3867911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5092355" y="3430831"/>
            <a:ext cx="163830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40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CREDIT</a:t>
            </a:r>
            <a:endParaRPr sz="4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043544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320675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Credit</a:t>
            </a:r>
            <a:r>
              <a:rPr spc="-25" dirty="0"/>
              <a:t> </a:t>
            </a:r>
            <a:r>
              <a:rPr spc="-10" dirty="0"/>
              <a:t>Report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25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81201" y="1298448"/>
            <a:ext cx="3960745" cy="486575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01156" y="2234183"/>
            <a:ext cx="3960745" cy="3902996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53408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367792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Managing</a:t>
            </a:r>
            <a:r>
              <a:rPr spc="-35" dirty="0"/>
              <a:t> </a:t>
            </a:r>
            <a:r>
              <a:rPr spc="-20" dirty="0"/>
              <a:t>Debt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467255"/>
            <a:ext cx="7836534" cy="3225800"/>
          </a:xfrm>
          <a:prstGeom prst="rect">
            <a:avLst/>
          </a:prstGeom>
        </p:spPr>
        <p:txBody>
          <a:bodyPr vert="horz" wrap="square" lIns="0" tIns="164465" rIns="0" bIns="0" rtlCol="0">
            <a:spAutoFit/>
          </a:bodyPr>
          <a:lstStyle/>
          <a:p>
            <a:pPr marL="355600" indent="-342900">
              <a:spcBef>
                <a:spcPts val="1295"/>
              </a:spcBef>
              <a:buFont typeface="Arial"/>
              <a:buChar char="•"/>
              <a:tabLst>
                <a:tab pos="355600" algn="l"/>
              </a:tabLst>
            </a:pPr>
            <a:r>
              <a:rPr sz="3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Am</a:t>
            </a:r>
            <a:r>
              <a:rPr sz="36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</a:t>
            </a:r>
            <a:r>
              <a:rPr sz="36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overextending</a:t>
            </a:r>
            <a:r>
              <a:rPr sz="3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myself?</a:t>
            </a:r>
            <a:endParaRPr sz="3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55600" marR="5080" indent="-342900">
              <a:spcBef>
                <a:spcPts val="1200"/>
              </a:spcBef>
              <a:buFont typeface="Arial"/>
              <a:buChar char="•"/>
              <a:tabLst>
                <a:tab pos="355600" algn="l"/>
              </a:tabLst>
            </a:pPr>
            <a:r>
              <a:rPr sz="3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Have</a:t>
            </a:r>
            <a:r>
              <a:rPr sz="36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</a:t>
            </a:r>
            <a:r>
              <a:rPr sz="36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researched</a:t>
            </a:r>
            <a:r>
              <a:rPr sz="36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36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compared</a:t>
            </a:r>
            <a:r>
              <a:rPr sz="3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rates </a:t>
            </a:r>
            <a:r>
              <a:rPr sz="3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(using</a:t>
            </a:r>
            <a:r>
              <a:rPr sz="3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3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APR)?</a:t>
            </a:r>
            <a:endParaRPr sz="3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55600" marR="126364" indent="-342900">
              <a:spcBef>
                <a:spcPts val="1200"/>
              </a:spcBef>
              <a:buFont typeface="Arial"/>
              <a:buChar char="•"/>
              <a:tabLst>
                <a:tab pos="355600" algn="l"/>
              </a:tabLst>
            </a:pPr>
            <a:r>
              <a:rPr sz="3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Do</a:t>
            </a:r>
            <a:r>
              <a:rPr sz="36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</a:t>
            </a:r>
            <a:r>
              <a:rPr sz="36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have</a:t>
            </a:r>
            <a:r>
              <a:rPr sz="3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3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plan</a:t>
            </a:r>
            <a:r>
              <a:rPr sz="36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</a:t>
            </a:r>
            <a:r>
              <a:rPr sz="3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place</a:t>
            </a:r>
            <a:r>
              <a:rPr sz="3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3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paying</a:t>
            </a:r>
            <a:r>
              <a:rPr sz="36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off </a:t>
            </a:r>
            <a:r>
              <a:rPr sz="3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3600" kern="0" spc="-10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borrowed</a:t>
            </a:r>
            <a:r>
              <a:rPr sz="36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money?</a:t>
            </a:r>
            <a:endParaRPr sz="3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26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76004281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BDAE4B4-095E-42C0-93CE-0CBC9D5399AC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http://purl.org/dc/terms/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69D310D-A924-4B5E-A94A-E0201CA9466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2DA567A-8499-4164-BE21-FD2BE7EE62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293</Words>
  <Application>Microsoft Office PowerPoint</Application>
  <PresentationFormat>Widescreen</PresentationFormat>
  <Paragraphs>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Franklin Gothic Book</vt:lpstr>
      <vt:lpstr>Franklin Gothic Medium</vt:lpstr>
      <vt:lpstr>1_Office Theme</vt:lpstr>
      <vt:lpstr>PowerPoint Presentation</vt:lpstr>
      <vt:lpstr>Predatory Lending</vt:lpstr>
      <vt:lpstr>Types of Loans 1</vt:lpstr>
      <vt:lpstr>Types of Loans 2</vt:lpstr>
      <vt:lpstr>Types of Loans 3</vt:lpstr>
      <vt:lpstr>The Four Cs of Credit</vt:lpstr>
      <vt:lpstr>Credit Report</vt:lpstr>
      <vt:lpstr>Managing Debt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3</cp:revision>
  <dcterms:created xsi:type="dcterms:W3CDTF">2022-04-06T12:27:17Z</dcterms:created>
  <dcterms:modified xsi:type="dcterms:W3CDTF">2022-08-09T12:15:13Z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