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056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1142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947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776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732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918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1953099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28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7: Capacity, Character, Collateral, Capital</a:t>
            </a:r>
            <a:endParaRPr sz="28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69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40118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Predatory </a:t>
            </a:r>
            <a:r>
              <a:rPr spc="-10" dirty="0"/>
              <a:t>Lending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2617" y="1600201"/>
            <a:ext cx="6699503" cy="452627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20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85287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01129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Types</a:t>
            </a:r>
            <a:r>
              <a:rPr spc="-90" dirty="0"/>
              <a:t> </a:t>
            </a:r>
            <a:r>
              <a:rPr dirty="0"/>
              <a:t>of</a:t>
            </a:r>
            <a:r>
              <a:rPr spc="-100" dirty="0"/>
              <a:t> </a:t>
            </a:r>
            <a:r>
              <a:rPr dirty="0"/>
              <a:t>Loans</a:t>
            </a:r>
            <a:r>
              <a:rPr spc="-114" dirty="0"/>
              <a:t> </a:t>
            </a:r>
            <a:r>
              <a:rPr spc="-50"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367825"/>
            <a:ext cx="5354955" cy="450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</a:t>
            </a:r>
            <a:r>
              <a:rPr sz="3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CARD,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can…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140335" indent="-342900">
              <a:lnSpc>
                <a:spcPts val="2880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Buy</a:t>
            </a:r>
            <a:r>
              <a:rPr sz="3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goods or services</a:t>
            </a:r>
            <a:r>
              <a:rPr sz="30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3000" kern="0" spc="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0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them</a:t>
            </a:r>
            <a:r>
              <a:rPr sz="3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over</a:t>
            </a:r>
            <a:r>
              <a:rPr sz="30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315595" indent="-342900">
              <a:lnSpc>
                <a:spcPct val="80000"/>
              </a:lnSpc>
              <a:spcBef>
                <a:spcPts val="7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Borrow</a:t>
            </a:r>
            <a:r>
              <a:rPr sz="3000" kern="0" spc="-1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3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0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household,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family,</a:t>
            </a:r>
            <a:r>
              <a:rPr sz="30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30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other</a:t>
            </a:r>
            <a:r>
              <a:rPr sz="30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personal expenses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560705" indent="-342900">
              <a:lnSpc>
                <a:spcPts val="2880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Get</a:t>
            </a:r>
            <a:r>
              <a:rPr sz="3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into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big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trouble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if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you’re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3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careful</a:t>
            </a:r>
            <a:r>
              <a:rPr sz="3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spending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5080" indent="-342900">
              <a:lnSpc>
                <a:spcPct val="80000"/>
              </a:lnSpc>
              <a:spcBef>
                <a:spcPts val="7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Either</a:t>
            </a:r>
            <a:r>
              <a:rPr sz="3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build a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positive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history</a:t>
            </a:r>
            <a:r>
              <a:rPr sz="30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 damage</a:t>
            </a:r>
            <a:r>
              <a:rPr sz="3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it</a:t>
            </a:r>
            <a:r>
              <a:rPr sz="30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depending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3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how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manage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card.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7096" y="545084"/>
            <a:ext cx="25590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42860" y="1600201"/>
            <a:ext cx="2886455" cy="368655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362296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0424" y="4293108"/>
            <a:ext cx="4004487" cy="22918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01129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Types</a:t>
            </a:r>
            <a:r>
              <a:rPr spc="-90" dirty="0"/>
              <a:t> </a:t>
            </a:r>
            <a:r>
              <a:rPr dirty="0"/>
              <a:t>of</a:t>
            </a:r>
            <a:r>
              <a:rPr spc="-100" dirty="0"/>
              <a:t> </a:t>
            </a:r>
            <a:r>
              <a:rPr dirty="0"/>
              <a:t>Loans</a:t>
            </a:r>
            <a:r>
              <a:rPr spc="-114" dirty="0"/>
              <a:t> </a:t>
            </a:r>
            <a:r>
              <a:rPr spc="-50" dirty="0"/>
              <a:t>2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59940" y="1524245"/>
            <a:ext cx="7950834" cy="459356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spcBef>
                <a:spcPts val="480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CONSUMER</a:t>
            </a:r>
            <a:r>
              <a:rPr sz="3200" kern="0" spc="-8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INSTALLMENT</a:t>
            </a:r>
            <a:r>
              <a:rPr sz="3200" kern="0" spc="-8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LOAN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,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you…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493395" indent="-343535">
              <a:lnSpc>
                <a:spcPts val="3460"/>
              </a:lnSpc>
              <a:spcBef>
                <a:spcPts val="81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personal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family's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539750" indent="-343535">
              <a:lnSpc>
                <a:spcPts val="3460"/>
              </a:lnSpc>
              <a:spcBef>
                <a:spcPts val="136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same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amount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each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in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installments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set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period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time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2935605" indent="-342900">
              <a:lnSpc>
                <a:spcPts val="3460"/>
              </a:lnSpc>
              <a:spcBef>
                <a:spcPts val="136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either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build</a:t>
            </a:r>
            <a:r>
              <a:rPr sz="32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damage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credit,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whether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repay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loan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>
              <a:lnSpc>
                <a:spcPts val="3400"/>
              </a:lnSpc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agreed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22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512780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01129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Types</a:t>
            </a:r>
            <a:r>
              <a:rPr spc="-90" dirty="0"/>
              <a:t> </a:t>
            </a:r>
            <a:r>
              <a:rPr dirty="0"/>
              <a:t>of</a:t>
            </a:r>
            <a:r>
              <a:rPr spc="-100" dirty="0"/>
              <a:t> </a:t>
            </a:r>
            <a:r>
              <a:rPr dirty="0"/>
              <a:t>Loans</a:t>
            </a:r>
            <a:r>
              <a:rPr spc="-114" dirty="0"/>
              <a:t> </a:t>
            </a:r>
            <a:r>
              <a:rPr spc="-50" dirty="0"/>
              <a:t>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524183"/>
            <a:ext cx="7491095" cy="431673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spcBef>
                <a:spcPts val="86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HOME</a:t>
            </a:r>
            <a:r>
              <a:rPr sz="3200" kern="0" spc="-3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LOAN</a:t>
            </a:r>
            <a:r>
              <a:rPr sz="3200" kern="0" spc="-2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(mortgage),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can…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5080" indent="-343535">
              <a:spcBef>
                <a:spcPts val="76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Borrow</a:t>
            </a:r>
            <a:r>
              <a:rPr sz="32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purpose</a:t>
            </a:r>
            <a:r>
              <a:rPr sz="32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buying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house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3763645" indent="-343535"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Build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positive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paying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3475354" indent="-343535"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Damage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skipping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payments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paying</a:t>
            </a:r>
            <a:r>
              <a:rPr sz="32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late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23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79464" y="3145535"/>
            <a:ext cx="3832326" cy="265250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380074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9784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The</a:t>
            </a:r>
            <a:r>
              <a:rPr spc="-35" dirty="0"/>
              <a:t> </a:t>
            </a:r>
            <a:r>
              <a:rPr dirty="0"/>
              <a:t>Four</a:t>
            </a:r>
            <a:r>
              <a:rPr spc="-25" dirty="0"/>
              <a:t> </a:t>
            </a:r>
            <a:r>
              <a:rPr dirty="0"/>
              <a:t>Cs</a:t>
            </a:r>
            <a:r>
              <a:rPr spc="-3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spc="-10" dirty="0"/>
              <a:t>Credit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71822" y="4803413"/>
            <a:ext cx="21393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</a:t>
            </a:r>
            <a:r>
              <a:rPr sz="4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haracter</a:t>
            </a:r>
            <a:endParaRPr sz="4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8621" y="545084"/>
            <a:ext cx="2451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5" dirty="0">
                <a:solidFill>
                  <a:srgbClr val="FFFFFF"/>
                </a:solidFill>
                <a:latin typeface="Franklin Gothic Book"/>
                <a:cs typeface="Franklin Gothic Book"/>
              </a:rPr>
              <a:t>24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39807" y="1928058"/>
            <a:ext cx="18891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</a:t>
            </a:r>
            <a:r>
              <a:rPr sz="4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apacity</a:t>
            </a:r>
            <a:endParaRPr sz="4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47487" y="4867451"/>
            <a:ext cx="15519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</a:t>
            </a:r>
            <a:r>
              <a:rPr sz="4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apital</a:t>
            </a:r>
            <a:endParaRPr sz="4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94829" y="1928058"/>
            <a:ext cx="20986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</a:t>
            </a:r>
            <a:r>
              <a:rPr sz="4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ollateral</a:t>
            </a:r>
            <a:endParaRPr sz="4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08121" y="1833373"/>
            <a:ext cx="3819143" cy="386791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092355" y="3430831"/>
            <a:ext cx="16383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CREDIT</a:t>
            </a:r>
            <a:endParaRPr sz="4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04354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32067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Credit</a:t>
            </a:r>
            <a:r>
              <a:rPr spc="-25" dirty="0"/>
              <a:t> </a:t>
            </a:r>
            <a:r>
              <a:rPr spc="-10" dirty="0"/>
              <a:t>Report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25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1" y="1298448"/>
            <a:ext cx="3960745" cy="486575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01156" y="2234183"/>
            <a:ext cx="3960745" cy="390299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53408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36779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Managing</a:t>
            </a:r>
            <a:r>
              <a:rPr spc="-35" dirty="0"/>
              <a:t> </a:t>
            </a:r>
            <a:r>
              <a:rPr spc="-20" dirty="0"/>
              <a:t>Debt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467255"/>
            <a:ext cx="7836534" cy="32258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2900">
              <a:spcBef>
                <a:spcPts val="1295"/>
              </a:spcBef>
              <a:buFont typeface="Arial"/>
              <a:buChar char="•"/>
              <a:tabLst>
                <a:tab pos="355600" algn="l"/>
              </a:tabLst>
            </a:pP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Am</a:t>
            </a:r>
            <a:r>
              <a:rPr sz="36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3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overextending</a:t>
            </a:r>
            <a:r>
              <a:rPr sz="3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myself?</a:t>
            </a:r>
            <a:endParaRPr sz="3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5080" indent="-342900">
              <a:spcBef>
                <a:spcPts val="1200"/>
              </a:spcBef>
              <a:buFont typeface="Arial"/>
              <a:buChar char="•"/>
              <a:tabLst>
                <a:tab pos="355600" algn="l"/>
              </a:tabLst>
            </a:pP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36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3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researched</a:t>
            </a:r>
            <a:r>
              <a:rPr sz="3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36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compared</a:t>
            </a:r>
            <a:r>
              <a:rPr sz="3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rates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(using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APR)?</a:t>
            </a:r>
            <a:endParaRPr sz="3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5600" marR="126364" indent="-342900">
              <a:spcBef>
                <a:spcPts val="1200"/>
              </a:spcBef>
              <a:buFont typeface="Arial"/>
              <a:buChar char="•"/>
              <a:tabLst>
                <a:tab pos="355600" algn="l"/>
              </a:tabLst>
            </a:pP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3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</a:t>
            </a:r>
            <a:r>
              <a:rPr sz="3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3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plan</a:t>
            </a:r>
            <a:r>
              <a:rPr sz="36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3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place</a:t>
            </a:r>
            <a:r>
              <a:rPr sz="36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6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paying</a:t>
            </a:r>
            <a:r>
              <a:rPr sz="3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off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600" kern="0" spc="-1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borrowed</a:t>
            </a:r>
            <a:r>
              <a:rPr sz="36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money?</a:t>
            </a:r>
            <a:endParaRPr sz="3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26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76004281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DAE4B4-095E-42C0-93CE-0CBC9D5399AC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http://purl.org/dc/terms/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69D310D-A924-4B5E-A94A-E0201CA946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DA567A-8499-4164-BE21-FD2BE7EE62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293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Medium</vt:lpstr>
      <vt:lpstr>1_Office Theme</vt:lpstr>
      <vt:lpstr>PowerPoint Presentation</vt:lpstr>
      <vt:lpstr>Predatory Lending</vt:lpstr>
      <vt:lpstr>Types of Loans 1</vt:lpstr>
      <vt:lpstr>Types of Loans 2</vt:lpstr>
      <vt:lpstr>Types of Loans 3</vt:lpstr>
      <vt:lpstr>The Four Cs of Credit</vt:lpstr>
      <vt:lpstr>Credit Report</vt:lpstr>
      <vt:lpstr>Managing Debt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3</cp:revision>
  <dcterms:created xsi:type="dcterms:W3CDTF">2022-04-06T12:27:17Z</dcterms:created>
  <dcterms:modified xsi:type="dcterms:W3CDTF">2022-08-09T12:15:13Z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