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5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1441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99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77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092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5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1953099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28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14: Increasing the Value of Your Money</a:t>
            </a:r>
            <a:endParaRPr sz="28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0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74542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INVESTMENT</a:t>
            </a:r>
            <a:r>
              <a:rPr spc="-30" dirty="0"/>
              <a:t> </a:t>
            </a:r>
            <a:r>
              <a:rPr dirty="0"/>
              <a:t>VEHICLES:</a:t>
            </a:r>
            <a:r>
              <a:rPr spc="-30" dirty="0"/>
              <a:t> </a:t>
            </a:r>
            <a:r>
              <a:rPr spc="-10" dirty="0"/>
              <a:t>Stocks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0" y="545084"/>
            <a:ext cx="2603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5333" y="1388365"/>
            <a:ext cx="4040123" cy="318363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059941" y="1578369"/>
            <a:ext cx="7206615" cy="4673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381375">
              <a:lnSpc>
                <a:spcPct val="120000"/>
              </a:lnSpc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stock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,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 of</a:t>
            </a:r>
            <a:r>
              <a:rPr sz="2400" kern="0" spc="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company,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called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share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.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company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does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well,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receive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dividends</a:t>
            </a:r>
            <a:r>
              <a:rPr sz="24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portion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company’s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profits.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endParaRPr sz="27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0480" marR="5080">
              <a:lnSpc>
                <a:spcPct val="120000"/>
              </a:lnSpc>
              <a:spcBef>
                <a:spcPts val="198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value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changes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company’s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stock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price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changes.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sell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stock,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receive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less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than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what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paid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8510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7350759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INVESTMENT</a:t>
            </a:r>
            <a:r>
              <a:rPr spc="-30" dirty="0"/>
              <a:t> </a:t>
            </a:r>
            <a:r>
              <a:rPr dirty="0"/>
              <a:t>VEHICLES:</a:t>
            </a:r>
            <a:r>
              <a:rPr spc="-30" dirty="0"/>
              <a:t> </a:t>
            </a:r>
            <a:r>
              <a:rPr spc="-20" dirty="0"/>
              <a:t>Bonds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238589" y="1393953"/>
            <a:ext cx="10762825" cy="1720085"/>
          </a:xfrm>
          <a:prstGeom prst="rect">
            <a:avLst/>
          </a:prstGeom>
        </p:spPr>
        <p:txBody>
          <a:bodyPr vert="horz" wrap="square" lIns="0" tIns="240410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Bonds</a:t>
            </a:r>
            <a:r>
              <a:rPr sz="320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dirty="0"/>
              <a:t>are</a:t>
            </a:r>
            <a:r>
              <a:rPr sz="3200" spc="-35" dirty="0"/>
              <a:t> </a:t>
            </a:r>
            <a:r>
              <a:rPr sz="3200" dirty="0"/>
              <a:t>loans</a:t>
            </a:r>
            <a:r>
              <a:rPr sz="3200" spc="-35" dirty="0"/>
              <a:t> </a:t>
            </a:r>
            <a:r>
              <a:rPr sz="3200" dirty="0"/>
              <a:t>to</a:t>
            </a:r>
            <a:r>
              <a:rPr sz="3200" spc="-25" dirty="0"/>
              <a:t> </a:t>
            </a:r>
            <a:r>
              <a:rPr sz="3200" dirty="0"/>
              <a:t>corporations</a:t>
            </a:r>
            <a:r>
              <a:rPr sz="3200" spc="-55" dirty="0"/>
              <a:t> </a:t>
            </a:r>
            <a:r>
              <a:rPr sz="3200" dirty="0"/>
              <a:t>or</a:t>
            </a:r>
            <a:r>
              <a:rPr sz="3200" spc="-35" dirty="0"/>
              <a:t> </a:t>
            </a:r>
            <a:r>
              <a:rPr sz="3200" dirty="0"/>
              <a:t>to</a:t>
            </a:r>
            <a:r>
              <a:rPr sz="3200" spc="-25" dirty="0"/>
              <a:t> the </a:t>
            </a:r>
            <a:r>
              <a:rPr sz="3200" dirty="0"/>
              <a:t>government</a:t>
            </a:r>
            <a:r>
              <a:rPr sz="3200" spc="-65" dirty="0"/>
              <a:t> </a:t>
            </a:r>
            <a:r>
              <a:rPr sz="3200" dirty="0"/>
              <a:t>for</a:t>
            </a:r>
            <a:r>
              <a:rPr sz="3200" spc="-35" dirty="0"/>
              <a:t> </a:t>
            </a:r>
            <a:r>
              <a:rPr sz="3200" dirty="0"/>
              <a:t>a</a:t>
            </a:r>
            <a:r>
              <a:rPr sz="3200" spc="-40" dirty="0"/>
              <a:t> </a:t>
            </a:r>
            <a:r>
              <a:rPr sz="3200" dirty="0"/>
              <a:t>set</a:t>
            </a:r>
            <a:r>
              <a:rPr sz="3200" spc="-40" dirty="0"/>
              <a:t> </a:t>
            </a:r>
            <a:r>
              <a:rPr sz="3200" dirty="0"/>
              <a:t>period</a:t>
            </a:r>
            <a:r>
              <a:rPr sz="3200" spc="-45" dirty="0"/>
              <a:t> </a:t>
            </a:r>
            <a:r>
              <a:rPr sz="3200" dirty="0"/>
              <a:t>of</a:t>
            </a:r>
            <a:r>
              <a:rPr sz="3200" spc="-25" dirty="0"/>
              <a:t> </a:t>
            </a:r>
            <a:r>
              <a:rPr sz="3200" dirty="0"/>
              <a:t>time,</a:t>
            </a:r>
            <a:r>
              <a:rPr sz="3200" spc="-30" dirty="0"/>
              <a:t> </a:t>
            </a:r>
            <a:r>
              <a:rPr sz="3200" dirty="0"/>
              <a:t>or</a:t>
            </a:r>
            <a:r>
              <a:rPr sz="3200" spc="-35" dirty="0"/>
              <a:t> </a:t>
            </a:r>
            <a:r>
              <a:rPr sz="3200" dirty="0"/>
              <a:t>a</a:t>
            </a:r>
            <a:r>
              <a:rPr sz="3200" spc="-40" dirty="0"/>
              <a:t> </a:t>
            </a:r>
            <a:r>
              <a:rPr sz="3200" spc="-10" dirty="0">
                <a:latin typeface="Franklin Gothic Medium"/>
                <a:cs typeface="Franklin Gothic Medium"/>
              </a:rPr>
              <a:t>term</a:t>
            </a:r>
            <a:r>
              <a:rPr sz="3200" spc="-10" dirty="0"/>
              <a:t>. </a:t>
            </a:r>
            <a:r>
              <a:rPr sz="3200" dirty="0"/>
              <a:t>You</a:t>
            </a:r>
            <a:r>
              <a:rPr sz="3200" spc="-70" dirty="0"/>
              <a:t> </a:t>
            </a:r>
            <a:r>
              <a:rPr sz="3200" dirty="0"/>
              <a:t>earn</a:t>
            </a:r>
            <a:r>
              <a:rPr sz="3200" spc="-90" dirty="0"/>
              <a:t> </a:t>
            </a:r>
            <a:r>
              <a:rPr sz="3200" dirty="0"/>
              <a:t>interest</a:t>
            </a:r>
            <a:r>
              <a:rPr sz="3200" spc="-85" dirty="0"/>
              <a:t> </a:t>
            </a:r>
            <a:r>
              <a:rPr sz="3200" dirty="0"/>
              <a:t>on</a:t>
            </a:r>
            <a:r>
              <a:rPr sz="3200" spc="-75" dirty="0"/>
              <a:t> </a:t>
            </a:r>
            <a:r>
              <a:rPr sz="3200" dirty="0"/>
              <a:t>your</a:t>
            </a:r>
            <a:r>
              <a:rPr sz="3200" spc="-95" dirty="0"/>
              <a:t> </a:t>
            </a:r>
            <a:r>
              <a:rPr sz="3200" dirty="0"/>
              <a:t>investment,</a:t>
            </a:r>
            <a:r>
              <a:rPr sz="3200" spc="-90" dirty="0"/>
              <a:t> </a:t>
            </a:r>
            <a:r>
              <a:rPr sz="3200" spc="-25" dirty="0"/>
              <a:t>and </a:t>
            </a:r>
            <a:r>
              <a:rPr sz="3200" dirty="0"/>
              <a:t>bonds</a:t>
            </a:r>
            <a:r>
              <a:rPr sz="3200" spc="-45" dirty="0"/>
              <a:t> </a:t>
            </a:r>
            <a:r>
              <a:rPr sz="3200" dirty="0"/>
              <a:t>can</a:t>
            </a:r>
            <a:r>
              <a:rPr sz="3200" spc="-25" dirty="0"/>
              <a:t> </a:t>
            </a:r>
            <a:r>
              <a:rPr sz="3200" dirty="0"/>
              <a:t>be</a:t>
            </a:r>
            <a:r>
              <a:rPr sz="3200" spc="-35" dirty="0"/>
              <a:t> </a:t>
            </a:r>
            <a:r>
              <a:rPr sz="3200" dirty="0"/>
              <a:t>purchased</a:t>
            </a:r>
            <a:r>
              <a:rPr sz="3200" spc="-45" dirty="0"/>
              <a:t> </a:t>
            </a:r>
            <a:r>
              <a:rPr sz="3200" dirty="0"/>
              <a:t>for</a:t>
            </a:r>
            <a:r>
              <a:rPr sz="3200" spc="-50" dirty="0"/>
              <a:t> </a:t>
            </a:r>
            <a:r>
              <a:rPr sz="3200" dirty="0"/>
              <a:t>as</a:t>
            </a:r>
            <a:r>
              <a:rPr sz="3200" spc="-20" dirty="0"/>
              <a:t> </a:t>
            </a:r>
            <a:r>
              <a:rPr sz="3200" dirty="0"/>
              <a:t>little</a:t>
            </a:r>
            <a:r>
              <a:rPr sz="3200" spc="-15" dirty="0"/>
              <a:t> </a:t>
            </a:r>
            <a:r>
              <a:rPr sz="3200" dirty="0"/>
              <a:t>as</a:t>
            </a:r>
            <a:r>
              <a:rPr sz="3200" spc="-30" dirty="0"/>
              <a:t> </a:t>
            </a:r>
            <a:r>
              <a:rPr sz="3200" spc="-20" dirty="0"/>
              <a:t>$25.</a:t>
            </a:r>
            <a:endParaRPr sz="3200"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7" y="545084"/>
            <a:ext cx="2508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14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4573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69982"/>
            <a:ext cx="74434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dirty="0"/>
              <a:t>INVESTMENT VEHICLES:</a:t>
            </a:r>
            <a:r>
              <a:rPr sz="3600" spc="-5" dirty="0"/>
              <a:t> </a:t>
            </a:r>
            <a:r>
              <a:rPr sz="3600" dirty="0"/>
              <a:t>Mutual</a:t>
            </a:r>
            <a:r>
              <a:rPr sz="3600" spc="-15" dirty="0"/>
              <a:t> </a:t>
            </a:r>
            <a:r>
              <a:rPr sz="3600" spc="-10" dirty="0"/>
              <a:t>Funds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89024"/>
            <a:ext cx="7704455" cy="4410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27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Mutual</a:t>
            </a:r>
            <a:r>
              <a:rPr sz="27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funds</a:t>
            </a:r>
            <a:r>
              <a:rPr sz="27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offered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7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companies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combine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7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7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many</a:t>
            </a:r>
            <a:r>
              <a:rPr sz="27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investors</a:t>
            </a:r>
            <a:r>
              <a:rPr sz="27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7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</a:t>
            </a:r>
            <a:r>
              <a:rPr sz="27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numerous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separate</a:t>
            </a:r>
            <a:r>
              <a:rPr sz="27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investments</a:t>
            </a:r>
            <a:r>
              <a:rPr sz="27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27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example:</a:t>
            </a:r>
            <a:r>
              <a:rPr sz="27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some</a:t>
            </a:r>
            <a:r>
              <a:rPr sz="27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include</a:t>
            </a:r>
            <a:r>
              <a:rPr sz="27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mix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stocks</a:t>
            </a:r>
            <a:r>
              <a:rPr sz="27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bonds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mix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stocks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companies</a:t>
            </a:r>
            <a:r>
              <a:rPr sz="27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7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several</a:t>
            </a:r>
            <a:r>
              <a:rPr sz="27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different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countries).</a:t>
            </a:r>
            <a:r>
              <a:rPr sz="27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may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dividends</a:t>
            </a:r>
            <a:r>
              <a:rPr sz="27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also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gain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lose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over</a:t>
            </a:r>
            <a:r>
              <a:rPr sz="27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time.</a:t>
            </a:r>
            <a:endParaRPr sz="27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135890">
              <a:lnSpc>
                <a:spcPct val="110000"/>
              </a:lnSpc>
              <a:spcBef>
                <a:spcPts val="2445"/>
              </a:spcBef>
            </a:pP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combining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7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7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7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7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investors,</a:t>
            </a:r>
            <a:r>
              <a:rPr sz="27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7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diversify</a:t>
            </a:r>
            <a:r>
              <a:rPr sz="2700" kern="0" spc="-5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</a:t>
            </a:r>
            <a:r>
              <a:rPr sz="27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7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small</a:t>
            </a:r>
            <a:r>
              <a:rPr sz="27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7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investment.</a:t>
            </a:r>
            <a:endParaRPr sz="27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5573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04059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9940" y="369982"/>
            <a:ext cx="75844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INVESTMENT VEHICLES: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Diversification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59941" y="1322769"/>
            <a:ext cx="7562215" cy="1489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Diversificatio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means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“do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put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all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eggs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one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basket.”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spreads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risk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loss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across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many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options.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6" y="545084"/>
            <a:ext cx="25590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1" y="2773680"/>
            <a:ext cx="5181599" cy="388619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3020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401987"/>
            <a:ext cx="791718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dirty="0"/>
              <a:t>INVESTMENT</a:t>
            </a:r>
            <a:r>
              <a:rPr sz="3200" spc="-100" dirty="0"/>
              <a:t> </a:t>
            </a:r>
            <a:r>
              <a:rPr sz="3200" dirty="0"/>
              <a:t>VEHICLES:</a:t>
            </a:r>
            <a:r>
              <a:rPr sz="3200" spc="-85" dirty="0"/>
              <a:t> </a:t>
            </a:r>
            <a:r>
              <a:rPr sz="3200" dirty="0"/>
              <a:t>Retirement</a:t>
            </a:r>
            <a:r>
              <a:rPr sz="3200" spc="-40" dirty="0"/>
              <a:t> </a:t>
            </a:r>
            <a:r>
              <a:rPr sz="3200" spc="-10" dirty="0"/>
              <a:t>Accounts</a:t>
            </a:r>
            <a:endParaRPr sz="32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197037"/>
            <a:ext cx="7745095" cy="5008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  <a:tabLst>
                <a:tab pos="3782695" algn="l"/>
              </a:tabLst>
            </a:pP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Individual</a:t>
            </a:r>
            <a:r>
              <a:rPr sz="24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Retirement</a:t>
            </a:r>
            <a:r>
              <a:rPr sz="24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Accounts</a:t>
            </a:r>
            <a:r>
              <a:rPr sz="24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(IRAs):</a:t>
            </a:r>
            <a:r>
              <a:rPr sz="24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IRAs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designed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help</a:t>
            </a:r>
            <a:r>
              <a:rPr sz="24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</a:t>
            </a:r>
            <a:r>
              <a:rPr sz="24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4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retirement.</a:t>
            </a:r>
            <a:r>
              <a:rPr sz="24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generally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tax-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deductible.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	IRAs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include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FDIC-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insured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accounts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offered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banks,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non-deposit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</a:t>
            </a:r>
            <a:r>
              <a:rPr sz="24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accounts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offered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investment</a:t>
            </a:r>
            <a:r>
              <a:rPr sz="24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firms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include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stocks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bonds.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900"/>
              </a:spcBef>
            </a:pP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Employer</a:t>
            </a:r>
            <a:r>
              <a:rPr sz="24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Retirement</a:t>
            </a:r>
            <a:r>
              <a:rPr sz="2400" kern="0" spc="-7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Accounts: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 marR="32384"/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401(k)</a:t>
            </a:r>
            <a:r>
              <a:rPr sz="24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established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employer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lets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its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aside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percentage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their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before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taxes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taken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out.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This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help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lower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bill.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156845">
              <a:spcBef>
                <a:spcPts val="9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403(b)</a:t>
            </a:r>
            <a:r>
              <a:rPr sz="2400" kern="0" spc="-3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public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schools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certain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tax-exempt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organizations.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10177" y="545084"/>
            <a:ext cx="2495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17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5591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561848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Investor</a:t>
            </a:r>
            <a:r>
              <a:rPr spc="-220" dirty="0"/>
              <a:t> </a:t>
            </a:r>
            <a:r>
              <a:rPr spc="-10" dirty="0"/>
              <a:t>Considerations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238589" y="1393952"/>
            <a:ext cx="10762825" cy="41678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3020">
              <a:spcBef>
                <a:spcPts val="100"/>
              </a:spcBef>
            </a:pP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Risk</a:t>
            </a:r>
            <a:r>
              <a:rPr sz="300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Tolerance:</a:t>
            </a:r>
            <a:r>
              <a:rPr sz="300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/>
              <a:t>willingness</a:t>
            </a:r>
            <a:r>
              <a:rPr sz="3000" spc="-30" dirty="0"/>
              <a:t> </a:t>
            </a:r>
            <a:r>
              <a:rPr sz="3000" dirty="0"/>
              <a:t>to</a:t>
            </a:r>
            <a:r>
              <a:rPr sz="3000" spc="-40" dirty="0"/>
              <a:t> </a:t>
            </a:r>
            <a:r>
              <a:rPr sz="3000" dirty="0"/>
              <a:t>lose</a:t>
            </a:r>
            <a:r>
              <a:rPr sz="3000" spc="-50" dirty="0"/>
              <a:t> </a:t>
            </a:r>
            <a:r>
              <a:rPr sz="3000" dirty="0"/>
              <a:t>some</a:t>
            </a:r>
            <a:r>
              <a:rPr sz="3000" spc="-45" dirty="0"/>
              <a:t> </a:t>
            </a:r>
            <a:r>
              <a:rPr sz="3000" dirty="0"/>
              <a:t>or</a:t>
            </a:r>
            <a:r>
              <a:rPr sz="3000" spc="-45" dirty="0"/>
              <a:t> </a:t>
            </a:r>
            <a:r>
              <a:rPr sz="3000" dirty="0"/>
              <a:t>all</a:t>
            </a:r>
            <a:r>
              <a:rPr sz="3000" spc="-40" dirty="0"/>
              <a:t> </a:t>
            </a:r>
            <a:r>
              <a:rPr sz="3000" spc="-25" dirty="0"/>
              <a:t>of </a:t>
            </a:r>
            <a:r>
              <a:rPr sz="3000" dirty="0"/>
              <a:t>an</a:t>
            </a:r>
            <a:r>
              <a:rPr sz="3000" spc="-85" dirty="0"/>
              <a:t> </a:t>
            </a:r>
            <a:r>
              <a:rPr sz="3000" dirty="0"/>
              <a:t>investment</a:t>
            </a:r>
            <a:r>
              <a:rPr sz="3000" spc="-65" dirty="0"/>
              <a:t> </a:t>
            </a:r>
            <a:r>
              <a:rPr sz="3000" dirty="0"/>
              <a:t>in</a:t>
            </a:r>
            <a:r>
              <a:rPr sz="3000" spc="-60" dirty="0"/>
              <a:t> </a:t>
            </a:r>
            <a:r>
              <a:rPr sz="3000" dirty="0"/>
              <a:t>exchange</a:t>
            </a:r>
            <a:r>
              <a:rPr sz="3000" spc="-60" dirty="0"/>
              <a:t> </a:t>
            </a:r>
            <a:r>
              <a:rPr sz="3000" dirty="0"/>
              <a:t>for</a:t>
            </a:r>
            <a:r>
              <a:rPr sz="3000" spc="-60" dirty="0"/>
              <a:t> </a:t>
            </a:r>
            <a:r>
              <a:rPr sz="3000" dirty="0"/>
              <a:t>greater</a:t>
            </a:r>
            <a:r>
              <a:rPr sz="3000" spc="-70" dirty="0"/>
              <a:t> </a:t>
            </a:r>
            <a:r>
              <a:rPr sz="3000" spc="-10" dirty="0"/>
              <a:t>potential returns</a:t>
            </a:r>
            <a:endParaRPr sz="3000">
              <a:latin typeface="Franklin Gothic Medium"/>
              <a:cs typeface="Franklin Gothic Medium"/>
            </a:endParaRPr>
          </a:p>
          <a:p>
            <a:pPr marL="12700" marR="624840">
              <a:spcBef>
                <a:spcPts val="1200"/>
              </a:spcBef>
            </a:pP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Diversification:</a:t>
            </a:r>
            <a:r>
              <a:rPr sz="300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/>
              <a:t>spreading</a:t>
            </a:r>
            <a:r>
              <a:rPr sz="3000" spc="-25" dirty="0"/>
              <a:t> </a:t>
            </a:r>
            <a:r>
              <a:rPr sz="3000" dirty="0"/>
              <a:t>your</a:t>
            </a:r>
            <a:r>
              <a:rPr sz="3000" spc="-30" dirty="0"/>
              <a:t> </a:t>
            </a:r>
            <a:r>
              <a:rPr sz="3000" dirty="0"/>
              <a:t>assets</a:t>
            </a:r>
            <a:r>
              <a:rPr sz="3000" spc="-35" dirty="0"/>
              <a:t> </a:t>
            </a:r>
            <a:r>
              <a:rPr sz="3000" spc="-10" dirty="0"/>
              <a:t>across </a:t>
            </a:r>
            <a:r>
              <a:rPr sz="3000" dirty="0"/>
              <a:t>multiple</a:t>
            </a:r>
            <a:r>
              <a:rPr sz="3000" spc="-20" dirty="0"/>
              <a:t> </a:t>
            </a:r>
            <a:r>
              <a:rPr sz="3000" spc="-10" dirty="0"/>
              <a:t>investments</a:t>
            </a:r>
            <a:endParaRPr sz="3000">
              <a:latin typeface="Franklin Gothic Medium"/>
              <a:cs typeface="Franklin Gothic Medium"/>
            </a:endParaRPr>
          </a:p>
          <a:p>
            <a:pPr marL="12700" marR="297815">
              <a:spcBef>
                <a:spcPts val="1200"/>
              </a:spcBef>
            </a:pP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Asset</a:t>
            </a:r>
            <a:r>
              <a:rPr sz="300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Allocation:</a:t>
            </a:r>
            <a:r>
              <a:rPr sz="3000" spc="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/>
              <a:t>the</a:t>
            </a:r>
            <a:r>
              <a:rPr sz="3000" spc="-15" dirty="0"/>
              <a:t> </a:t>
            </a:r>
            <a:r>
              <a:rPr sz="3000" dirty="0"/>
              <a:t>distribution</a:t>
            </a:r>
            <a:r>
              <a:rPr sz="3000" spc="5" dirty="0"/>
              <a:t> </a:t>
            </a:r>
            <a:r>
              <a:rPr sz="3000" dirty="0"/>
              <a:t>of</a:t>
            </a:r>
            <a:r>
              <a:rPr sz="3000" spc="-15" dirty="0"/>
              <a:t> </a:t>
            </a:r>
            <a:r>
              <a:rPr sz="3000" spc="-10" dirty="0"/>
              <a:t>assets </a:t>
            </a:r>
            <a:r>
              <a:rPr sz="3000" dirty="0"/>
              <a:t>among</a:t>
            </a:r>
            <a:r>
              <a:rPr sz="3000" spc="-55" dirty="0"/>
              <a:t> </a:t>
            </a:r>
            <a:r>
              <a:rPr sz="3000" dirty="0"/>
              <a:t>investments</a:t>
            </a:r>
            <a:r>
              <a:rPr sz="3000" spc="-45" dirty="0"/>
              <a:t> </a:t>
            </a:r>
            <a:r>
              <a:rPr sz="3000" dirty="0"/>
              <a:t>to</a:t>
            </a:r>
            <a:r>
              <a:rPr sz="3000" spc="-45" dirty="0"/>
              <a:t> </a:t>
            </a:r>
            <a:r>
              <a:rPr sz="3000" dirty="0"/>
              <a:t>balance</a:t>
            </a:r>
            <a:r>
              <a:rPr sz="3000" spc="-25" dirty="0"/>
              <a:t> </a:t>
            </a:r>
            <a:r>
              <a:rPr sz="3000" dirty="0"/>
              <a:t>risk</a:t>
            </a:r>
            <a:r>
              <a:rPr sz="3000" spc="-50" dirty="0"/>
              <a:t> </a:t>
            </a:r>
            <a:r>
              <a:rPr sz="3000" dirty="0"/>
              <a:t>and</a:t>
            </a:r>
            <a:r>
              <a:rPr sz="3000" spc="-40" dirty="0"/>
              <a:t> </a:t>
            </a:r>
            <a:r>
              <a:rPr sz="3000" spc="-25" dirty="0"/>
              <a:t>reward</a:t>
            </a:r>
            <a:endParaRPr sz="3000">
              <a:latin typeface="Franklin Gothic Medium"/>
              <a:cs typeface="Franklin Gothic Medium"/>
            </a:endParaRPr>
          </a:p>
          <a:p>
            <a:pPr marL="12700" marR="5080">
              <a:spcBef>
                <a:spcPts val="1200"/>
              </a:spcBef>
            </a:pP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Rate</a:t>
            </a:r>
            <a:r>
              <a:rPr sz="3000" spc="-6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of</a:t>
            </a:r>
            <a:r>
              <a:rPr sz="3000" spc="-3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Return:</a:t>
            </a:r>
            <a:r>
              <a:rPr sz="300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000" dirty="0"/>
              <a:t>the</a:t>
            </a:r>
            <a:r>
              <a:rPr sz="3000" spc="-35" dirty="0"/>
              <a:t> </a:t>
            </a:r>
            <a:r>
              <a:rPr sz="3000" dirty="0"/>
              <a:t>percentage</a:t>
            </a:r>
            <a:r>
              <a:rPr sz="3000" spc="-25" dirty="0"/>
              <a:t> </a:t>
            </a:r>
            <a:r>
              <a:rPr sz="3000" dirty="0"/>
              <a:t>of</a:t>
            </a:r>
            <a:r>
              <a:rPr sz="3000" spc="-30" dirty="0"/>
              <a:t> </a:t>
            </a:r>
            <a:r>
              <a:rPr sz="3000" dirty="0"/>
              <a:t>money</a:t>
            </a:r>
            <a:r>
              <a:rPr sz="3000" spc="-30" dirty="0"/>
              <a:t> </a:t>
            </a:r>
            <a:r>
              <a:rPr sz="3000" spc="-10" dirty="0"/>
              <a:t>earned </a:t>
            </a:r>
            <a:r>
              <a:rPr sz="3000" dirty="0"/>
              <a:t>or</a:t>
            </a:r>
            <a:r>
              <a:rPr sz="3000" spc="-5" dirty="0"/>
              <a:t> </a:t>
            </a:r>
            <a:r>
              <a:rPr sz="3000" dirty="0"/>
              <a:t>lost on </a:t>
            </a:r>
            <a:r>
              <a:rPr sz="3000" spc="-10" dirty="0"/>
              <a:t>investments</a:t>
            </a:r>
            <a:endParaRPr sz="3000"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0" y="545084"/>
            <a:ext cx="2603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412340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8DBCE7-7DAB-48E2-929A-B10CD3186016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8B0E3A-6550-4208-84B5-3C3E6A4D4C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3573EE-C1A8-4F68-B104-89597512E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481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Franklin Gothic Book</vt:lpstr>
      <vt:lpstr>Franklin Gothic Medium</vt:lpstr>
      <vt:lpstr>1_Office Theme</vt:lpstr>
      <vt:lpstr>PowerPoint Presentation</vt:lpstr>
      <vt:lpstr>INVESTMENT VEHICLES: Stocks</vt:lpstr>
      <vt:lpstr>INVESTMENT VEHICLES: Bonds</vt:lpstr>
      <vt:lpstr>INVESTMENT VEHICLES: Mutual Funds</vt:lpstr>
      <vt:lpstr>PowerPoint Presentation</vt:lpstr>
      <vt:lpstr>INVESTMENT VEHICLES: Retirement Accounts</vt:lpstr>
      <vt:lpstr>Investor Considerations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2022-04-06T14:19:37Z</dcterms:created>
  <dcterms:modified xsi:type="dcterms:W3CDTF">2022-08-09T13:29:24Z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