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3019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295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029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76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561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603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4: Boost Your Savings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63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1446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Pay</a:t>
            </a:r>
            <a:r>
              <a:rPr spc="-180" dirty="0"/>
              <a:t> </a:t>
            </a:r>
            <a:r>
              <a:rPr dirty="0"/>
              <a:t>Yourself</a:t>
            </a:r>
            <a:r>
              <a:rPr spc="-165" dirty="0"/>
              <a:t> </a:t>
            </a:r>
            <a:r>
              <a:rPr spc="-10" dirty="0"/>
              <a:t>First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83229" y="1421956"/>
            <a:ext cx="23056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1943100" algn="l"/>
              </a:tabLst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Spend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It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	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or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26196" y="1421956"/>
            <a:ext cx="1473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Bank</a:t>
            </a:r>
            <a:r>
              <a:rPr sz="32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It?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9094" y="2212238"/>
            <a:ext cx="3673830" cy="36813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9250" y="2151888"/>
            <a:ext cx="3681374" cy="374172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5850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3986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How</a:t>
            </a:r>
            <a:r>
              <a:rPr spc="-75" dirty="0"/>
              <a:t> </a:t>
            </a:r>
            <a:r>
              <a:rPr dirty="0"/>
              <a:t>Money</a:t>
            </a:r>
            <a:r>
              <a:rPr spc="-60" dirty="0"/>
              <a:t> </a:t>
            </a:r>
            <a:r>
              <a:rPr spc="-10" dirty="0"/>
              <a:t>Grows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34539" y="1197173"/>
            <a:ext cx="8079105" cy="444182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8100">
              <a:spcBef>
                <a:spcPts val="894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Compound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Interest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38100">
              <a:spcBef>
                <a:spcPts val="600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FV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</a:t>
            </a:r>
            <a:r>
              <a:rPr sz="24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(1 +</a:t>
            </a:r>
            <a:r>
              <a:rPr sz="24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r/n)</a:t>
            </a:r>
            <a:r>
              <a:rPr sz="2400" kern="0" spc="-1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30" baseline="243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(nt)</a:t>
            </a:r>
            <a:endParaRPr sz="2400" kern="0" baseline="24305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8100">
              <a:spcBef>
                <a:spcPts val="575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FV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Future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value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8100" marR="1912620">
              <a:lnSpc>
                <a:spcPct val="120000"/>
              </a:lnSpc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Principal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(the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initial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amount)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Annual interest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rate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8100">
              <a:spcBef>
                <a:spcPts val="575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n=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Number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times</a:t>
            </a:r>
            <a:r>
              <a:rPr sz="24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24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compounded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8100">
              <a:spcBef>
                <a:spcPts val="575"/>
              </a:spcBef>
            </a:pP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</a:t>
            </a:r>
            <a:r>
              <a:rPr sz="24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4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Number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years</a:t>
            </a:r>
            <a:r>
              <a:rPr sz="24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4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invested</a:t>
            </a:r>
            <a:r>
              <a:rPr sz="24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4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borrowed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8100">
              <a:spcBef>
                <a:spcPts val="1780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Annual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Percentage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Yield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(APY)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38100">
              <a:spcBef>
                <a:spcPts val="635"/>
              </a:spcBef>
            </a:pP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APY</a:t>
            </a:r>
            <a:r>
              <a:rPr sz="26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=</a:t>
            </a:r>
            <a:r>
              <a:rPr sz="2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100 [(1</a:t>
            </a:r>
            <a:r>
              <a:rPr sz="2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+</a:t>
            </a:r>
            <a:r>
              <a:rPr sz="2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Interest/Principal)365/Days</a:t>
            </a:r>
            <a:r>
              <a:rPr sz="26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6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term)</a:t>
            </a:r>
            <a:r>
              <a:rPr sz="26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–</a:t>
            </a:r>
            <a:r>
              <a:rPr sz="26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6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1]</a:t>
            </a:r>
            <a:endParaRPr sz="2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0" y="545084"/>
            <a:ext cx="2603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220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788098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Compounding</a:t>
            </a:r>
            <a:r>
              <a:rPr spc="-100" dirty="0"/>
              <a:t> </a:t>
            </a:r>
            <a:r>
              <a:rPr dirty="0"/>
              <a:t>Interest</a:t>
            </a:r>
            <a:r>
              <a:rPr spc="-55" dirty="0"/>
              <a:t> </a:t>
            </a:r>
            <a:r>
              <a:rPr dirty="0"/>
              <a:t>Over</a:t>
            </a:r>
            <a:r>
              <a:rPr spc="-45" dirty="0"/>
              <a:t> </a:t>
            </a:r>
            <a:r>
              <a:rPr spc="-20" dirty="0"/>
              <a:t>Time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1029"/>
            <a:ext cx="775970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Compounding</a:t>
            </a:r>
            <a:r>
              <a:rPr sz="3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means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calculating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both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principal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previously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earned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interest.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7" y="545084"/>
            <a:ext cx="2508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14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127250" y="2925536"/>
          <a:ext cx="7692390" cy="3235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4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2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66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2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years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166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marL="741680" marR="146050" indent="-591820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Mattress</a:t>
                      </a:r>
                      <a:r>
                        <a:rPr sz="16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compounding—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interest!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$1,000.00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(unless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stolen</a:t>
                      </a:r>
                      <a:r>
                        <a:rPr sz="1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lost)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$1,000.00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(unless</a:t>
                      </a:r>
                      <a:r>
                        <a:rPr sz="16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stolen</a:t>
                      </a:r>
                      <a:r>
                        <a:rPr sz="1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0" dirty="0">
                          <a:latin typeface="Arial"/>
                          <a:cs typeface="Arial"/>
                        </a:rPr>
                        <a:t>lost)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marL="1135380" marR="210185" indent="-92075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Annual</a:t>
                      </a:r>
                      <a:r>
                        <a:rPr sz="16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compounding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at 1%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$1,051.01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$1,104.62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marL="1135380" marR="169545" indent="-96075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Monthly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compounding</a:t>
                      </a:r>
                      <a:r>
                        <a:rPr sz="16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at 1%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$1,051.25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$1,105.12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3144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Daily</a:t>
                      </a:r>
                      <a:r>
                        <a:rPr sz="16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Arial"/>
                          <a:cs typeface="Arial"/>
                        </a:rPr>
                        <a:t>compounding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6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25" dirty="0">
                          <a:latin typeface="Arial"/>
                          <a:cs typeface="Arial"/>
                        </a:rPr>
                        <a:t>1%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$1,051.27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Arial"/>
                          <a:cs typeface="Arial"/>
                        </a:rPr>
                        <a:t>$1,105.17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13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84047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Savings</a:t>
            </a:r>
            <a:r>
              <a:rPr spc="-100" dirty="0"/>
              <a:t> </a:t>
            </a:r>
            <a:r>
              <a:rPr spc="-10" dirty="0"/>
              <a:t>Options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476829"/>
            <a:ext cx="8020684" cy="444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3975">
              <a:spcBef>
                <a:spcPts val="105"/>
              </a:spcBef>
            </a:pP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Certificate</a:t>
            </a:r>
            <a:r>
              <a:rPr sz="20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of</a:t>
            </a:r>
            <a:r>
              <a:rPr sz="2000" kern="0" spc="-1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Deposit</a:t>
            </a:r>
            <a:r>
              <a:rPr sz="2000" kern="0" spc="-1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(CD):</a:t>
            </a:r>
            <a:r>
              <a:rPr sz="2000" kern="0" spc="-1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typically offers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higher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regular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exchange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keeping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term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example,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6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months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more)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314960">
              <a:spcBef>
                <a:spcPts val="1200"/>
              </a:spcBef>
            </a:pP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Money</a:t>
            </a:r>
            <a:r>
              <a:rPr sz="20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Market</a:t>
            </a:r>
            <a:r>
              <a:rPr sz="20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Account:</a:t>
            </a:r>
            <a:r>
              <a:rPr sz="20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higher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rate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interest,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usually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requires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higher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minimum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balance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example,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$1,000),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make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deposits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withdrawals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5080">
              <a:spcBef>
                <a:spcPts val="1200"/>
              </a:spcBef>
            </a:pP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Savings</a:t>
            </a:r>
            <a:r>
              <a:rPr sz="20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Account:</a:t>
            </a:r>
            <a:r>
              <a:rPr sz="2000" kern="0" spc="-3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typically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allows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unlimited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deposits,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limits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number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fee-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free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withdrawals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can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make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during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month. You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typically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earn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will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receive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statement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least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quarterly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listing all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transactions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account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80010">
              <a:spcBef>
                <a:spcPts val="1200"/>
              </a:spcBef>
            </a:pPr>
            <a:r>
              <a:rPr sz="2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Protection:</a:t>
            </a:r>
            <a:r>
              <a:rPr sz="20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Federal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Deposit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Corporation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National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Credit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Union</a:t>
            </a:r>
            <a:r>
              <a:rPr sz="2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Administration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(NCUA)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protect</a:t>
            </a:r>
            <a:r>
              <a:rPr sz="2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saved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member</a:t>
            </a:r>
            <a:r>
              <a:rPr sz="20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 institutions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5573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0808235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62F352-6242-4696-8C3A-810A98A1B3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582C6A-F414-4AFC-9243-39FA6559DE7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C54FE31-E6D5-403C-8E9A-D663F24360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351</Words>
  <Application>Microsoft Office PowerPoint</Application>
  <PresentationFormat>Widescreen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Franklin Gothic Book</vt:lpstr>
      <vt:lpstr>Franklin Gothic Medium</vt:lpstr>
      <vt:lpstr>Times New Roman</vt:lpstr>
      <vt:lpstr>1_Office Theme</vt:lpstr>
      <vt:lpstr>PowerPoint Presentation</vt:lpstr>
      <vt:lpstr>Pay Yourself First</vt:lpstr>
      <vt:lpstr>How Money Grows</vt:lpstr>
      <vt:lpstr>Compounding Interest Over Time</vt:lpstr>
      <vt:lpstr>Savings Options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2022-04-06T11:54:09Z</dcterms:created>
  <dcterms:modified xsi:type="dcterms:W3CDTF">2022-08-09T12:11:04Z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