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sldIdLst>
    <p:sldId id="257" r:id="rId5"/>
    <p:sldId id="258" r:id="rId6"/>
    <p:sldId id="259" r:id="rId7"/>
    <p:sldId id="260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2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84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67710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60707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947121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016637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09229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pic>
        <p:nvPicPr>
          <p:cNvPr id="18" name="bg object 18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4400" y="310896"/>
            <a:ext cx="9945115" cy="457448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0868347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1304016" y="306324"/>
            <a:ext cx="888153" cy="762000"/>
          </a:xfrm>
          <a:custGeom>
            <a:avLst/>
            <a:gdLst/>
            <a:ahLst/>
            <a:cxnLst/>
            <a:rect l="l" t="t" r="r" b="b"/>
            <a:pathLst>
              <a:path w="666115" h="762000">
                <a:moveTo>
                  <a:pt x="665988" y="0"/>
                </a:moveTo>
                <a:lnTo>
                  <a:pt x="0" y="0"/>
                </a:lnTo>
                <a:lnTo>
                  <a:pt x="0" y="762000"/>
                </a:lnTo>
                <a:lnTo>
                  <a:pt x="665988" y="762000"/>
                </a:lnTo>
                <a:lnTo>
                  <a:pt x="665988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17" name="bg object 17"/>
          <p:cNvSpPr/>
          <p:nvPr/>
        </p:nvSpPr>
        <p:spPr>
          <a:xfrm>
            <a:off x="0" y="304812"/>
            <a:ext cx="508000" cy="762000"/>
          </a:xfrm>
          <a:custGeom>
            <a:avLst/>
            <a:gdLst/>
            <a:ahLst/>
            <a:cxnLst/>
            <a:rect l="l" t="t" r="r" b="b"/>
            <a:pathLst>
              <a:path w="381000" h="762000">
                <a:moveTo>
                  <a:pt x="381000" y="0"/>
                </a:moveTo>
                <a:lnTo>
                  <a:pt x="0" y="0"/>
                </a:lnTo>
                <a:lnTo>
                  <a:pt x="0" y="761987"/>
                </a:lnTo>
                <a:lnTo>
                  <a:pt x="381000" y="761987"/>
                </a:lnTo>
                <a:lnTo>
                  <a:pt x="381000" y="0"/>
                </a:lnTo>
                <a:close/>
              </a:path>
            </a:pathLst>
          </a:custGeom>
          <a:solidFill>
            <a:srgbClr val="7030A0"/>
          </a:solidFill>
        </p:spPr>
        <p:txBody>
          <a:bodyPr wrap="square" lIns="0" tIns="0" rIns="0" bIns="0" rtlCol="0"/>
          <a:lstStyle/>
          <a:p>
            <a:endParaRPr sz="18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14588" y="305974"/>
            <a:ext cx="10762825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Franklin Gothic Medium"/>
                <a:cs typeface="Franklin Gothic Medium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04334" y="2925536"/>
            <a:ext cx="1027430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714587" y="6487374"/>
            <a:ext cx="4097867" cy="18466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tx1"/>
                </a:solidFill>
                <a:latin typeface="Franklin Gothic Book"/>
                <a:cs typeface="Franklin Gothic Book"/>
              </a:defRPr>
            </a:lvl1pPr>
          </a:lstStyle>
          <a:p>
            <a:pPr marL="12700">
              <a:tabLst>
                <a:tab pos="2136775" algn="l"/>
              </a:tabLst>
            </a:pPr>
            <a:r>
              <a:rPr lang="en-US" smtClean="0"/>
              <a:t>Money</a:t>
            </a:r>
            <a:r>
              <a:rPr lang="en-US" spc="-5" smtClean="0"/>
              <a:t> </a:t>
            </a:r>
            <a:r>
              <a:rPr lang="en-US" smtClean="0"/>
              <a:t>Smart</a:t>
            </a:r>
            <a:r>
              <a:rPr lang="en-US" spc="-10" smtClean="0"/>
              <a:t> </a:t>
            </a:r>
            <a:r>
              <a:rPr lang="en-US" smtClean="0"/>
              <a:t>for</a:t>
            </a:r>
            <a:r>
              <a:rPr lang="en-US" spc="-5" smtClean="0"/>
              <a:t> </a:t>
            </a:r>
            <a:r>
              <a:rPr lang="en-US" spc="-10" smtClean="0"/>
              <a:t>Young</a:t>
            </a:r>
            <a:r>
              <a:rPr lang="en-US" spc="-20" smtClean="0"/>
              <a:t> </a:t>
            </a:r>
            <a:r>
              <a:rPr lang="en-US" spc="-10" smtClean="0"/>
              <a:t>People</a:t>
            </a:r>
            <a:r>
              <a:rPr lang="en-US" smtClean="0"/>
              <a:t>	Grades 9 -- </a:t>
            </a:r>
            <a:r>
              <a:rPr lang="en-US" spc="-25" smtClean="0"/>
              <a:t>12</a:t>
            </a:r>
            <a:endParaRPr lang="en-US" spc="-25"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8/9/2022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27699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519592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288540" y="4758153"/>
            <a:ext cx="7406640" cy="2014654"/>
          </a:xfrm>
          <a:prstGeom prst="rect">
            <a:avLst/>
          </a:prstGeom>
        </p:spPr>
        <p:txBody>
          <a:bodyPr vert="horz" wrap="square" lIns="0" tIns="146050" rIns="0" bIns="0" rtlCol="0">
            <a:spAutoFit/>
          </a:bodyPr>
          <a:lstStyle/>
          <a:p>
            <a:pPr marL="12700">
              <a:spcBef>
                <a:spcPts val="1150"/>
              </a:spcBef>
            </a:pP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Money</a:t>
            </a:r>
            <a:r>
              <a:rPr sz="4400" kern="0" spc="-7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Smart</a:t>
            </a:r>
            <a:r>
              <a:rPr sz="4400" kern="0" spc="-10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for</a:t>
            </a:r>
            <a:r>
              <a:rPr sz="4400" kern="0" spc="-8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Young</a:t>
            </a:r>
            <a:r>
              <a:rPr sz="44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44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People</a:t>
            </a:r>
            <a:endParaRPr sz="4400" kern="0" dirty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2700">
              <a:spcBef>
                <a:spcPts val="770"/>
              </a:spcBef>
            </a:pPr>
            <a:r>
              <a:rPr sz="3200" kern="0" dirty="0">
                <a:solidFill>
                  <a:srgbClr val="7030A0"/>
                </a:solidFill>
                <a:latin typeface="Franklin Gothic Book"/>
                <a:cs typeface="Franklin Gothic Book"/>
              </a:rPr>
              <a:t>Grades</a:t>
            </a:r>
            <a:r>
              <a:rPr sz="3200" kern="0" spc="-25" dirty="0">
                <a:solidFill>
                  <a:srgbClr val="7030A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9-</a:t>
            </a:r>
            <a:r>
              <a:rPr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12</a:t>
            </a:r>
            <a:endParaRPr lang="en-US" sz="3200" kern="0" spc="-25" dirty="0" smtClean="0">
              <a:solidFill>
                <a:srgbClr val="7030A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770"/>
              </a:spcBef>
            </a:pPr>
            <a:r>
              <a:rPr lang="en-US" sz="3200" kern="0" spc="-25" dirty="0" smtClean="0">
                <a:solidFill>
                  <a:srgbClr val="7030A0"/>
                </a:solidFill>
                <a:latin typeface="Franklin Gothic Book"/>
                <a:cs typeface="Franklin Gothic Book"/>
              </a:rPr>
              <a:t>Lesson 3: Can You Pay Your Bills?</a:t>
            </a:r>
            <a:endParaRPr sz="3200" kern="0" dirty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09800" y="310896"/>
            <a:ext cx="7474316" cy="45942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7472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301117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Sinking</a:t>
            </a:r>
            <a:r>
              <a:rPr spc="-35" dirty="0"/>
              <a:t> </a:t>
            </a:r>
            <a:r>
              <a:rPr spc="-20" dirty="0"/>
              <a:t>Ship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0263484" y="545084"/>
            <a:ext cx="144780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5" dirty="0">
                <a:solidFill>
                  <a:srgbClr val="FFFFFF"/>
                </a:solidFill>
                <a:latin typeface="Franklin Gothic Book"/>
                <a:cs typeface="Franklin Gothic Book"/>
              </a:rPr>
              <a:t>9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grpSp>
        <p:nvGrpSpPr>
          <p:cNvPr id="4" name="object 4"/>
          <p:cNvGrpSpPr/>
          <p:nvPr/>
        </p:nvGrpSpPr>
        <p:grpSpPr>
          <a:xfrm>
            <a:off x="1997963" y="1271005"/>
            <a:ext cx="8318500" cy="5120640"/>
            <a:chOff x="473963" y="1271005"/>
            <a:chExt cx="8318500" cy="5120640"/>
          </a:xfrm>
        </p:grpSpPr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597908" y="1271005"/>
              <a:ext cx="4194047" cy="5120105"/>
            </a:xfrm>
            <a:prstGeom prst="rect">
              <a:avLst/>
            </a:prstGeom>
          </p:spPr>
        </p:pic>
        <p:sp>
          <p:nvSpPr>
            <p:cNvPr id="6" name="object 6"/>
            <p:cNvSpPr/>
            <p:nvPr/>
          </p:nvSpPr>
          <p:spPr>
            <a:xfrm>
              <a:off x="486917" y="1509522"/>
              <a:ext cx="4064000" cy="3368040"/>
            </a:xfrm>
            <a:custGeom>
              <a:avLst/>
              <a:gdLst/>
              <a:ahLst/>
              <a:cxnLst/>
              <a:rect l="l" t="t" r="r" b="b"/>
              <a:pathLst>
                <a:path w="4064000" h="3368040">
                  <a:moveTo>
                    <a:pt x="3461004" y="0"/>
                  </a:moveTo>
                  <a:lnTo>
                    <a:pt x="0" y="0"/>
                  </a:lnTo>
                  <a:lnTo>
                    <a:pt x="0" y="3368040"/>
                  </a:lnTo>
                  <a:lnTo>
                    <a:pt x="3461004" y="3368040"/>
                  </a:lnTo>
                  <a:lnTo>
                    <a:pt x="3461004" y="2806700"/>
                  </a:lnTo>
                  <a:lnTo>
                    <a:pt x="4063593" y="2181923"/>
                  </a:lnTo>
                  <a:lnTo>
                    <a:pt x="3461004" y="1964689"/>
                  </a:lnTo>
                  <a:lnTo>
                    <a:pt x="346100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  <p:sp>
          <p:nvSpPr>
            <p:cNvPr id="7" name="object 7"/>
            <p:cNvSpPr/>
            <p:nvPr/>
          </p:nvSpPr>
          <p:spPr>
            <a:xfrm>
              <a:off x="486917" y="1509522"/>
              <a:ext cx="4064000" cy="3368040"/>
            </a:xfrm>
            <a:custGeom>
              <a:avLst/>
              <a:gdLst/>
              <a:ahLst/>
              <a:cxnLst/>
              <a:rect l="l" t="t" r="r" b="b"/>
              <a:pathLst>
                <a:path w="4064000" h="3368040">
                  <a:moveTo>
                    <a:pt x="0" y="3368040"/>
                  </a:moveTo>
                  <a:lnTo>
                    <a:pt x="0" y="2806700"/>
                  </a:lnTo>
                  <a:lnTo>
                    <a:pt x="0" y="1964689"/>
                  </a:lnTo>
                  <a:lnTo>
                    <a:pt x="0" y="0"/>
                  </a:lnTo>
                  <a:lnTo>
                    <a:pt x="2018919" y="0"/>
                  </a:lnTo>
                  <a:lnTo>
                    <a:pt x="2884170" y="0"/>
                  </a:lnTo>
                  <a:lnTo>
                    <a:pt x="3461004" y="0"/>
                  </a:lnTo>
                  <a:lnTo>
                    <a:pt x="3461004" y="1964689"/>
                  </a:lnTo>
                  <a:lnTo>
                    <a:pt x="4063593" y="2181923"/>
                  </a:lnTo>
                  <a:lnTo>
                    <a:pt x="3461004" y="2806700"/>
                  </a:lnTo>
                  <a:lnTo>
                    <a:pt x="3461004" y="3368040"/>
                  </a:lnTo>
                  <a:lnTo>
                    <a:pt x="2884170" y="3368040"/>
                  </a:lnTo>
                  <a:lnTo>
                    <a:pt x="2018919" y="3368040"/>
                  </a:lnTo>
                  <a:lnTo>
                    <a:pt x="0" y="3368040"/>
                  </a:lnTo>
                  <a:close/>
                </a:path>
              </a:pathLst>
            </a:custGeom>
            <a:ln w="25908">
              <a:solidFill>
                <a:srgbClr val="000000"/>
              </a:solidFill>
            </a:ln>
          </p:spPr>
          <p:txBody>
            <a:bodyPr wrap="square" lIns="0" tIns="0" rIns="0" bIns="0" rtlCol="0"/>
            <a:lstStyle/>
            <a:p>
              <a:endParaRPr kern="0">
                <a:solidFill>
                  <a:sysClr val="windowText" lastClr="000000"/>
                </a:solidFill>
              </a:endParaRPr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2288537" y="1832054"/>
            <a:ext cx="2937510" cy="27686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spcBef>
                <a:spcPts val="100"/>
              </a:spcBef>
            </a:pP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Beware</a:t>
            </a:r>
            <a:r>
              <a:rPr sz="3600" kern="0" spc="-8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of </a:t>
            </a: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little</a:t>
            </a:r>
            <a:r>
              <a:rPr sz="36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expenses. </a:t>
            </a: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</a:t>
            </a:r>
            <a:r>
              <a:rPr sz="3600" kern="0" spc="-1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small</a:t>
            </a:r>
            <a:r>
              <a:rPr sz="3600" kern="0" spc="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leak </a:t>
            </a: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will</a:t>
            </a:r>
            <a:r>
              <a:rPr sz="36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sink</a:t>
            </a:r>
            <a:r>
              <a:rPr sz="36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spc="-5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a </a:t>
            </a:r>
            <a:r>
              <a:rPr sz="3600" kern="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great</a:t>
            </a:r>
            <a:r>
              <a:rPr sz="3600" kern="0" spc="-25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 </a:t>
            </a:r>
            <a:r>
              <a:rPr sz="3600" kern="0" spc="-20" dirty="0">
                <a:solidFill>
                  <a:sysClr val="windowText" lastClr="000000"/>
                </a:solidFill>
                <a:latin typeface="Franklin Gothic Medium"/>
                <a:cs typeface="Franklin Gothic Medium"/>
              </a:rPr>
              <a:t>ship.</a:t>
            </a:r>
            <a:endParaRPr sz="36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3009659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311912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pc="-10" dirty="0"/>
              <a:t>1-2-</a:t>
            </a:r>
            <a:r>
              <a:rPr dirty="0"/>
              <a:t>3 </a:t>
            </a:r>
            <a:r>
              <a:rPr spc="-10" dirty="0"/>
              <a:t>Budget</a:t>
            </a:r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621030"/>
            <a:ext cx="5830570" cy="5137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spcBef>
                <a:spcPts val="105"/>
              </a:spcBef>
            </a:pP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Three</a:t>
            </a:r>
            <a:r>
              <a:rPr sz="3200" kern="0" spc="-7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steps</a:t>
            </a:r>
            <a:r>
              <a:rPr sz="32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building</a:t>
            </a:r>
            <a:r>
              <a:rPr sz="32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</a:t>
            </a:r>
            <a:r>
              <a:rPr sz="32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32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budget…</a:t>
            </a:r>
            <a:endParaRPr sz="32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7097" y="545084"/>
            <a:ext cx="25082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35" dirty="0">
                <a:solidFill>
                  <a:srgbClr val="FFFFFF"/>
                </a:solidFill>
                <a:latin typeface="Franklin Gothic Book"/>
                <a:cs typeface="Franklin Gothic Book"/>
              </a:rPr>
              <a:t>10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3729228" y="2558795"/>
            <a:ext cx="4733925" cy="603370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170815" rIns="0" bIns="0" rtlCol="0">
            <a:spAutoFit/>
          </a:bodyPr>
          <a:lstStyle/>
          <a:p>
            <a:pPr marL="245110">
              <a:spcBef>
                <a:spcPts val="1345"/>
              </a:spcBef>
            </a:pP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Keep</a:t>
            </a:r>
            <a:r>
              <a:rPr sz="2800" kern="0" spc="-8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track</a:t>
            </a:r>
            <a:r>
              <a:rPr sz="2800" kern="0" spc="-8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of</a:t>
            </a:r>
            <a:r>
              <a:rPr sz="2800" kern="0" spc="-8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your</a:t>
            </a:r>
            <a:r>
              <a:rPr sz="2800" kern="0" spc="-7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spending</a:t>
            </a:r>
            <a:endParaRPr sz="28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3057144" y="3515867"/>
            <a:ext cx="6078220" cy="604012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171450" rIns="0" bIns="0" rtlCol="0">
            <a:spAutoFit/>
          </a:bodyPr>
          <a:lstStyle/>
          <a:p>
            <a:pPr marL="408305">
              <a:spcBef>
                <a:spcPts val="1350"/>
              </a:spcBef>
            </a:pP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Identify</a:t>
            </a:r>
            <a:r>
              <a:rPr sz="2800" kern="0" spc="-8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your</a:t>
            </a:r>
            <a:r>
              <a:rPr sz="2800" kern="0" spc="-9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income</a:t>
            </a:r>
            <a:r>
              <a:rPr sz="2800" kern="0" spc="-10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and</a:t>
            </a:r>
            <a:r>
              <a:rPr sz="2800" kern="0" spc="-9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expenses</a:t>
            </a:r>
            <a:endParaRPr sz="28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2330195" y="4463796"/>
            <a:ext cx="7531734" cy="1035540"/>
          </a:xfrm>
          <a:prstGeom prst="rect">
            <a:avLst/>
          </a:prstGeom>
          <a:solidFill>
            <a:srgbClr val="7030A0"/>
          </a:solidFill>
        </p:spPr>
        <p:txBody>
          <a:bodyPr vert="horz" wrap="square" lIns="0" tIns="172085" rIns="0" bIns="0" rtlCol="0">
            <a:spAutoFit/>
          </a:bodyPr>
          <a:lstStyle/>
          <a:p>
            <a:pPr marL="321945" marR="315595" indent="528320">
              <a:spcBef>
                <a:spcPts val="1355"/>
              </a:spcBef>
            </a:pP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Analyze</a:t>
            </a:r>
            <a:r>
              <a:rPr sz="2800" kern="0" spc="-9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cash</a:t>
            </a:r>
            <a:r>
              <a:rPr sz="2800" kern="0" spc="-9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flow</a:t>
            </a:r>
            <a:r>
              <a:rPr sz="2800" kern="0" spc="-7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and</a:t>
            </a:r>
            <a:r>
              <a:rPr sz="2800" kern="0" spc="-8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look</a:t>
            </a:r>
            <a:r>
              <a:rPr sz="2800" kern="0" spc="-7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for</a:t>
            </a:r>
            <a:r>
              <a:rPr sz="2800" kern="0" spc="-8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ways</a:t>
            </a:r>
            <a:r>
              <a:rPr sz="2800" kern="0" spc="-7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2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to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increase</a:t>
            </a:r>
            <a:r>
              <a:rPr sz="2800" kern="0" spc="-1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your</a:t>
            </a:r>
            <a:r>
              <a:rPr sz="2800" kern="0" spc="-10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income</a:t>
            </a:r>
            <a:r>
              <a:rPr sz="2800" kern="0" spc="-10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and</a:t>
            </a:r>
            <a:r>
              <a:rPr sz="2800" kern="0" spc="-10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decrease</a:t>
            </a:r>
            <a:r>
              <a:rPr sz="2800" kern="0" spc="-95" dirty="0">
                <a:solidFill>
                  <a:srgbClr val="FFFFFF"/>
                </a:solidFill>
                <a:latin typeface="Franklin Gothic Medium"/>
                <a:cs typeface="Franklin Gothic Medium"/>
              </a:rPr>
              <a:t> </a:t>
            </a:r>
            <a:r>
              <a:rPr sz="2800" kern="0" spc="-10" dirty="0">
                <a:solidFill>
                  <a:srgbClr val="FFFFFF"/>
                </a:solidFill>
                <a:latin typeface="Franklin Gothic Medium"/>
                <a:cs typeface="Franklin Gothic Medium"/>
              </a:rPr>
              <a:t>expenses</a:t>
            </a:r>
            <a:endParaRPr sz="28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</p:txBody>
      </p:sp>
    </p:spTree>
    <p:extLst>
      <p:ext uri="{BB962C8B-B14F-4D97-AF65-F5344CB8AC3E}">
        <p14:creationId xmlns:p14="http://schemas.microsoft.com/office/powerpoint/2010/main" val="674334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059940" y="305975"/>
            <a:ext cx="4568190" cy="6965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dirty="0"/>
              <a:t>Budget</a:t>
            </a:r>
            <a:r>
              <a:rPr spc="-50" dirty="0"/>
              <a:t> </a:t>
            </a:r>
            <a:r>
              <a:rPr spc="-10" dirty="0"/>
              <a:t>Breakdown</a:t>
            </a: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tabLst>
                <a:tab pos="2136775" algn="l"/>
              </a:tabLst>
            </a:pPr>
            <a:r>
              <a:rPr kern="0" dirty="0">
                <a:solidFill>
                  <a:prstClr val="black"/>
                </a:solidFill>
              </a:rPr>
              <a:t>Money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Smart</a:t>
            </a:r>
            <a:r>
              <a:rPr kern="0" spc="-10" dirty="0">
                <a:solidFill>
                  <a:prstClr val="black"/>
                </a:solidFill>
              </a:rPr>
              <a:t> </a:t>
            </a:r>
            <a:r>
              <a:rPr kern="0" dirty="0">
                <a:solidFill>
                  <a:prstClr val="black"/>
                </a:solidFill>
              </a:rPr>
              <a:t>for</a:t>
            </a:r>
            <a:r>
              <a:rPr kern="0" spc="-5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Young</a:t>
            </a:r>
            <a:r>
              <a:rPr kern="0" spc="-20" dirty="0">
                <a:solidFill>
                  <a:prstClr val="black"/>
                </a:solidFill>
              </a:rPr>
              <a:t> </a:t>
            </a:r>
            <a:r>
              <a:rPr kern="0" spc="-10" dirty="0">
                <a:solidFill>
                  <a:prstClr val="black"/>
                </a:solidFill>
              </a:rPr>
              <a:t>People</a:t>
            </a:r>
            <a:r>
              <a:rPr kern="0" dirty="0">
                <a:solidFill>
                  <a:prstClr val="black"/>
                </a:solidFill>
              </a:rPr>
              <a:t>	Grades 9 -- </a:t>
            </a:r>
            <a:r>
              <a:rPr kern="0" spc="-25" dirty="0">
                <a:solidFill>
                  <a:prstClr val="black"/>
                </a:solidFill>
              </a:rPr>
              <a:t>12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2059940" y="1370390"/>
            <a:ext cx="7697470" cy="489364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spcBef>
                <a:spcPts val="100"/>
              </a:spcBef>
            </a:pPr>
            <a:r>
              <a:rPr sz="15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Income:</a:t>
            </a:r>
            <a:endParaRPr sz="15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Various</a:t>
            </a:r>
            <a:r>
              <a:rPr sz="15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jobs</a:t>
            </a:r>
            <a:r>
              <a:rPr sz="15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5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work,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like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cutting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grass</a:t>
            </a:r>
            <a:r>
              <a:rPr sz="15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5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babysitting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wages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Full-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part-time</a:t>
            </a:r>
            <a:r>
              <a:rPr sz="1500" kern="0" spc="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employment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Allowances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Odd</a:t>
            </a:r>
            <a:r>
              <a:rPr sz="1500" kern="0" spc="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jobs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Interest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dividends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Other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sources,</a:t>
            </a:r>
            <a:r>
              <a:rPr sz="15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including</a:t>
            </a:r>
            <a:r>
              <a:rPr sz="15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tips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1200"/>
              </a:spcBef>
            </a:pPr>
            <a:r>
              <a:rPr sz="1500" kern="0" spc="-1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Expenses:</a:t>
            </a:r>
            <a:endParaRPr sz="1500" kern="0">
              <a:solidFill>
                <a:sysClr val="windowText" lastClr="000000"/>
              </a:solidFill>
              <a:latin typeface="Franklin Gothic Medium"/>
              <a:cs typeface="Franklin Gothic Medium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Bills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(for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example:</a:t>
            </a:r>
            <a:r>
              <a:rPr sz="15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cell</a:t>
            </a:r>
            <a:r>
              <a:rPr sz="15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phone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cable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bill,</a:t>
            </a:r>
            <a:r>
              <a:rPr sz="1500" kern="0" spc="-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rent)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Transportation</a:t>
            </a:r>
            <a:r>
              <a:rPr sz="15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</a:t>
            </a:r>
            <a:r>
              <a:rPr sz="15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(for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example:</a:t>
            </a:r>
            <a:r>
              <a:rPr sz="1500" kern="0" spc="-5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vehicle</a:t>
            </a:r>
            <a:r>
              <a:rPr sz="15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payment,</a:t>
            </a:r>
            <a:r>
              <a:rPr sz="15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gas,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insurance,</a:t>
            </a:r>
            <a:r>
              <a:rPr sz="15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bus</a:t>
            </a:r>
            <a:r>
              <a:rPr sz="15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transit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fares)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Movies,</a:t>
            </a:r>
            <a:r>
              <a:rPr sz="1500" kern="0" spc="-4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music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purchases,</a:t>
            </a:r>
            <a:r>
              <a:rPr sz="15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game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downloads</a:t>
            </a:r>
            <a:r>
              <a:rPr sz="15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other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entertainment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Clothes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accessories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Eating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out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Personal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items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(makeup,</a:t>
            </a:r>
            <a:r>
              <a:rPr sz="15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cologne,</a:t>
            </a:r>
            <a:r>
              <a:rPr sz="15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so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on)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95580" indent="-182880">
              <a:buFont typeface="Arial"/>
              <a:buChar char="•"/>
              <a:tabLst>
                <a:tab pos="195580" algn="l"/>
              </a:tabLst>
            </a:pP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Savings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for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college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or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other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future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purchases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>
              <a:spcBef>
                <a:spcPts val="15"/>
              </a:spcBef>
            </a:pPr>
            <a:endParaRPr sz="155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/>
            <a:r>
              <a:rPr sz="15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Cash</a:t>
            </a:r>
            <a:r>
              <a:rPr sz="1500" kern="0" spc="-45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15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flow</a:t>
            </a:r>
            <a:r>
              <a:rPr sz="1500" kern="0" spc="-2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is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the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relationship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between</a:t>
            </a:r>
            <a:r>
              <a:rPr sz="15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income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1260"/>
              </a:spcBef>
            </a:pPr>
            <a:r>
              <a:rPr sz="15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Fixed</a:t>
            </a:r>
            <a:r>
              <a:rPr sz="1500" kern="0" spc="-3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</a:t>
            </a:r>
            <a:r>
              <a:rPr sz="15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do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not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change</a:t>
            </a:r>
            <a:r>
              <a:rPr sz="15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from</a:t>
            </a:r>
            <a:r>
              <a:rPr sz="15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(for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example:</a:t>
            </a:r>
            <a:r>
              <a:rPr sz="15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rent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15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auto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loan</a:t>
            </a:r>
            <a:r>
              <a:rPr sz="1500" kern="0" spc="-3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1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payments)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  <a:p>
            <a:pPr marL="12700">
              <a:spcBef>
                <a:spcPts val="1260"/>
              </a:spcBef>
            </a:pPr>
            <a:r>
              <a:rPr sz="1500" kern="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Flexible</a:t>
            </a:r>
            <a:r>
              <a:rPr sz="1500" kern="0" spc="-50" dirty="0">
                <a:solidFill>
                  <a:srgbClr val="7030A0"/>
                </a:solidFill>
                <a:latin typeface="Franklin Gothic Medium"/>
                <a:cs typeface="Franklin Gothic Medium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expenses</a:t>
            </a:r>
            <a:r>
              <a:rPr sz="15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might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change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from</a:t>
            </a:r>
            <a:r>
              <a:rPr sz="1500" kern="0" spc="-1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to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month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(for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example:</a:t>
            </a:r>
            <a:r>
              <a:rPr sz="1500" kern="0" spc="-4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food</a:t>
            </a:r>
            <a:r>
              <a:rPr sz="1500" kern="0" spc="-25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and</a:t>
            </a:r>
            <a:r>
              <a:rPr sz="1500" kern="0" spc="-3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 </a:t>
            </a:r>
            <a:r>
              <a:rPr sz="1500" kern="0" spc="-20" dirty="0">
                <a:solidFill>
                  <a:sysClr val="windowText" lastClr="000000"/>
                </a:solidFill>
                <a:latin typeface="Franklin Gothic Book"/>
                <a:cs typeface="Franklin Gothic Book"/>
              </a:rPr>
              <a:t>gas)</a:t>
            </a:r>
            <a:endParaRPr sz="15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0205605" y="545084"/>
            <a:ext cx="257175" cy="258404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spcBef>
                <a:spcPts val="95"/>
              </a:spcBef>
            </a:pPr>
            <a:r>
              <a:rPr sz="1600" kern="0" spc="-25" dirty="0">
                <a:solidFill>
                  <a:srgbClr val="FFFFFF"/>
                </a:solidFill>
                <a:latin typeface="Franklin Gothic Book"/>
                <a:cs typeface="Franklin Gothic Book"/>
              </a:rPr>
              <a:t>11</a:t>
            </a:r>
            <a:endParaRPr sz="1600" kern="0">
              <a:solidFill>
                <a:sysClr val="windowText" lastClr="000000"/>
              </a:solidFill>
              <a:latin typeface="Franklin Gothic Book"/>
              <a:cs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331937311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140492961C60249A3F065AB78EE45D6" ma:contentTypeVersion="6" ma:contentTypeDescription="Create a new document." ma:contentTypeScope="" ma:versionID="36d3f91205447c73e7d4f839bc87520c">
  <xsd:schema xmlns:xsd="http://www.w3.org/2001/XMLSchema" xmlns:xs="http://www.w3.org/2001/XMLSchema" xmlns:p="http://schemas.microsoft.com/office/2006/metadata/properties" xmlns:ns3="cf31d778-5f55-45b5-ba0d-2c15cafa4197" xmlns:ns4="343c76de-4752-4217-8b23-c2026360b588" targetNamespace="http://schemas.microsoft.com/office/2006/metadata/properties" ma:root="true" ma:fieldsID="453c5fde963ec1d02298c4bbe32480b4" ns3:_="" ns4:_="">
    <xsd:import namespace="cf31d778-5f55-45b5-ba0d-2c15cafa4197"/>
    <xsd:import namespace="343c76de-4752-4217-8b23-c2026360b588"/>
    <xsd:element name="properties">
      <xsd:complexType>
        <xsd:sequence>
          <xsd:element name="documentManagement">
            <xsd:complexType>
              <xsd:all>
                <xsd:element ref="ns3:MediaServiceMetadata" minOccurs="0"/>
                <xsd:element ref="ns3:MediaServiceFastMetadata" minOccurs="0"/>
                <xsd:element ref="ns4:SharedWithUsers" minOccurs="0"/>
                <xsd:element ref="ns4:SharedWithDetails" minOccurs="0"/>
                <xsd:element ref="ns4:SharingHintHash" minOccurs="0"/>
                <xsd:element ref="ns3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f31d778-5f55-45b5-ba0d-2c15cafa41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LengthInSeconds" ma:index="1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43c76de-4752-4217-8b23-c2026360b588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2" nillable="true" ma:displayName="Sharing Hint Hash" ma:hidden="true" ma:internalName="SharingHintHash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9D07D296-198C-4DA5-B63E-55D20D93B953}">
  <ds:schemaRefs>
    <ds:schemaRef ds:uri="http://schemas.microsoft.com/office/infopath/2007/PartnerControls"/>
    <ds:schemaRef ds:uri="343c76de-4752-4217-8b23-c2026360b588"/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cf31d778-5f55-45b5-ba0d-2c15cafa4197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EBDD87CE-BB03-4B76-9241-D3D276AD338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B650889A-753F-4C45-8EFD-23CD4F304E0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f31d778-5f55-45b5-ba0d-2c15cafa4197"/>
    <ds:schemaRef ds:uri="343c76de-4752-4217-8b23-c2026360b58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239</Words>
  <Application>Microsoft Office PowerPoint</Application>
  <PresentationFormat>Widescreen</PresentationFormat>
  <Paragraphs>37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Calibri</vt:lpstr>
      <vt:lpstr>Franklin Gothic Book</vt:lpstr>
      <vt:lpstr>Franklin Gothic Medium</vt:lpstr>
      <vt:lpstr>1_Office Theme</vt:lpstr>
      <vt:lpstr>PowerPoint Presentation</vt:lpstr>
      <vt:lpstr>Sinking Ship</vt:lpstr>
      <vt:lpstr>1-2-3 Budget</vt:lpstr>
      <vt:lpstr>Budget Breakdown</vt:lpstr>
    </vt:vector>
  </TitlesOfParts>
  <Company>FDIC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Burroughs, Brittany L.</dc:creator>
  <cp:lastModifiedBy>Gustafson, Joan L.</cp:lastModifiedBy>
  <cp:revision>2</cp:revision>
  <dcterms:created xsi:type="dcterms:W3CDTF">2022-04-06T11:51:48Z</dcterms:created>
  <dcterms:modified xsi:type="dcterms:W3CDTF">2022-08-09T12:09:55Z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0x0101004140492961C60249A3F065AB78EE45D6</vt:lpwstr>
  </property>
</Properties>
</file>