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57" r:id="rId5"/>
    <p:sldId id="258" r:id="rId6"/>
    <p:sldId id="259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20" autoAdjust="0"/>
    <p:restoredTop sz="94660"/>
  </p:normalViewPr>
  <p:slideViewPr>
    <p:cSldViewPr snapToGrid="0">
      <p:cViewPr varScale="1">
        <p:scale>
          <a:sx n="74" d="100"/>
          <a:sy n="74" d="100"/>
        </p:scale>
        <p:origin x="184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914400" y="2125980"/>
            <a:ext cx="10363200" cy="67710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40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pPr marL="12700">
              <a:tabLst>
                <a:tab pos="2136775" algn="l"/>
              </a:tabLst>
            </a:pPr>
            <a:r>
              <a:rPr lang="en-US" smtClean="0"/>
              <a:t>Money</a:t>
            </a:r>
            <a:r>
              <a:rPr lang="en-US" spc="-5" smtClean="0"/>
              <a:t> </a:t>
            </a:r>
            <a:r>
              <a:rPr lang="en-US" smtClean="0"/>
              <a:t>Smart</a:t>
            </a:r>
            <a:r>
              <a:rPr lang="en-US" spc="-10" smtClean="0"/>
              <a:t> </a:t>
            </a:r>
            <a:r>
              <a:rPr lang="en-US" smtClean="0"/>
              <a:t>for</a:t>
            </a:r>
            <a:r>
              <a:rPr lang="en-US" spc="-5" smtClean="0"/>
              <a:t> </a:t>
            </a:r>
            <a:r>
              <a:rPr lang="en-US" spc="-10" smtClean="0"/>
              <a:t>Young</a:t>
            </a:r>
            <a:r>
              <a:rPr lang="en-US" spc="-20" smtClean="0"/>
              <a:t> </a:t>
            </a:r>
            <a:r>
              <a:rPr lang="en-US" spc="-10" smtClean="0"/>
              <a:t>People</a:t>
            </a:r>
            <a:r>
              <a:rPr lang="en-US" smtClean="0"/>
              <a:t>	Grades 9 -- </a:t>
            </a:r>
            <a:r>
              <a:rPr lang="en-US" spc="-25" smtClean="0"/>
              <a:t>12</a:t>
            </a:r>
            <a:endParaRPr lang="en-US" spc="-25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8/9/2022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9220967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0" i="0">
                <a:solidFill>
                  <a:schemeClr val="tx1"/>
                </a:solidFill>
                <a:latin typeface="Franklin Gothic Medium"/>
                <a:cs typeface="Franklin Gothic Medium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pPr marL="12700">
              <a:tabLst>
                <a:tab pos="2136775" algn="l"/>
              </a:tabLst>
            </a:pPr>
            <a:r>
              <a:rPr lang="en-US" smtClean="0"/>
              <a:t>Money</a:t>
            </a:r>
            <a:r>
              <a:rPr lang="en-US" spc="-5" smtClean="0"/>
              <a:t> </a:t>
            </a:r>
            <a:r>
              <a:rPr lang="en-US" smtClean="0"/>
              <a:t>Smart</a:t>
            </a:r>
            <a:r>
              <a:rPr lang="en-US" spc="-10" smtClean="0"/>
              <a:t> </a:t>
            </a:r>
            <a:r>
              <a:rPr lang="en-US" smtClean="0"/>
              <a:t>for</a:t>
            </a:r>
            <a:r>
              <a:rPr lang="en-US" spc="-5" smtClean="0"/>
              <a:t> </a:t>
            </a:r>
            <a:r>
              <a:rPr lang="en-US" spc="-10" smtClean="0"/>
              <a:t>Young</a:t>
            </a:r>
            <a:r>
              <a:rPr lang="en-US" spc="-20" smtClean="0"/>
              <a:t> </a:t>
            </a:r>
            <a:r>
              <a:rPr lang="en-US" spc="-10" smtClean="0"/>
              <a:t>People</a:t>
            </a:r>
            <a:r>
              <a:rPr lang="en-US" smtClean="0"/>
              <a:t>	Grades 9 -- </a:t>
            </a:r>
            <a:r>
              <a:rPr lang="en-US" spc="-25" smtClean="0"/>
              <a:t>12</a:t>
            </a:r>
            <a:endParaRPr lang="en-US" spc="-25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8/9/2022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525024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0" i="0">
                <a:solidFill>
                  <a:schemeClr val="tx1"/>
                </a:solidFill>
                <a:latin typeface="Franklin Gothic Medium"/>
                <a:cs typeface="Franklin Gothic Medium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09600" y="1577340"/>
            <a:ext cx="530352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278880" y="1577340"/>
            <a:ext cx="530352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pPr marL="12700">
              <a:tabLst>
                <a:tab pos="2136775" algn="l"/>
              </a:tabLst>
            </a:pPr>
            <a:r>
              <a:rPr lang="en-US" smtClean="0"/>
              <a:t>Money</a:t>
            </a:r>
            <a:r>
              <a:rPr lang="en-US" spc="-5" smtClean="0"/>
              <a:t> </a:t>
            </a:r>
            <a:r>
              <a:rPr lang="en-US" smtClean="0"/>
              <a:t>Smart</a:t>
            </a:r>
            <a:r>
              <a:rPr lang="en-US" spc="-10" smtClean="0"/>
              <a:t> </a:t>
            </a:r>
            <a:r>
              <a:rPr lang="en-US" smtClean="0"/>
              <a:t>for</a:t>
            </a:r>
            <a:r>
              <a:rPr lang="en-US" spc="-5" smtClean="0"/>
              <a:t> </a:t>
            </a:r>
            <a:r>
              <a:rPr lang="en-US" spc="-10" smtClean="0"/>
              <a:t>Young</a:t>
            </a:r>
            <a:r>
              <a:rPr lang="en-US" spc="-20" smtClean="0"/>
              <a:t> </a:t>
            </a:r>
            <a:r>
              <a:rPr lang="en-US" spc="-10" smtClean="0"/>
              <a:t>People</a:t>
            </a:r>
            <a:r>
              <a:rPr lang="en-US" smtClean="0"/>
              <a:t>	Grades 9 -- </a:t>
            </a:r>
            <a:r>
              <a:rPr lang="en-US" spc="-25" smtClean="0"/>
              <a:t>12</a:t>
            </a:r>
            <a:endParaRPr lang="en-US" spc="-25" dirty="0"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8/9/2022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1131166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0" i="0">
                <a:solidFill>
                  <a:schemeClr val="tx1"/>
                </a:solidFill>
                <a:latin typeface="Franklin Gothic Medium"/>
                <a:cs typeface="Franklin Gothic Medium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pPr marL="12700">
              <a:tabLst>
                <a:tab pos="2136775" algn="l"/>
              </a:tabLst>
            </a:pPr>
            <a:r>
              <a:rPr lang="en-US" smtClean="0"/>
              <a:t>Money</a:t>
            </a:r>
            <a:r>
              <a:rPr lang="en-US" spc="-5" smtClean="0"/>
              <a:t> </a:t>
            </a:r>
            <a:r>
              <a:rPr lang="en-US" smtClean="0"/>
              <a:t>Smart</a:t>
            </a:r>
            <a:r>
              <a:rPr lang="en-US" spc="-10" smtClean="0"/>
              <a:t> </a:t>
            </a:r>
            <a:r>
              <a:rPr lang="en-US" smtClean="0"/>
              <a:t>for</a:t>
            </a:r>
            <a:r>
              <a:rPr lang="en-US" spc="-5" smtClean="0"/>
              <a:t> </a:t>
            </a:r>
            <a:r>
              <a:rPr lang="en-US" spc="-10" smtClean="0"/>
              <a:t>Young</a:t>
            </a:r>
            <a:r>
              <a:rPr lang="en-US" spc="-20" smtClean="0"/>
              <a:t> </a:t>
            </a:r>
            <a:r>
              <a:rPr lang="en-US" spc="-10" smtClean="0"/>
              <a:t>People</a:t>
            </a:r>
            <a:r>
              <a:rPr lang="en-US" smtClean="0"/>
              <a:t>	Grades 9 -- </a:t>
            </a:r>
            <a:r>
              <a:rPr lang="en-US" spc="-25" smtClean="0"/>
              <a:t>12</a:t>
            </a:r>
            <a:endParaRPr lang="en-US" spc="-25" dirty="0"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8/9/2022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56506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11304016" y="306324"/>
            <a:ext cx="888153" cy="762000"/>
          </a:xfrm>
          <a:custGeom>
            <a:avLst/>
            <a:gdLst/>
            <a:ahLst/>
            <a:cxnLst/>
            <a:rect l="l" t="t" r="r" b="b"/>
            <a:pathLst>
              <a:path w="666115" h="762000">
                <a:moveTo>
                  <a:pt x="665988" y="0"/>
                </a:moveTo>
                <a:lnTo>
                  <a:pt x="0" y="0"/>
                </a:lnTo>
                <a:lnTo>
                  <a:pt x="0" y="762000"/>
                </a:lnTo>
                <a:lnTo>
                  <a:pt x="665988" y="762000"/>
                </a:lnTo>
                <a:lnTo>
                  <a:pt x="665988" y="0"/>
                </a:lnTo>
                <a:close/>
              </a:path>
            </a:pathLst>
          </a:custGeom>
          <a:solidFill>
            <a:srgbClr val="7030A0"/>
          </a:solidFill>
        </p:spPr>
        <p:txBody>
          <a:bodyPr wrap="square" lIns="0" tIns="0" rIns="0" bIns="0" rtlCol="0"/>
          <a:lstStyle/>
          <a:p>
            <a:endParaRPr sz="1800"/>
          </a:p>
        </p:txBody>
      </p:sp>
      <p:sp>
        <p:nvSpPr>
          <p:cNvPr id="17" name="bg object 17"/>
          <p:cNvSpPr/>
          <p:nvPr/>
        </p:nvSpPr>
        <p:spPr>
          <a:xfrm>
            <a:off x="0" y="304812"/>
            <a:ext cx="508000" cy="762000"/>
          </a:xfrm>
          <a:custGeom>
            <a:avLst/>
            <a:gdLst/>
            <a:ahLst/>
            <a:cxnLst/>
            <a:rect l="l" t="t" r="r" b="b"/>
            <a:pathLst>
              <a:path w="381000" h="762000">
                <a:moveTo>
                  <a:pt x="381000" y="0"/>
                </a:moveTo>
                <a:lnTo>
                  <a:pt x="0" y="0"/>
                </a:lnTo>
                <a:lnTo>
                  <a:pt x="0" y="761987"/>
                </a:lnTo>
                <a:lnTo>
                  <a:pt x="381000" y="761987"/>
                </a:lnTo>
                <a:lnTo>
                  <a:pt x="381000" y="0"/>
                </a:lnTo>
                <a:close/>
              </a:path>
            </a:pathLst>
          </a:custGeom>
          <a:solidFill>
            <a:srgbClr val="7030A0"/>
          </a:solidFill>
        </p:spPr>
        <p:txBody>
          <a:bodyPr wrap="square" lIns="0" tIns="0" rIns="0" bIns="0" rtlCol="0"/>
          <a:lstStyle/>
          <a:p>
            <a:endParaRPr sz="1800"/>
          </a:p>
        </p:txBody>
      </p:sp>
      <p:pic>
        <p:nvPicPr>
          <p:cNvPr id="18" name="bg object 18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14400" y="310896"/>
            <a:ext cx="9945115" cy="4574484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pPr marL="12700">
              <a:tabLst>
                <a:tab pos="2136775" algn="l"/>
              </a:tabLst>
            </a:pPr>
            <a:r>
              <a:rPr lang="en-US" smtClean="0"/>
              <a:t>Money</a:t>
            </a:r>
            <a:r>
              <a:rPr lang="en-US" spc="-5" smtClean="0"/>
              <a:t> </a:t>
            </a:r>
            <a:r>
              <a:rPr lang="en-US" smtClean="0"/>
              <a:t>Smart</a:t>
            </a:r>
            <a:r>
              <a:rPr lang="en-US" spc="-10" smtClean="0"/>
              <a:t> </a:t>
            </a:r>
            <a:r>
              <a:rPr lang="en-US" smtClean="0"/>
              <a:t>for</a:t>
            </a:r>
            <a:r>
              <a:rPr lang="en-US" spc="-5" smtClean="0"/>
              <a:t> </a:t>
            </a:r>
            <a:r>
              <a:rPr lang="en-US" spc="-10" smtClean="0"/>
              <a:t>Young</a:t>
            </a:r>
            <a:r>
              <a:rPr lang="en-US" spc="-20" smtClean="0"/>
              <a:t> </a:t>
            </a:r>
            <a:r>
              <a:rPr lang="en-US" spc="-10" smtClean="0"/>
              <a:t>People</a:t>
            </a:r>
            <a:r>
              <a:rPr lang="en-US" smtClean="0"/>
              <a:t>	Grades 9 -- </a:t>
            </a:r>
            <a:r>
              <a:rPr lang="en-US" spc="-25" smtClean="0"/>
              <a:t>12</a:t>
            </a:r>
            <a:endParaRPr lang="en-US" spc="-25" dirty="0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8/9/2022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1588507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11304016" y="306324"/>
            <a:ext cx="888153" cy="762000"/>
          </a:xfrm>
          <a:custGeom>
            <a:avLst/>
            <a:gdLst/>
            <a:ahLst/>
            <a:cxnLst/>
            <a:rect l="l" t="t" r="r" b="b"/>
            <a:pathLst>
              <a:path w="666115" h="762000">
                <a:moveTo>
                  <a:pt x="665988" y="0"/>
                </a:moveTo>
                <a:lnTo>
                  <a:pt x="0" y="0"/>
                </a:lnTo>
                <a:lnTo>
                  <a:pt x="0" y="762000"/>
                </a:lnTo>
                <a:lnTo>
                  <a:pt x="665988" y="762000"/>
                </a:lnTo>
                <a:lnTo>
                  <a:pt x="665988" y="0"/>
                </a:lnTo>
                <a:close/>
              </a:path>
            </a:pathLst>
          </a:custGeom>
          <a:solidFill>
            <a:srgbClr val="7030A0"/>
          </a:solidFill>
        </p:spPr>
        <p:txBody>
          <a:bodyPr wrap="square" lIns="0" tIns="0" rIns="0" bIns="0" rtlCol="0"/>
          <a:lstStyle/>
          <a:p>
            <a:endParaRPr sz="1800"/>
          </a:p>
        </p:txBody>
      </p:sp>
      <p:sp>
        <p:nvSpPr>
          <p:cNvPr id="17" name="bg object 17"/>
          <p:cNvSpPr/>
          <p:nvPr/>
        </p:nvSpPr>
        <p:spPr>
          <a:xfrm>
            <a:off x="0" y="304812"/>
            <a:ext cx="508000" cy="762000"/>
          </a:xfrm>
          <a:custGeom>
            <a:avLst/>
            <a:gdLst/>
            <a:ahLst/>
            <a:cxnLst/>
            <a:rect l="l" t="t" r="r" b="b"/>
            <a:pathLst>
              <a:path w="381000" h="762000">
                <a:moveTo>
                  <a:pt x="381000" y="0"/>
                </a:moveTo>
                <a:lnTo>
                  <a:pt x="0" y="0"/>
                </a:lnTo>
                <a:lnTo>
                  <a:pt x="0" y="761987"/>
                </a:lnTo>
                <a:lnTo>
                  <a:pt x="381000" y="761987"/>
                </a:lnTo>
                <a:lnTo>
                  <a:pt x="381000" y="0"/>
                </a:lnTo>
                <a:close/>
              </a:path>
            </a:pathLst>
          </a:custGeom>
          <a:solidFill>
            <a:srgbClr val="7030A0"/>
          </a:solidFill>
        </p:spPr>
        <p:txBody>
          <a:bodyPr wrap="square" lIns="0" tIns="0" rIns="0" bIns="0" rtlCol="0"/>
          <a:lstStyle/>
          <a:p>
            <a:endParaRPr sz="1800"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14588" y="305974"/>
            <a:ext cx="10762825" cy="69659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400" b="0" i="0">
                <a:solidFill>
                  <a:schemeClr val="tx1"/>
                </a:solidFill>
                <a:latin typeface="Franklin Gothic Medium"/>
                <a:cs typeface="Franklin Gothic Medium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804334" y="2925536"/>
            <a:ext cx="1027430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714587" y="6487374"/>
            <a:ext cx="4097867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pPr marL="12700">
              <a:tabLst>
                <a:tab pos="2136775" algn="l"/>
              </a:tabLst>
            </a:pPr>
            <a:r>
              <a:rPr lang="en-US" smtClean="0"/>
              <a:t>Money</a:t>
            </a:r>
            <a:r>
              <a:rPr lang="en-US" spc="-5" smtClean="0"/>
              <a:t> </a:t>
            </a:r>
            <a:r>
              <a:rPr lang="en-US" smtClean="0"/>
              <a:t>Smart</a:t>
            </a:r>
            <a:r>
              <a:rPr lang="en-US" spc="-10" smtClean="0"/>
              <a:t> </a:t>
            </a:r>
            <a:r>
              <a:rPr lang="en-US" smtClean="0"/>
              <a:t>for</a:t>
            </a:r>
            <a:r>
              <a:rPr lang="en-US" spc="-5" smtClean="0"/>
              <a:t> </a:t>
            </a:r>
            <a:r>
              <a:rPr lang="en-US" spc="-10" smtClean="0"/>
              <a:t>Young</a:t>
            </a:r>
            <a:r>
              <a:rPr lang="en-US" spc="-20" smtClean="0"/>
              <a:t> </a:t>
            </a:r>
            <a:r>
              <a:rPr lang="en-US" spc="-10" smtClean="0"/>
              <a:t>People</a:t>
            </a:r>
            <a:r>
              <a:rPr lang="en-US" smtClean="0"/>
              <a:t>	Grades 9 -- </a:t>
            </a:r>
            <a:r>
              <a:rPr lang="en-US" spc="-25" smtClean="0"/>
              <a:t>12</a:t>
            </a:r>
            <a:endParaRPr lang="en-US" spc="-25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09600" y="6377940"/>
            <a:ext cx="280416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8/9/2022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778240" y="6377940"/>
            <a:ext cx="280416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0108881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288540" y="4758153"/>
            <a:ext cx="7406640" cy="2014654"/>
          </a:xfrm>
          <a:prstGeom prst="rect">
            <a:avLst/>
          </a:prstGeom>
        </p:spPr>
        <p:txBody>
          <a:bodyPr vert="horz" wrap="square" lIns="0" tIns="146050" rIns="0" bIns="0" rtlCol="0">
            <a:spAutoFit/>
          </a:bodyPr>
          <a:lstStyle/>
          <a:p>
            <a:pPr marL="12700">
              <a:spcBef>
                <a:spcPts val="1150"/>
              </a:spcBef>
            </a:pPr>
            <a:r>
              <a:rPr sz="4400" kern="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Money</a:t>
            </a:r>
            <a:r>
              <a:rPr sz="4400" kern="0" spc="-75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 </a:t>
            </a:r>
            <a:r>
              <a:rPr sz="4400" kern="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Smart</a:t>
            </a:r>
            <a:r>
              <a:rPr sz="4400" kern="0" spc="-105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 </a:t>
            </a:r>
            <a:r>
              <a:rPr sz="4400" kern="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for</a:t>
            </a:r>
            <a:r>
              <a:rPr sz="4400" kern="0" spc="-8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 </a:t>
            </a:r>
            <a:r>
              <a:rPr sz="4400" kern="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Young</a:t>
            </a:r>
            <a:r>
              <a:rPr sz="4400" kern="0" spc="-85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 </a:t>
            </a:r>
            <a:r>
              <a:rPr sz="4400" kern="0" spc="-1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People</a:t>
            </a:r>
            <a:endParaRPr sz="4400" kern="0" dirty="0">
              <a:solidFill>
                <a:sysClr val="windowText" lastClr="000000"/>
              </a:solidFill>
              <a:latin typeface="Franklin Gothic Medium"/>
              <a:cs typeface="Franklin Gothic Medium"/>
            </a:endParaRPr>
          </a:p>
          <a:p>
            <a:pPr marL="12700">
              <a:spcBef>
                <a:spcPts val="770"/>
              </a:spcBef>
            </a:pPr>
            <a:r>
              <a:rPr sz="3200" kern="0" dirty="0">
                <a:solidFill>
                  <a:srgbClr val="7030A0"/>
                </a:solidFill>
                <a:latin typeface="Franklin Gothic Book"/>
                <a:cs typeface="Franklin Gothic Book"/>
              </a:rPr>
              <a:t>Grades</a:t>
            </a:r>
            <a:r>
              <a:rPr sz="3200" kern="0" spc="-25" dirty="0">
                <a:solidFill>
                  <a:srgbClr val="7030A0"/>
                </a:solidFill>
                <a:latin typeface="Franklin Gothic Book"/>
                <a:cs typeface="Franklin Gothic Book"/>
              </a:rPr>
              <a:t> </a:t>
            </a:r>
            <a:r>
              <a:rPr sz="3200" kern="0" dirty="0" smtClean="0">
                <a:solidFill>
                  <a:srgbClr val="7030A0"/>
                </a:solidFill>
                <a:latin typeface="Franklin Gothic Book"/>
                <a:cs typeface="Franklin Gothic Book"/>
              </a:rPr>
              <a:t>9-</a:t>
            </a:r>
            <a:r>
              <a:rPr sz="3200" kern="0" spc="-25" dirty="0" smtClean="0">
                <a:solidFill>
                  <a:srgbClr val="7030A0"/>
                </a:solidFill>
                <a:latin typeface="Franklin Gothic Book"/>
                <a:cs typeface="Franklin Gothic Book"/>
              </a:rPr>
              <a:t>12</a:t>
            </a:r>
            <a:endParaRPr lang="en-US" sz="3200" kern="0" spc="-25" dirty="0" smtClean="0">
              <a:solidFill>
                <a:srgbClr val="7030A0"/>
              </a:solidFill>
              <a:latin typeface="Franklin Gothic Book"/>
              <a:cs typeface="Franklin Gothic Book"/>
            </a:endParaRPr>
          </a:p>
          <a:p>
            <a:pPr marL="12700">
              <a:spcBef>
                <a:spcPts val="770"/>
              </a:spcBef>
            </a:pPr>
            <a:r>
              <a:rPr lang="en-US" sz="3200" kern="0" spc="-25" dirty="0" smtClean="0">
                <a:solidFill>
                  <a:srgbClr val="7030A0"/>
                </a:solidFill>
                <a:latin typeface="Franklin Gothic Book"/>
                <a:cs typeface="Franklin Gothic Book"/>
              </a:rPr>
              <a:t>Lesson 6: Bread-And-Butter</a:t>
            </a:r>
            <a:endParaRPr sz="3200" kern="0" dirty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0263484" y="545084"/>
            <a:ext cx="144780" cy="25840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spcBef>
                <a:spcPts val="95"/>
              </a:spcBef>
            </a:pPr>
            <a:r>
              <a:rPr sz="1600" kern="0" spc="-5" dirty="0">
                <a:solidFill>
                  <a:srgbClr val="FFFFFF"/>
                </a:solidFill>
                <a:latin typeface="Franklin Gothic Book"/>
                <a:cs typeface="Franklin Gothic Book"/>
              </a:rPr>
              <a:t>1</a:t>
            </a:r>
            <a:endParaRPr sz="16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209800" y="310896"/>
            <a:ext cx="7474316" cy="4594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33242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059941" y="305975"/>
            <a:ext cx="5494655" cy="6965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dirty="0"/>
              <a:t>Deduction</a:t>
            </a:r>
            <a:r>
              <a:rPr spc="-40" dirty="0"/>
              <a:t> </a:t>
            </a:r>
            <a:r>
              <a:rPr spc="-10" dirty="0"/>
              <a:t>Introduction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2248622" y="1778350"/>
            <a:ext cx="1628139" cy="51371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spcBef>
                <a:spcPts val="105"/>
              </a:spcBef>
            </a:pPr>
            <a:r>
              <a:rPr sz="32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Medicare</a:t>
            </a:r>
            <a:endParaRPr sz="32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0204080" y="545084"/>
            <a:ext cx="260350" cy="25840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spcBef>
                <a:spcPts val="95"/>
              </a:spcBef>
            </a:pPr>
            <a:r>
              <a:rPr sz="1600" kern="0" spc="-25" dirty="0">
                <a:solidFill>
                  <a:srgbClr val="FFFFFF"/>
                </a:solidFill>
                <a:latin typeface="Franklin Gothic Book"/>
                <a:cs typeface="Franklin Gothic Book"/>
              </a:rPr>
              <a:t>18</a:t>
            </a:r>
            <a:endParaRPr sz="16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7858521" y="1782240"/>
            <a:ext cx="2533650" cy="51371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spcBef>
                <a:spcPts val="105"/>
              </a:spcBef>
            </a:pPr>
            <a:r>
              <a:rPr sz="3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Social</a:t>
            </a:r>
            <a:r>
              <a:rPr sz="3200" kern="0" spc="-2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2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Security</a:t>
            </a:r>
            <a:endParaRPr sz="32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5111892" y="1782240"/>
            <a:ext cx="1948814" cy="51371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spcBef>
                <a:spcPts val="105"/>
              </a:spcBef>
            </a:pPr>
            <a:r>
              <a:rPr sz="3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Income</a:t>
            </a:r>
            <a:r>
              <a:rPr sz="3200" kern="0" spc="-3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200" kern="0" spc="-5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Tax</a:t>
            </a:r>
            <a:endParaRPr sz="32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</p:txBody>
      </p:sp>
      <p:pic>
        <p:nvPicPr>
          <p:cNvPr id="7" name="object 7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904970" y="2432305"/>
            <a:ext cx="2473468" cy="2522219"/>
          </a:xfrm>
          <a:prstGeom prst="rect">
            <a:avLst/>
          </a:prstGeom>
        </p:spPr>
      </p:pic>
      <p:pic>
        <p:nvPicPr>
          <p:cNvPr id="8" name="object 8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884361" y="2481042"/>
            <a:ext cx="2435454" cy="2436926"/>
          </a:xfrm>
          <a:prstGeom prst="rect">
            <a:avLst/>
          </a:prstGeom>
        </p:spPr>
      </p:pic>
      <p:pic>
        <p:nvPicPr>
          <p:cNvPr id="9" name="object 9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7780020" y="2432304"/>
            <a:ext cx="2522219" cy="2522219"/>
          </a:xfrm>
          <a:prstGeom prst="rect">
            <a:avLst/>
          </a:prstGeom>
        </p:spPr>
      </p:pic>
      <p:sp>
        <p:nvSpPr>
          <p:cNvPr id="10" name="object 10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tabLst>
                <a:tab pos="2136775" algn="l"/>
              </a:tabLst>
            </a:pPr>
            <a:r>
              <a:rPr kern="0" dirty="0">
                <a:solidFill>
                  <a:prstClr val="black"/>
                </a:solidFill>
              </a:rPr>
              <a:t>Money</a:t>
            </a:r>
            <a:r>
              <a:rPr kern="0" spc="-5" dirty="0">
                <a:solidFill>
                  <a:prstClr val="black"/>
                </a:solidFill>
              </a:rPr>
              <a:t> </a:t>
            </a:r>
            <a:r>
              <a:rPr kern="0" dirty="0">
                <a:solidFill>
                  <a:prstClr val="black"/>
                </a:solidFill>
              </a:rPr>
              <a:t>Smart</a:t>
            </a:r>
            <a:r>
              <a:rPr kern="0" spc="-10" dirty="0">
                <a:solidFill>
                  <a:prstClr val="black"/>
                </a:solidFill>
              </a:rPr>
              <a:t> </a:t>
            </a:r>
            <a:r>
              <a:rPr kern="0" dirty="0">
                <a:solidFill>
                  <a:prstClr val="black"/>
                </a:solidFill>
              </a:rPr>
              <a:t>for</a:t>
            </a:r>
            <a:r>
              <a:rPr kern="0" spc="-5" dirty="0">
                <a:solidFill>
                  <a:prstClr val="black"/>
                </a:solidFill>
              </a:rPr>
              <a:t> </a:t>
            </a:r>
            <a:r>
              <a:rPr kern="0" spc="-10" dirty="0">
                <a:solidFill>
                  <a:prstClr val="black"/>
                </a:solidFill>
              </a:rPr>
              <a:t>Young</a:t>
            </a:r>
            <a:r>
              <a:rPr kern="0" spc="-20" dirty="0">
                <a:solidFill>
                  <a:prstClr val="black"/>
                </a:solidFill>
              </a:rPr>
              <a:t> </a:t>
            </a:r>
            <a:r>
              <a:rPr kern="0" spc="-10" dirty="0">
                <a:solidFill>
                  <a:prstClr val="black"/>
                </a:solidFill>
              </a:rPr>
              <a:t>People</a:t>
            </a:r>
            <a:r>
              <a:rPr kern="0" dirty="0">
                <a:solidFill>
                  <a:prstClr val="black"/>
                </a:solidFill>
              </a:rPr>
              <a:t>	Grades 9 -- </a:t>
            </a:r>
            <a:r>
              <a:rPr kern="0" spc="-25" dirty="0">
                <a:solidFill>
                  <a:prstClr val="black"/>
                </a:solidFill>
              </a:rPr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19133034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059940" y="305975"/>
            <a:ext cx="2308860" cy="6965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pc="-10" dirty="0"/>
              <a:t>Paycheck</a:t>
            </a: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442717" y="1295400"/>
            <a:ext cx="5469635" cy="4861560"/>
          </a:xfrm>
          <a:prstGeom prst="rect">
            <a:avLst/>
          </a:prstGeom>
        </p:spPr>
      </p:pic>
      <p:sp>
        <p:nvSpPr>
          <p:cNvPr id="4" name="object 4"/>
          <p:cNvSpPr txBox="1"/>
          <p:nvPr/>
        </p:nvSpPr>
        <p:spPr>
          <a:xfrm>
            <a:off x="10205605" y="545084"/>
            <a:ext cx="257175" cy="25840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spcBef>
                <a:spcPts val="95"/>
              </a:spcBef>
            </a:pPr>
            <a:r>
              <a:rPr sz="1600" kern="0" spc="-25" dirty="0">
                <a:solidFill>
                  <a:srgbClr val="FFFFFF"/>
                </a:solidFill>
                <a:latin typeface="Franklin Gothic Book"/>
                <a:cs typeface="Franklin Gothic Book"/>
              </a:rPr>
              <a:t>19</a:t>
            </a:r>
            <a:endParaRPr sz="16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tabLst>
                <a:tab pos="2136775" algn="l"/>
              </a:tabLst>
            </a:pPr>
            <a:r>
              <a:rPr kern="0" dirty="0">
                <a:solidFill>
                  <a:prstClr val="black"/>
                </a:solidFill>
              </a:rPr>
              <a:t>Money</a:t>
            </a:r>
            <a:r>
              <a:rPr kern="0" spc="-5" dirty="0">
                <a:solidFill>
                  <a:prstClr val="black"/>
                </a:solidFill>
              </a:rPr>
              <a:t> </a:t>
            </a:r>
            <a:r>
              <a:rPr kern="0" dirty="0">
                <a:solidFill>
                  <a:prstClr val="black"/>
                </a:solidFill>
              </a:rPr>
              <a:t>Smart</a:t>
            </a:r>
            <a:r>
              <a:rPr kern="0" spc="-10" dirty="0">
                <a:solidFill>
                  <a:prstClr val="black"/>
                </a:solidFill>
              </a:rPr>
              <a:t> </a:t>
            </a:r>
            <a:r>
              <a:rPr kern="0" dirty="0">
                <a:solidFill>
                  <a:prstClr val="black"/>
                </a:solidFill>
              </a:rPr>
              <a:t>for</a:t>
            </a:r>
            <a:r>
              <a:rPr kern="0" spc="-5" dirty="0">
                <a:solidFill>
                  <a:prstClr val="black"/>
                </a:solidFill>
              </a:rPr>
              <a:t> </a:t>
            </a:r>
            <a:r>
              <a:rPr kern="0" spc="-10" dirty="0">
                <a:solidFill>
                  <a:prstClr val="black"/>
                </a:solidFill>
              </a:rPr>
              <a:t>Young</a:t>
            </a:r>
            <a:r>
              <a:rPr kern="0" spc="-20" dirty="0">
                <a:solidFill>
                  <a:prstClr val="black"/>
                </a:solidFill>
              </a:rPr>
              <a:t> </a:t>
            </a:r>
            <a:r>
              <a:rPr kern="0" spc="-10" dirty="0">
                <a:solidFill>
                  <a:prstClr val="black"/>
                </a:solidFill>
              </a:rPr>
              <a:t>People</a:t>
            </a:r>
            <a:r>
              <a:rPr kern="0" dirty="0">
                <a:solidFill>
                  <a:prstClr val="black"/>
                </a:solidFill>
              </a:rPr>
              <a:t>	Grades 9 -- </a:t>
            </a:r>
            <a:r>
              <a:rPr kern="0" spc="-25" dirty="0">
                <a:solidFill>
                  <a:prstClr val="black"/>
                </a:solidFill>
              </a:rPr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2569945659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140492961C60249A3F065AB78EE45D6" ma:contentTypeVersion="6" ma:contentTypeDescription="Create a new document." ma:contentTypeScope="" ma:versionID="36d3f91205447c73e7d4f839bc87520c">
  <xsd:schema xmlns:xsd="http://www.w3.org/2001/XMLSchema" xmlns:xs="http://www.w3.org/2001/XMLSchema" xmlns:p="http://schemas.microsoft.com/office/2006/metadata/properties" xmlns:ns3="cf31d778-5f55-45b5-ba0d-2c15cafa4197" xmlns:ns4="343c76de-4752-4217-8b23-c2026360b588" targetNamespace="http://schemas.microsoft.com/office/2006/metadata/properties" ma:root="true" ma:fieldsID="453c5fde963ec1d02298c4bbe32480b4" ns3:_="" ns4:_="">
    <xsd:import namespace="cf31d778-5f55-45b5-ba0d-2c15cafa4197"/>
    <xsd:import namespace="343c76de-4752-4217-8b23-c2026360b588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f31d778-5f55-45b5-ba0d-2c15cafa419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3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43c76de-4752-4217-8b23-c2026360b58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EEB813D-8A64-4CFD-B5C9-DCC6952A79AE}">
  <ds:schemaRefs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343c76de-4752-4217-8b23-c2026360b588"/>
    <ds:schemaRef ds:uri="http://purl.org/dc/elements/1.1/"/>
    <ds:schemaRef ds:uri="cf31d778-5f55-45b5-ba0d-2c15cafa4197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663AC988-2D34-4EAC-9AF8-27B9E4897EF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6F3CB80-C9E9-4953-BB50-4F203BB0C66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f31d778-5f55-45b5-ba0d-2c15cafa4197"/>
    <ds:schemaRef ds:uri="343c76de-4752-4217-8b23-c2026360b58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42</Words>
  <Application>Microsoft Office PowerPoint</Application>
  <PresentationFormat>Widescreen</PresentationFormat>
  <Paragraphs>13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Calibri</vt:lpstr>
      <vt:lpstr>Franklin Gothic Book</vt:lpstr>
      <vt:lpstr>Franklin Gothic Medium</vt:lpstr>
      <vt:lpstr>1_Office Theme</vt:lpstr>
      <vt:lpstr>PowerPoint Presentation</vt:lpstr>
      <vt:lpstr>Deduction Introduction</vt:lpstr>
      <vt:lpstr>Paycheck</vt:lpstr>
    </vt:vector>
  </TitlesOfParts>
  <Company>FDIC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Burroughs, Brittany L.</dc:creator>
  <cp:lastModifiedBy>Gustafson, Joan L.</cp:lastModifiedBy>
  <cp:revision>2</cp:revision>
  <dcterms:created xsi:type="dcterms:W3CDTF">2022-04-06T11:59:06Z</dcterms:created>
  <dcterms:modified xsi:type="dcterms:W3CDTF">2022-08-09T12:13:46Z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0x0101004140492961C60249A3F065AB78EE45D6</vt:lpwstr>
  </property>
</Properties>
</file>