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5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3076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7938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0937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339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4334" y="2925536"/>
            <a:ext cx="102743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5641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2: Designing Dreams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399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323405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Aisha’s</a:t>
            </a:r>
            <a:r>
              <a:rPr spc="-30" dirty="0"/>
              <a:t> </a:t>
            </a:r>
            <a:r>
              <a:rPr spc="-20" dirty="0"/>
              <a:t>Goals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6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12341" y="1282070"/>
            <a:ext cx="7552690" cy="39581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890269">
              <a:spcBef>
                <a:spcPts val="105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Short-term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goal:</a:t>
            </a:r>
            <a:r>
              <a:rPr sz="3200" kern="0" spc="1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work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part-time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3200" kern="0" spc="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high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school</a:t>
            </a:r>
            <a:r>
              <a:rPr sz="32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save</a:t>
            </a:r>
            <a:r>
              <a:rPr sz="3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up</a:t>
            </a:r>
            <a:r>
              <a:rPr sz="3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32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college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50"/>
              </a:spcBef>
            </a:pPr>
            <a:endParaRPr sz="29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926465" marR="21590"/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Intermediate</a:t>
            </a:r>
            <a:r>
              <a:rPr sz="3200" kern="0" spc="-6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goal: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go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3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college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nursing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 balance</a:t>
            </a:r>
            <a:r>
              <a:rPr sz="32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working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part-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time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45"/>
              </a:spcBef>
            </a:pPr>
            <a:endParaRPr sz="3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870075" marR="5080"/>
            <a:r>
              <a:rPr sz="32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Long-</a:t>
            </a: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term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goal: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obtain</a:t>
            </a:r>
            <a:r>
              <a:rPr sz="32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job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</a:t>
            </a:r>
            <a:r>
              <a:rPr sz="32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registered</a:t>
            </a:r>
            <a:r>
              <a:rPr sz="3200" kern="0" spc="-9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nurse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293619" y="2429255"/>
            <a:ext cx="754380" cy="769620"/>
          </a:xfrm>
          <a:custGeom>
            <a:avLst/>
            <a:gdLst/>
            <a:ahLst/>
            <a:cxnLst/>
            <a:rect l="l" t="t" r="r" b="b"/>
            <a:pathLst>
              <a:path w="754380" h="769619">
                <a:moveTo>
                  <a:pt x="188595" y="0"/>
                </a:moveTo>
                <a:lnTo>
                  <a:pt x="0" y="0"/>
                </a:lnTo>
                <a:lnTo>
                  <a:pt x="0" y="668070"/>
                </a:lnTo>
                <a:lnTo>
                  <a:pt x="565785" y="668070"/>
                </a:lnTo>
                <a:lnTo>
                  <a:pt x="565785" y="769620"/>
                </a:lnTo>
                <a:lnTo>
                  <a:pt x="754380" y="573773"/>
                </a:lnTo>
                <a:lnTo>
                  <a:pt x="565785" y="377926"/>
                </a:lnTo>
                <a:lnTo>
                  <a:pt x="565785" y="479475"/>
                </a:lnTo>
                <a:lnTo>
                  <a:pt x="188595" y="479475"/>
                </a:lnTo>
                <a:lnTo>
                  <a:pt x="188595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3221736" y="3884676"/>
            <a:ext cx="756285" cy="768350"/>
          </a:xfrm>
          <a:custGeom>
            <a:avLst/>
            <a:gdLst/>
            <a:ahLst/>
            <a:cxnLst/>
            <a:rect l="l" t="t" r="r" b="b"/>
            <a:pathLst>
              <a:path w="756285" h="768350">
                <a:moveTo>
                  <a:pt x="188975" y="0"/>
                </a:moveTo>
                <a:lnTo>
                  <a:pt x="0" y="0"/>
                </a:lnTo>
                <a:lnTo>
                  <a:pt x="0" y="666343"/>
                </a:lnTo>
                <a:lnTo>
                  <a:pt x="566928" y="666343"/>
                </a:lnTo>
                <a:lnTo>
                  <a:pt x="566928" y="768096"/>
                </a:lnTo>
                <a:lnTo>
                  <a:pt x="755904" y="571855"/>
                </a:lnTo>
                <a:lnTo>
                  <a:pt x="566928" y="375615"/>
                </a:lnTo>
                <a:lnTo>
                  <a:pt x="566928" y="477367"/>
                </a:lnTo>
                <a:lnTo>
                  <a:pt x="188975" y="477367"/>
                </a:lnTo>
                <a:lnTo>
                  <a:pt x="188975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810653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421005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What’s</a:t>
            </a:r>
            <a:r>
              <a:rPr spc="-25" dirty="0"/>
              <a:t> </a:t>
            </a:r>
            <a:r>
              <a:rPr dirty="0"/>
              <a:t>in</a:t>
            </a:r>
            <a:r>
              <a:rPr spc="-10" dirty="0"/>
              <a:t> </a:t>
            </a:r>
            <a:r>
              <a:rPr dirty="0"/>
              <a:t>a</a:t>
            </a:r>
            <a:r>
              <a:rPr spc="-20" dirty="0"/>
              <a:t> </a:t>
            </a:r>
            <a:r>
              <a:rPr spc="-10" dirty="0"/>
              <a:t>Plan?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183310" y="1269058"/>
            <a:ext cx="7226300" cy="14204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spcBef>
                <a:spcPts val="105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financial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plan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series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steps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take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order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reach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goal.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4639310">
              <a:spcBef>
                <a:spcPts val="894"/>
              </a:spcBef>
            </a:pP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Creating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a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budget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7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48377" y="3233172"/>
            <a:ext cx="1760855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spcBef>
                <a:spcPts val="105"/>
              </a:spcBef>
            </a:pP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Weighing</a:t>
            </a:r>
            <a:r>
              <a:rPr sz="20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needs </a:t>
            </a: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and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wants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57517" y="4373114"/>
            <a:ext cx="1902460" cy="63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Analyzing </a:t>
            </a: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opportunity</a:t>
            </a:r>
            <a:r>
              <a:rPr sz="2000" kern="0" spc="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costs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85541" y="5390891"/>
            <a:ext cx="2967990" cy="63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92125" marR="5080" indent="-480059">
              <a:spcBef>
                <a:spcPts val="100"/>
              </a:spcBef>
            </a:pP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Making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a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spending,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saving, </a:t>
            </a: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and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investing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plan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14143" y="4235679"/>
            <a:ext cx="1992630" cy="63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4950" marR="5080" indent="-222885">
              <a:spcBef>
                <a:spcPts val="100"/>
              </a:spcBef>
            </a:pP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Limiting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expenses </a:t>
            </a: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when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necessary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32556" y="2943033"/>
            <a:ext cx="1517015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411480">
              <a:spcBef>
                <a:spcPts val="105"/>
              </a:spcBef>
            </a:pP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Managing </a:t>
            </a:r>
            <a:r>
              <a:rPr sz="20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peer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pressure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5049" y="2500884"/>
            <a:ext cx="2805683" cy="2813303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947906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41931" y="3374172"/>
            <a:ext cx="2629002" cy="302584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3380104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Poor</a:t>
            </a:r>
            <a:r>
              <a:rPr spc="-75" dirty="0"/>
              <a:t> </a:t>
            </a:r>
            <a:r>
              <a:rPr spc="-10" dirty="0"/>
              <a:t>Planning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8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12341" y="1282070"/>
            <a:ext cx="7638415" cy="46374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14935">
              <a:spcBef>
                <a:spcPts val="105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“By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3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time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they</a:t>
            </a:r>
            <a:r>
              <a:rPr sz="3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been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retired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two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years,</a:t>
            </a:r>
            <a:r>
              <a:rPr sz="3200" kern="0" spc="-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78%</a:t>
            </a:r>
            <a:r>
              <a:rPr sz="32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3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former</a:t>
            </a:r>
            <a:r>
              <a:rPr sz="32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NFL</a:t>
            </a:r>
            <a:r>
              <a:rPr sz="32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players</a:t>
            </a:r>
            <a:r>
              <a:rPr sz="32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</a:t>
            </a:r>
            <a:r>
              <a:rPr sz="32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gone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bankrupt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under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financial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stress;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within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five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years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after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retirement,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2755900" marR="617220">
              <a:lnSpc>
                <a:spcPts val="3840"/>
              </a:lnSpc>
              <a:spcBef>
                <a:spcPts val="120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estimated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60%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former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NBA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players</a:t>
            </a:r>
            <a:r>
              <a:rPr sz="32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broke.”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10"/>
              </a:spcBef>
            </a:pP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228340" marR="5080" indent="1988820" algn="just">
              <a:lnSpc>
                <a:spcPct val="110000"/>
              </a:lnSpc>
              <a:spcBef>
                <a:spcPts val="5"/>
              </a:spcBef>
            </a:pP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—</a:t>
            </a:r>
            <a:r>
              <a:rPr sz="2400" i="1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Sports</a:t>
            </a:r>
            <a:r>
              <a:rPr sz="2400" i="1" kern="0" spc="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i="1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Illustrated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“How</a:t>
            </a:r>
            <a:r>
              <a:rPr sz="24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Why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Athletes</a:t>
            </a:r>
            <a:r>
              <a:rPr sz="24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Go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Broke”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Pablo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S.</a:t>
            </a:r>
            <a:r>
              <a:rPr sz="24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Torre,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March</a:t>
            </a:r>
            <a:r>
              <a:rPr sz="24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23,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2009</a:t>
            </a:r>
            <a:endParaRPr sz="24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1970258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9A5DC4-25AB-4396-8F2C-DB2CAD5C29A7}">
  <ds:schemaRefs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25FAC24-3D00-43F0-9E10-3AABAF7FF31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D58622-1E01-419B-B170-2AB81D5523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199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Franklin Gothic Book</vt:lpstr>
      <vt:lpstr>Franklin Gothic Medium</vt:lpstr>
      <vt:lpstr>1_Office Theme</vt:lpstr>
      <vt:lpstr>PowerPoint Presentation</vt:lpstr>
      <vt:lpstr>Aisha’s Goals</vt:lpstr>
      <vt:lpstr>What’s in a Plan?</vt:lpstr>
      <vt:lpstr>Poor Planning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3</cp:revision>
  <dcterms:created xsi:type="dcterms:W3CDTF">2022-04-01T18:06:18Z</dcterms:created>
  <dcterms:modified xsi:type="dcterms:W3CDTF">2022-08-09T12:07:57Z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