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49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761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8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71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68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208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1: Working Hard for the Money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87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25311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783714" algn="l"/>
              </a:tabLst>
            </a:pPr>
            <a:r>
              <a:rPr spc="-10" dirty="0"/>
              <a:t>Dream</a:t>
            </a:r>
            <a:r>
              <a:rPr dirty="0"/>
              <a:t>	</a:t>
            </a:r>
            <a:r>
              <a:rPr spc="-25" dirty="0"/>
              <a:t>job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2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1" y="1531111"/>
            <a:ext cx="7699375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5620">
              <a:spcBef>
                <a:spcPts val="10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interests?</a:t>
            </a:r>
            <a:r>
              <a:rPr sz="3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excites</a:t>
            </a:r>
            <a:r>
              <a:rPr sz="3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577850" indent="-515620">
              <a:lnSpc>
                <a:spcPct val="80000"/>
              </a:lnSpc>
              <a:spcBef>
                <a:spcPts val="72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 you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good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at?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skills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204470" indent="-515620">
              <a:lnSpc>
                <a:spcPts val="2880"/>
              </a:lnSpc>
              <a:spcBef>
                <a:spcPts val="69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want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after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high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school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college?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indent="-515620">
              <a:spcBef>
                <a:spcPts val="2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dream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job,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why?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5080" indent="-515620">
              <a:lnSpc>
                <a:spcPts val="2880"/>
              </a:lnSpc>
              <a:spcBef>
                <a:spcPts val="695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What</a:t>
            </a:r>
            <a:r>
              <a:rPr sz="3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skills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think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are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required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dream</a:t>
            </a:r>
            <a:r>
              <a:rPr sz="3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527685" marR="679450" indent="-515620">
              <a:lnSpc>
                <a:spcPts val="2880"/>
              </a:lnSpc>
              <a:spcBef>
                <a:spcPts val="720"/>
              </a:spcBef>
              <a:buFontTx/>
              <a:buAutoNum type="arabicPeriod"/>
              <a:tabLst>
                <a:tab pos="527685" algn="l"/>
                <a:tab pos="528320" algn="l"/>
              </a:tabLst>
            </a:pP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How</a:t>
            </a:r>
            <a:r>
              <a:rPr sz="3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3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think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could</a:t>
            </a:r>
            <a:r>
              <a:rPr sz="3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get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skills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needed</a:t>
            </a:r>
            <a:r>
              <a:rPr sz="3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3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your</a:t>
            </a:r>
            <a:r>
              <a:rPr sz="3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dream</a:t>
            </a:r>
            <a:r>
              <a:rPr sz="3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job?</a:t>
            </a:r>
            <a:endParaRPr sz="3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72928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65049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Possible</a:t>
            </a:r>
            <a:r>
              <a:rPr spc="-155" dirty="0"/>
              <a:t> </a:t>
            </a:r>
            <a:r>
              <a:rPr dirty="0"/>
              <a:t>Employer</a:t>
            </a:r>
            <a:r>
              <a:rPr spc="-110" dirty="0"/>
              <a:t> </a:t>
            </a:r>
            <a:r>
              <a:rPr spc="-10" dirty="0"/>
              <a:t>Benefits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3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685" y="1372327"/>
            <a:ext cx="7777480" cy="47097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130175">
              <a:lnSpc>
                <a:spcPct val="80000"/>
              </a:lnSpc>
              <a:spcBef>
                <a:spcPts val="585"/>
              </a:spcBef>
            </a:pP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Health</a:t>
            </a:r>
            <a:r>
              <a:rPr sz="2000" kern="0" spc="-8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Insurance:</a:t>
            </a:r>
            <a:r>
              <a:rPr sz="2000" kern="0" spc="-6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helps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cover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</a:t>
            </a:r>
            <a:r>
              <a:rPr sz="2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medical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costs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related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illness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injury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367665">
              <a:lnSpc>
                <a:spcPct val="80000"/>
              </a:lnSpc>
              <a:spcBef>
                <a:spcPts val="480"/>
              </a:spcBef>
            </a:pP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Flexible</a:t>
            </a:r>
            <a:r>
              <a:rPr sz="2000" kern="0" spc="-6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Spending</a:t>
            </a:r>
            <a:r>
              <a:rPr sz="2000" kern="0" spc="-5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Accounts:</a:t>
            </a:r>
            <a:r>
              <a:rPr sz="2000" kern="0" spc="-4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free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set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aside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by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employee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often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used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out-of-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pocket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medical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Retirement</a:t>
            </a:r>
            <a:r>
              <a:rPr sz="2000" kern="0" spc="-9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rgbClr val="7030A0"/>
                </a:solidFill>
                <a:latin typeface="Franklin Gothic Book"/>
                <a:cs typeface="Franklin Gothic Book"/>
              </a:rPr>
              <a:t>Accounts: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4965" marR="5080" indent="-274320">
              <a:spcBef>
                <a:spcPts val="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401(k):</a:t>
            </a:r>
            <a:r>
              <a:rPr sz="2000" kern="0" spc="-6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employer-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sponsored</a:t>
            </a:r>
            <a:r>
              <a:rPr sz="20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accumulate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that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gives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r>
              <a:rPr sz="2000" kern="0" spc="-7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choice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investment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options,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typically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mutual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funds.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who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participate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traditional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401(k)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plan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have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portion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their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pre-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salary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invested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directly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</a:t>
            </a:r>
            <a:r>
              <a:rPr sz="20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option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options</a:t>
            </a:r>
            <a:r>
              <a:rPr sz="2000" kern="0" spc="-6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they</a:t>
            </a:r>
            <a:r>
              <a:rPr sz="20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choose.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354965" marR="277495" indent="-274955">
              <a:spcBef>
                <a:spcPts val="20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403(b):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exclusively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for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employees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public</a:t>
            </a:r>
            <a:r>
              <a:rPr sz="20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schools</a:t>
            </a:r>
            <a:r>
              <a:rPr sz="20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certain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tax-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exempt</a:t>
            </a:r>
            <a:r>
              <a:rPr sz="2000" kern="0" spc="-9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organizations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accumulate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retirement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386080">
              <a:lnSpc>
                <a:spcPct val="80000"/>
              </a:lnSpc>
              <a:spcBef>
                <a:spcPts val="480"/>
              </a:spcBef>
            </a:pP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Life</a:t>
            </a:r>
            <a:r>
              <a:rPr sz="2000" kern="0" spc="-6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Insurance:</a:t>
            </a:r>
            <a:r>
              <a:rPr sz="2000" kern="0" spc="-60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provides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money</a:t>
            </a:r>
            <a:r>
              <a:rPr sz="2000" kern="0" spc="-5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beneficiary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after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death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of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insured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 marR="609600">
              <a:lnSpc>
                <a:spcPct val="80000"/>
              </a:lnSpc>
              <a:spcBef>
                <a:spcPts val="480"/>
              </a:spcBef>
            </a:pPr>
            <a:r>
              <a:rPr sz="20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Extras:</a:t>
            </a:r>
            <a:r>
              <a:rPr sz="2000" kern="0" spc="-6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child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care,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relocation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expenses,</a:t>
            </a:r>
            <a:r>
              <a:rPr sz="20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tuition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reimbursement,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transportation,</a:t>
            </a:r>
            <a:r>
              <a:rPr sz="20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wellness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programs,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discounts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on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products/services</a:t>
            </a:r>
            <a:endParaRPr sz="20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26828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230886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/>
              <a:t>Paycheck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4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3117" y="1179585"/>
            <a:ext cx="5711791" cy="514806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91748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" y="1578865"/>
            <a:ext cx="1562052" cy="156206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409076" y="1510536"/>
            <a:ext cx="8832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" marR="5080" indent="-66040">
              <a:spcBef>
                <a:spcPts val="100"/>
              </a:spcBef>
            </a:pPr>
            <a:r>
              <a:rPr kern="0" spc="-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Two-</a:t>
            </a:r>
            <a:r>
              <a:rPr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Year 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College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5923" y="1578864"/>
            <a:ext cx="1563554" cy="15620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4501" y="4166615"/>
            <a:ext cx="1562065" cy="156355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5923" y="4166615"/>
            <a:ext cx="1563554" cy="156355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77329" y="1578864"/>
            <a:ext cx="1563553" cy="15620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77327" y="4166615"/>
            <a:ext cx="1563554" cy="156355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18935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/>
              <a:t>Choices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5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13209" y="1464359"/>
            <a:ext cx="9378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5080" indent="-93345">
              <a:spcBef>
                <a:spcPts val="100"/>
              </a:spcBef>
            </a:pPr>
            <a:r>
              <a:rPr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Four-</a:t>
            </a:r>
            <a:r>
              <a:rPr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Year 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College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98345" y="1594661"/>
            <a:ext cx="1493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Apprenticeship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1482" y="4194529"/>
            <a:ext cx="758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Military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90350" y="4030394"/>
            <a:ext cx="102996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265">
              <a:spcBef>
                <a:spcPts val="100"/>
              </a:spcBef>
            </a:pPr>
            <a:r>
              <a:rPr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Direct</a:t>
            </a:r>
            <a:r>
              <a:rPr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to </a:t>
            </a:r>
            <a:r>
              <a:rPr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Workforce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76654" y="2600273"/>
            <a:ext cx="1052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marR="5080" indent="-125095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On-the-</a:t>
            </a:r>
            <a:r>
              <a:rPr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Job 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Training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87410" y="2662050"/>
            <a:ext cx="1125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915" marR="5080" indent="-196850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Associate’s Degree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61908" y="5316325"/>
            <a:ext cx="1377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2585" marR="5080" indent="-350520">
              <a:spcBef>
                <a:spcPts val="100"/>
              </a:spcBef>
            </a:pPr>
            <a:r>
              <a:rPr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Armed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Forces 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Career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56694" y="2625017"/>
            <a:ext cx="1051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2720" marR="5080" indent="-160020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Bachelor’s Degree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24283" y="5372789"/>
            <a:ext cx="3543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Job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06524" y="5316325"/>
            <a:ext cx="1386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>
              <a:spcBef>
                <a:spcPts val="100"/>
              </a:spcBef>
            </a:pPr>
            <a:r>
              <a:rPr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Owning</a:t>
            </a:r>
            <a:r>
              <a:rPr kern="0" spc="-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Your </a:t>
            </a:r>
            <a:r>
              <a:rPr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Own </a:t>
            </a: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Business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88134" y="4194585"/>
            <a:ext cx="1303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Entrepreneur</a:t>
            </a:r>
            <a:endParaRPr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535679" y="2118360"/>
            <a:ext cx="631190" cy="521334"/>
            <a:chOff x="2011679" y="2118360"/>
            <a:chExt cx="631190" cy="521334"/>
          </a:xfrm>
        </p:grpSpPr>
        <p:sp>
          <p:nvSpPr>
            <p:cNvPr id="23" name="object 23"/>
            <p:cNvSpPr/>
            <p:nvPr/>
          </p:nvSpPr>
          <p:spPr>
            <a:xfrm>
              <a:off x="2024633" y="2131314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5" h="495300">
                  <a:moveTo>
                    <a:pt x="453770" y="0"/>
                  </a:moveTo>
                  <a:lnTo>
                    <a:pt x="151257" y="0"/>
                  </a:lnTo>
                  <a:lnTo>
                    <a:pt x="151257" y="247650"/>
                  </a:lnTo>
                  <a:lnTo>
                    <a:pt x="0" y="247650"/>
                  </a:lnTo>
                  <a:lnTo>
                    <a:pt x="302514" y="495300"/>
                  </a:lnTo>
                  <a:lnTo>
                    <a:pt x="605028" y="247650"/>
                  </a:lnTo>
                  <a:lnTo>
                    <a:pt x="453770" y="247650"/>
                  </a:lnTo>
                  <a:lnTo>
                    <a:pt x="45377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024633" y="2131314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5" h="495300">
                  <a:moveTo>
                    <a:pt x="0" y="247650"/>
                  </a:moveTo>
                  <a:lnTo>
                    <a:pt x="151257" y="247650"/>
                  </a:lnTo>
                  <a:lnTo>
                    <a:pt x="151257" y="0"/>
                  </a:lnTo>
                  <a:lnTo>
                    <a:pt x="453770" y="0"/>
                  </a:lnTo>
                  <a:lnTo>
                    <a:pt x="453770" y="247650"/>
                  </a:lnTo>
                  <a:lnTo>
                    <a:pt x="605028" y="247650"/>
                  </a:lnTo>
                  <a:lnTo>
                    <a:pt x="302514" y="495300"/>
                  </a:lnTo>
                  <a:lnTo>
                    <a:pt x="0" y="247650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6467855" y="2118360"/>
            <a:ext cx="631190" cy="521334"/>
            <a:chOff x="4943855" y="2118360"/>
            <a:chExt cx="631190" cy="521334"/>
          </a:xfrm>
        </p:grpSpPr>
        <p:sp>
          <p:nvSpPr>
            <p:cNvPr id="26" name="object 26"/>
            <p:cNvSpPr/>
            <p:nvPr/>
          </p:nvSpPr>
          <p:spPr>
            <a:xfrm>
              <a:off x="4956809" y="2131314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4" h="495300">
                  <a:moveTo>
                    <a:pt x="453770" y="0"/>
                  </a:moveTo>
                  <a:lnTo>
                    <a:pt x="151257" y="0"/>
                  </a:lnTo>
                  <a:lnTo>
                    <a:pt x="151257" y="247650"/>
                  </a:lnTo>
                  <a:lnTo>
                    <a:pt x="0" y="247650"/>
                  </a:lnTo>
                  <a:lnTo>
                    <a:pt x="302514" y="495300"/>
                  </a:lnTo>
                  <a:lnTo>
                    <a:pt x="605028" y="247650"/>
                  </a:lnTo>
                  <a:lnTo>
                    <a:pt x="453770" y="247650"/>
                  </a:lnTo>
                  <a:lnTo>
                    <a:pt x="45377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956809" y="2131314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4" h="495300">
                  <a:moveTo>
                    <a:pt x="0" y="247650"/>
                  </a:moveTo>
                  <a:lnTo>
                    <a:pt x="151257" y="247650"/>
                  </a:lnTo>
                  <a:lnTo>
                    <a:pt x="151257" y="0"/>
                  </a:lnTo>
                  <a:lnTo>
                    <a:pt x="453770" y="0"/>
                  </a:lnTo>
                  <a:lnTo>
                    <a:pt x="453770" y="247650"/>
                  </a:lnTo>
                  <a:lnTo>
                    <a:pt x="605028" y="247650"/>
                  </a:lnTo>
                  <a:lnTo>
                    <a:pt x="302514" y="495300"/>
                  </a:lnTo>
                  <a:lnTo>
                    <a:pt x="0" y="247650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9368028" y="2118360"/>
            <a:ext cx="632460" cy="521334"/>
            <a:chOff x="7844028" y="2118360"/>
            <a:chExt cx="632460" cy="521334"/>
          </a:xfrm>
        </p:grpSpPr>
        <p:sp>
          <p:nvSpPr>
            <p:cNvPr id="29" name="object 29"/>
            <p:cNvSpPr/>
            <p:nvPr/>
          </p:nvSpPr>
          <p:spPr>
            <a:xfrm>
              <a:off x="7856982" y="2131314"/>
              <a:ext cx="607060" cy="495300"/>
            </a:xfrm>
            <a:custGeom>
              <a:avLst/>
              <a:gdLst/>
              <a:ahLst/>
              <a:cxnLst/>
              <a:rect l="l" t="t" r="r" b="b"/>
              <a:pathLst>
                <a:path w="607059" h="495300">
                  <a:moveTo>
                    <a:pt x="454914" y="0"/>
                  </a:moveTo>
                  <a:lnTo>
                    <a:pt x="151638" y="0"/>
                  </a:lnTo>
                  <a:lnTo>
                    <a:pt x="151638" y="247650"/>
                  </a:lnTo>
                  <a:lnTo>
                    <a:pt x="0" y="247650"/>
                  </a:lnTo>
                  <a:lnTo>
                    <a:pt x="303276" y="495300"/>
                  </a:lnTo>
                  <a:lnTo>
                    <a:pt x="606552" y="247650"/>
                  </a:lnTo>
                  <a:lnTo>
                    <a:pt x="454914" y="247650"/>
                  </a:lnTo>
                  <a:lnTo>
                    <a:pt x="454914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7856982" y="2131314"/>
              <a:ext cx="607060" cy="495300"/>
            </a:xfrm>
            <a:custGeom>
              <a:avLst/>
              <a:gdLst/>
              <a:ahLst/>
              <a:cxnLst/>
              <a:rect l="l" t="t" r="r" b="b"/>
              <a:pathLst>
                <a:path w="607059" h="495300">
                  <a:moveTo>
                    <a:pt x="0" y="247650"/>
                  </a:moveTo>
                  <a:lnTo>
                    <a:pt x="151638" y="247650"/>
                  </a:lnTo>
                  <a:lnTo>
                    <a:pt x="151638" y="0"/>
                  </a:lnTo>
                  <a:lnTo>
                    <a:pt x="454914" y="0"/>
                  </a:lnTo>
                  <a:lnTo>
                    <a:pt x="454914" y="247650"/>
                  </a:lnTo>
                  <a:lnTo>
                    <a:pt x="606552" y="247650"/>
                  </a:lnTo>
                  <a:lnTo>
                    <a:pt x="303276" y="495300"/>
                  </a:lnTo>
                  <a:lnTo>
                    <a:pt x="0" y="247650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3535679" y="4706111"/>
            <a:ext cx="631190" cy="521334"/>
            <a:chOff x="2011679" y="4706111"/>
            <a:chExt cx="631190" cy="521334"/>
          </a:xfrm>
        </p:grpSpPr>
        <p:sp>
          <p:nvSpPr>
            <p:cNvPr id="32" name="object 32"/>
            <p:cNvSpPr/>
            <p:nvPr/>
          </p:nvSpPr>
          <p:spPr>
            <a:xfrm>
              <a:off x="2024633" y="4719065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5" h="495300">
                  <a:moveTo>
                    <a:pt x="453770" y="0"/>
                  </a:moveTo>
                  <a:lnTo>
                    <a:pt x="151257" y="0"/>
                  </a:lnTo>
                  <a:lnTo>
                    <a:pt x="151257" y="247649"/>
                  </a:lnTo>
                  <a:lnTo>
                    <a:pt x="0" y="247649"/>
                  </a:lnTo>
                  <a:lnTo>
                    <a:pt x="302514" y="495299"/>
                  </a:lnTo>
                  <a:lnTo>
                    <a:pt x="605028" y="247649"/>
                  </a:lnTo>
                  <a:lnTo>
                    <a:pt x="453770" y="247649"/>
                  </a:lnTo>
                  <a:lnTo>
                    <a:pt x="45377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2024633" y="4719065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5" h="495300">
                  <a:moveTo>
                    <a:pt x="0" y="247649"/>
                  </a:moveTo>
                  <a:lnTo>
                    <a:pt x="151257" y="247649"/>
                  </a:lnTo>
                  <a:lnTo>
                    <a:pt x="151257" y="0"/>
                  </a:lnTo>
                  <a:lnTo>
                    <a:pt x="453770" y="0"/>
                  </a:lnTo>
                  <a:lnTo>
                    <a:pt x="453770" y="247649"/>
                  </a:lnTo>
                  <a:lnTo>
                    <a:pt x="605028" y="247649"/>
                  </a:lnTo>
                  <a:lnTo>
                    <a:pt x="302514" y="495299"/>
                  </a:lnTo>
                  <a:lnTo>
                    <a:pt x="0" y="247649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6454140" y="4706111"/>
            <a:ext cx="632460" cy="521334"/>
            <a:chOff x="4930140" y="4706111"/>
            <a:chExt cx="632460" cy="521334"/>
          </a:xfrm>
        </p:grpSpPr>
        <p:sp>
          <p:nvSpPr>
            <p:cNvPr id="35" name="object 35"/>
            <p:cNvSpPr/>
            <p:nvPr/>
          </p:nvSpPr>
          <p:spPr>
            <a:xfrm>
              <a:off x="4943094" y="4719065"/>
              <a:ext cx="607060" cy="495300"/>
            </a:xfrm>
            <a:custGeom>
              <a:avLst/>
              <a:gdLst/>
              <a:ahLst/>
              <a:cxnLst/>
              <a:rect l="l" t="t" r="r" b="b"/>
              <a:pathLst>
                <a:path w="607060" h="495300">
                  <a:moveTo>
                    <a:pt x="454914" y="0"/>
                  </a:moveTo>
                  <a:lnTo>
                    <a:pt x="151638" y="0"/>
                  </a:lnTo>
                  <a:lnTo>
                    <a:pt x="151638" y="247649"/>
                  </a:lnTo>
                  <a:lnTo>
                    <a:pt x="0" y="247649"/>
                  </a:lnTo>
                  <a:lnTo>
                    <a:pt x="303276" y="495299"/>
                  </a:lnTo>
                  <a:lnTo>
                    <a:pt x="606552" y="247649"/>
                  </a:lnTo>
                  <a:lnTo>
                    <a:pt x="454914" y="247649"/>
                  </a:lnTo>
                  <a:lnTo>
                    <a:pt x="454914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943094" y="4719065"/>
              <a:ext cx="607060" cy="495300"/>
            </a:xfrm>
            <a:custGeom>
              <a:avLst/>
              <a:gdLst/>
              <a:ahLst/>
              <a:cxnLst/>
              <a:rect l="l" t="t" r="r" b="b"/>
              <a:pathLst>
                <a:path w="607060" h="495300">
                  <a:moveTo>
                    <a:pt x="0" y="247649"/>
                  </a:moveTo>
                  <a:lnTo>
                    <a:pt x="151638" y="247649"/>
                  </a:lnTo>
                  <a:lnTo>
                    <a:pt x="151638" y="0"/>
                  </a:lnTo>
                  <a:lnTo>
                    <a:pt x="454914" y="0"/>
                  </a:lnTo>
                  <a:lnTo>
                    <a:pt x="454914" y="247649"/>
                  </a:lnTo>
                  <a:lnTo>
                    <a:pt x="606552" y="247649"/>
                  </a:lnTo>
                  <a:lnTo>
                    <a:pt x="303276" y="495299"/>
                  </a:lnTo>
                  <a:lnTo>
                    <a:pt x="0" y="247649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9384792" y="4706111"/>
            <a:ext cx="631190" cy="521334"/>
            <a:chOff x="7860792" y="4706111"/>
            <a:chExt cx="631190" cy="521334"/>
          </a:xfrm>
        </p:grpSpPr>
        <p:sp>
          <p:nvSpPr>
            <p:cNvPr id="38" name="object 38"/>
            <p:cNvSpPr/>
            <p:nvPr/>
          </p:nvSpPr>
          <p:spPr>
            <a:xfrm>
              <a:off x="7873746" y="4719065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4" h="495300">
                  <a:moveTo>
                    <a:pt x="453770" y="0"/>
                  </a:moveTo>
                  <a:lnTo>
                    <a:pt x="151257" y="0"/>
                  </a:lnTo>
                  <a:lnTo>
                    <a:pt x="151257" y="247649"/>
                  </a:lnTo>
                  <a:lnTo>
                    <a:pt x="0" y="247649"/>
                  </a:lnTo>
                  <a:lnTo>
                    <a:pt x="302514" y="495299"/>
                  </a:lnTo>
                  <a:lnTo>
                    <a:pt x="605028" y="247649"/>
                  </a:lnTo>
                  <a:lnTo>
                    <a:pt x="453770" y="247649"/>
                  </a:lnTo>
                  <a:lnTo>
                    <a:pt x="453770" y="0"/>
                  </a:lnTo>
                  <a:close/>
                </a:path>
              </a:pathLst>
            </a:custGeom>
            <a:solidFill>
              <a:srgbClr val="7030A0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7873746" y="4719065"/>
              <a:ext cx="605155" cy="495300"/>
            </a:xfrm>
            <a:custGeom>
              <a:avLst/>
              <a:gdLst/>
              <a:ahLst/>
              <a:cxnLst/>
              <a:rect l="l" t="t" r="r" b="b"/>
              <a:pathLst>
                <a:path w="605154" h="495300">
                  <a:moveTo>
                    <a:pt x="0" y="247649"/>
                  </a:moveTo>
                  <a:lnTo>
                    <a:pt x="151257" y="247649"/>
                  </a:lnTo>
                  <a:lnTo>
                    <a:pt x="151257" y="0"/>
                  </a:lnTo>
                  <a:lnTo>
                    <a:pt x="453770" y="0"/>
                  </a:lnTo>
                  <a:lnTo>
                    <a:pt x="453770" y="247649"/>
                  </a:lnTo>
                  <a:lnTo>
                    <a:pt x="605028" y="247649"/>
                  </a:lnTo>
                  <a:lnTo>
                    <a:pt x="302514" y="495299"/>
                  </a:lnTo>
                  <a:lnTo>
                    <a:pt x="0" y="247649"/>
                  </a:lnTo>
                  <a:close/>
                </a:path>
              </a:pathLst>
            </a:custGeom>
            <a:ln w="25908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387805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E4EB3A-8141-4AB8-9EEE-823E7A354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BC325A-0A79-4DDE-8556-157FEEE2C1FD}">
  <ds:schemaRefs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5E10FC3-9DAF-49A8-A400-6923172478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294</Words>
  <Application>Microsoft Office PowerPoint</Application>
  <PresentationFormat>Widescreen</PresentationFormat>
  <Paragraphs>41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Franklin Gothic Book</vt:lpstr>
      <vt:lpstr>Franklin Gothic Medium</vt:lpstr>
      <vt:lpstr>1_Office Theme</vt:lpstr>
      <vt:lpstr>PowerPoint Presentation</vt:lpstr>
      <vt:lpstr>Dream job</vt:lpstr>
      <vt:lpstr>Possible Employer Benefits</vt:lpstr>
      <vt:lpstr>Paycheck</vt:lpstr>
      <vt:lpstr>Choices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2022-04-01T18:00:38Z</dcterms:created>
  <dcterms:modified xsi:type="dcterms:W3CDTF">2022-08-09T12:05:26Z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