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8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4490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37610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88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711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310896"/>
            <a:ext cx="9945115" cy="457448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4682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974"/>
            <a:ext cx="1076282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4334" y="2925536"/>
            <a:ext cx="102743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7374"/>
            <a:ext cx="409786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72088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58153"/>
            <a:ext cx="7406640" cy="2014654"/>
          </a:xfrm>
          <a:prstGeom prst="rect">
            <a:avLst/>
          </a:prstGeom>
        </p:spPr>
        <p:txBody>
          <a:bodyPr vert="horz" wrap="square" lIns="0" tIns="146050" rIns="0" bIns="0" rtlCol="0">
            <a:spAutoFit/>
          </a:bodyPr>
          <a:lstStyle/>
          <a:p>
            <a:pPr marL="12700">
              <a:spcBef>
                <a:spcPts val="1150"/>
              </a:spcBef>
            </a:pP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Money</a:t>
            </a:r>
            <a:r>
              <a:rPr sz="4400" kern="0" spc="-7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Smart</a:t>
            </a:r>
            <a:r>
              <a:rPr sz="4400" kern="0" spc="-10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for</a:t>
            </a:r>
            <a:r>
              <a:rPr sz="4400" kern="0" spc="-8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Young</a:t>
            </a:r>
            <a:r>
              <a:rPr sz="4400" kern="0" spc="-8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People</a:t>
            </a:r>
            <a:endParaRPr sz="4400" kern="0" dirty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</a:t>
            </a:r>
            <a:r>
              <a:rPr sz="3200" kern="0" spc="-2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9-</a:t>
            </a:r>
            <a:r>
              <a:rPr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12</a:t>
            </a:r>
            <a:endParaRPr lang="en-US" sz="3200" kern="0" spc="-2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1: Working Hard for the Money</a:t>
            </a:r>
            <a:endParaRPr sz="3200" kern="0" dirty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09800" y="310896"/>
            <a:ext cx="7474316" cy="459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876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253111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tabLst>
                <a:tab pos="1783714" algn="l"/>
              </a:tabLst>
            </a:pPr>
            <a:r>
              <a:rPr spc="-10" dirty="0"/>
              <a:t>Dream</a:t>
            </a:r>
            <a:r>
              <a:rPr dirty="0"/>
              <a:t>	</a:t>
            </a:r>
            <a:r>
              <a:rPr spc="-25" dirty="0"/>
              <a:t>job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2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59941" y="1531111"/>
            <a:ext cx="7699375" cy="423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27685" indent="-515620">
              <a:spcBef>
                <a:spcPts val="100"/>
              </a:spcBef>
              <a:buFontTx/>
              <a:buAutoNum type="arabicPeriod"/>
              <a:tabLst>
                <a:tab pos="527685" algn="l"/>
                <a:tab pos="528320" algn="l"/>
              </a:tabLst>
            </a:pP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What</a:t>
            </a:r>
            <a:r>
              <a:rPr sz="30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are</a:t>
            </a:r>
            <a:r>
              <a:rPr sz="3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30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interests?</a:t>
            </a:r>
            <a:r>
              <a:rPr sz="30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What</a:t>
            </a:r>
            <a:r>
              <a:rPr sz="3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excites</a:t>
            </a:r>
            <a:r>
              <a:rPr sz="3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you?</a:t>
            </a:r>
            <a:endParaRPr sz="3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527685" marR="577850" indent="-515620">
              <a:lnSpc>
                <a:spcPct val="80000"/>
              </a:lnSpc>
              <a:spcBef>
                <a:spcPts val="720"/>
              </a:spcBef>
              <a:buFontTx/>
              <a:buAutoNum type="arabicPeriod"/>
              <a:tabLst>
                <a:tab pos="527685" algn="l"/>
                <a:tab pos="528320" algn="l"/>
              </a:tabLst>
            </a:pP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What</a:t>
            </a:r>
            <a:r>
              <a:rPr sz="3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are you</a:t>
            </a:r>
            <a:r>
              <a:rPr sz="3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good</a:t>
            </a:r>
            <a:r>
              <a:rPr sz="3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at?</a:t>
            </a:r>
            <a:r>
              <a:rPr sz="3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What</a:t>
            </a:r>
            <a:r>
              <a:rPr sz="3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skills</a:t>
            </a:r>
            <a:r>
              <a:rPr sz="3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do</a:t>
            </a:r>
            <a:r>
              <a:rPr sz="3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 </a:t>
            </a:r>
            <a:r>
              <a:rPr sz="3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have?</a:t>
            </a:r>
            <a:endParaRPr sz="3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527685" marR="204470" indent="-515620">
              <a:lnSpc>
                <a:spcPts val="2880"/>
              </a:lnSpc>
              <a:spcBef>
                <a:spcPts val="695"/>
              </a:spcBef>
              <a:buFontTx/>
              <a:buAutoNum type="arabicPeriod"/>
              <a:tabLst>
                <a:tab pos="527685" algn="l"/>
                <a:tab pos="528320" algn="l"/>
              </a:tabLst>
            </a:pP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What</a:t>
            </a:r>
            <a:r>
              <a:rPr sz="3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do</a:t>
            </a:r>
            <a:r>
              <a:rPr sz="3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3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want</a:t>
            </a:r>
            <a:r>
              <a:rPr sz="3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3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do</a:t>
            </a:r>
            <a:r>
              <a:rPr sz="3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after</a:t>
            </a:r>
            <a:r>
              <a:rPr sz="3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high</a:t>
            </a:r>
            <a:r>
              <a:rPr sz="3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school</a:t>
            </a:r>
            <a:r>
              <a:rPr sz="30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 </a:t>
            </a:r>
            <a:r>
              <a:rPr sz="3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college?</a:t>
            </a:r>
            <a:endParaRPr sz="3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527685" indent="-515620">
              <a:spcBef>
                <a:spcPts val="25"/>
              </a:spcBef>
              <a:buFontTx/>
              <a:buAutoNum type="arabicPeriod"/>
              <a:tabLst>
                <a:tab pos="527685" algn="l"/>
                <a:tab pos="528320" algn="l"/>
              </a:tabLst>
            </a:pP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What</a:t>
            </a:r>
            <a:r>
              <a:rPr sz="3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is</a:t>
            </a:r>
            <a:r>
              <a:rPr sz="3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3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dream</a:t>
            </a:r>
            <a:r>
              <a:rPr sz="3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job,</a:t>
            </a:r>
            <a:r>
              <a:rPr sz="30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3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why?</a:t>
            </a:r>
            <a:endParaRPr sz="3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527685" marR="5080" indent="-515620">
              <a:lnSpc>
                <a:spcPts val="2880"/>
              </a:lnSpc>
              <a:spcBef>
                <a:spcPts val="695"/>
              </a:spcBef>
              <a:buFontTx/>
              <a:buAutoNum type="arabicPeriod"/>
              <a:tabLst>
                <a:tab pos="527685" algn="l"/>
                <a:tab pos="528320" algn="l"/>
              </a:tabLst>
            </a:pP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What</a:t>
            </a:r>
            <a:r>
              <a:rPr sz="3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skills</a:t>
            </a:r>
            <a:r>
              <a:rPr sz="3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do</a:t>
            </a:r>
            <a:r>
              <a:rPr sz="3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3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think</a:t>
            </a:r>
            <a:r>
              <a:rPr sz="3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are</a:t>
            </a:r>
            <a:r>
              <a:rPr sz="3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required</a:t>
            </a:r>
            <a:r>
              <a:rPr sz="3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3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dream</a:t>
            </a:r>
            <a:r>
              <a:rPr sz="3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job?</a:t>
            </a:r>
            <a:endParaRPr sz="3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527685" marR="679450" indent="-515620">
              <a:lnSpc>
                <a:spcPts val="2880"/>
              </a:lnSpc>
              <a:spcBef>
                <a:spcPts val="720"/>
              </a:spcBef>
              <a:buFontTx/>
              <a:buAutoNum type="arabicPeriod"/>
              <a:tabLst>
                <a:tab pos="527685" algn="l"/>
                <a:tab pos="528320" algn="l"/>
              </a:tabLst>
            </a:pP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How</a:t>
            </a:r>
            <a:r>
              <a:rPr sz="30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do</a:t>
            </a:r>
            <a:r>
              <a:rPr sz="3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3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think</a:t>
            </a:r>
            <a:r>
              <a:rPr sz="3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3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could</a:t>
            </a:r>
            <a:r>
              <a:rPr sz="30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get</a:t>
            </a:r>
            <a:r>
              <a:rPr sz="3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3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skills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needed</a:t>
            </a:r>
            <a:r>
              <a:rPr sz="3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3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3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dream</a:t>
            </a:r>
            <a:r>
              <a:rPr sz="3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job?</a:t>
            </a:r>
            <a:endParaRPr sz="3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729283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650494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Possible</a:t>
            </a:r>
            <a:r>
              <a:rPr spc="-155" dirty="0"/>
              <a:t> </a:t>
            </a:r>
            <a:r>
              <a:rPr dirty="0"/>
              <a:t>Employer</a:t>
            </a:r>
            <a:r>
              <a:rPr spc="-110" dirty="0"/>
              <a:t> </a:t>
            </a:r>
            <a:r>
              <a:rPr spc="-10" dirty="0"/>
              <a:t>Benefits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3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59685" y="1372327"/>
            <a:ext cx="7777480" cy="4709795"/>
          </a:xfrm>
          <a:prstGeom prst="rect">
            <a:avLst/>
          </a:prstGeom>
        </p:spPr>
        <p:txBody>
          <a:bodyPr vert="horz" wrap="square" lIns="0" tIns="74295" rIns="0" bIns="0" rtlCol="0">
            <a:spAutoFit/>
          </a:bodyPr>
          <a:lstStyle/>
          <a:p>
            <a:pPr marL="12700" marR="130175">
              <a:lnSpc>
                <a:spcPct val="80000"/>
              </a:lnSpc>
              <a:spcBef>
                <a:spcPts val="585"/>
              </a:spcBef>
            </a:pPr>
            <a:r>
              <a:rPr sz="20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Health</a:t>
            </a:r>
            <a:r>
              <a:rPr sz="2000" kern="0" spc="-8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Insurance:</a:t>
            </a:r>
            <a:r>
              <a:rPr sz="2000" kern="0" spc="-6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helps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cover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employee</a:t>
            </a:r>
            <a:r>
              <a:rPr sz="20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medical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costs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related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illness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injury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 marR="367665">
              <a:lnSpc>
                <a:spcPct val="80000"/>
              </a:lnSpc>
              <a:spcBef>
                <a:spcPts val="480"/>
              </a:spcBef>
            </a:pPr>
            <a:r>
              <a:rPr sz="20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Flexible</a:t>
            </a:r>
            <a:r>
              <a:rPr sz="2000" kern="0" spc="-60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Spending</a:t>
            </a:r>
            <a:r>
              <a:rPr sz="2000" kern="0" spc="-50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Accounts:</a:t>
            </a:r>
            <a:r>
              <a:rPr sz="2000" kern="0" spc="-4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tax-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free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r>
              <a:rPr sz="20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set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aside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by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employee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often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be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used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out-of-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pocket</a:t>
            </a:r>
            <a:r>
              <a:rPr sz="20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medical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expenses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20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Retirement</a:t>
            </a:r>
            <a:r>
              <a:rPr sz="2000" kern="0" spc="-9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rgbClr val="7030A0"/>
                </a:solidFill>
                <a:latin typeface="Franklin Gothic Book"/>
                <a:cs typeface="Franklin Gothic Book"/>
              </a:rPr>
              <a:t>Accounts: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354965" marR="5080" indent="-274320">
              <a:spcBef>
                <a:spcPts val="19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401(k):</a:t>
            </a:r>
            <a:r>
              <a:rPr sz="20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employer-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sponsored</a:t>
            </a:r>
            <a:r>
              <a:rPr sz="20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plan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accumulate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retirement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savings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that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gives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employees</a:t>
            </a:r>
            <a:r>
              <a:rPr sz="20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choice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investment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options,</a:t>
            </a:r>
            <a:r>
              <a:rPr sz="20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typically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mutual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funds.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Employees</a:t>
            </a:r>
            <a:r>
              <a:rPr sz="20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who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participate</a:t>
            </a:r>
            <a:r>
              <a:rPr sz="20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traditional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401(k)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plan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have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portion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their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pre-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tax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salary</a:t>
            </a:r>
            <a:r>
              <a:rPr sz="20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invested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directly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</a:t>
            </a:r>
            <a:r>
              <a:rPr sz="20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option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options</a:t>
            </a:r>
            <a:r>
              <a:rPr sz="20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they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choose.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354965" marR="277495" indent="-274955">
              <a:spcBef>
                <a:spcPts val="204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403(b):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exclusively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for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employees</a:t>
            </a:r>
            <a:r>
              <a:rPr sz="20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public</a:t>
            </a:r>
            <a:r>
              <a:rPr sz="2000" kern="0" spc="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schools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certain 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tax-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exempt</a:t>
            </a:r>
            <a:r>
              <a:rPr sz="2000" kern="0" spc="-9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organizations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0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accumulate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retirement</a:t>
            </a:r>
            <a:r>
              <a:rPr sz="20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savings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 marR="386080">
              <a:lnSpc>
                <a:spcPct val="80000"/>
              </a:lnSpc>
              <a:spcBef>
                <a:spcPts val="480"/>
              </a:spcBef>
            </a:pPr>
            <a:r>
              <a:rPr sz="20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Life</a:t>
            </a:r>
            <a:r>
              <a:rPr sz="2000" kern="0" spc="-60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Insurance:</a:t>
            </a:r>
            <a:r>
              <a:rPr sz="2000" kern="0" spc="-60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provides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r>
              <a:rPr sz="20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beneficiary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after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death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insured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 marR="609600">
              <a:lnSpc>
                <a:spcPct val="80000"/>
              </a:lnSpc>
              <a:spcBef>
                <a:spcPts val="480"/>
              </a:spcBef>
            </a:pPr>
            <a:r>
              <a:rPr sz="20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Extras:</a:t>
            </a:r>
            <a:r>
              <a:rPr sz="2000" kern="0" spc="-6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child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care,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relocation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expenses,</a:t>
            </a:r>
            <a:r>
              <a:rPr sz="20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tuition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reimbursement,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transportation,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wellness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programs,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discounts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on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products/services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526828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230886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10" dirty="0"/>
              <a:t>Paycheck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4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33117" y="1179585"/>
            <a:ext cx="5711791" cy="5148063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591748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14500" y="1578865"/>
            <a:ext cx="1562052" cy="1562065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3409076" y="1510536"/>
            <a:ext cx="8832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8105" marR="5080" indent="-66040">
              <a:spcBef>
                <a:spcPts val="100"/>
              </a:spcBef>
            </a:pPr>
            <a:r>
              <a:rPr kern="0" spc="-5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Two-</a:t>
            </a:r>
            <a:r>
              <a:rPr kern="0" spc="-3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Year </a:t>
            </a:r>
            <a:r>
              <a:rPr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College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5923" y="1578864"/>
            <a:ext cx="1563554" cy="156206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14501" y="4166615"/>
            <a:ext cx="1562065" cy="156355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725923" y="4166615"/>
            <a:ext cx="1563554" cy="156355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577329" y="1578864"/>
            <a:ext cx="1563553" cy="156206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577327" y="4166615"/>
            <a:ext cx="1563554" cy="1563554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189357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10" dirty="0"/>
              <a:t>Choices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5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313209" y="1464359"/>
            <a:ext cx="93789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5410" marR="5080" indent="-93345">
              <a:spcBef>
                <a:spcPts val="100"/>
              </a:spcBef>
            </a:pPr>
            <a:r>
              <a:rPr kern="0" spc="-2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Four-</a:t>
            </a:r>
            <a:r>
              <a:rPr kern="0" spc="-3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Year </a:t>
            </a:r>
            <a:r>
              <a:rPr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College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998345" y="1594661"/>
            <a:ext cx="14935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Apprenticeship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471482" y="4194529"/>
            <a:ext cx="7581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Military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290350" y="4030394"/>
            <a:ext cx="1029969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8265">
              <a:spcBef>
                <a:spcPts val="100"/>
              </a:spcBef>
            </a:pPr>
            <a:r>
              <a:rPr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Direct</a:t>
            </a:r>
            <a:r>
              <a:rPr kern="0" spc="-1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kern="0" spc="-2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to </a:t>
            </a:r>
            <a:r>
              <a:rPr kern="0" spc="-2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Workforce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176654" y="2600273"/>
            <a:ext cx="10521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marR="5080" indent="-125095">
              <a:spcBef>
                <a:spcPts val="100"/>
              </a:spcBef>
            </a:pPr>
            <a:r>
              <a:rPr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On-the-</a:t>
            </a:r>
            <a:r>
              <a:rPr kern="0" spc="-2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Job </a:t>
            </a:r>
            <a:r>
              <a:rPr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Training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287410" y="2662050"/>
            <a:ext cx="11258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8915" marR="5080" indent="-196850">
              <a:spcBef>
                <a:spcPts val="100"/>
              </a:spcBef>
            </a:pPr>
            <a:r>
              <a:rPr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Associate’s Degree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161908" y="5316325"/>
            <a:ext cx="137731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2585" marR="5080" indent="-350520">
              <a:spcBef>
                <a:spcPts val="100"/>
              </a:spcBef>
            </a:pPr>
            <a:r>
              <a:rPr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Armed</a:t>
            </a:r>
            <a:r>
              <a:rPr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kern="0" spc="-2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Forces </a:t>
            </a:r>
            <a:r>
              <a:rPr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Career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256694" y="2625017"/>
            <a:ext cx="10515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2720" marR="5080" indent="-160020">
              <a:spcBef>
                <a:spcPts val="100"/>
              </a:spcBef>
            </a:pPr>
            <a:r>
              <a:rPr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Bachelor’s Degree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624283" y="5372789"/>
            <a:ext cx="35433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kern="0" spc="-2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Job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006524" y="5316325"/>
            <a:ext cx="13862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71120">
              <a:spcBef>
                <a:spcPts val="100"/>
              </a:spcBef>
            </a:pPr>
            <a:r>
              <a:rPr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Owning</a:t>
            </a:r>
            <a:r>
              <a:rPr kern="0" spc="-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kern="0" spc="-2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Your </a:t>
            </a:r>
            <a:r>
              <a:rPr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Own </a:t>
            </a:r>
            <a:r>
              <a:rPr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Business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9088134" y="4194585"/>
            <a:ext cx="130365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Entrepreneur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3535679" y="2118360"/>
            <a:ext cx="631190" cy="521334"/>
            <a:chOff x="2011679" y="2118360"/>
            <a:chExt cx="631190" cy="521334"/>
          </a:xfrm>
        </p:grpSpPr>
        <p:sp>
          <p:nvSpPr>
            <p:cNvPr id="23" name="object 23"/>
            <p:cNvSpPr/>
            <p:nvPr/>
          </p:nvSpPr>
          <p:spPr>
            <a:xfrm>
              <a:off x="2024633" y="2131314"/>
              <a:ext cx="605155" cy="495300"/>
            </a:xfrm>
            <a:custGeom>
              <a:avLst/>
              <a:gdLst/>
              <a:ahLst/>
              <a:cxnLst/>
              <a:rect l="l" t="t" r="r" b="b"/>
              <a:pathLst>
                <a:path w="605155" h="495300">
                  <a:moveTo>
                    <a:pt x="453770" y="0"/>
                  </a:moveTo>
                  <a:lnTo>
                    <a:pt x="151257" y="0"/>
                  </a:lnTo>
                  <a:lnTo>
                    <a:pt x="151257" y="247650"/>
                  </a:lnTo>
                  <a:lnTo>
                    <a:pt x="0" y="247650"/>
                  </a:lnTo>
                  <a:lnTo>
                    <a:pt x="302514" y="495300"/>
                  </a:lnTo>
                  <a:lnTo>
                    <a:pt x="605028" y="247650"/>
                  </a:lnTo>
                  <a:lnTo>
                    <a:pt x="453770" y="247650"/>
                  </a:lnTo>
                  <a:lnTo>
                    <a:pt x="453770" y="0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" name="object 24"/>
            <p:cNvSpPr/>
            <p:nvPr/>
          </p:nvSpPr>
          <p:spPr>
            <a:xfrm>
              <a:off x="2024633" y="2131314"/>
              <a:ext cx="605155" cy="495300"/>
            </a:xfrm>
            <a:custGeom>
              <a:avLst/>
              <a:gdLst/>
              <a:ahLst/>
              <a:cxnLst/>
              <a:rect l="l" t="t" r="r" b="b"/>
              <a:pathLst>
                <a:path w="605155" h="495300">
                  <a:moveTo>
                    <a:pt x="0" y="247650"/>
                  </a:moveTo>
                  <a:lnTo>
                    <a:pt x="151257" y="247650"/>
                  </a:lnTo>
                  <a:lnTo>
                    <a:pt x="151257" y="0"/>
                  </a:lnTo>
                  <a:lnTo>
                    <a:pt x="453770" y="0"/>
                  </a:lnTo>
                  <a:lnTo>
                    <a:pt x="453770" y="247650"/>
                  </a:lnTo>
                  <a:lnTo>
                    <a:pt x="605028" y="247650"/>
                  </a:lnTo>
                  <a:lnTo>
                    <a:pt x="302514" y="495300"/>
                  </a:lnTo>
                  <a:lnTo>
                    <a:pt x="0" y="247650"/>
                  </a:lnTo>
                  <a:close/>
                </a:path>
              </a:pathLst>
            </a:custGeom>
            <a:ln w="25908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5" name="object 25"/>
          <p:cNvGrpSpPr/>
          <p:nvPr/>
        </p:nvGrpSpPr>
        <p:grpSpPr>
          <a:xfrm>
            <a:off x="6467855" y="2118360"/>
            <a:ext cx="631190" cy="521334"/>
            <a:chOff x="4943855" y="2118360"/>
            <a:chExt cx="631190" cy="521334"/>
          </a:xfrm>
        </p:grpSpPr>
        <p:sp>
          <p:nvSpPr>
            <p:cNvPr id="26" name="object 26"/>
            <p:cNvSpPr/>
            <p:nvPr/>
          </p:nvSpPr>
          <p:spPr>
            <a:xfrm>
              <a:off x="4956809" y="2131314"/>
              <a:ext cx="605155" cy="495300"/>
            </a:xfrm>
            <a:custGeom>
              <a:avLst/>
              <a:gdLst/>
              <a:ahLst/>
              <a:cxnLst/>
              <a:rect l="l" t="t" r="r" b="b"/>
              <a:pathLst>
                <a:path w="605154" h="495300">
                  <a:moveTo>
                    <a:pt x="453770" y="0"/>
                  </a:moveTo>
                  <a:lnTo>
                    <a:pt x="151257" y="0"/>
                  </a:lnTo>
                  <a:lnTo>
                    <a:pt x="151257" y="247650"/>
                  </a:lnTo>
                  <a:lnTo>
                    <a:pt x="0" y="247650"/>
                  </a:lnTo>
                  <a:lnTo>
                    <a:pt x="302514" y="495300"/>
                  </a:lnTo>
                  <a:lnTo>
                    <a:pt x="605028" y="247650"/>
                  </a:lnTo>
                  <a:lnTo>
                    <a:pt x="453770" y="247650"/>
                  </a:lnTo>
                  <a:lnTo>
                    <a:pt x="453770" y="0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" name="object 27"/>
            <p:cNvSpPr/>
            <p:nvPr/>
          </p:nvSpPr>
          <p:spPr>
            <a:xfrm>
              <a:off x="4956809" y="2131314"/>
              <a:ext cx="605155" cy="495300"/>
            </a:xfrm>
            <a:custGeom>
              <a:avLst/>
              <a:gdLst/>
              <a:ahLst/>
              <a:cxnLst/>
              <a:rect l="l" t="t" r="r" b="b"/>
              <a:pathLst>
                <a:path w="605154" h="495300">
                  <a:moveTo>
                    <a:pt x="0" y="247650"/>
                  </a:moveTo>
                  <a:lnTo>
                    <a:pt x="151257" y="247650"/>
                  </a:lnTo>
                  <a:lnTo>
                    <a:pt x="151257" y="0"/>
                  </a:lnTo>
                  <a:lnTo>
                    <a:pt x="453770" y="0"/>
                  </a:lnTo>
                  <a:lnTo>
                    <a:pt x="453770" y="247650"/>
                  </a:lnTo>
                  <a:lnTo>
                    <a:pt x="605028" y="247650"/>
                  </a:lnTo>
                  <a:lnTo>
                    <a:pt x="302514" y="495300"/>
                  </a:lnTo>
                  <a:lnTo>
                    <a:pt x="0" y="247650"/>
                  </a:lnTo>
                  <a:close/>
                </a:path>
              </a:pathLst>
            </a:custGeom>
            <a:ln w="25908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8" name="object 28"/>
          <p:cNvGrpSpPr/>
          <p:nvPr/>
        </p:nvGrpSpPr>
        <p:grpSpPr>
          <a:xfrm>
            <a:off x="9368028" y="2118360"/>
            <a:ext cx="632460" cy="521334"/>
            <a:chOff x="7844028" y="2118360"/>
            <a:chExt cx="632460" cy="521334"/>
          </a:xfrm>
        </p:grpSpPr>
        <p:sp>
          <p:nvSpPr>
            <p:cNvPr id="29" name="object 29"/>
            <p:cNvSpPr/>
            <p:nvPr/>
          </p:nvSpPr>
          <p:spPr>
            <a:xfrm>
              <a:off x="7856982" y="2131314"/>
              <a:ext cx="607060" cy="495300"/>
            </a:xfrm>
            <a:custGeom>
              <a:avLst/>
              <a:gdLst/>
              <a:ahLst/>
              <a:cxnLst/>
              <a:rect l="l" t="t" r="r" b="b"/>
              <a:pathLst>
                <a:path w="607059" h="495300">
                  <a:moveTo>
                    <a:pt x="454914" y="0"/>
                  </a:moveTo>
                  <a:lnTo>
                    <a:pt x="151638" y="0"/>
                  </a:lnTo>
                  <a:lnTo>
                    <a:pt x="151638" y="247650"/>
                  </a:lnTo>
                  <a:lnTo>
                    <a:pt x="0" y="247650"/>
                  </a:lnTo>
                  <a:lnTo>
                    <a:pt x="303276" y="495300"/>
                  </a:lnTo>
                  <a:lnTo>
                    <a:pt x="606552" y="247650"/>
                  </a:lnTo>
                  <a:lnTo>
                    <a:pt x="454914" y="247650"/>
                  </a:lnTo>
                  <a:lnTo>
                    <a:pt x="454914" y="0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object 30"/>
            <p:cNvSpPr/>
            <p:nvPr/>
          </p:nvSpPr>
          <p:spPr>
            <a:xfrm>
              <a:off x="7856982" y="2131314"/>
              <a:ext cx="607060" cy="495300"/>
            </a:xfrm>
            <a:custGeom>
              <a:avLst/>
              <a:gdLst/>
              <a:ahLst/>
              <a:cxnLst/>
              <a:rect l="l" t="t" r="r" b="b"/>
              <a:pathLst>
                <a:path w="607059" h="495300">
                  <a:moveTo>
                    <a:pt x="0" y="247650"/>
                  </a:moveTo>
                  <a:lnTo>
                    <a:pt x="151638" y="247650"/>
                  </a:lnTo>
                  <a:lnTo>
                    <a:pt x="151638" y="0"/>
                  </a:lnTo>
                  <a:lnTo>
                    <a:pt x="454914" y="0"/>
                  </a:lnTo>
                  <a:lnTo>
                    <a:pt x="454914" y="247650"/>
                  </a:lnTo>
                  <a:lnTo>
                    <a:pt x="606552" y="247650"/>
                  </a:lnTo>
                  <a:lnTo>
                    <a:pt x="303276" y="495300"/>
                  </a:lnTo>
                  <a:lnTo>
                    <a:pt x="0" y="247650"/>
                  </a:lnTo>
                  <a:close/>
                </a:path>
              </a:pathLst>
            </a:custGeom>
            <a:ln w="25908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1" name="object 31"/>
          <p:cNvGrpSpPr/>
          <p:nvPr/>
        </p:nvGrpSpPr>
        <p:grpSpPr>
          <a:xfrm>
            <a:off x="3535679" y="4706111"/>
            <a:ext cx="631190" cy="521334"/>
            <a:chOff x="2011679" y="4706111"/>
            <a:chExt cx="631190" cy="521334"/>
          </a:xfrm>
        </p:grpSpPr>
        <p:sp>
          <p:nvSpPr>
            <p:cNvPr id="32" name="object 32"/>
            <p:cNvSpPr/>
            <p:nvPr/>
          </p:nvSpPr>
          <p:spPr>
            <a:xfrm>
              <a:off x="2024633" y="4719065"/>
              <a:ext cx="605155" cy="495300"/>
            </a:xfrm>
            <a:custGeom>
              <a:avLst/>
              <a:gdLst/>
              <a:ahLst/>
              <a:cxnLst/>
              <a:rect l="l" t="t" r="r" b="b"/>
              <a:pathLst>
                <a:path w="605155" h="495300">
                  <a:moveTo>
                    <a:pt x="453770" y="0"/>
                  </a:moveTo>
                  <a:lnTo>
                    <a:pt x="151257" y="0"/>
                  </a:lnTo>
                  <a:lnTo>
                    <a:pt x="151257" y="247649"/>
                  </a:lnTo>
                  <a:lnTo>
                    <a:pt x="0" y="247649"/>
                  </a:lnTo>
                  <a:lnTo>
                    <a:pt x="302514" y="495299"/>
                  </a:lnTo>
                  <a:lnTo>
                    <a:pt x="605028" y="247649"/>
                  </a:lnTo>
                  <a:lnTo>
                    <a:pt x="453770" y="247649"/>
                  </a:lnTo>
                  <a:lnTo>
                    <a:pt x="453770" y="0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3" name="object 33"/>
            <p:cNvSpPr/>
            <p:nvPr/>
          </p:nvSpPr>
          <p:spPr>
            <a:xfrm>
              <a:off x="2024633" y="4719065"/>
              <a:ext cx="605155" cy="495300"/>
            </a:xfrm>
            <a:custGeom>
              <a:avLst/>
              <a:gdLst/>
              <a:ahLst/>
              <a:cxnLst/>
              <a:rect l="l" t="t" r="r" b="b"/>
              <a:pathLst>
                <a:path w="605155" h="495300">
                  <a:moveTo>
                    <a:pt x="0" y="247649"/>
                  </a:moveTo>
                  <a:lnTo>
                    <a:pt x="151257" y="247649"/>
                  </a:lnTo>
                  <a:lnTo>
                    <a:pt x="151257" y="0"/>
                  </a:lnTo>
                  <a:lnTo>
                    <a:pt x="453770" y="0"/>
                  </a:lnTo>
                  <a:lnTo>
                    <a:pt x="453770" y="247649"/>
                  </a:lnTo>
                  <a:lnTo>
                    <a:pt x="605028" y="247649"/>
                  </a:lnTo>
                  <a:lnTo>
                    <a:pt x="302514" y="495299"/>
                  </a:lnTo>
                  <a:lnTo>
                    <a:pt x="0" y="247649"/>
                  </a:lnTo>
                  <a:close/>
                </a:path>
              </a:pathLst>
            </a:custGeom>
            <a:ln w="25908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4" name="object 34"/>
          <p:cNvGrpSpPr/>
          <p:nvPr/>
        </p:nvGrpSpPr>
        <p:grpSpPr>
          <a:xfrm>
            <a:off x="6454140" y="4706111"/>
            <a:ext cx="632460" cy="521334"/>
            <a:chOff x="4930140" y="4706111"/>
            <a:chExt cx="632460" cy="521334"/>
          </a:xfrm>
        </p:grpSpPr>
        <p:sp>
          <p:nvSpPr>
            <p:cNvPr id="35" name="object 35"/>
            <p:cNvSpPr/>
            <p:nvPr/>
          </p:nvSpPr>
          <p:spPr>
            <a:xfrm>
              <a:off x="4943094" y="4719065"/>
              <a:ext cx="607060" cy="495300"/>
            </a:xfrm>
            <a:custGeom>
              <a:avLst/>
              <a:gdLst/>
              <a:ahLst/>
              <a:cxnLst/>
              <a:rect l="l" t="t" r="r" b="b"/>
              <a:pathLst>
                <a:path w="607060" h="495300">
                  <a:moveTo>
                    <a:pt x="454914" y="0"/>
                  </a:moveTo>
                  <a:lnTo>
                    <a:pt x="151638" y="0"/>
                  </a:lnTo>
                  <a:lnTo>
                    <a:pt x="151638" y="247649"/>
                  </a:lnTo>
                  <a:lnTo>
                    <a:pt x="0" y="247649"/>
                  </a:lnTo>
                  <a:lnTo>
                    <a:pt x="303276" y="495299"/>
                  </a:lnTo>
                  <a:lnTo>
                    <a:pt x="606552" y="247649"/>
                  </a:lnTo>
                  <a:lnTo>
                    <a:pt x="454914" y="247649"/>
                  </a:lnTo>
                  <a:lnTo>
                    <a:pt x="454914" y="0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6" name="object 36"/>
            <p:cNvSpPr/>
            <p:nvPr/>
          </p:nvSpPr>
          <p:spPr>
            <a:xfrm>
              <a:off x="4943094" y="4719065"/>
              <a:ext cx="607060" cy="495300"/>
            </a:xfrm>
            <a:custGeom>
              <a:avLst/>
              <a:gdLst/>
              <a:ahLst/>
              <a:cxnLst/>
              <a:rect l="l" t="t" r="r" b="b"/>
              <a:pathLst>
                <a:path w="607060" h="495300">
                  <a:moveTo>
                    <a:pt x="0" y="247649"/>
                  </a:moveTo>
                  <a:lnTo>
                    <a:pt x="151638" y="247649"/>
                  </a:lnTo>
                  <a:lnTo>
                    <a:pt x="151638" y="0"/>
                  </a:lnTo>
                  <a:lnTo>
                    <a:pt x="454914" y="0"/>
                  </a:lnTo>
                  <a:lnTo>
                    <a:pt x="454914" y="247649"/>
                  </a:lnTo>
                  <a:lnTo>
                    <a:pt x="606552" y="247649"/>
                  </a:lnTo>
                  <a:lnTo>
                    <a:pt x="303276" y="495299"/>
                  </a:lnTo>
                  <a:lnTo>
                    <a:pt x="0" y="247649"/>
                  </a:lnTo>
                  <a:close/>
                </a:path>
              </a:pathLst>
            </a:custGeom>
            <a:ln w="25908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7" name="object 37"/>
          <p:cNvGrpSpPr/>
          <p:nvPr/>
        </p:nvGrpSpPr>
        <p:grpSpPr>
          <a:xfrm>
            <a:off x="9384792" y="4706111"/>
            <a:ext cx="631190" cy="521334"/>
            <a:chOff x="7860792" y="4706111"/>
            <a:chExt cx="631190" cy="521334"/>
          </a:xfrm>
        </p:grpSpPr>
        <p:sp>
          <p:nvSpPr>
            <p:cNvPr id="38" name="object 38"/>
            <p:cNvSpPr/>
            <p:nvPr/>
          </p:nvSpPr>
          <p:spPr>
            <a:xfrm>
              <a:off x="7873746" y="4719065"/>
              <a:ext cx="605155" cy="495300"/>
            </a:xfrm>
            <a:custGeom>
              <a:avLst/>
              <a:gdLst/>
              <a:ahLst/>
              <a:cxnLst/>
              <a:rect l="l" t="t" r="r" b="b"/>
              <a:pathLst>
                <a:path w="605154" h="495300">
                  <a:moveTo>
                    <a:pt x="453770" y="0"/>
                  </a:moveTo>
                  <a:lnTo>
                    <a:pt x="151257" y="0"/>
                  </a:lnTo>
                  <a:lnTo>
                    <a:pt x="151257" y="247649"/>
                  </a:lnTo>
                  <a:lnTo>
                    <a:pt x="0" y="247649"/>
                  </a:lnTo>
                  <a:lnTo>
                    <a:pt x="302514" y="495299"/>
                  </a:lnTo>
                  <a:lnTo>
                    <a:pt x="605028" y="247649"/>
                  </a:lnTo>
                  <a:lnTo>
                    <a:pt x="453770" y="247649"/>
                  </a:lnTo>
                  <a:lnTo>
                    <a:pt x="453770" y="0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9" name="object 39"/>
            <p:cNvSpPr/>
            <p:nvPr/>
          </p:nvSpPr>
          <p:spPr>
            <a:xfrm>
              <a:off x="7873746" y="4719065"/>
              <a:ext cx="605155" cy="495300"/>
            </a:xfrm>
            <a:custGeom>
              <a:avLst/>
              <a:gdLst/>
              <a:ahLst/>
              <a:cxnLst/>
              <a:rect l="l" t="t" r="r" b="b"/>
              <a:pathLst>
                <a:path w="605154" h="495300">
                  <a:moveTo>
                    <a:pt x="0" y="247649"/>
                  </a:moveTo>
                  <a:lnTo>
                    <a:pt x="151257" y="247649"/>
                  </a:lnTo>
                  <a:lnTo>
                    <a:pt x="151257" y="0"/>
                  </a:lnTo>
                  <a:lnTo>
                    <a:pt x="453770" y="0"/>
                  </a:lnTo>
                  <a:lnTo>
                    <a:pt x="453770" y="247649"/>
                  </a:lnTo>
                  <a:lnTo>
                    <a:pt x="605028" y="247649"/>
                  </a:lnTo>
                  <a:lnTo>
                    <a:pt x="302514" y="495299"/>
                  </a:lnTo>
                  <a:lnTo>
                    <a:pt x="0" y="247649"/>
                  </a:lnTo>
                  <a:close/>
                </a:path>
              </a:pathLst>
            </a:custGeom>
            <a:ln w="25908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40" name="object 4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93878050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CE4EB3A-8141-4AB8-9EEE-823E7A35454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EBC325A-0A79-4DDE-8556-157FEEE2C1FD}">
  <ds:schemaRefs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cf31d778-5f55-45b5-ba0d-2c15cafa419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5E10FC3-9DAF-49A8-A400-6923172478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294</Words>
  <Application>Microsoft Office PowerPoint</Application>
  <PresentationFormat>Widescreen</PresentationFormat>
  <Paragraphs>41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Franklin Gothic Book</vt:lpstr>
      <vt:lpstr>Franklin Gothic Medium</vt:lpstr>
      <vt:lpstr>1_Office Theme</vt:lpstr>
      <vt:lpstr>PowerPoint Presentation</vt:lpstr>
      <vt:lpstr>Dream job</vt:lpstr>
      <vt:lpstr>Possible Employer Benefits</vt:lpstr>
      <vt:lpstr>Paycheck</vt:lpstr>
      <vt:lpstr>Choices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2</cp:revision>
  <dcterms:created xsi:type="dcterms:W3CDTF">2022-04-01T18:00:38Z</dcterms:created>
  <dcterms:modified xsi:type="dcterms:W3CDTF">2022-08-09T12:05:26Z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