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0" autoAdjust="0"/>
    <p:restoredTop sz="94660"/>
  </p:normalViewPr>
  <p:slideViewPr>
    <p:cSldViewPr snapToGrid="0">
      <p:cViewPr varScale="1">
        <p:scale>
          <a:sx n="40" d="100"/>
          <a:sy n="40" d="100"/>
        </p:scale>
        <p:origin x="44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11304896" y="305943"/>
            <a:ext cx="887307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4588" y="309371"/>
            <a:ext cx="10762825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8362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82369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355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77306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11304896" y="305943"/>
            <a:ext cx="887307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914401" y="310896"/>
            <a:ext cx="9960423" cy="4589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2254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7" y="329691"/>
            <a:ext cx="8379460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15085" y="1118109"/>
            <a:ext cx="10961827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47871" y="6492264"/>
            <a:ext cx="114384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4587" y="6492264"/>
            <a:ext cx="266446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6527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70882"/>
            <a:ext cx="7404734" cy="1981312"/>
          </a:xfrm>
          <a:prstGeom prst="rect">
            <a:avLst/>
          </a:prstGeom>
        </p:spPr>
        <p:txBody>
          <a:bodyPr vert="horz" wrap="square" lIns="0" tIns="138430" rIns="0" bIns="0" rtlCol="0">
            <a:spAutoFit/>
          </a:bodyPr>
          <a:lstStyle/>
          <a:p>
            <a:pPr marL="12700">
              <a:spcBef>
                <a:spcPts val="1090"/>
              </a:spcBef>
            </a:pP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Money </a:t>
            </a:r>
            <a:r>
              <a:rPr sz="4400" spc="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Smart </a:t>
            </a: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for </a:t>
            </a:r>
            <a:r>
              <a:rPr sz="4400" spc="-55" dirty="0">
                <a:solidFill>
                  <a:prstClr val="black"/>
                </a:solidFill>
                <a:latin typeface="Franklin Gothic Medium"/>
                <a:cs typeface="Franklin Gothic Medium"/>
              </a:rPr>
              <a:t>Young</a:t>
            </a: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People</a:t>
            </a:r>
            <a:endParaRPr sz="4400" dirty="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20"/>
              </a:spcBef>
            </a:pPr>
            <a:r>
              <a:rPr sz="32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 </a:t>
            </a:r>
            <a:r>
              <a:rPr sz="3200" spc="-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3–5</a:t>
            </a:r>
            <a:endParaRPr lang="en-US" sz="3200" spc="-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20"/>
              </a:spcBef>
            </a:pPr>
            <a:r>
              <a:rPr lang="en-US" sz="3200" spc="-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6: Get Invested</a:t>
            </a:r>
            <a:endParaRPr sz="3200" dirty="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364313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03573" y="552196"/>
            <a:ext cx="26352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25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059941" y="309371"/>
            <a:ext cx="508063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15" dirty="0"/>
              <a:t>Investing </a:t>
            </a:r>
            <a:r>
              <a:rPr sz="4400" spc="-65" dirty="0"/>
              <a:t>Your</a:t>
            </a:r>
            <a:r>
              <a:rPr sz="4400" spc="-40" dirty="0"/>
              <a:t> </a:t>
            </a:r>
            <a:r>
              <a:rPr sz="4400" spc="-20" dirty="0"/>
              <a:t>Money</a:t>
            </a:r>
            <a:endParaRPr sz="4400"/>
          </a:p>
        </p:txBody>
      </p:sp>
      <p:sp>
        <p:nvSpPr>
          <p:cNvPr id="5" name="object 5"/>
          <p:cNvSpPr txBox="1"/>
          <p:nvPr/>
        </p:nvSpPr>
        <p:spPr>
          <a:xfrm>
            <a:off x="2059940" y="1118615"/>
            <a:ext cx="7995284" cy="4893310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 marR="3229610">
              <a:lnSpc>
                <a:spcPct val="102299"/>
              </a:lnSpc>
              <a:spcBef>
                <a:spcPts val="50"/>
              </a:spcBef>
            </a:pP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goal of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investing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17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make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in the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future. 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Here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are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three different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investment</a:t>
            </a:r>
            <a:r>
              <a:rPr sz="170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options:</a:t>
            </a:r>
            <a:endParaRPr sz="17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1155"/>
              </a:spcBef>
            </a:pPr>
            <a:r>
              <a:rPr sz="1700" dirty="0">
                <a:solidFill>
                  <a:prstClr val="black"/>
                </a:solidFill>
                <a:latin typeface="Franklin Gothic Medium"/>
                <a:cs typeface="Franklin Gothic Medium"/>
              </a:rPr>
              <a:t>CD </a:t>
            </a:r>
            <a:r>
              <a:rPr sz="17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(Certificate </a:t>
            </a:r>
            <a:r>
              <a:rPr sz="1700" dirty="0">
                <a:solidFill>
                  <a:prstClr val="black"/>
                </a:solidFill>
                <a:latin typeface="Franklin Gothic Medium"/>
                <a:cs typeface="Franklin Gothic Medium"/>
              </a:rPr>
              <a:t>of</a:t>
            </a:r>
            <a:r>
              <a:rPr sz="1700" spc="-10" dirty="0">
                <a:solidFill>
                  <a:prstClr val="black"/>
                </a:solidFill>
                <a:latin typeface="Franklin Gothic Medium"/>
                <a:cs typeface="Franklin Gothic Medium"/>
              </a:rPr>
              <a:t> </a:t>
            </a:r>
            <a:r>
              <a:rPr sz="17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Deposit)</a:t>
            </a:r>
            <a:endParaRPr sz="170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354965" marR="311150" indent="-342265">
              <a:lnSpc>
                <a:spcPct val="98200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When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buy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a CD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from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bank,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lend money </a:t>
            </a:r>
            <a:r>
              <a:rPr sz="17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bank </a:t>
            </a:r>
            <a:r>
              <a:rPr sz="17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set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amount of 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time.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It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can be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several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months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or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years. </a:t>
            </a:r>
            <a:r>
              <a:rPr sz="17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At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end, the bank </a:t>
            </a:r>
            <a:r>
              <a:rPr sz="17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pays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back the  money with</a:t>
            </a:r>
            <a:r>
              <a:rPr sz="17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interest.</a:t>
            </a:r>
            <a:endParaRPr sz="17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>
              <a:lnSpc>
                <a:spcPts val="2014"/>
              </a:lnSpc>
              <a:spcBef>
                <a:spcPts val="1250"/>
              </a:spcBef>
            </a:pPr>
            <a:r>
              <a:rPr sz="17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Bond</a:t>
            </a:r>
            <a:endParaRPr sz="170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354965" indent="-342265">
              <a:lnSpc>
                <a:spcPts val="2014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bond is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a certificate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sold </a:t>
            </a:r>
            <a:r>
              <a:rPr sz="17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by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company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or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government. When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buy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bond,</a:t>
            </a:r>
            <a:r>
              <a:rPr sz="17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</a:t>
            </a:r>
            <a:endParaRPr sz="17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4965" marR="5080">
              <a:lnSpc>
                <a:spcPct val="98200"/>
              </a:lnSpc>
              <a:spcBef>
                <a:spcPts val="110"/>
              </a:spcBef>
            </a:pP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lend money </a:t>
            </a:r>
            <a:r>
              <a:rPr sz="17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company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or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government </a:t>
            </a:r>
            <a:r>
              <a:rPr sz="17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set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amount of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time.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It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can be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as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long 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as 30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years. The </a:t>
            </a:r>
            <a:r>
              <a:rPr sz="17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borrower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promises </a:t>
            </a:r>
            <a:r>
              <a:rPr sz="17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 pay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back with interest.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If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they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are 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not able </a:t>
            </a:r>
            <a:r>
              <a:rPr sz="17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 pay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money back,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could lose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</a:t>
            </a:r>
            <a:r>
              <a:rPr sz="1700" spc="5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7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money.</a:t>
            </a:r>
            <a:endParaRPr sz="17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>
              <a:lnSpc>
                <a:spcPts val="2014"/>
              </a:lnSpc>
              <a:spcBef>
                <a:spcPts val="1245"/>
              </a:spcBef>
            </a:pPr>
            <a:r>
              <a:rPr sz="1700" spc="-10" dirty="0">
                <a:solidFill>
                  <a:prstClr val="black"/>
                </a:solidFill>
                <a:latin typeface="Franklin Gothic Medium"/>
                <a:cs typeface="Franklin Gothic Medium"/>
              </a:rPr>
              <a:t>Stock</a:t>
            </a:r>
            <a:endParaRPr sz="170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354965" indent="-342265">
              <a:lnSpc>
                <a:spcPts val="2014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stock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share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of a </a:t>
            </a:r>
            <a:r>
              <a:rPr sz="17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company.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When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buy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stock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in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7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company,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own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a</a:t>
            </a:r>
            <a:r>
              <a:rPr sz="1700" spc="10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tiny</a:t>
            </a:r>
            <a:endParaRPr sz="17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4965" marR="20955">
              <a:lnSpc>
                <a:spcPct val="99600"/>
              </a:lnSpc>
              <a:spcBef>
                <a:spcPts val="80"/>
              </a:spcBef>
            </a:pP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piece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of a </a:t>
            </a:r>
            <a:r>
              <a:rPr sz="17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company.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If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company makes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profit, it </a:t>
            </a:r>
            <a:r>
              <a:rPr sz="17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may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share some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of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those  profits with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you.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Those profits </a:t>
            </a:r>
            <a:r>
              <a:rPr sz="17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may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be called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“dividend.” </a:t>
            </a:r>
            <a:r>
              <a:rPr sz="1700" spc="-4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can also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make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 </a:t>
            </a:r>
            <a:r>
              <a:rPr sz="17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by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selling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shares </a:t>
            </a:r>
            <a:r>
              <a:rPr sz="17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another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buyer </a:t>
            </a:r>
            <a:r>
              <a:rPr sz="17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1700" dirty="0">
                <a:solidFill>
                  <a:prstClr val="black"/>
                </a:solidFill>
                <a:latin typeface="Franklin Gothic Book"/>
                <a:cs typeface="Franklin Gothic Book"/>
              </a:rPr>
              <a:t>more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than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paid. But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could also  lose money if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7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have </a:t>
            </a:r>
            <a:r>
              <a:rPr sz="17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sell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shares </a:t>
            </a:r>
            <a:r>
              <a:rPr sz="17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less money than </a:t>
            </a:r>
            <a:r>
              <a:rPr sz="17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paid </a:t>
            </a:r>
            <a:r>
              <a:rPr sz="17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for</a:t>
            </a:r>
            <a:r>
              <a:rPr sz="1700" spc="9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7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them.</a:t>
            </a:r>
            <a:endParaRPr sz="17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592304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9371"/>
            <a:ext cx="672020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5" dirty="0"/>
              <a:t>INVESTING: Risk and</a:t>
            </a:r>
            <a:r>
              <a:rPr sz="4400" spc="-15" dirty="0"/>
              <a:t> </a:t>
            </a:r>
            <a:r>
              <a:rPr sz="4400" spc="-20" dirty="0"/>
              <a:t>Return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3573" y="552196"/>
            <a:ext cx="26352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26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059941" y="1204976"/>
            <a:ext cx="7863205" cy="5146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6040">
              <a:spcBef>
                <a:spcPts val="100"/>
              </a:spcBef>
            </a:pP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Some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investments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are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more risky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than others. What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is the risk? </a:t>
            </a:r>
            <a:r>
              <a:rPr sz="1500" spc="-3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could lose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15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money.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But 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5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may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also </a:t>
            </a:r>
            <a:r>
              <a:rPr sz="15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 </a:t>
            </a:r>
            <a:r>
              <a:rPr sz="15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money.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If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investment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low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risk,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5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have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low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chance of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losing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 </a:t>
            </a:r>
            <a:r>
              <a:rPr sz="15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money.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If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investment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is high risk,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5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have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a high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chance of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losing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15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money.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you  </a:t>
            </a:r>
            <a:r>
              <a:rPr sz="15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from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investment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called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the</a:t>
            </a:r>
            <a:r>
              <a:rPr sz="1500" spc="2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return.</a:t>
            </a:r>
            <a:endParaRPr sz="15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>
              <a:spcBef>
                <a:spcPts val="35"/>
              </a:spcBef>
            </a:pPr>
            <a:endParaRPr sz="145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/>
            <a:r>
              <a:rPr sz="15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CD (Certificate of</a:t>
            </a:r>
            <a:r>
              <a:rPr sz="1500" spc="10" dirty="0">
                <a:solidFill>
                  <a:prstClr val="black"/>
                </a:solidFill>
                <a:latin typeface="Franklin Gothic Medium"/>
                <a:cs typeface="Franklin Gothic Medium"/>
              </a:rPr>
              <a:t> </a:t>
            </a:r>
            <a:r>
              <a:rPr sz="15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Deposit)</a:t>
            </a:r>
            <a:endParaRPr sz="150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378460" marR="106045" indent="-365760">
              <a:spcBef>
                <a:spcPts val="215"/>
              </a:spcBef>
              <a:buFont typeface="Arial"/>
              <a:buChar char="•"/>
              <a:tabLst>
                <a:tab pos="377825" algn="l"/>
                <a:tab pos="378460" algn="l"/>
              </a:tabLst>
            </a:pP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CDs are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low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risk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low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return. </a:t>
            </a:r>
            <a:r>
              <a:rPr sz="1500" spc="-3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won’t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risk losing </a:t>
            </a:r>
            <a:r>
              <a:rPr sz="15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any </a:t>
            </a:r>
            <a:r>
              <a:rPr sz="15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money,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but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won’t </a:t>
            </a:r>
            <a:r>
              <a:rPr sz="15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lot of 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15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either. For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example, you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decide </a:t>
            </a:r>
            <a:r>
              <a:rPr sz="15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buy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one-year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CD </a:t>
            </a:r>
            <a:r>
              <a:rPr sz="15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$1,000. </a:t>
            </a:r>
            <a:r>
              <a:rPr sz="15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At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end of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the  </a:t>
            </a:r>
            <a:r>
              <a:rPr sz="15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year,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might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get back</a:t>
            </a:r>
            <a:r>
              <a:rPr sz="1500" spc="3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$1,050.</a:t>
            </a:r>
            <a:endParaRPr sz="15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>
              <a:spcBef>
                <a:spcPts val="15"/>
              </a:spcBef>
              <a:buFont typeface="Arial"/>
              <a:buChar char="•"/>
            </a:pPr>
            <a:endParaRPr sz="145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/>
            <a:r>
              <a:rPr sz="15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Bond</a:t>
            </a:r>
            <a:endParaRPr sz="150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378460" marR="5080" indent="-365760">
              <a:spcBef>
                <a:spcPts val="600"/>
              </a:spcBef>
              <a:buFont typeface="Arial"/>
              <a:buChar char="•"/>
              <a:tabLst>
                <a:tab pos="377825" algn="l"/>
                <a:tab pos="378460" algn="l"/>
              </a:tabLst>
            </a:pP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U.S.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government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bonds are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low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risk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low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return. </a:t>
            </a:r>
            <a:r>
              <a:rPr sz="15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example,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if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buy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U.S.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government 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bond </a:t>
            </a:r>
            <a:r>
              <a:rPr sz="15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$1,000,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in </a:t>
            </a:r>
            <a:r>
              <a:rPr sz="1500" spc="-30" dirty="0">
                <a:solidFill>
                  <a:prstClr val="black"/>
                </a:solidFill>
                <a:latin typeface="Franklin Gothic Book"/>
                <a:cs typeface="Franklin Gothic Book"/>
              </a:rPr>
              <a:t>10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years,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might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get back</a:t>
            </a:r>
            <a:r>
              <a:rPr sz="1500" spc="7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$1,500.</a:t>
            </a:r>
            <a:endParaRPr sz="15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marR="268605" indent="-365760">
              <a:buFont typeface="Arial"/>
              <a:buChar char="•"/>
              <a:tabLst>
                <a:tab pos="377825" algn="l"/>
                <a:tab pos="378460" algn="l"/>
              </a:tabLst>
            </a:pPr>
            <a:r>
              <a:rPr sz="15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Company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bonds can be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high risk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high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return. </a:t>
            </a:r>
            <a:r>
              <a:rPr sz="1500" spc="-3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risk losing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15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money,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but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can  also </a:t>
            </a:r>
            <a:r>
              <a:rPr sz="15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lot of </a:t>
            </a:r>
            <a:r>
              <a:rPr sz="15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money.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If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buy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company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bond </a:t>
            </a:r>
            <a:r>
              <a:rPr sz="15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$1,000, you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might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get back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more 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than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$1,500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in </a:t>
            </a:r>
            <a:r>
              <a:rPr sz="1500" spc="-30" dirty="0">
                <a:solidFill>
                  <a:prstClr val="black"/>
                </a:solidFill>
                <a:latin typeface="Franklin Gothic Book"/>
                <a:cs typeface="Franklin Gothic Book"/>
              </a:rPr>
              <a:t>10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years.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Or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might lose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</a:t>
            </a:r>
            <a:r>
              <a:rPr sz="1500" spc="4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5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money.</a:t>
            </a:r>
            <a:endParaRPr sz="15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>
              <a:spcBef>
                <a:spcPts val="35"/>
              </a:spcBef>
              <a:buFont typeface="Arial"/>
              <a:buChar char="•"/>
            </a:pPr>
            <a:endParaRPr sz="145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/>
            <a:r>
              <a:rPr sz="1500" spc="-10" dirty="0">
                <a:solidFill>
                  <a:prstClr val="black"/>
                </a:solidFill>
                <a:latin typeface="Franklin Gothic Medium"/>
                <a:cs typeface="Franklin Gothic Medium"/>
              </a:rPr>
              <a:t>Stock</a:t>
            </a:r>
            <a:endParaRPr sz="150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378460" marR="27940" indent="-365760">
              <a:spcBef>
                <a:spcPts val="215"/>
              </a:spcBef>
              <a:buFont typeface="Arial"/>
              <a:buChar char="•"/>
              <a:tabLst>
                <a:tab pos="377825" algn="l"/>
                <a:tab pos="378460" algn="l"/>
              </a:tabLst>
            </a:pP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Stocks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can be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high risk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high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return. </a:t>
            </a:r>
            <a:r>
              <a:rPr sz="1500" spc="-3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might lose it all,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but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might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also </a:t>
            </a:r>
            <a:r>
              <a:rPr sz="15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lot of  </a:t>
            </a:r>
            <a:r>
              <a:rPr sz="15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money. </a:t>
            </a:r>
            <a:r>
              <a:rPr sz="15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example, you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might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buy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stocks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in a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company </a:t>
            </a:r>
            <a:r>
              <a:rPr sz="15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$1,000.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If the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company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does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not  </a:t>
            </a:r>
            <a:r>
              <a:rPr sz="15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profit,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might lose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all of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15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money.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If the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company </a:t>
            </a:r>
            <a:r>
              <a:rPr sz="15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makes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big profit,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500" dirty="0">
                <a:solidFill>
                  <a:prstClr val="black"/>
                </a:solidFill>
                <a:latin typeface="Franklin Gothic Book"/>
                <a:cs typeface="Franklin Gothic Book"/>
              </a:rPr>
              <a:t>might 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be able </a:t>
            </a:r>
            <a:r>
              <a:rPr sz="15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sell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stocks </a:t>
            </a:r>
            <a:r>
              <a:rPr sz="15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and double </a:t>
            </a:r>
            <a:r>
              <a:rPr sz="15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</a:t>
            </a:r>
            <a:r>
              <a:rPr sz="1500" spc="4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5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money.</a:t>
            </a:r>
            <a:endParaRPr sz="15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207089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22212" y="2593814"/>
            <a:ext cx="6971855" cy="405780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8144" y="552196"/>
            <a:ext cx="24511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75" dirty="0">
                <a:solidFill>
                  <a:srgbClr val="FFFFFF"/>
                </a:solidFill>
                <a:latin typeface="Franklin Gothic Book"/>
                <a:cs typeface="Franklin Gothic Book"/>
              </a:rPr>
              <a:t>27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059941" y="302259"/>
            <a:ext cx="610806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5" dirty="0"/>
              <a:t>INVESTING: Risk and</a:t>
            </a:r>
            <a:r>
              <a:rPr spc="-40" dirty="0"/>
              <a:t> </a:t>
            </a:r>
            <a:r>
              <a:rPr spc="-15" dirty="0"/>
              <a:t>Return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059941" y="814426"/>
            <a:ext cx="7071995" cy="1506855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12700">
              <a:spcBef>
                <a:spcPts val="865"/>
              </a:spcBef>
            </a:pPr>
            <a:r>
              <a:rPr sz="28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(CONTINUED)</a:t>
            </a:r>
            <a:endParaRPr sz="280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 marR="5080">
              <a:lnSpc>
                <a:spcPct val="101400"/>
              </a:lnSpc>
              <a:spcBef>
                <a:spcPts val="720"/>
              </a:spcBef>
            </a:pPr>
            <a:r>
              <a:rPr sz="2800" dirty="0">
                <a:solidFill>
                  <a:prstClr val="black"/>
                </a:solidFill>
                <a:latin typeface="Franklin Gothic Book"/>
                <a:cs typeface="Franklin Gothic Book"/>
              </a:rPr>
              <a:t>Study the </a:t>
            </a:r>
            <a:r>
              <a:rPr sz="28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line graph </a:t>
            </a:r>
            <a:r>
              <a:rPr sz="28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below. </a:t>
            </a:r>
            <a:r>
              <a:rPr sz="28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What </a:t>
            </a:r>
            <a:r>
              <a:rPr sz="2800" dirty="0">
                <a:solidFill>
                  <a:prstClr val="black"/>
                </a:solidFill>
                <a:latin typeface="Franklin Gothic Book"/>
                <a:cs typeface="Franklin Gothic Book"/>
              </a:rPr>
              <a:t>does </a:t>
            </a:r>
            <a:r>
              <a:rPr sz="28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it </a:t>
            </a:r>
            <a:r>
              <a:rPr sz="28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show?  </a:t>
            </a:r>
            <a:r>
              <a:rPr sz="28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What might “possibility of high return” mean?</a:t>
            </a:r>
            <a:endParaRPr sz="28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225242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03573" y="552196"/>
            <a:ext cx="26352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28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059941" y="309371"/>
            <a:ext cx="6912609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30" dirty="0"/>
              <a:t>STORY </a:t>
            </a:r>
            <a:r>
              <a:rPr sz="4400" spc="-10" dirty="0"/>
              <a:t>PROBLEMS:</a:t>
            </a:r>
            <a:r>
              <a:rPr sz="4400" spc="-5" dirty="0"/>
              <a:t> </a:t>
            </a:r>
            <a:r>
              <a:rPr sz="4400" spc="-15" dirty="0"/>
              <a:t>Investing</a:t>
            </a:r>
            <a:endParaRPr sz="4400"/>
          </a:p>
        </p:txBody>
      </p:sp>
      <p:sp>
        <p:nvSpPr>
          <p:cNvPr id="5" name="object 5"/>
          <p:cNvSpPr txBox="1"/>
          <p:nvPr/>
        </p:nvSpPr>
        <p:spPr>
          <a:xfrm>
            <a:off x="2059941" y="1033679"/>
            <a:ext cx="7547609" cy="4765675"/>
          </a:xfrm>
          <a:prstGeom prst="rect">
            <a:avLst/>
          </a:prstGeom>
        </p:spPr>
        <p:txBody>
          <a:bodyPr vert="horz" wrap="square" lIns="0" tIns="170815" rIns="0" bIns="0" rtlCol="0">
            <a:spAutoFit/>
          </a:bodyPr>
          <a:lstStyle/>
          <a:p>
            <a:pPr marL="12700">
              <a:spcBef>
                <a:spcPts val="1345"/>
              </a:spcBef>
            </a:pPr>
            <a:r>
              <a:rPr sz="28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8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goal </a:t>
            </a:r>
            <a:r>
              <a:rPr sz="28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of </a:t>
            </a:r>
            <a:r>
              <a:rPr sz="28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investing </a:t>
            </a:r>
            <a:r>
              <a:rPr sz="28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28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8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make</a:t>
            </a:r>
            <a:r>
              <a:rPr sz="2800" spc="4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800" spc="-3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money.</a:t>
            </a:r>
            <a:endParaRPr sz="28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1022350">
              <a:lnSpc>
                <a:spcPts val="3310"/>
              </a:lnSpc>
              <a:spcBef>
                <a:spcPts val="1405"/>
              </a:spcBef>
            </a:pPr>
            <a:r>
              <a:rPr sz="28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Directions: </a:t>
            </a:r>
            <a:r>
              <a:rPr sz="28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Choose </a:t>
            </a:r>
            <a:r>
              <a:rPr sz="2800" dirty="0">
                <a:solidFill>
                  <a:prstClr val="black"/>
                </a:solidFill>
                <a:latin typeface="Franklin Gothic Book"/>
                <a:cs typeface="Franklin Gothic Book"/>
              </a:rPr>
              <a:t>the best </a:t>
            </a:r>
            <a:r>
              <a:rPr sz="28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answer </a:t>
            </a:r>
            <a:r>
              <a:rPr sz="28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8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each  question</a:t>
            </a:r>
            <a:r>
              <a:rPr sz="28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8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below.</a:t>
            </a:r>
            <a:endParaRPr sz="28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526415" marR="5080" indent="-513715">
              <a:lnSpc>
                <a:spcPct val="100200"/>
              </a:lnSpc>
              <a:spcBef>
                <a:spcPts val="1115"/>
              </a:spcBef>
              <a:buFontTx/>
              <a:buAutoNum type="arabicPeriod"/>
              <a:tabLst>
                <a:tab pos="526415" algn="l"/>
                <a:tab pos="527050" algn="l"/>
              </a:tabLst>
            </a:pPr>
            <a:r>
              <a:rPr sz="28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Jay </a:t>
            </a:r>
            <a:r>
              <a:rPr sz="2800" dirty="0">
                <a:solidFill>
                  <a:prstClr val="black"/>
                </a:solidFill>
                <a:latin typeface="Franklin Gothic Book"/>
                <a:cs typeface="Franklin Gothic Book"/>
              </a:rPr>
              <a:t>does </a:t>
            </a:r>
            <a:r>
              <a:rPr sz="28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not </a:t>
            </a:r>
            <a:r>
              <a:rPr sz="28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like </a:t>
            </a:r>
            <a:r>
              <a:rPr sz="28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8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take </a:t>
            </a:r>
            <a:r>
              <a:rPr sz="28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risks. </a:t>
            </a:r>
            <a:r>
              <a:rPr sz="2800" dirty="0">
                <a:solidFill>
                  <a:prstClr val="black"/>
                </a:solidFill>
                <a:latin typeface="Franklin Gothic Book"/>
                <a:cs typeface="Franklin Gothic Book"/>
              </a:rPr>
              <a:t>He </a:t>
            </a:r>
            <a:r>
              <a:rPr sz="28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just bought </a:t>
            </a:r>
            <a:r>
              <a:rPr sz="2800" dirty="0">
                <a:solidFill>
                  <a:prstClr val="black"/>
                </a:solidFill>
                <a:latin typeface="Franklin Gothic Book"/>
                <a:cs typeface="Franklin Gothic Book"/>
              </a:rPr>
              <a:t>a  </a:t>
            </a:r>
            <a:r>
              <a:rPr sz="28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one-year </a:t>
            </a:r>
            <a:r>
              <a:rPr sz="2800" dirty="0">
                <a:solidFill>
                  <a:prstClr val="black"/>
                </a:solidFill>
                <a:latin typeface="Franklin Gothic Book"/>
                <a:cs typeface="Franklin Gothic Book"/>
              </a:rPr>
              <a:t>CD </a:t>
            </a:r>
            <a:r>
              <a:rPr sz="28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from </a:t>
            </a:r>
            <a:r>
              <a:rPr sz="2800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8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bank. </a:t>
            </a:r>
            <a:r>
              <a:rPr sz="2800" dirty="0">
                <a:solidFill>
                  <a:prstClr val="black"/>
                </a:solidFill>
                <a:latin typeface="Franklin Gothic Book"/>
                <a:cs typeface="Franklin Gothic Book"/>
              </a:rPr>
              <a:t>He </a:t>
            </a:r>
            <a:r>
              <a:rPr sz="28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knows </a:t>
            </a:r>
            <a:r>
              <a:rPr sz="28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it is </a:t>
            </a:r>
            <a:r>
              <a:rPr sz="28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low  </a:t>
            </a:r>
            <a:r>
              <a:rPr sz="2800" dirty="0">
                <a:solidFill>
                  <a:prstClr val="black"/>
                </a:solidFill>
                <a:latin typeface="Franklin Gothic Book"/>
                <a:cs typeface="Franklin Gothic Book"/>
              </a:rPr>
              <a:t>risk. </a:t>
            </a:r>
            <a:r>
              <a:rPr sz="28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How </a:t>
            </a:r>
            <a:r>
              <a:rPr sz="28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much </a:t>
            </a:r>
            <a:r>
              <a:rPr sz="28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800" dirty="0">
                <a:solidFill>
                  <a:prstClr val="black"/>
                </a:solidFill>
                <a:latin typeface="Franklin Gothic Book"/>
                <a:cs typeface="Franklin Gothic Book"/>
              </a:rPr>
              <a:t>will </a:t>
            </a:r>
            <a:r>
              <a:rPr sz="28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 </a:t>
            </a:r>
            <a:r>
              <a:rPr sz="28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probably </a:t>
            </a:r>
            <a:r>
              <a:rPr sz="28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make  </a:t>
            </a:r>
            <a:r>
              <a:rPr sz="28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next year from </a:t>
            </a:r>
            <a:r>
              <a:rPr sz="2800" dirty="0">
                <a:solidFill>
                  <a:prstClr val="black"/>
                </a:solidFill>
                <a:latin typeface="Franklin Gothic Book"/>
                <a:cs typeface="Franklin Gothic Book"/>
              </a:rPr>
              <a:t>the</a:t>
            </a:r>
            <a:r>
              <a:rPr sz="2800" spc="3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800" dirty="0">
                <a:solidFill>
                  <a:prstClr val="black"/>
                </a:solidFill>
                <a:latin typeface="Franklin Gothic Book"/>
                <a:cs typeface="Franklin Gothic Book"/>
              </a:rPr>
              <a:t>CD?</a:t>
            </a:r>
            <a:endParaRPr sz="28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92860" lvl="1" indent="-366395">
              <a:lnSpc>
                <a:spcPts val="3310"/>
              </a:lnSpc>
              <a:buFontTx/>
              <a:buAutoNum type="alphaLcPeriod"/>
              <a:tabLst>
                <a:tab pos="1292860" algn="l"/>
              </a:tabLst>
            </a:pPr>
            <a:r>
              <a:rPr sz="28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no</a:t>
            </a:r>
            <a:r>
              <a:rPr sz="28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8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money</a:t>
            </a:r>
            <a:endParaRPr sz="28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92860" lvl="1" indent="-366395">
              <a:spcBef>
                <a:spcPts val="25"/>
              </a:spcBef>
              <a:buFontTx/>
              <a:buAutoNum type="alphaLcPeriod"/>
              <a:tabLst>
                <a:tab pos="1292860" algn="l"/>
              </a:tabLst>
            </a:pPr>
            <a:r>
              <a:rPr sz="2800" dirty="0">
                <a:solidFill>
                  <a:prstClr val="black"/>
                </a:solidFill>
                <a:latin typeface="Franklin Gothic Book"/>
                <a:cs typeface="Franklin Gothic Book"/>
              </a:rPr>
              <a:t>a little</a:t>
            </a:r>
            <a:r>
              <a:rPr sz="28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8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money</a:t>
            </a:r>
            <a:endParaRPr sz="28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92860" lvl="1" indent="-366395">
              <a:spcBef>
                <a:spcPts val="50"/>
              </a:spcBef>
              <a:buFontTx/>
              <a:buAutoNum type="alphaLcPeriod"/>
              <a:tabLst>
                <a:tab pos="1292860" algn="l"/>
              </a:tabLst>
            </a:pPr>
            <a:r>
              <a:rPr sz="28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double his</a:t>
            </a:r>
            <a:r>
              <a:rPr sz="28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8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money</a:t>
            </a:r>
            <a:endParaRPr sz="28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031420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03573" y="552196"/>
            <a:ext cx="26352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29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25" dirty="0"/>
              <a:t>STORY </a:t>
            </a:r>
            <a:r>
              <a:rPr spc="-5" dirty="0"/>
              <a:t>PROBLEMS:</a:t>
            </a:r>
            <a:r>
              <a:rPr spc="-65" dirty="0"/>
              <a:t> </a:t>
            </a:r>
            <a:r>
              <a:rPr spc="-15" dirty="0"/>
              <a:t>Investing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059941" y="939291"/>
            <a:ext cx="7745095" cy="4668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8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(CONTINUED)</a:t>
            </a:r>
            <a:endParaRPr sz="280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378460" marR="5080" indent="-365760">
              <a:spcBef>
                <a:spcPts val="2000"/>
              </a:spcBef>
              <a:buFontTx/>
              <a:buAutoNum type="arabicPeriod" startAt="2"/>
              <a:tabLst>
                <a:tab pos="377825" algn="l"/>
                <a:tab pos="378460" algn="l"/>
              </a:tabLst>
            </a:pP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Maya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has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lot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of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saved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wants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invest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some of it. She 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wants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take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risk with her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so she has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chance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of making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lot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of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back.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She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wants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use the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start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her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own 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restaurant one </a:t>
            </a:r>
            <a:r>
              <a:rPr sz="2000" spc="-35" dirty="0">
                <a:solidFill>
                  <a:prstClr val="black"/>
                </a:solidFill>
                <a:latin typeface="Franklin Gothic Book"/>
                <a:cs typeface="Franklin Gothic Book"/>
              </a:rPr>
              <a:t>day.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What kind of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investment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should she</a:t>
            </a:r>
            <a:r>
              <a:rPr sz="2000" spc="7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make?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92860" lvl="1" indent="-365760">
              <a:buFontTx/>
              <a:buAutoNum type="alphaLcPeriod"/>
              <a:tabLst>
                <a:tab pos="1292225" algn="l"/>
                <a:tab pos="1292860" algn="l"/>
              </a:tabLst>
            </a:pP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stocks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92860" lvl="1" indent="-365760">
              <a:buFontTx/>
              <a:buAutoNum type="alphaLcPeriod"/>
              <a:tabLst>
                <a:tab pos="1292225" algn="l"/>
                <a:tab pos="1292860" algn="l"/>
              </a:tabLst>
            </a:pP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one-year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CD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92860" lvl="1" indent="-365760">
              <a:buFontTx/>
              <a:buAutoNum type="alphaLcPeriod"/>
              <a:tabLst>
                <a:tab pos="1292225" algn="l"/>
                <a:tab pos="1292860" algn="l"/>
              </a:tabLst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U.S. bond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indent="-365760">
              <a:buFontTx/>
              <a:buAutoNum type="arabicPeriod" startAt="2"/>
              <a:tabLst>
                <a:tab pos="377825" algn="l"/>
                <a:tab pos="378460" algn="l"/>
              </a:tabLst>
            </a:pPr>
            <a:r>
              <a:rPr sz="2000" spc="-3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friend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Kelvin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asks what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know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about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company</a:t>
            </a:r>
            <a:r>
              <a:rPr sz="2000" spc="4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bonds.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7825" marR="33020"/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He is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thinking of buying one.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He is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sure he will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lot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of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if 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 does. What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would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tell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him about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company</a:t>
            </a:r>
            <a:r>
              <a:rPr sz="2000" spc="2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bonds?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92860" lvl="1" indent="-365760">
              <a:buFontTx/>
              <a:buAutoNum type="alphaLcPeriod"/>
              <a:tabLst>
                <a:tab pos="1292225" algn="l"/>
                <a:tab pos="1292860" algn="l"/>
              </a:tabLst>
            </a:pP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They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are as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safe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as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U.S.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government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bonds.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92860" lvl="1" indent="-365760">
              <a:buFontTx/>
              <a:buAutoNum type="alphaLcPeriod"/>
              <a:tabLst>
                <a:tab pos="1292225" algn="l"/>
                <a:tab pos="1292860" algn="l"/>
              </a:tabLst>
            </a:pP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They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can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be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risky,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but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might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lot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of </a:t>
            </a:r>
            <a:r>
              <a:rPr sz="20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money,</a:t>
            </a:r>
            <a:r>
              <a:rPr sz="2000" spc="7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too.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92860" lvl="1" indent="-365760">
              <a:buFontTx/>
              <a:buAutoNum type="alphaLcPeriod"/>
              <a:tabLst>
                <a:tab pos="1292225" algn="l"/>
                <a:tab pos="1292860" algn="l"/>
              </a:tabLst>
            </a:pP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They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are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known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making almost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no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in</a:t>
            </a:r>
            <a:r>
              <a:rPr sz="200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return.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87662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034009" y="1985257"/>
            <a:ext cx="28575" cy="0"/>
          </a:xfrm>
          <a:custGeom>
            <a:avLst/>
            <a:gdLst/>
            <a:ahLst/>
            <a:cxnLst/>
            <a:rect l="l" t="t" r="r" b="b"/>
            <a:pathLst>
              <a:path w="28575">
                <a:moveTo>
                  <a:pt x="27991" y="0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034009" y="1985257"/>
            <a:ext cx="28575" cy="0"/>
          </a:xfrm>
          <a:custGeom>
            <a:avLst/>
            <a:gdLst/>
            <a:ahLst/>
            <a:cxnLst/>
            <a:rect l="l" t="t" r="r" b="b"/>
            <a:pathLst>
              <a:path w="28575">
                <a:moveTo>
                  <a:pt x="27991" y="0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034009" y="1985257"/>
            <a:ext cx="28575" cy="0"/>
          </a:xfrm>
          <a:custGeom>
            <a:avLst/>
            <a:gdLst/>
            <a:ahLst/>
            <a:cxnLst/>
            <a:rect l="l" t="t" r="r" b="b"/>
            <a:pathLst>
              <a:path w="28575">
                <a:moveTo>
                  <a:pt x="27991" y="0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034009" y="1985257"/>
            <a:ext cx="28575" cy="0"/>
          </a:xfrm>
          <a:custGeom>
            <a:avLst/>
            <a:gdLst/>
            <a:ahLst/>
            <a:cxnLst/>
            <a:rect l="l" t="t" r="r" b="b"/>
            <a:pathLst>
              <a:path w="28575">
                <a:moveTo>
                  <a:pt x="27991" y="0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034009" y="1985257"/>
            <a:ext cx="28575" cy="0"/>
          </a:xfrm>
          <a:custGeom>
            <a:avLst/>
            <a:gdLst/>
            <a:ahLst/>
            <a:cxnLst/>
            <a:rect l="l" t="t" r="r" b="b"/>
            <a:pathLst>
              <a:path w="28575">
                <a:moveTo>
                  <a:pt x="27991" y="0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8034009" y="1985257"/>
            <a:ext cx="28575" cy="0"/>
          </a:xfrm>
          <a:custGeom>
            <a:avLst/>
            <a:gdLst/>
            <a:ahLst/>
            <a:cxnLst/>
            <a:rect l="l" t="t" r="r" b="b"/>
            <a:pathLst>
              <a:path w="28575">
                <a:moveTo>
                  <a:pt x="27991" y="0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066759" y="1985258"/>
            <a:ext cx="0" cy="28575"/>
          </a:xfrm>
          <a:custGeom>
            <a:avLst/>
            <a:gdLst/>
            <a:ahLst/>
            <a:cxnLst/>
            <a:rect l="l" t="t" r="r" b="b"/>
            <a:pathLst>
              <a:path h="28575">
                <a:moveTo>
                  <a:pt x="0" y="27991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8034008" y="1985258"/>
            <a:ext cx="0" cy="28575"/>
          </a:xfrm>
          <a:custGeom>
            <a:avLst/>
            <a:gdLst/>
            <a:ahLst/>
            <a:cxnLst/>
            <a:rect l="l" t="t" r="r" b="b"/>
            <a:pathLst>
              <a:path h="28575">
                <a:moveTo>
                  <a:pt x="0" y="27991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034009" y="2018008"/>
            <a:ext cx="28575" cy="0"/>
          </a:xfrm>
          <a:custGeom>
            <a:avLst/>
            <a:gdLst/>
            <a:ahLst/>
            <a:cxnLst/>
            <a:rect l="l" t="t" r="r" b="b"/>
            <a:pathLst>
              <a:path w="28575">
                <a:moveTo>
                  <a:pt x="27991" y="0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8061999" y="2050759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51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524000" y="304800"/>
            <a:ext cx="381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2059941" y="309371"/>
            <a:ext cx="423100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5" dirty="0"/>
              <a:t>What is</a:t>
            </a:r>
            <a:r>
              <a:rPr sz="4400" spc="-55" dirty="0"/>
              <a:t> </a:t>
            </a:r>
            <a:r>
              <a:rPr sz="4400" spc="-10" dirty="0"/>
              <a:t>Inflation?</a:t>
            </a:r>
            <a:endParaRPr sz="4400"/>
          </a:p>
        </p:txBody>
      </p:sp>
      <p:sp>
        <p:nvSpPr>
          <p:cNvPr id="14" name="object 14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203573" y="552196"/>
            <a:ext cx="26352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30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059942" y="1193291"/>
            <a:ext cx="7382509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Inflation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overall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rise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in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prices.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example,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pound of oranges 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today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costs more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than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it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did </a:t>
            </a:r>
            <a:r>
              <a:rPr sz="2000" spc="-35" dirty="0">
                <a:solidFill>
                  <a:prstClr val="black"/>
                </a:solidFill>
                <a:latin typeface="Franklin Gothic Book"/>
                <a:cs typeface="Franklin Gothic Book"/>
              </a:rPr>
              <a:t>10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years</a:t>
            </a:r>
            <a:r>
              <a:rPr sz="2000" spc="3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ago.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066760" y="2018009"/>
            <a:ext cx="2144395" cy="588623"/>
          </a:xfrm>
          <a:prstGeom prst="rect">
            <a:avLst/>
          </a:prstGeom>
          <a:solidFill>
            <a:srgbClr val="7030A0"/>
          </a:solidFill>
        </p:spPr>
        <p:txBody>
          <a:bodyPr vert="horz" wrap="square" lIns="0" tIns="22860" rIns="0" bIns="0" rtlCol="0">
            <a:spAutoFit/>
          </a:bodyPr>
          <a:lstStyle/>
          <a:p>
            <a:pPr marL="211454" marR="200660" indent="-2540">
              <a:lnSpc>
                <a:spcPct val="105100"/>
              </a:lnSpc>
              <a:spcBef>
                <a:spcPts val="180"/>
              </a:spcBef>
            </a:pPr>
            <a:r>
              <a:rPr sz="1750" spc="10" dirty="0">
                <a:solidFill>
                  <a:srgbClr val="FFFFFF"/>
                </a:solidFill>
                <a:latin typeface="Franklin Gothic Book"/>
                <a:cs typeface="Franklin Gothic Book"/>
              </a:rPr>
              <a:t>Average </a:t>
            </a:r>
            <a:r>
              <a:rPr sz="1750" spc="20" dirty="0">
                <a:solidFill>
                  <a:srgbClr val="FFFFFF"/>
                </a:solidFill>
                <a:latin typeface="Franklin Gothic Book"/>
                <a:cs typeface="Franklin Gothic Book"/>
              </a:rPr>
              <a:t>Price of</a:t>
            </a:r>
            <a:r>
              <a:rPr sz="1750" spc="-7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1750" spc="25" dirty="0">
                <a:solidFill>
                  <a:srgbClr val="FFFFFF"/>
                </a:solidFill>
                <a:latin typeface="Franklin Gothic Book"/>
                <a:cs typeface="Franklin Gothic Book"/>
              </a:rPr>
              <a:t>a  </a:t>
            </a:r>
            <a:r>
              <a:rPr sz="1750" spc="20" dirty="0">
                <a:solidFill>
                  <a:srgbClr val="FFFFFF"/>
                </a:solidFill>
                <a:latin typeface="Franklin Gothic Book"/>
                <a:cs typeface="Franklin Gothic Book"/>
              </a:rPr>
              <a:t>Pound of</a:t>
            </a:r>
            <a:r>
              <a:rPr sz="1750" spc="-7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1750" spc="25" dirty="0">
                <a:solidFill>
                  <a:srgbClr val="FFFFFF"/>
                </a:solidFill>
                <a:latin typeface="Franklin Gothic Book"/>
                <a:cs typeface="Franklin Gothic Book"/>
              </a:rPr>
              <a:t>Oranges</a:t>
            </a:r>
            <a:endParaRPr sz="175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8304321" y="2710472"/>
          <a:ext cx="1697989" cy="211244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19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82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5558">
                <a:tc>
                  <a:txBody>
                    <a:bodyPr/>
                    <a:lstStyle/>
                    <a:p>
                      <a:pPr marL="31750">
                        <a:lnSpc>
                          <a:spcPts val="2010"/>
                        </a:lnSpc>
                      </a:pP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2008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2010"/>
                        </a:lnSpc>
                      </a:pP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$0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.</a:t>
                      </a:r>
                      <a:r>
                        <a:rPr sz="1800" spc="-80" dirty="0">
                          <a:latin typeface="Franklin Gothic Book"/>
                          <a:cs typeface="Franklin Gothic Book"/>
                        </a:rPr>
                        <a:t>9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1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332">
                <a:tc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800" spc="-40" dirty="0">
                          <a:latin typeface="Franklin Gothic Book"/>
                          <a:cs typeface="Franklin Gothic Book"/>
                        </a:rPr>
                        <a:t>2010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683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$0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.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9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0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683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331">
                <a:tc>
                  <a:txBody>
                    <a:bodyPr/>
                    <a:lstStyle/>
                    <a:p>
                      <a:pPr marL="3556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800" spc="-30" dirty="0">
                          <a:latin typeface="Franklin Gothic Book"/>
                          <a:cs typeface="Franklin Gothic Book"/>
                        </a:rPr>
                        <a:t>2012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556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$0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.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9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3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556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932">
                <a:tc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800" spc="-40" dirty="0">
                          <a:latin typeface="Franklin Gothic Book"/>
                          <a:cs typeface="Franklin Gothic Book"/>
                        </a:rPr>
                        <a:t>2014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6830" marB="0"/>
                </a:tc>
                <a:tc>
                  <a:txBody>
                    <a:bodyPr/>
                    <a:lstStyle/>
                    <a:p>
                      <a:pPr marR="30480" algn="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$</a:t>
                      </a:r>
                      <a:r>
                        <a:rPr sz="1800" spc="-20" dirty="0">
                          <a:latin typeface="Franklin Gothic Book"/>
                          <a:cs typeface="Franklin Gothic Book"/>
                        </a:rPr>
                        <a:t>1</a:t>
                      </a:r>
                      <a:r>
                        <a:rPr sz="1800" spc="-75" dirty="0">
                          <a:latin typeface="Franklin Gothic Book"/>
                          <a:cs typeface="Franklin Gothic Book"/>
                        </a:rPr>
                        <a:t>.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12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683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331">
                <a:tc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800" spc="-40" dirty="0">
                          <a:latin typeface="Franklin Gothic Book"/>
                          <a:cs typeface="Franklin Gothic Book"/>
                        </a:rPr>
                        <a:t>2016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6830" marB="0"/>
                </a:tc>
                <a:tc>
                  <a:txBody>
                    <a:bodyPr/>
                    <a:lstStyle/>
                    <a:p>
                      <a:pPr marR="24765" algn="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$</a:t>
                      </a:r>
                      <a:r>
                        <a:rPr sz="1800" spc="-20" dirty="0">
                          <a:latin typeface="Franklin Gothic Book"/>
                          <a:cs typeface="Franklin Gothic Book"/>
                        </a:rPr>
                        <a:t>1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.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2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0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683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3957">
                <a:tc>
                  <a:txBody>
                    <a:bodyPr/>
                    <a:lstStyle/>
                    <a:p>
                      <a:pPr marL="36195">
                        <a:lnSpc>
                          <a:spcPts val="2090"/>
                        </a:lnSpc>
                        <a:spcBef>
                          <a:spcPts val="280"/>
                        </a:spcBef>
                      </a:pPr>
                      <a:r>
                        <a:rPr sz="1800" spc="-30" dirty="0">
                          <a:latin typeface="Franklin Gothic Book"/>
                          <a:cs typeface="Franklin Gothic Book"/>
                        </a:rPr>
                        <a:t>2018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5560" marB="0"/>
                </a:tc>
                <a:tc>
                  <a:txBody>
                    <a:bodyPr/>
                    <a:lstStyle/>
                    <a:p>
                      <a:pPr marR="24765" algn="r">
                        <a:lnSpc>
                          <a:spcPts val="2090"/>
                        </a:lnSpc>
                        <a:spcBef>
                          <a:spcPts val="280"/>
                        </a:spcBef>
                      </a:pP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$</a:t>
                      </a:r>
                      <a:r>
                        <a:rPr sz="1800" spc="-20" dirty="0">
                          <a:latin typeface="Franklin Gothic Book"/>
                          <a:cs typeface="Franklin Gothic Book"/>
                        </a:rPr>
                        <a:t>1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.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3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3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556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9" name="object 19"/>
          <p:cNvSpPr txBox="1"/>
          <p:nvPr/>
        </p:nvSpPr>
        <p:spPr>
          <a:xfrm>
            <a:off x="2059940" y="1900428"/>
            <a:ext cx="5814060" cy="3835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414780">
              <a:spcBef>
                <a:spcPts val="100"/>
              </a:spcBef>
            </a:pP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pound of oranges will cost more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in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future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than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it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does </a:t>
            </a:r>
            <a:r>
              <a:rPr sz="2000" spc="-30" dirty="0">
                <a:solidFill>
                  <a:prstClr val="black"/>
                </a:solidFill>
                <a:latin typeface="Franklin Gothic Book"/>
                <a:cs typeface="Franklin Gothic Book"/>
              </a:rPr>
              <a:t>today.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Read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graph 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right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learn more. Then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answer 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questions.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marR="64769" indent="-365760">
              <a:spcBef>
                <a:spcPts val="1200"/>
              </a:spcBef>
              <a:buFontTx/>
              <a:buAutoNum type="arabicPeriod"/>
              <a:tabLst>
                <a:tab pos="377825" algn="l"/>
                <a:tab pos="378460" algn="l"/>
              </a:tabLst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What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was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average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price of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pound of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oranges  in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2008?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marR="625475" indent="-365760">
              <a:buFontTx/>
              <a:buAutoNum type="arabicPeriod"/>
              <a:tabLst>
                <a:tab pos="377825" algn="l"/>
                <a:tab pos="378460" algn="l"/>
              </a:tabLst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Which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year shows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biggest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increase in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average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price of</a:t>
            </a:r>
            <a:r>
              <a:rPr sz="20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oranges?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marR="5080" indent="-365760">
              <a:buFontTx/>
              <a:buAutoNum type="arabicPeriod"/>
              <a:tabLst>
                <a:tab pos="377825" algn="l"/>
                <a:tab pos="378460" algn="l"/>
              </a:tabLst>
            </a:pP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In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which years did the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average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price of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oranges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get 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lower?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marR="161290" indent="-365760">
              <a:buFontTx/>
              <a:buAutoNum type="arabicPeriod"/>
              <a:tabLst>
                <a:tab pos="377825" algn="l"/>
                <a:tab pos="378460" algn="l"/>
              </a:tabLst>
            </a:pP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How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much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more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was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average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cost of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pound  of oranges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in </a:t>
            </a:r>
            <a:r>
              <a:rPr sz="20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2018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than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in</a:t>
            </a:r>
            <a:r>
              <a:rPr sz="2000" spc="2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2008?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62916456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BB3CD2F64D9D48BC412B08629DE2CD" ma:contentTypeVersion="10" ma:contentTypeDescription="Create a new document." ma:contentTypeScope="" ma:versionID="3eaf5f2bc337de520b469ba908c97ecb">
  <xsd:schema xmlns:xsd="http://www.w3.org/2001/XMLSchema" xmlns:xs="http://www.w3.org/2001/XMLSchema" xmlns:p="http://schemas.microsoft.com/office/2006/metadata/properties" xmlns:ns3="8ecf3cf1-193c-4267-b4c5-a65e2ab4bcf0" xmlns:ns4="847f5849-349c-4ddb-9561-aeb300bf2281" targetNamespace="http://schemas.microsoft.com/office/2006/metadata/properties" ma:root="true" ma:fieldsID="c2225d914b44c8349b1127d9e014d7ab" ns3:_="" ns4:_="">
    <xsd:import namespace="8ecf3cf1-193c-4267-b4c5-a65e2ab4bcf0"/>
    <xsd:import namespace="847f5849-349c-4ddb-9561-aeb300bf228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cf3cf1-193c-4267-b4c5-a65e2ab4bcf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7f5849-349c-4ddb-9561-aeb300bf22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5FC783B-B083-45F4-8A51-C028D84916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cf3cf1-193c-4267-b4c5-a65e2ab4bcf0"/>
    <ds:schemaRef ds:uri="847f5849-349c-4ddb-9561-aeb300bf22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9CA82A1-EF3C-4F8A-B604-2B29D4035C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DBE1470-E644-4F92-AAD1-13D1F942555E}">
  <ds:schemaRefs>
    <ds:schemaRef ds:uri="http://purl.org/dc/elements/1.1/"/>
    <ds:schemaRef ds:uri="http://schemas.microsoft.com/office/2006/metadata/properties"/>
    <ds:schemaRef ds:uri="8ecf3cf1-193c-4267-b4c5-a65e2ab4bcf0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847f5849-349c-4ddb-9561-aeb300bf228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1005</Words>
  <Application>Microsoft Office PowerPoint</Application>
  <PresentationFormat>Widescreen</PresentationFormat>
  <Paragraphs>84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Franklin Gothic Book</vt:lpstr>
      <vt:lpstr>Franklin Gothic Medium</vt:lpstr>
      <vt:lpstr>Times New Roman</vt:lpstr>
      <vt:lpstr>1_Office Theme</vt:lpstr>
      <vt:lpstr>PowerPoint Presentation</vt:lpstr>
      <vt:lpstr>Investing Your Money</vt:lpstr>
      <vt:lpstr>INVESTING: Risk and Return</vt:lpstr>
      <vt:lpstr>INVESTING: Risk and Return</vt:lpstr>
      <vt:lpstr>STORY PROBLEMS: Investing</vt:lpstr>
      <vt:lpstr>STORY PROBLEMS: Investing</vt:lpstr>
      <vt:lpstr>What is Inflation?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Burroughs, Brittany L.</cp:lastModifiedBy>
  <cp:revision>1</cp:revision>
  <dcterms:created xsi:type="dcterms:W3CDTF">2022-03-23T14:38:41Z</dcterms:created>
  <dcterms:modified xsi:type="dcterms:W3CDTF">2022-03-23T14:41:30Z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0x010100ABBB3CD2F64D9D48BC412B08629DE2CD</vt:lpwstr>
  </property>
</Properties>
</file>