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 varScale="1">
        <p:scale>
          <a:sx n="40" d="100"/>
          <a:sy n="40" d="100"/>
        </p:scale>
        <p:origin x="44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9371"/>
            <a:ext cx="10762825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618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570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960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751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914401" y="310896"/>
            <a:ext cx="9960423" cy="4589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4499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7" y="329691"/>
            <a:ext cx="837946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5085" y="1118109"/>
            <a:ext cx="1096182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47871" y="6492264"/>
            <a:ext cx="114384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4587" y="6492264"/>
            <a:ext cx="266446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211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70882"/>
            <a:ext cx="7404734" cy="1981312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spcBef>
                <a:spcPts val="1090"/>
              </a:spcBef>
            </a:pP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5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20"/>
              </a:spcBef>
            </a:pPr>
            <a:r>
              <a:rPr sz="32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 </a:t>
            </a:r>
            <a:r>
              <a:rPr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3–5</a:t>
            </a:r>
            <a:endParaRPr lang="en-US" sz="3200" spc="-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20"/>
              </a:spcBef>
            </a:pPr>
            <a:r>
              <a:rPr lang="en-US"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5: Which Way to Pay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004779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367284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5" dirty="0"/>
              <a:t>What is</a:t>
            </a:r>
            <a:r>
              <a:rPr sz="4400" spc="-75" dirty="0"/>
              <a:t> </a:t>
            </a:r>
            <a:r>
              <a:rPr sz="4400" spc="-5" dirty="0"/>
              <a:t>Credit?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906" y="552196"/>
            <a:ext cx="25844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19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259092" y="1806330"/>
            <a:ext cx="2895289" cy="1925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59941" y="1194309"/>
            <a:ext cx="7660005" cy="47986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1104900">
              <a:lnSpc>
                <a:spcPct val="100800"/>
              </a:lnSpc>
              <a:spcBef>
                <a:spcPts val="75"/>
              </a:spcBef>
            </a:pPr>
            <a:r>
              <a:rPr sz="24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Credit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loan. When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pay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using credit,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borrowing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2802255">
              <a:lnSpc>
                <a:spcPct val="99200"/>
              </a:lnSpc>
              <a:spcBef>
                <a:spcPts val="1225"/>
              </a:spcBef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credit card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plastic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card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that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lets  you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pay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using credit. The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card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has a 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limit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much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25"/>
              </a:spcBef>
            </a:pPr>
            <a:r>
              <a:rPr sz="24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charge</a:t>
            </a:r>
            <a:r>
              <a:rPr sz="2400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(spend).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5080">
              <a:spcBef>
                <a:spcPts val="1820"/>
              </a:spcBef>
            </a:pP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Each month,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you’ll receive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statement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bill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showing 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details such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as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new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charges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card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much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owe.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don’t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pay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all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back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time,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have 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pay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 back with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interest. Interest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add up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quickly! It’s  </a:t>
            </a:r>
            <a:r>
              <a:rPr sz="2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important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only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use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credit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cards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things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 afford 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pay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back</a:t>
            </a:r>
            <a:r>
              <a:rPr sz="240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soon.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13434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3529329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5" dirty="0"/>
              <a:t>What is</a:t>
            </a:r>
            <a:r>
              <a:rPr sz="4400" spc="-80" dirty="0"/>
              <a:t> </a:t>
            </a:r>
            <a:r>
              <a:rPr sz="4400" spc="-5" dirty="0"/>
              <a:t>Debit?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20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090981" y="1520953"/>
            <a:ext cx="3577018" cy="25961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59940" y="1194309"/>
            <a:ext cx="5584190" cy="3046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debit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removed from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</a:t>
            </a:r>
            <a:r>
              <a:rPr sz="2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account.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934719">
              <a:lnSpc>
                <a:spcPct val="98800"/>
              </a:lnSpc>
              <a:spcBef>
                <a:spcPts val="1855"/>
              </a:spcBef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debit card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plastic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card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that, 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when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it’s used,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taken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out  of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checking account right</a:t>
            </a:r>
            <a:r>
              <a:rPr sz="24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45" dirty="0">
                <a:solidFill>
                  <a:prstClr val="black"/>
                </a:solidFill>
                <a:latin typeface="Franklin Gothic Book"/>
                <a:cs typeface="Franklin Gothic Book"/>
              </a:rPr>
              <a:t>away.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691515">
              <a:lnSpc>
                <a:spcPct val="100800"/>
              </a:lnSpc>
              <a:spcBef>
                <a:spcPts val="1805"/>
              </a:spcBef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don’t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enough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 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account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purchase,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can’t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pay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with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debit</a:t>
            </a:r>
            <a:r>
              <a:rPr sz="24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card.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26248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568007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5" dirty="0"/>
              <a:t>What is Debit?</a:t>
            </a:r>
            <a:r>
              <a:rPr sz="4400" spc="-25" dirty="0"/>
              <a:t> </a:t>
            </a:r>
            <a:r>
              <a:rPr sz="2800" spc="-5" dirty="0"/>
              <a:t>(CONTINUED)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7159" y="552196"/>
            <a:ext cx="249554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60" dirty="0">
                <a:solidFill>
                  <a:srgbClr val="FFFFFF"/>
                </a:solidFill>
                <a:latin typeface="Franklin Gothic Book"/>
                <a:cs typeface="Franklin Gothic Book"/>
              </a:rPr>
              <a:t>21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833322" y="1482096"/>
            <a:ext cx="5905853" cy="48781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03440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463486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25" dirty="0"/>
              <a:t>Private</a:t>
            </a:r>
            <a:r>
              <a:rPr sz="4400" spc="-40" dirty="0"/>
              <a:t> </a:t>
            </a:r>
            <a:r>
              <a:rPr sz="4400" spc="-10" dirty="0"/>
              <a:t>Information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22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059940" y="1192277"/>
            <a:ext cx="7743190" cy="4984057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75310">
              <a:lnSpc>
                <a:spcPct val="100499"/>
              </a:lnSpc>
              <a:spcBef>
                <a:spcPts val="85"/>
              </a:spcBef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Some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information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should 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be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kept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personal. 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It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should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not 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be 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shared with </a:t>
            </a:r>
            <a:r>
              <a:rPr sz="2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anyone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without 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parent’s permission, especially  when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are</a:t>
            </a:r>
            <a:r>
              <a:rPr sz="22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online.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270"/>
              </a:spcBef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Here is some personal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information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should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keep</a:t>
            </a:r>
            <a:r>
              <a:rPr sz="22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private: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45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Birth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date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55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Phone</a:t>
            </a:r>
            <a:r>
              <a:rPr sz="2200" spc="-8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number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Home</a:t>
            </a:r>
            <a:r>
              <a:rPr sz="2200" spc="-7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address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45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Bank account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number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55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parent’s credit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card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 number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55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Passwords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4965" indent="-342265">
              <a:spcBef>
                <a:spcPts val="4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School name and address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850"/>
              </a:spcBef>
            </a:pPr>
            <a:r>
              <a:rPr sz="2200"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Protecting your </a:t>
            </a:r>
            <a:r>
              <a:rPr sz="22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personal </a:t>
            </a:r>
            <a:r>
              <a:rPr sz="2200"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information </a:t>
            </a:r>
            <a:r>
              <a:rPr sz="22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helps </a:t>
            </a:r>
            <a:r>
              <a:rPr sz="22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prevent </a:t>
            </a:r>
            <a:r>
              <a:rPr sz="2200" spc="-5" dirty="0">
                <a:solidFill>
                  <a:srgbClr val="FF0000"/>
                </a:solidFill>
                <a:latin typeface="Franklin Gothic Medium"/>
                <a:cs typeface="Franklin Gothic Medium"/>
              </a:rPr>
              <a:t>identity</a:t>
            </a:r>
            <a:r>
              <a:rPr sz="2200" spc="90" dirty="0">
                <a:solidFill>
                  <a:srgbClr val="FF0000"/>
                </a:solidFill>
                <a:latin typeface="Franklin Gothic Medium"/>
                <a:cs typeface="Franklin Gothic Medium"/>
              </a:rPr>
              <a:t> </a:t>
            </a:r>
            <a:r>
              <a:rPr sz="2200" spc="5" dirty="0">
                <a:solidFill>
                  <a:srgbClr val="FF0000"/>
                </a:solidFill>
                <a:latin typeface="Franklin Gothic Medium"/>
                <a:cs typeface="Franklin Gothic Medium"/>
              </a:rPr>
              <a:t>theft.</a:t>
            </a:r>
            <a:endParaRPr sz="2200"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55728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23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6785609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25" dirty="0"/>
              <a:t>Private </a:t>
            </a:r>
            <a:r>
              <a:rPr sz="4400" spc="-10" dirty="0"/>
              <a:t>Information</a:t>
            </a:r>
            <a:r>
              <a:rPr sz="4400" spc="30" dirty="0"/>
              <a:t> </a:t>
            </a:r>
            <a:r>
              <a:rPr sz="2800" spc="-5" dirty="0"/>
              <a:t>(CONTINUED)</a:t>
            </a:r>
            <a:endParaRPr sz="2800"/>
          </a:p>
        </p:txBody>
      </p:sp>
      <p:sp>
        <p:nvSpPr>
          <p:cNvPr id="5" name="object 5"/>
          <p:cNvSpPr txBox="1"/>
          <p:nvPr/>
        </p:nvSpPr>
        <p:spPr>
          <a:xfrm>
            <a:off x="2059877" y="1193291"/>
            <a:ext cx="7837805" cy="490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64490">
              <a:spcBef>
                <a:spcPts val="100"/>
              </a:spcBef>
            </a:pPr>
            <a:r>
              <a:rPr sz="2925" spc="22" baseline="1424" dirty="0">
                <a:solidFill>
                  <a:prstClr val="black"/>
                </a:solidFill>
                <a:latin typeface="Franklin Gothic Book"/>
                <a:cs typeface="Franklin Gothic Book"/>
              </a:rPr>
              <a:t>Identity </a:t>
            </a:r>
            <a:r>
              <a:rPr sz="2925" spc="37" baseline="1424" dirty="0">
                <a:solidFill>
                  <a:prstClr val="black"/>
                </a:solidFill>
                <a:latin typeface="Franklin Gothic Book"/>
                <a:cs typeface="Franklin Gothic Book"/>
              </a:rPr>
              <a:t>theft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crime.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It 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when someone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pretends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be another  person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taking that person’s personal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information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steal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his or her 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</a:t>
            </a:r>
            <a:r>
              <a:rPr sz="20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example: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5600" marR="207645" indent="-342900">
              <a:spcBef>
                <a:spcPts val="12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thief might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steal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someone else’s credit card number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things  online. Then the bill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sent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owner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the credit card,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not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thief. Let’s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say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parent’s credit card number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was stolen.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next statement, your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parent notices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charge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50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pounds of lizard 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food. Wait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minute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—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don’t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pet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lizard!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Now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parent  has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call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credit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card company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report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</a:t>
            </a:r>
            <a:r>
              <a:rPr sz="20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 theft.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5600" marR="5080" indent="-342900">
              <a:spcBef>
                <a:spcPts val="12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Let’s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say you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using the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computer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get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pop-up ad.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It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says  you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win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prize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click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 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ad. (Don’t click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 the ad!)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But if 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did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click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 the ad,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ask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enter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personal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information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collect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prize. NEVER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enter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personal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information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without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parent’s permission.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do, someone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use the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information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entered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steal your</a:t>
            </a:r>
            <a:r>
              <a:rPr sz="2000" spc="5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identity.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504419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77952"/>
            <a:ext cx="742759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500" spc="-25" dirty="0"/>
              <a:t>STORY </a:t>
            </a:r>
            <a:r>
              <a:rPr sz="3500" spc="-10" dirty="0"/>
              <a:t>PROBLEMS: </a:t>
            </a:r>
            <a:r>
              <a:rPr sz="3500" spc="-15" dirty="0"/>
              <a:t>Payment</a:t>
            </a:r>
            <a:r>
              <a:rPr sz="3500" spc="-35" dirty="0"/>
              <a:t> </a:t>
            </a:r>
            <a:r>
              <a:rPr sz="3500" spc="-5" dirty="0"/>
              <a:t>Decisions</a:t>
            </a:r>
            <a:endParaRPr sz="35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8050" y="552196"/>
            <a:ext cx="24574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75" dirty="0">
                <a:solidFill>
                  <a:srgbClr val="FFFFFF"/>
                </a:solidFill>
                <a:latin typeface="Franklin Gothic Book"/>
                <a:cs typeface="Franklin Gothic Book"/>
              </a:rPr>
              <a:t>24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059941" y="1193292"/>
            <a:ext cx="7778115" cy="4737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People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purchases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using different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payment</a:t>
            </a:r>
            <a:r>
              <a:rPr sz="200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options.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659765">
              <a:spcBef>
                <a:spcPts val="1705"/>
              </a:spcBef>
            </a:pPr>
            <a:r>
              <a:rPr sz="2000" dirty="0">
                <a:solidFill>
                  <a:prstClr val="black"/>
                </a:solidFill>
                <a:latin typeface="Franklin Gothic Medium"/>
                <a:cs typeface="Franklin Gothic Medium"/>
              </a:rPr>
              <a:t>Directions: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Read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each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scenario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answer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questions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payment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decisions.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98425" indent="-365760">
              <a:spcBef>
                <a:spcPts val="600"/>
              </a:spcBef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Violet has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$20 cash and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 checkbook. She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in a </a:t>
            </a:r>
            <a:r>
              <a:rPr sz="20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hurry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needs 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pay for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birthday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card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that costs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$3.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should she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pay 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card?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Why?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5080" indent="-365760">
              <a:spcBef>
                <a:spcPts val="600"/>
              </a:spcBef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Sierra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 grandmother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out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lunch. Her grandmother needs 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pay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$32 and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$35 in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wallet,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along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with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credit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card.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wants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sure she has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least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$5 </a:t>
            </a:r>
            <a:r>
              <a:rPr sz="20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left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rest of the  </a:t>
            </a:r>
            <a:r>
              <a:rPr sz="20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day.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should Sierra’s grandmother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pay 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meal?</a:t>
            </a:r>
            <a:r>
              <a:rPr sz="2000" spc="7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Why?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34925" indent="-365760">
              <a:spcBef>
                <a:spcPts val="600"/>
              </a:spcBef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Max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pay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his credit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card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bill.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It 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due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two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weeks.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Max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wants 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mail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 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check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total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amount of $135.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He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$100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his  checking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account.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Does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Max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enough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write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check? 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not,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 still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pay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by</a:t>
            </a:r>
            <a:r>
              <a:rPr sz="20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check?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78817061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DAAAF9-F79E-479D-B558-06BB6282FB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315CB50-352B-4EAC-B6CF-CC711626D4B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B1BE72-3622-4D18-899B-7CB85765FD16}">
  <ds:schemaRefs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847f5849-349c-4ddb-9561-aeb300bf2281"/>
    <ds:schemaRef ds:uri="8ecf3cf1-193c-4267-b4c5-a65e2ab4bcf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711</Words>
  <Application>Microsoft Office PowerPoint</Application>
  <PresentationFormat>Widescreen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Franklin Gothic Book</vt:lpstr>
      <vt:lpstr>Franklin Gothic Medium</vt:lpstr>
      <vt:lpstr>1_Office Theme</vt:lpstr>
      <vt:lpstr>PowerPoint Presentation</vt:lpstr>
      <vt:lpstr>What is Credit?</vt:lpstr>
      <vt:lpstr>What is Debit?</vt:lpstr>
      <vt:lpstr>What is Debit? (CONTINUED)</vt:lpstr>
      <vt:lpstr>Private Information</vt:lpstr>
      <vt:lpstr>Private Information (CONTINUED)</vt:lpstr>
      <vt:lpstr>STORY PROBLEMS: Payment Decisions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Burroughs, Brittany L.</cp:lastModifiedBy>
  <cp:revision>1</cp:revision>
  <dcterms:created xsi:type="dcterms:W3CDTF">2022-03-23T14:34:34Z</dcterms:created>
  <dcterms:modified xsi:type="dcterms:W3CDTF">2022-03-23T14:37:24Z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