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0" autoAdjust="0"/>
    <p:restoredTop sz="94660"/>
  </p:normalViewPr>
  <p:slideViewPr>
    <p:cSldViewPr snapToGrid="0">
      <p:cViewPr varScale="1">
        <p:scale>
          <a:sx n="40" d="100"/>
          <a:sy n="40" d="100"/>
        </p:scale>
        <p:origin x="44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1304896" y="305943"/>
            <a:ext cx="887307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4588" y="309371"/>
            <a:ext cx="10762825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4803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8383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384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7749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1304896" y="305943"/>
            <a:ext cx="887307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914401" y="310896"/>
            <a:ext cx="9960423" cy="4589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3290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7" y="329691"/>
            <a:ext cx="8379460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15085" y="1118109"/>
            <a:ext cx="10961827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47871" y="6492264"/>
            <a:ext cx="114384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Grades </a:t>
            </a:r>
            <a:r>
              <a:rPr lang="en-US" smtClean="0"/>
              <a:t>3 --</a:t>
            </a:r>
            <a:r>
              <a:rPr lang="en-US" spc="-65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4587" y="6492264"/>
            <a:ext cx="266446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/>
            <a:r>
              <a:rPr lang="en-US" spc="-5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 </a:t>
            </a:r>
            <a:r>
              <a:rPr lang="en-US" spc="-15" smtClean="0"/>
              <a:t>Young</a:t>
            </a:r>
            <a:r>
              <a:rPr lang="en-US" spc="-60" smtClean="0"/>
              <a:t> </a:t>
            </a:r>
            <a:r>
              <a:rPr lang="en-US" spc="-5" smtClean="0"/>
              <a:t>People</a:t>
            </a:r>
            <a:endParaRPr lang="en-US"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036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kids.usa.gov/jobs/index.shtml" TargetMode="External"/><Relationship Id="rId2" Type="http://schemas.openxmlformats.org/officeDocument/2006/relationships/hyperlink" Target="http://www.bls.gov/k12/students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70882"/>
            <a:ext cx="7404734" cy="1981312"/>
          </a:xfrm>
          <a:prstGeom prst="rect">
            <a:avLst/>
          </a:prstGeom>
        </p:spPr>
        <p:txBody>
          <a:bodyPr vert="horz" wrap="square" lIns="0" tIns="138430" rIns="0" bIns="0" rtlCol="0">
            <a:spAutoFit/>
          </a:bodyPr>
          <a:lstStyle/>
          <a:p>
            <a:pPr marL="12700">
              <a:spcBef>
                <a:spcPts val="1090"/>
              </a:spcBef>
            </a:pP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Money </a:t>
            </a:r>
            <a:r>
              <a:rPr sz="4400" spc="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Smart </a:t>
            </a: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for </a:t>
            </a:r>
            <a:r>
              <a:rPr sz="4400" spc="-55" dirty="0">
                <a:solidFill>
                  <a:prstClr val="black"/>
                </a:solidFill>
                <a:latin typeface="Franklin Gothic Medium"/>
                <a:cs typeface="Franklin Gothic Medium"/>
              </a:rPr>
              <a:t>Young</a:t>
            </a:r>
            <a:r>
              <a:rPr sz="4400" spc="-20" dirty="0">
                <a:solidFill>
                  <a:prstClr val="black"/>
                </a:solidFill>
                <a:latin typeface="Franklin Gothic Medium"/>
                <a:cs typeface="Franklin Gothic Medium"/>
              </a:rPr>
              <a:t>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People</a:t>
            </a:r>
            <a:endParaRPr sz="4400" dirty="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20"/>
              </a:spcBef>
            </a:pPr>
            <a:r>
              <a:rPr sz="32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 </a:t>
            </a:r>
            <a:r>
              <a:rPr sz="3200" spc="-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3–5</a:t>
            </a:r>
            <a:endParaRPr lang="en-US" sz="3200" spc="-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20"/>
              </a:spcBef>
            </a:pPr>
            <a:r>
              <a:rPr lang="en-US" sz="3200" spc="-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8: Career Choices</a:t>
            </a:r>
            <a:endParaRPr sz="3200" dirty="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219786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9371"/>
            <a:ext cx="435419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10" dirty="0"/>
              <a:t>Interests </a:t>
            </a:r>
            <a:r>
              <a:rPr sz="4400" spc="-5" dirty="0"/>
              <a:t>and</a:t>
            </a:r>
            <a:r>
              <a:rPr sz="4400" spc="-60" dirty="0"/>
              <a:t> </a:t>
            </a:r>
            <a:r>
              <a:rPr sz="4400" dirty="0"/>
              <a:t>Jobs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3573" y="552196"/>
            <a:ext cx="2635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34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059940" y="1207516"/>
            <a:ext cx="7799070" cy="5095241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2705">
              <a:lnSpc>
                <a:spcPts val="1900"/>
              </a:lnSpc>
              <a:spcBef>
                <a:spcPts val="180"/>
              </a:spcBef>
            </a:pPr>
            <a:r>
              <a:rPr sz="1600" spc="-3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can choose </a:t>
            </a:r>
            <a:r>
              <a:rPr sz="16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from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hundreds </a:t>
            </a: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different jobs. Here are just </a:t>
            </a: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6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few </a:t>
            </a: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jobs </a:t>
            </a:r>
            <a:r>
              <a:rPr sz="16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might </a:t>
            </a:r>
            <a:r>
              <a:rPr sz="16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want </a:t>
            </a:r>
            <a:r>
              <a:rPr sz="16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learn more </a:t>
            </a: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about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based </a:t>
            </a: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on </a:t>
            </a:r>
            <a:r>
              <a:rPr sz="16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Interest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Survey</a:t>
            </a:r>
            <a:r>
              <a:rPr sz="16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answers: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95580" marR="850265" indent="-182880">
              <a:lnSpc>
                <a:spcPts val="1900"/>
              </a:lnSpc>
              <a:spcBef>
                <a:spcPts val="590"/>
              </a:spcBef>
              <a:buFont typeface="Wingdings"/>
              <a:buChar char=""/>
              <a:tabLst>
                <a:tab pos="246379" algn="l"/>
              </a:tabLst>
            </a:pP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I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care </a:t>
            </a: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about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people and their </a:t>
            </a:r>
            <a:r>
              <a:rPr sz="16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problems. </a:t>
            </a:r>
            <a:r>
              <a:rPr sz="1600" spc="-10" dirty="0">
                <a:solidFill>
                  <a:srgbClr val="7030A0"/>
                </a:solidFill>
                <a:latin typeface="Franklin Gothic Book"/>
                <a:cs typeface="Franklin Gothic Book"/>
              </a:rPr>
              <a:t>(physician, </a:t>
            </a:r>
            <a:r>
              <a:rPr sz="16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psychologist, social </a:t>
            </a:r>
            <a:r>
              <a:rPr sz="160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worker,  </a:t>
            </a:r>
            <a:r>
              <a:rPr sz="16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pharmacist, </a:t>
            </a:r>
            <a:r>
              <a:rPr sz="1600" spc="-15" dirty="0">
                <a:solidFill>
                  <a:srgbClr val="7030A0"/>
                </a:solidFill>
                <a:latin typeface="Franklin Gothic Book"/>
                <a:cs typeface="Franklin Gothic Book"/>
              </a:rPr>
              <a:t>lawyer)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246379" indent="-233679">
              <a:spcBef>
                <a:spcPts val="515"/>
              </a:spcBef>
              <a:buFont typeface="Wingdings"/>
              <a:buChar char=""/>
              <a:tabLst>
                <a:tab pos="246379" algn="l"/>
              </a:tabLst>
            </a:pP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I </a:t>
            </a:r>
            <a:r>
              <a:rPr sz="16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enjoy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taking care </a:t>
            </a: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animals. </a:t>
            </a:r>
            <a:r>
              <a:rPr sz="1600" spc="-10" dirty="0">
                <a:solidFill>
                  <a:srgbClr val="7030A0"/>
                </a:solidFill>
                <a:latin typeface="Franklin Gothic Book"/>
                <a:cs typeface="Franklin Gothic Book"/>
              </a:rPr>
              <a:t>(veterinarian, </a:t>
            </a:r>
            <a:r>
              <a:rPr sz="16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biologist, </a:t>
            </a:r>
            <a:r>
              <a:rPr sz="1600" spc="-10" dirty="0">
                <a:solidFill>
                  <a:srgbClr val="7030A0"/>
                </a:solidFill>
                <a:latin typeface="Franklin Gothic Book"/>
                <a:cs typeface="Franklin Gothic Book"/>
              </a:rPr>
              <a:t>wildlife</a:t>
            </a:r>
            <a:r>
              <a:rPr sz="1600" spc="40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16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rehabilitator)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246379" indent="-233679">
              <a:spcBef>
                <a:spcPts val="695"/>
              </a:spcBef>
              <a:buFont typeface="Wingdings"/>
              <a:buChar char=""/>
              <a:tabLst>
                <a:tab pos="246379" algn="l"/>
              </a:tabLst>
            </a:pP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I </a:t>
            </a:r>
            <a:r>
              <a:rPr sz="16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like to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design and build things. </a:t>
            </a:r>
            <a:r>
              <a:rPr sz="1600" spc="-10" dirty="0">
                <a:solidFill>
                  <a:srgbClr val="7030A0"/>
                </a:solidFill>
                <a:latin typeface="Franklin Gothic Book"/>
                <a:cs typeface="Franklin Gothic Book"/>
              </a:rPr>
              <a:t>(architect,</a:t>
            </a:r>
            <a:r>
              <a:rPr sz="1600" spc="50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16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engineer)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246379" indent="-233679">
              <a:spcBef>
                <a:spcPts val="575"/>
              </a:spcBef>
              <a:buFont typeface="Wingdings"/>
              <a:buChar char=""/>
              <a:tabLst>
                <a:tab pos="246379" algn="l"/>
              </a:tabLst>
            </a:pP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I </a:t>
            </a:r>
            <a:r>
              <a:rPr sz="16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enjoy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being </a:t>
            </a: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outdoors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and studying nature. </a:t>
            </a:r>
            <a:r>
              <a:rPr sz="16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(biologist, </a:t>
            </a:r>
            <a:r>
              <a:rPr sz="1600" spc="-10" dirty="0">
                <a:solidFill>
                  <a:srgbClr val="7030A0"/>
                </a:solidFill>
                <a:latin typeface="Franklin Gothic Book"/>
                <a:cs typeface="Franklin Gothic Book"/>
              </a:rPr>
              <a:t>environmental </a:t>
            </a:r>
            <a:r>
              <a:rPr sz="16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scientist,</a:t>
            </a:r>
            <a:r>
              <a:rPr sz="1600" spc="120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16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geologist)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246379" indent="-233679">
              <a:spcBef>
                <a:spcPts val="575"/>
              </a:spcBef>
              <a:buFont typeface="Wingdings"/>
              <a:buChar char=""/>
              <a:tabLst>
                <a:tab pos="246379" algn="l"/>
              </a:tabLst>
            </a:pP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I </a:t>
            </a:r>
            <a:r>
              <a:rPr sz="16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like to take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things </a:t>
            </a:r>
            <a:r>
              <a:rPr sz="16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apart </a:t>
            </a:r>
            <a:r>
              <a:rPr sz="16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figure </a:t>
            </a: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out </a:t>
            </a:r>
            <a:r>
              <a:rPr sz="16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how they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work. </a:t>
            </a:r>
            <a:r>
              <a:rPr sz="1600" spc="-10" dirty="0">
                <a:solidFill>
                  <a:srgbClr val="7030A0"/>
                </a:solidFill>
                <a:latin typeface="Franklin Gothic Book"/>
                <a:cs typeface="Franklin Gothic Book"/>
              </a:rPr>
              <a:t>(engineer,</a:t>
            </a:r>
            <a:r>
              <a:rPr sz="1600" spc="70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16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chemist)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95580" marR="1174750" indent="-182880">
              <a:lnSpc>
                <a:spcPts val="1900"/>
              </a:lnSpc>
              <a:spcBef>
                <a:spcPts val="655"/>
              </a:spcBef>
              <a:buFont typeface="Wingdings"/>
              <a:buChar char=""/>
              <a:tabLst>
                <a:tab pos="246379" algn="l"/>
              </a:tabLst>
            </a:pP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I am </a:t>
            </a:r>
            <a:r>
              <a:rPr sz="16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interested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in taking care </a:t>
            </a: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16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environment. </a:t>
            </a:r>
            <a:r>
              <a:rPr sz="1600" spc="-10" dirty="0">
                <a:solidFill>
                  <a:srgbClr val="7030A0"/>
                </a:solidFill>
                <a:latin typeface="Franklin Gothic Book"/>
                <a:cs typeface="Franklin Gothic Book"/>
              </a:rPr>
              <a:t>(environmental </a:t>
            </a:r>
            <a:r>
              <a:rPr sz="16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scientist,  conservationist, </a:t>
            </a:r>
            <a:r>
              <a:rPr sz="1600" spc="-10" dirty="0">
                <a:solidFill>
                  <a:srgbClr val="7030A0"/>
                </a:solidFill>
                <a:latin typeface="Franklin Gothic Book"/>
                <a:cs typeface="Franklin Gothic Book"/>
              </a:rPr>
              <a:t>environmental</a:t>
            </a:r>
            <a:r>
              <a:rPr sz="16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 engineer)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95580" marR="676275" indent="-182880">
              <a:lnSpc>
                <a:spcPts val="1900"/>
              </a:lnSpc>
              <a:spcBef>
                <a:spcPts val="715"/>
              </a:spcBef>
              <a:buFont typeface="Wingdings"/>
              <a:buChar char=""/>
              <a:tabLst>
                <a:tab pos="246379" algn="l"/>
              </a:tabLst>
            </a:pP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I </a:t>
            </a:r>
            <a:r>
              <a:rPr sz="16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enjoy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using the </a:t>
            </a:r>
            <a:r>
              <a:rPr sz="16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computer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and learning </a:t>
            </a:r>
            <a:r>
              <a:rPr sz="16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new programs. </a:t>
            </a:r>
            <a:r>
              <a:rPr sz="1600" dirty="0">
                <a:solidFill>
                  <a:srgbClr val="7030A0"/>
                </a:solidFill>
                <a:latin typeface="Franklin Gothic Book"/>
                <a:cs typeface="Franklin Gothic Book"/>
              </a:rPr>
              <a:t>(software </a:t>
            </a:r>
            <a:r>
              <a:rPr sz="1600" spc="-15" dirty="0">
                <a:solidFill>
                  <a:srgbClr val="7030A0"/>
                </a:solidFill>
                <a:latin typeface="Franklin Gothic Book"/>
                <a:cs typeface="Franklin Gothic Book"/>
              </a:rPr>
              <a:t>developer, </a:t>
            </a:r>
            <a:r>
              <a:rPr sz="1600" spc="-10" dirty="0">
                <a:solidFill>
                  <a:srgbClr val="7030A0"/>
                </a:solidFill>
                <a:latin typeface="Franklin Gothic Book"/>
                <a:cs typeface="Franklin Gothic Book"/>
              </a:rPr>
              <a:t>web  developer)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246379" indent="-233679">
              <a:spcBef>
                <a:spcPts val="509"/>
              </a:spcBef>
              <a:buFont typeface="Wingdings"/>
              <a:buChar char=""/>
              <a:tabLst>
                <a:tab pos="246379" algn="l"/>
              </a:tabLst>
            </a:pP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I am good at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math and </a:t>
            </a:r>
            <a:r>
              <a:rPr sz="16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like to </a:t>
            </a:r>
            <a:r>
              <a:rPr sz="16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solve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math </a:t>
            </a:r>
            <a:r>
              <a:rPr sz="16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problems. </a:t>
            </a:r>
            <a:r>
              <a:rPr sz="16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(financial analyst,</a:t>
            </a:r>
            <a:r>
              <a:rPr sz="1600" spc="7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16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statistician)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246379" indent="-233679">
              <a:spcBef>
                <a:spcPts val="575"/>
              </a:spcBef>
              <a:buFont typeface="Wingdings"/>
              <a:buChar char=""/>
              <a:tabLst>
                <a:tab pos="246379" algn="l"/>
              </a:tabLst>
            </a:pP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I </a:t>
            </a:r>
            <a:r>
              <a:rPr sz="16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like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figuring </a:t>
            </a: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out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answers </a:t>
            </a:r>
            <a:r>
              <a:rPr sz="16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16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complex problems. </a:t>
            </a:r>
            <a:r>
              <a:rPr sz="16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(scientist,</a:t>
            </a:r>
            <a:r>
              <a:rPr sz="1600" spc="60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16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engineer)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95580" marR="1169670" indent="-182880">
              <a:lnSpc>
                <a:spcPct val="105000"/>
              </a:lnSpc>
              <a:spcBef>
                <a:spcPts val="480"/>
              </a:spcBef>
              <a:buFont typeface="Wingdings"/>
              <a:buChar char=""/>
              <a:tabLst>
                <a:tab pos="246379" algn="l"/>
              </a:tabLst>
            </a:pP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I am good at </a:t>
            </a:r>
            <a:r>
              <a:rPr sz="16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drawing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1600" dirty="0">
                <a:solidFill>
                  <a:prstClr val="black"/>
                </a:solidFill>
                <a:latin typeface="Franklin Gothic Book"/>
                <a:cs typeface="Franklin Gothic Book"/>
              </a:rPr>
              <a:t>am </a:t>
            </a:r>
            <a:r>
              <a:rPr sz="16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interested </a:t>
            </a:r>
            <a:r>
              <a:rPr sz="1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in </a:t>
            </a:r>
            <a:r>
              <a:rPr sz="16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art. </a:t>
            </a:r>
            <a:r>
              <a:rPr sz="1600" spc="-10" dirty="0">
                <a:solidFill>
                  <a:srgbClr val="7030A0"/>
                </a:solidFill>
                <a:latin typeface="Franklin Gothic Book"/>
                <a:cs typeface="Franklin Gothic Book"/>
              </a:rPr>
              <a:t>(architect, </a:t>
            </a:r>
            <a:r>
              <a:rPr sz="16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graphic </a:t>
            </a:r>
            <a:r>
              <a:rPr sz="1600" spc="-15" dirty="0">
                <a:solidFill>
                  <a:srgbClr val="7030A0"/>
                </a:solidFill>
                <a:latin typeface="Franklin Gothic Book"/>
                <a:cs typeface="Franklin Gothic Book"/>
              </a:rPr>
              <a:t>designer,  </a:t>
            </a:r>
            <a:r>
              <a:rPr sz="1600" spc="15" dirty="0">
                <a:solidFill>
                  <a:srgbClr val="7030A0"/>
                </a:solidFill>
                <a:latin typeface="Franklin Gothic Book"/>
                <a:cs typeface="Franklin Gothic Book"/>
              </a:rPr>
              <a:t>art </a:t>
            </a:r>
            <a:r>
              <a:rPr sz="16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museum</a:t>
            </a:r>
            <a:r>
              <a:rPr sz="1600" spc="-30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1600" spc="-5" dirty="0">
                <a:solidFill>
                  <a:srgbClr val="7030A0"/>
                </a:solidFill>
                <a:latin typeface="Franklin Gothic Book"/>
                <a:cs typeface="Franklin Gothic Book"/>
              </a:rPr>
              <a:t>curator)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450850">
              <a:lnSpc>
                <a:spcPts val="969"/>
              </a:lnSpc>
              <a:spcBef>
                <a:spcPts val="800"/>
              </a:spcBef>
            </a:pPr>
            <a:r>
              <a:rPr sz="1000" dirty="0">
                <a:solidFill>
                  <a:prstClr val="black"/>
                </a:solidFill>
                <a:latin typeface="Franklin Gothic Book"/>
                <a:cs typeface="Franklin Gothic Book"/>
              </a:rPr>
              <a:t>Note </a:t>
            </a:r>
            <a:r>
              <a:rPr sz="9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95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students: This </a:t>
            </a:r>
            <a:r>
              <a:rPr sz="95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9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not </a:t>
            </a:r>
            <a:r>
              <a:rPr sz="95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9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complete </a:t>
            </a:r>
            <a:r>
              <a:rPr sz="95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list. </a:t>
            </a:r>
            <a:r>
              <a:rPr sz="95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9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can research </a:t>
            </a:r>
            <a:r>
              <a:rPr sz="95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many </a:t>
            </a:r>
            <a:r>
              <a:rPr sz="9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other jobs based </a:t>
            </a:r>
            <a:r>
              <a:rPr sz="95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on </a:t>
            </a:r>
            <a:r>
              <a:rPr sz="95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interests </a:t>
            </a:r>
            <a:r>
              <a:rPr sz="9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95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skills </a:t>
            </a:r>
            <a:r>
              <a:rPr sz="95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that are </a:t>
            </a:r>
            <a:r>
              <a:rPr sz="9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not </a:t>
            </a:r>
            <a:r>
              <a:rPr sz="95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on </a:t>
            </a:r>
            <a:r>
              <a:rPr sz="9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95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list. </a:t>
            </a:r>
            <a:r>
              <a:rPr sz="95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Go </a:t>
            </a:r>
            <a:r>
              <a:rPr sz="9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to  </a:t>
            </a:r>
            <a:r>
              <a:rPr sz="950" u="sng" spc="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Franklin Gothic Book"/>
                <a:cs typeface="Franklin Gothic Book"/>
                <a:hlinkClick r:id="rId2"/>
              </a:rPr>
              <a:t>http://www.bls.gov/k12/students.htm</a:t>
            </a:r>
            <a:r>
              <a:rPr sz="950" spc="20" dirty="0">
                <a:solidFill>
                  <a:srgbClr val="0000FF"/>
                </a:solidFill>
                <a:latin typeface="Franklin Gothic Book"/>
                <a:cs typeface="Franklin Gothic Book"/>
                <a:hlinkClick r:id="rId2"/>
              </a:rPr>
              <a:t> </a:t>
            </a:r>
            <a:r>
              <a:rPr sz="9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950" spc="15" dirty="0">
                <a:solidFill>
                  <a:prstClr val="black"/>
                </a:solidFill>
                <a:latin typeface="Franklin Gothic Book"/>
                <a:cs typeface="Franklin Gothic Book"/>
                <a:hlinkClick r:id="rId3"/>
              </a:rPr>
              <a:t>http://kids.usa.gov/jobs/index.shtml </a:t>
            </a:r>
            <a:r>
              <a:rPr sz="95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950" spc="25" dirty="0">
                <a:solidFill>
                  <a:prstClr val="black"/>
                </a:solidFill>
                <a:latin typeface="Franklin Gothic Book"/>
                <a:cs typeface="Franklin Gothic Book"/>
              </a:rPr>
              <a:t>more</a:t>
            </a:r>
            <a:r>
              <a:rPr sz="95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95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information.</a:t>
            </a:r>
            <a:endParaRPr sz="95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782079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07461" y="1823226"/>
            <a:ext cx="1488016" cy="33875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3573" y="552196"/>
            <a:ext cx="2635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35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061960" y="310337"/>
            <a:ext cx="702119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dirty="0"/>
              <a:t>Education Levels and</a:t>
            </a:r>
            <a:r>
              <a:rPr sz="4400" spc="-170" dirty="0"/>
              <a:t> </a:t>
            </a:r>
            <a:r>
              <a:rPr sz="4400" dirty="0"/>
              <a:t>Income</a:t>
            </a:r>
            <a:endParaRPr sz="4400"/>
          </a:p>
        </p:txBody>
      </p:sp>
      <p:sp>
        <p:nvSpPr>
          <p:cNvPr id="6" name="object 6"/>
          <p:cNvSpPr txBox="1"/>
          <p:nvPr/>
        </p:nvSpPr>
        <p:spPr>
          <a:xfrm>
            <a:off x="2061959" y="1197774"/>
            <a:ext cx="82257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Study </a:t>
            </a:r>
            <a:r>
              <a:rPr sz="2600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6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cartoon </a:t>
            </a:r>
            <a:r>
              <a:rPr sz="2600" dirty="0">
                <a:solidFill>
                  <a:prstClr val="black"/>
                </a:solidFill>
                <a:latin typeface="Franklin Gothic Book"/>
                <a:cs typeface="Franklin Gothic Book"/>
              </a:rPr>
              <a:t>to the right. </a:t>
            </a:r>
            <a:r>
              <a:rPr sz="2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What </a:t>
            </a:r>
            <a:r>
              <a:rPr sz="2600" dirty="0">
                <a:solidFill>
                  <a:prstClr val="black"/>
                </a:solidFill>
                <a:latin typeface="Franklin Gothic Book"/>
                <a:cs typeface="Franklin Gothic Book"/>
              </a:rPr>
              <a:t>do </a:t>
            </a:r>
            <a:r>
              <a:rPr sz="2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2600" dirty="0">
                <a:solidFill>
                  <a:prstClr val="black"/>
                </a:solidFill>
                <a:latin typeface="Franklin Gothic Book"/>
                <a:cs typeface="Franklin Gothic Book"/>
              </a:rPr>
              <a:t>think </a:t>
            </a:r>
            <a:r>
              <a:rPr sz="26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it</a:t>
            </a:r>
            <a:r>
              <a:rPr sz="2600" spc="-13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600" dirty="0">
                <a:solidFill>
                  <a:prstClr val="black"/>
                </a:solidFill>
                <a:latin typeface="Franklin Gothic Book"/>
                <a:cs typeface="Franklin Gothic Book"/>
              </a:rPr>
              <a:t>means?</a:t>
            </a:r>
            <a:endParaRPr sz="2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068258" y="1849997"/>
            <a:ext cx="1778495" cy="34056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712513" y="1952571"/>
            <a:ext cx="1840458" cy="33337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651744" y="1762069"/>
            <a:ext cx="3125909" cy="350420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51938" y="5079974"/>
            <a:ext cx="8507730" cy="12824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spcBef>
                <a:spcPts val="100"/>
              </a:spcBef>
              <a:tabLst>
                <a:tab pos="1711325" algn="l"/>
                <a:tab pos="3474085" algn="l"/>
                <a:tab pos="5017135" algn="l"/>
                <a:tab pos="6831330" algn="l"/>
              </a:tabLst>
            </a:pP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Elementary	</a:t>
            </a:r>
            <a:r>
              <a:rPr sz="2700" spc="-7" baseline="1543" dirty="0">
                <a:solidFill>
                  <a:prstClr val="black"/>
                </a:solidFill>
                <a:latin typeface="Franklin Gothic Book"/>
                <a:cs typeface="Franklin Gothic Book"/>
              </a:rPr>
              <a:t>Middle School	</a:t>
            </a:r>
            <a:r>
              <a:rPr sz="2700" baseline="1543" dirty="0">
                <a:solidFill>
                  <a:prstClr val="black"/>
                </a:solidFill>
                <a:latin typeface="Franklin Gothic Book"/>
                <a:cs typeface="Franklin Gothic Book"/>
              </a:rPr>
              <a:t>High </a:t>
            </a:r>
            <a:r>
              <a:rPr sz="2700" spc="-7" baseline="1543" dirty="0">
                <a:solidFill>
                  <a:prstClr val="black"/>
                </a:solidFill>
                <a:latin typeface="Franklin Gothic Book"/>
                <a:cs typeface="Franklin Gothic Book"/>
              </a:rPr>
              <a:t>School	Career</a:t>
            </a:r>
            <a:r>
              <a:rPr sz="2700" baseline="1543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700" spc="-7" baseline="1543" dirty="0">
                <a:solidFill>
                  <a:prstClr val="black"/>
                </a:solidFill>
                <a:latin typeface="Franklin Gothic Book"/>
                <a:cs typeface="Franklin Gothic Book"/>
              </a:rPr>
              <a:t>Training	Higher</a:t>
            </a:r>
            <a:r>
              <a:rPr sz="2700" spc="-127" baseline="1543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700" baseline="1543" dirty="0">
                <a:solidFill>
                  <a:prstClr val="black"/>
                </a:solidFill>
                <a:latin typeface="Franklin Gothic Book"/>
                <a:cs typeface="Franklin Gothic Book"/>
              </a:rPr>
              <a:t>Education</a:t>
            </a:r>
            <a:endParaRPr sz="2700" baseline="1543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35"/>
              </a:spcBef>
            </a:pPr>
            <a:endParaRPr sz="285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68580" algn="ctr"/>
            <a:r>
              <a:rPr sz="3600" dirty="0">
                <a:solidFill>
                  <a:srgbClr val="3F3FAA"/>
                </a:solidFill>
                <a:latin typeface="Franklin Gothic Medium"/>
                <a:cs typeface="Franklin Gothic Medium"/>
              </a:rPr>
              <a:t>Learning </a:t>
            </a:r>
            <a:r>
              <a:rPr sz="3600" spc="-5" dirty="0">
                <a:solidFill>
                  <a:srgbClr val="3F3FAA"/>
                </a:solidFill>
                <a:latin typeface="Franklin Gothic Medium"/>
                <a:cs typeface="Franklin Gothic Medium"/>
              </a:rPr>
              <a:t>grows </a:t>
            </a:r>
            <a:r>
              <a:rPr sz="3600" dirty="0">
                <a:solidFill>
                  <a:srgbClr val="3F3FAA"/>
                </a:solidFill>
                <a:latin typeface="Franklin Gothic Medium"/>
                <a:cs typeface="Franklin Gothic Medium"/>
              </a:rPr>
              <a:t>income</a:t>
            </a:r>
            <a:r>
              <a:rPr sz="3600" spc="-35" dirty="0">
                <a:solidFill>
                  <a:srgbClr val="3F3FAA"/>
                </a:solidFill>
                <a:latin typeface="Franklin Gothic Medium"/>
                <a:cs typeface="Franklin Gothic Medium"/>
              </a:rPr>
              <a:t> </a:t>
            </a:r>
            <a:r>
              <a:rPr sz="3600" dirty="0">
                <a:solidFill>
                  <a:srgbClr val="3F3FAA"/>
                </a:solidFill>
                <a:latin typeface="Franklin Gothic Medium"/>
                <a:cs typeface="Franklin Gothic Medium"/>
              </a:rPr>
              <a:t>opportunities</a:t>
            </a:r>
            <a:endParaRPr sz="3600">
              <a:solidFill>
                <a:prstClr val="black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3334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58177" y="3502928"/>
            <a:ext cx="28575" cy="0"/>
          </a:xfrm>
          <a:custGeom>
            <a:avLst/>
            <a:gdLst/>
            <a:ahLst/>
            <a:cxnLst/>
            <a:rect l="l" t="t" r="r" b="b"/>
            <a:pathLst>
              <a:path w="28575">
                <a:moveTo>
                  <a:pt x="27991" y="0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58177" y="3502928"/>
            <a:ext cx="28575" cy="0"/>
          </a:xfrm>
          <a:custGeom>
            <a:avLst/>
            <a:gdLst/>
            <a:ahLst/>
            <a:cxnLst/>
            <a:rect l="l" t="t" r="r" b="b"/>
            <a:pathLst>
              <a:path w="28575">
                <a:moveTo>
                  <a:pt x="27991" y="0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058177" y="3502928"/>
            <a:ext cx="28575" cy="0"/>
          </a:xfrm>
          <a:custGeom>
            <a:avLst/>
            <a:gdLst/>
            <a:ahLst/>
            <a:cxnLst/>
            <a:rect l="l" t="t" r="r" b="b"/>
            <a:pathLst>
              <a:path w="28575">
                <a:moveTo>
                  <a:pt x="27991" y="0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058177" y="3502928"/>
            <a:ext cx="28575" cy="0"/>
          </a:xfrm>
          <a:custGeom>
            <a:avLst/>
            <a:gdLst/>
            <a:ahLst/>
            <a:cxnLst/>
            <a:rect l="l" t="t" r="r" b="b"/>
            <a:pathLst>
              <a:path w="28575">
                <a:moveTo>
                  <a:pt x="27991" y="0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058177" y="3502928"/>
            <a:ext cx="28575" cy="0"/>
          </a:xfrm>
          <a:custGeom>
            <a:avLst/>
            <a:gdLst/>
            <a:ahLst/>
            <a:cxnLst/>
            <a:rect l="l" t="t" r="r" b="b"/>
            <a:pathLst>
              <a:path w="28575">
                <a:moveTo>
                  <a:pt x="27991" y="0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090927" y="3502929"/>
            <a:ext cx="0" cy="28575"/>
          </a:xfrm>
          <a:custGeom>
            <a:avLst/>
            <a:gdLst/>
            <a:ahLst/>
            <a:cxnLst/>
            <a:rect l="l" t="t" r="r" b="b"/>
            <a:pathLst>
              <a:path h="28575">
                <a:moveTo>
                  <a:pt x="0" y="27991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058176" y="3502929"/>
            <a:ext cx="0" cy="28575"/>
          </a:xfrm>
          <a:custGeom>
            <a:avLst/>
            <a:gdLst/>
            <a:ahLst/>
            <a:cxnLst/>
            <a:rect l="l" t="t" r="r" b="b"/>
            <a:pathLst>
              <a:path h="28575">
                <a:moveTo>
                  <a:pt x="0" y="27991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058177" y="3535679"/>
            <a:ext cx="28575" cy="0"/>
          </a:xfrm>
          <a:custGeom>
            <a:avLst/>
            <a:gdLst/>
            <a:ahLst/>
            <a:cxnLst/>
            <a:rect l="l" t="t" r="r" b="b"/>
            <a:pathLst>
              <a:path w="28575">
                <a:moveTo>
                  <a:pt x="27991" y="0"/>
                </a:moveTo>
                <a:lnTo>
                  <a:pt x="0" y="0"/>
                </a:lnTo>
              </a:path>
            </a:pathLst>
          </a:custGeom>
          <a:ln w="9520">
            <a:solidFill>
              <a:srgbClr val="7D60A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524000" y="304800"/>
            <a:ext cx="381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059940" y="309371"/>
            <a:ext cx="620141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dirty="0"/>
              <a:t>Bureau </a:t>
            </a:r>
            <a:r>
              <a:rPr sz="4400" spc="-5" dirty="0"/>
              <a:t>of Labor</a:t>
            </a:r>
            <a:r>
              <a:rPr sz="4400" spc="-50" dirty="0"/>
              <a:t> </a:t>
            </a:r>
            <a:r>
              <a:rPr sz="4400" spc="-10" dirty="0"/>
              <a:t>Statistics</a:t>
            </a:r>
            <a:endParaRPr sz="4400"/>
          </a:p>
        </p:txBody>
      </p:sp>
      <p:sp>
        <p:nvSpPr>
          <p:cNvPr id="12" name="object 12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203573" y="552196"/>
            <a:ext cx="2635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36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059941" y="1178052"/>
            <a:ext cx="7812405" cy="21869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2865">
              <a:lnSpc>
                <a:spcPct val="109000"/>
              </a:lnSpc>
              <a:spcBef>
                <a:spcPts val="100"/>
              </a:spcBef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Bureau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of Labor Statistics (BLS)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is a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government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agency.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It is </a:t>
            </a:r>
            <a:r>
              <a:rPr sz="20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part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of  the U.S.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Department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20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Labor.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agency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was created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in</a:t>
            </a:r>
            <a:r>
              <a:rPr sz="2000" spc="4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1884.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5080">
              <a:lnSpc>
                <a:spcPct val="109700"/>
              </a:lnSpc>
              <a:spcBef>
                <a:spcPts val="1255"/>
              </a:spcBef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BLS publishes the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Occupational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Outlook Handbook.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It is a guide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with  career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information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about hundreds of different jobs. The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guide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also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gives  </a:t>
            </a:r>
            <a:r>
              <a:rPr sz="20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salary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education </a:t>
            </a:r>
            <a:r>
              <a:rPr sz="20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level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information.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Here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is an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explanation of some 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higher-education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levels: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090927" y="3535679"/>
            <a:ext cx="2787650" cy="370840"/>
          </a:xfrm>
          <a:custGeom>
            <a:avLst/>
            <a:gdLst/>
            <a:ahLst/>
            <a:cxnLst/>
            <a:rect l="l" t="t" r="r" b="b"/>
            <a:pathLst>
              <a:path w="2787650" h="370839">
                <a:moveTo>
                  <a:pt x="0" y="370840"/>
                </a:moveTo>
                <a:lnTo>
                  <a:pt x="2787611" y="370840"/>
                </a:lnTo>
                <a:lnTo>
                  <a:pt x="2787611" y="0"/>
                </a:lnTo>
                <a:lnTo>
                  <a:pt x="0" y="0"/>
                </a:lnTo>
                <a:lnTo>
                  <a:pt x="0" y="37084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878540" y="3535679"/>
            <a:ext cx="5003165" cy="370840"/>
          </a:xfrm>
          <a:custGeom>
            <a:avLst/>
            <a:gdLst/>
            <a:ahLst/>
            <a:cxnLst/>
            <a:rect l="l" t="t" r="r" b="b"/>
            <a:pathLst>
              <a:path w="5003165" h="370839">
                <a:moveTo>
                  <a:pt x="0" y="370840"/>
                </a:moveTo>
                <a:lnTo>
                  <a:pt x="5003088" y="370840"/>
                </a:lnTo>
                <a:lnTo>
                  <a:pt x="5003088" y="0"/>
                </a:lnTo>
                <a:lnTo>
                  <a:pt x="0" y="0"/>
                </a:lnTo>
                <a:lnTo>
                  <a:pt x="0" y="37084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2090927" y="3502929"/>
          <a:ext cx="7790180" cy="219773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7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025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3591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750" spc="15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Higher-Education</a:t>
                      </a:r>
                      <a:r>
                        <a:rPr sz="1750" spc="5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750" spc="10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Level</a:t>
                      </a:r>
                      <a:endParaRPr sz="175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69215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29083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750" spc="10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Average 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Years </a:t>
                      </a:r>
                      <a:r>
                        <a:rPr sz="1750" spc="20" dirty="0">
                          <a:solidFill>
                            <a:srgbClr val="FFFFFF"/>
                          </a:solidFill>
                          <a:latin typeface="Franklin Gothic Book"/>
                          <a:cs typeface="Franklin Gothic Book"/>
                        </a:rPr>
                        <a:t>of School</a:t>
                      </a:r>
                      <a:endParaRPr sz="175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69215" marB="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103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Non-degree </a:t>
                      </a:r>
                      <a:r>
                        <a:rPr sz="1800" spc="-20" dirty="0">
                          <a:latin typeface="Franklin Gothic Book"/>
                          <a:cs typeface="Franklin Gothic Book"/>
                        </a:rPr>
                        <a:t>award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1115" marB="0"/>
                </a:tc>
                <a:tc>
                  <a:txBody>
                    <a:bodyPr/>
                    <a:lstStyle/>
                    <a:p>
                      <a:pPr marL="29083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A </a:t>
                      </a:r>
                      <a:r>
                        <a:rPr sz="1800" spc="-30" dirty="0">
                          <a:latin typeface="Franklin Gothic Book"/>
                          <a:cs typeface="Franklin Gothic Book"/>
                        </a:rPr>
                        <a:t>few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weeks </a:t>
                      </a:r>
                      <a:r>
                        <a:rPr sz="1800" spc="-20" dirty="0">
                          <a:latin typeface="Franklin Gothic Book"/>
                          <a:cs typeface="Franklin Gothic Book"/>
                        </a:rPr>
                        <a:t>to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2</a:t>
                      </a:r>
                      <a:r>
                        <a:rPr sz="1800" spc="3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years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111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85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Associate’s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degree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6830" marB="0"/>
                </a:tc>
                <a:tc>
                  <a:txBody>
                    <a:bodyPr/>
                    <a:lstStyle/>
                    <a:p>
                      <a:pPr marL="29083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2</a:t>
                      </a:r>
                      <a:r>
                        <a:rPr sz="18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years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683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331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Bachelor’s degree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6830" marB="0"/>
                </a:tc>
                <a:tc>
                  <a:txBody>
                    <a:bodyPr/>
                    <a:lstStyle/>
                    <a:p>
                      <a:pPr marL="29083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4</a:t>
                      </a:r>
                      <a:r>
                        <a:rPr sz="1800" spc="-15" dirty="0"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years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683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331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Master’s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 degree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5560" marB="0"/>
                </a:tc>
                <a:tc>
                  <a:txBody>
                    <a:bodyPr/>
                    <a:lstStyle/>
                    <a:p>
                      <a:pPr marL="29083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1 </a:t>
                      </a:r>
                      <a:r>
                        <a:rPr sz="1800" spc="-20" dirty="0">
                          <a:latin typeface="Franklin Gothic Book"/>
                          <a:cs typeface="Franklin Gothic Book"/>
                        </a:rPr>
                        <a:t>to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2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years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after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Bachelor’s degree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556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5520">
                <a:tc>
                  <a:txBody>
                    <a:bodyPr/>
                    <a:lstStyle/>
                    <a:p>
                      <a:pPr marL="90805">
                        <a:lnSpc>
                          <a:spcPts val="2090"/>
                        </a:lnSpc>
                        <a:spcBef>
                          <a:spcPts val="290"/>
                        </a:spcBef>
                      </a:pP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Doctoral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degree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6830" marB="0"/>
                </a:tc>
                <a:tc>
                  <a:txBody>
                    <a:bodyPr/>
                    <a:lstStyle/>
                    <a:p>
                      <a:pPr marL="290830">
                        <a:lnSpc>
                          <a:spcPts val="2090"/>
                        </a:lnSpc>
                        <a:spcBef>
                          <a:spcPts val="290"/>
                        </a:spcBef>
                      </a:pP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5 </a:t>
                      </a:r>
                      <a:r>
                        <a:rPr sz="1800" spc="-20" dirty="0">
                          <a:latin typeface="Franklin Gothic Book"/>
                          <a:cs typeface="Franklin Gothic Book"/>
                        </a:rPr>
                        <a:t>to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6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years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after 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Bachelor’s </a:t>
                      </a:r>
                      <a:r>
                        <a:rPr sz="1800" dirty="0">
                          <a:latin typeface="Franklin Gothic Book"/>
                          <a:cs typeface="Franklin Gothic Book"/>
                        </a:rPr>
                        <a:t>or </a:t>
                      </a:r>
                      <a:r>
                        <a:rPr sz="1800" spc="-10" dirty="0">
                          <a:latin typeface="Franklin Gothic Book"/>
                          <a:cs typeface="Franklin Gothic Book"/>
                        </a:rPr>
                        <a:t>Master’s</a:t>
                      </a:r>
                      <a:r>
                        <a:rPr sz="1800" spc="-5" dirty="0">
                          <a:latin typeface="Franklin Gothic Book"/>
                          <a:cs typeface="Franklin Gothic Book"/>
                        </a:rPr>
                        <a:t> degree</a:t>
                      </a:r>
                      <a:endParaRPr sz="18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3683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8" name="object 1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31010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02672" y="305943"/>
            <a:ext cx="665480" cy="762000"/>
          </a:xfrm>
          <a:custGeom>
            <a:avLst/>
            <a:gdLst/>
            <a:ahLst/>
            <a:cxnLst/>
            <a:rect l="l" t="t" r="r" b="b"/>
            <a:pathLst>
              <a:path w="665479" h="762000">
                <a:moveTo>
                  <a:pt x="0" y="762000"/>
                </a:moveTo>
                <a:lnTo>
                  <a:pt x="665327" y="762000"/>
                </a:lnTo>
                <a:lnTo>
                  <a:pt x="665327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08621" y="552196"/>
            <a:ext cx="243204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85" dirty="0">
                <a:solidFill>
                  <a:srgbClr val="FFFFFF"/>
                </a:solidFill>
                <a:latin typeface="Franklin Gothic Book"/>
                <a:cs typeface="Franklin Gothic Book"/>
              </a:rPr>
              <a:t>37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 </a:t>
            </a:r>
            <a:r>
              <a:rPr spc="-15" dirty="0">
                <a:solidFill>
                  <a:prstClr val="black"/>
                </a:solidFill>
              </a:rPr>
              <a:t>Young</a:t>
            </a:r>
            <a:r>
              <a:rPr spc="-60"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pc="-5" dirty="0">
                <a:solidFill>
                  <a:prstClr val="black"/>
                </a:solidFill>
              </a:rPr>
              <a:t>Grades </a:t>
            </a:r>
            <a:r>
              <a:rPr dirty="0">
                <a:solidFill>
                  <a:prstClr val="black"/>
                </a:solidFill>
              </a:rPr>
              <a:t>3 --</a:t>
            </a:r>
            <a:r>
              <a:rPr spc="-65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059940" y="309371"/>
            <a:ext cx="626237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400" spc="-15" dirty="0"/>
              <a:t>How </a:t>
            </a:r>
            <a:r>
              <a:rPr sz="4400" spc="-5" dirty="0"/>
              <a:t>is Income </a:t>
            </a:r>
            <a:r>
              <a:rPr sz="4400" spc="-90" dirty="0"/>
              <a:t>Tax</a:t>
            </a:r>
            <a:r>
              <a:rPr sz="4400" spc="-30" dirty="0"/>
              <a:t> </a:t>
            </a:r>
            <a:r>
              <a:rPr sz="4400" spc="-5" dirty="0"/>
              <a:t>Spent?</a:t>
            </a:r>
            <a:endParaRPr sz="4400"/>
          </a:p>
        </p:txBody>
      </p:sp>
      <p:sp>
        <p:nvSpPr>
          <p:cNvPr id="5" name="object 5"/>
          <p:cNvSpPr txBox="1"/>
          <p:nvPr/>
        </p:nvSpPr>
        <p:spPr>
          <a:xfrm>
            <a:off x="2059941" y="1271523"/>
            <a:ext cx="7473315" cy="4778616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>
              <a:lnSpc>
                <a:spcPct val="102800"/>
              </a:lnSpc>
              <a:spcBef>
                <a:spcPts val="25"/>
              </a:spcBef>
            </a:pP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Income is </a:t>
            </a: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taxed.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Here are some </a:t>
            </a:r>
            <a:r>
              <a:rPr sz="22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ways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government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uses that 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money: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92860" indent="-365760">
              <a:lnSpc>
                <a:spcPts val="2590"/>
              </a:lnSpc>
              <a:buFont typeface="Arial"/>
              <a:buChar char="•"/>
              <a:tabLst>
                <a:tab pos="1292225" algn="l"/>
                <a:tab pos="1293495" algn="l"/>
              </a:tabLst>
            </a:pP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Public education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92860" indent="-365760">
              <a:lnSpc>
                <a:spcPts val="2615"/>
              </a:lnSpc>
              <a:spcBef>
                <a:spcPts val="70"/>
              </a:spcBef>
              <a:buFont typeface="Arial"/>
              <a:buChar char="•"/>
              <a:tabLst>
                <a:tab pos="1292225" algn="l"/>
                <a:tab pos="1293495" algn="l"/>
              </a:tabLst>
            </a:pP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Libraries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92860" indent="-365760">
              <a:lnSpc>
                <a:spcPts val="2615"/>
              </a:lnSpc>
              <a:buFont typeface="Arial"/>
              <a:buChar char="•"/>
              <a:tabLst>
                <a:tab pos="1292225" algn="l"/>
                <a:tab pos="1293495" algn="l"/>
              </a:tabLst>
            </a:pP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Science and medical </a:t>
            </a: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research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92860" indent="-365760">
              <a:lnSpc>
                <a:spcPts val="2630"/>
              </a:lnSpc>
              <a:spcBef>
                <a:spcPts val="1755"/>
              </a:spcBef>
              <a:buFont typeface="Arial"/>
              <a:buChar char="•"/>
              <a:tabLst>
                <a:tab pos="1292225" algn="l"/>
                <a:tab pos="1293495" algn="l"/>
              </a:tabLst>
            </a:pP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Transportation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92860" indent="-365760">
              <a:lnSpc>
                <a:spcPts val="2630"/>
              </a:lnSpc>
              <a:buFont typeface="Arial"/>
              <a:buChar char="•"/>
              <a:tabLst>
                <a:tab pos="1292225" algn="l"/>
                <a:tab pos="1293495" algn="l"/>
              </a:tabLst>
            </a:pP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Road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and bridge</a:t>
            </a:r>
            <a:r>
              <a:rPr sz="220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repairs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92860" indent="-365760">
              <a:spcBef>
                <a:spcPts val="1150"/>
              </a:spcBef>
              <a:buFont typeface="Arial"/>
              <a:buChar char="•"/>
              <a:tabLst>
                <a:tab pos="1292225" algn="l"/>
                <a:tab pos="1293495" algn="l"/>
              </a:tabLst>
            </a:pP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National security and</a:t>
            </a: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safety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92860" indent="-365760">
              <a:spcBef>
                <a:spcPts val="1155"/>
              </a:spcBef>
              <a:buFont typeface="Arial"/>
              <a:buChar char="•"/>
              <a:tabLst>
                <a:tab pos="1292225" algn="l"/>
                <a:tab pos="1293495" algn="l"/>
              </a:tabLst>
            </a:pP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Benefits </a:t>
            </a:r>
            <a:r>
              <a:rPr sz="22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U.S.</a:t>
            </a:r>
            <a:r>
              <a:rPr sz="220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veterans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92860" indent="-365760">
              <a:spcBef>
                <a:spcPts val="70"/>
              </a:spcBef>
              <a:buFont typeface="Arial"/>
              <a:buChar char="•"/>
              <a:tabLst>
                <a:tab pos="1292225" algn="l"/>
                <a:tab pos="1293495" algn="l"/>
              </a:tabLst>
            </a:pP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Benefits </a:t>
            </a:r>
            <a:r>
              <a:rPr sz="22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retired</a:t>
            </a:r>
            <a:r>
              <a:rPr sz="220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workers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92860" indent="-365760">
              <a:spcBef>
                <a:spcPts val="1060"/>
              </a:spcBef>
              <a:buFont typeface="Arial"/>
              <a:buChar char="•"/>
              <a:tabLst>
                <a:tab pos="1292225" algn="l"/>
                <a:tab pos="1293495" algn="l"/>
              </a:tabLst>
            </a:pP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Programs </a:t>
            </a:r>
            <a:r>
              <a:rPr sz="22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help low-income </a:t>
            </a:r>
            <a:r>
              <a:rPr sz="2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families </a:t>
            </a:r>
            <a:r>
              <a:rPr sz="2200" dirty="0">
                <a:solidFill>
                  <a:prstClr val="black"/>
                </a:solidFill>
                <a:latin typeface="Franklin Gothic Book"/>
                <a:cs typeface="Franklin Gothic Book"/>
              </a:rPr>
              <a:t>buy</a:t>
            </a:r>
            <a:r>
              <a:rPr sz="220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food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92860" indent="-365760">
              <a:spcBef>
                <a:spcPts val="70"/>
              </a:spcBef>
              <a:buFont typeface="Arial"/>
              <a:buChar char="•"/>
              <a:tabLst>
                <a:tab pos="1292225" algn="l"/>
                <a:tab pos="1293495" algn="l"/>
              </a:tabLst>
            </a:pP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Health care </a:t>
            </a:r>
            <a:r>
              <a:rPr sz="22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seniors and people with </a:t>
            </a:r>
            <a:r>
              <a:rPr sz="2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low</a:t>
            </a:r>
            <a:r>
              <a:rPr sz="220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incomes</a:t>
            </a:r>
            <a:endParaRPr sz="22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13658394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BB3CD2F64D9D48BC412B08629DE2CD" ma:contentTypeVersion="10" ma:contentTypeDescription="Create a new document." ma:contentTypeScope="" ma:versionID="3eaf5f2bc337de520b469ba908c97ecb">
  <xsd:schema xmlns:xsd="http://www.w3.org/2001/XMLSchema" xmlns:xs="http://www.w3.org/2001/XMLSchema" xmlns:p="http://schemas.microsoft.com/office/2006/metadata/properties" xmlns:ns3="8ecf3cf1-193c-4267-b4c5-a65e2ab4bcf0" xmlns:ns4="847f5849-349c-4ddb-9561-aeb300bf2281" targetNamespace="http://schemas.microsoft.com/office/2006/metadata/properties" ma:root="true" ma:fieldsID="c2225d914b44c8349b1127d9e014d7ab" ns3:_="" ns4:_="">
    <xsd:import namespace="8ecf3cf1-193c-4267-b4c5-a65e2ab4bcf0"/>
    <xsd:import namespace="847f5849-349c-4ddb-9561-aeb300bf228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cf3cf1-193c-4267-b4c5-a65e2ab4bcf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7f5849-349c-4ddb-9561-aeb300bf22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8FD41D0-21F9-47E4-B328-6A0089EF9F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cf3cf1-193c-4267-b4c5-a65e2ab4bcf0"/>
    <ds:schemaRef ds:uri="847f5849-349c-4ddb-9561-aeb300bf22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9B5E27-0308-48AB-A1DF-FA13F2D9677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5DC4DD-3719-460A-8EF7-3EE2C9A1EDF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ecf3cf1-193c-4267-b4c5-a65e2ab4bcf0"/>
    <ds:schemaRef ds:uri="847f5849-349c-4ddb-9561-aeb300bf228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511</Words>
  <Application>Microsoft Office PowerPoint</Application>
  <PresentationFormat>Widescreen</PresentationFormat>
  <Paragraphs>60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Franklin Gothic Book</vt:lpstr>
      <vt:lpstr>Franklin Gothic Medium</vt:lpstr>
      <vt:lpstr>Times New Roman</vt:lpstr>
      <vt:lpstr>Wingdings</vt:lpstr>
      <vt:lpstr>1_Office Theme</vt:lpstr>
      <vt:lpstr>PowerPoint Presentation</vt:lpstr>
      <vt:lpstr>Interests and Jobs</vt:lpstr>
      <vt:lpstr>Education Levels and Income</vt:lpstr>
      <vt:lpstr>Bureau of Labor Statistics</vt:lpstr>
      <vt:lpstr>How is Income Tax Spent?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Burroughs, Brittany L.</cp:lastModifiedBy>
  <cp:revision>1</cp:revision>
  <dcterms:created xsi:type="dcterms:W3CDTF">2022-03-23T16:46:56Z</dcterms:created>
  <dcterms:modified xsi:type="dcterms:W3CDTF">2022-03-23T16:48:46Z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0x010100ABBB3CD2F64D9D48BC412B08629DE2CD</vt:lpwstr>
  </property>
</Properties>
</file>