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6464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096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290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794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37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850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4: Save Your Money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46536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51092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How </a:t>
            </a:r>
            <a:r>
              <a:rPr sz="4400" dirty="0"/>
              <a:t>do </a:t>
            </a:r>
            <a:r>
              <a:rPr sz="4400" spc="-5" dirty="0"/>
              <a:t>Banks</a:t>
            </a:r>
            <a:r>
              <a:rPr sz="4400" spc="-80" dirty="0"/>
              <a:t> </a:t>
            </a:r>
            <a:r>
              <a:rPr sz="4400" spc="-30" dirty="0"/>
              <a:t>Work?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5001" y="552196"/>
            <a:ext cx="25781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15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59941" y="1117091"/>
            <a:ext cx="7826375" cy="2311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After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open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(make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deposit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)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take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out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(make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withdrawal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).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6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bank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keeps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money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safe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pays you</a:t>
            </a:r>
            <a:r>
              <a:rPr sz="20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12750" marR="86995">
              <a:spcBef>
                <a:spcPts val="600"/>
              </a:spcBef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Why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does the bank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you?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lending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bank.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bank lends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other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people.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back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bank with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bank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gives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small amount of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they</a:t>
            </a:r>
            <a:r>
              <a:rPr sz="20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91512" y="3751072"/>
            <a:ext cx="7811770" cy="1369695"/>
          </a:xfrm>
          <a:custGeom>
            <a:avLst/>
            <a:gdLst/>
            <a:ahLst/>
            <a:cxnLst/>
            <a:rect l="l" t="t" r="r" b="b"/>
            <a:pathLst>
              <a:path w="7811770" h="1369695">
                <a:moveTo>
                  <a:pt x="0" y="1369567"/>
                </a:moveTo>
                <a:lnTo>
                  <a:pt x="7811160" y="1369567"/>
                </a:lnTo>
                <a:lnTo>
                  <a:pt x="7811160" y="0"/>
                </a:lnTo>
                <a:lnTo>
                  <a:pt x="0" y="0"/>
                </a:lnTo>
                <a:lnTo>
                  <a:pt x="0" y="1369567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64727" y="3545332"/>
            <a:ext cx="1781047" cy="17810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876367" y="3545332"/>
            <a:ext cx="1781042" cy="17810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20550" y="3545332"/>
            <a:ext cx="1781048" cy="17810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467696" y="4156960"/>
            <a:ext cx="631190" cy="558165"/>
          </a:xfrm>
          <a:custGeom>
            <a:avLst/>
            <a:gdLst/>
            <a:ahLst/>
            <a:cxnLst/>
            <a:rect l="l" t="t" r="r" b="b"/>
            <a:pathLst>
              <a:path w="631189" h="558164">
                <a:moveTo>
                  <a:pt x="352044" y="0"/>
                </a:moveTo>
                <a:lnTo>
                  <a:pt x="352044" y="139445"/>
                </a:lnTo>
                <a:lnTo>
                  <a:pt x="0" y="139445"/>
                </a:lnTo>
                <a:lnTo>
                  <a:pt x="0" y="418337"/>
                </a:lnTo>
                <a:lnTo>
                  <a:pt x="352044" y="418337"/>
                </a:lnTo>
                <a:lnTo>
                  <a:pt x="352044" y="557783"/>
                </a:lnTo>
                <a:lnTo>
                  <a:pt x="630936" y="278891"/>
                </a:lnTo>
                <a:lnTo>
                  <a:pt x="3520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140275" y="4156960"/>
            <a:ext cx="631190" cy="558165"/>
          </a:xfrm>
          <a:custGeom>
            <a:avLst/>
            <a:gdLst/>
            <a:ahLst/>
            <a:cxnLst/>
            <a:rect l="l" t="t" r="r" b="b"/>
            <a:pathLst>
              <a:path w="631189" h="558164">
                <a:moveTo>
                  <a:pt x="352044" y="0"/>
                </a:moveTo>
                <a:lnTo>
                  <a:pt x="352044" y="139445"/>
                </a:lnTo>
                <a:lnTo>
                  <a:pt x="0" y="139445"/>
                </a:lnTo>
                <a:lnTo>
                  <a:pt x="0" y="418337"/>
                </a:lnTo>
                <a:lnTo>
                  <a:pt x="352044" y="418337"/>
                </a:lnTo>
                <a:lnTo>
                  <a:pt x="352044" y="557783"/>
                </a:lnTo>
                <a:lnTo>
                  <a:pt x="630936" y="278891"/>
                </a:lnTo>
                <a:lnTo>
                  <a:pt x="3520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2040890" y="5365279"/>
          <a:ext cx="8308974" cy="13625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3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9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237">
                <a:tc>
                  <a:txBody>
                    <a:bodyPr/>
                    <a:lstStyle/>
                    <a:p>
                      <a:pPr marL="297815">
                        <a:lnSpc>
                          <a:spcPts val="2010"/>
                        </a:lnSpc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customer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deposits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700" algn="ctr">
                        <a:lnSpc>
                          <a:spcPts val="2010"/>
                        </a:lnSpc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The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bank</a:t>
                      </a:r>
                      <a:r>
                        <a:rPr sz="18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keeps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2720" algn="ctr">
                        <a:lnSpc>
                          <a:spcPts val="2010"/>
                        </a:lnSpc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The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bank loans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money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other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891">
                <a:tc>
                  <a:txBody>
                    <a:bodyPr/>
                    <a:lstStyle/>
                    <a:p>
                      <a:pPr marL="269875">
                        <a:lnSpc>
                          <a:spcPts val="2080"/>
                        </a:lnSpc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money 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into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</a:t>
                      </a:r>
                      <a:r>
                        <a:rPr sz="1800" spc="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savings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0970" algn="ctr">
                        <a:lnSpc>
                          <a:spcPts val="2080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the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money 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safe</a:t>
                      </a:r>
                      <a:r>
                        <a:rPr sz="18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in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8910" algn="ctr">
                        <a:lnSpc>
                          <a:spcPts val="2080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people,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who 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pay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interest.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Some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116">
                <a:tc>
                  <a:txBody>
                    <a:bodyPr/>
                    <a:lstStyle/>
                    <a:p>
                      <a:pPr marL="283845">
                        <a:lnSpc>
                          <a:spcPts val="2095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account at the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bank.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39065" algn="ctr">
                        <a:lnSpc>
                          <a:spcPts val="2095"/>
                        </a:lnSpc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vault.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8450" marR="24130" indent="-95885">
                        <a:lnSpc>
                          <a:spcPts val="2110"/>
                        </a:lnSpc>
                        <a:spcBef>
                          <a:spcPts val="4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of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that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interest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goes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back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to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the  customers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saving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their</a:t>
                      </a:r>
                      <a:r>
                        <a:rPr sz="18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money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571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1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4"/>
                        </a:spcBef>
                        <a:tabLst>
                          <a:tab pos="2156460" algn="l"/>
                        </a:tabLst>
                      </a:pPr>
                      <a:r>
                        <a:rPr sz="1200" spc="-5" dirty="0">
                          <a:latin typeface="Franklin Gothic Book"/>
                          <a:cs typeface="Franklin Gothic Book"/>
                        </a:rPr>
                        <a:t>Money </a:t>
                      </a:r>
                      <a:r>
                        <a:rPr sz="1200" spc="5" dirty="0">
                          <a:latin typeface="Franklin Gothic Book"/>
                          <a:cs typeface="Franklin Gothic Book"/>
                        </a:rPr>
                        <a:t>Smart </a:t>
                      </a:r>
                      <a:r>
                        <a:rPr sz="1200" spc="-10" dirty="0">
                          <a:latin typeface="Franklin Gothic Book"/>
                          <a:cs typeface="Franklin Gothic Book"/>
                        </a:rPr>
                        <a:t>for</a:t>
                      </a:r>
                      <a:r>
                        <a:rPr sz="1200" spc="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spc="-15" dirty="0">
                          <a:latin typeface="Franklin Gothic Book"/>
                          <a:cs typeface="Franklin Gothic Book"/>
                        </a:rPr>
                        <a:t>Young</a:t>
                      </a:r>
                      <a:r>
                        <a:rPr sz="120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spc="-5" dirty="0">
                          <a:latin typeface="Franklin Gothic Book"/>
                          <a:cs typeface="Franklin Gothic Book"/>
                        </a:rPr>
                        <a:t>People	Grades </a:t>
                      </a:r>
                      <a:r>
                        <a:rPr sz="1200" dirty="0">
                          <a:latin typeface="Franklin Gothic Book"/>
                          <a:cs typeface="Franklin Gothic Book"/>
                        </a:rPr>
                        <a:t>3 --</a:t>
                      </a:r>
                      <a:r>
                        <a:rPr sz="12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dirty="0">
                          <a:latin typeface="Franklin Gothic Book"/>
                          <a:cs typeface="Franklin Gothic Book"/>
                        </a:rPr>
                        <a:t>5</a:t>
                      </a:r>
                      <a:endParaRPr sz="12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23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 algn="ctr">
                        <a:lnSpc>
                          <a:spcPts val="2014"/>
                        </a:lnSpc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in the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bank.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625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60788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20" dirty="0"/>
              <a:t>STORY </a:t>
            </a:r>
            <a:r>
              <a:rPr sz="4400" spc="-5" dirty="0"/>
              <a:t>PROBLEMS:</a:t>
            </a:r>
            <a:r>
              <a:rPr sz="4400" spc="-60" dirty="0"/>
              <a:t> </a:t>
            </a:r>
            <a:r>
              <a:rPr sz="4400" spc="-5" dirty="0"/>
              <a:t>Risks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34" y="552196"/>
            <a:ext cx="24955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60" dirty="0">
                <a:solidFill>
                  <a:srgbClr val="FFFFFF"/>
                </a:solidFill>
                <a:latin typeface="Franklin Gothic Book"/>
                <a:cs typeface="Franklin Gothic Book"/>
              </a:rPr>
              <a:t>16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59941" y="1101343"/>
            <a:ext cx="7629525" cy="3666490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114300">
              <a:spcBef>
                <a:spcPts val="925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1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110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risk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the possibility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something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bad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might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happen.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ct val="100400"/>
              </a:lnSpc>
              <a:spcBef>
                <a:spcPts val="1215"/>
              </a:spcBef>
            </a:pPr>
            <a:r>
              <a:rPr sz="24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Directions: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Pick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one of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scenarios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below.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separate  piece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paper,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create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chart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show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risks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ways to  avoid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reduce each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risk.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spcBef>
                <a:spcPts val="840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Someone just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gave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 elephant as a</a:t>
            </a:r>
            <a:r>
              <a:rPr sz="24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gift.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spcBef>
                <a:spcPts val="1200"/>
              </a:spcBef>
              <a:buFontTx/>
              <a:buAutoNum type="arabicPeriod"/>
              <a:tabLst>
                <a:tab pos="378460" algn="l"/>
              </a:tabLst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friend comes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over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build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tree</a:t>
            </a:r>
            <a:r>
              <a:rPr sz="24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house.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spcBef>
                <a:spcPts val="1125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decide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bake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five-layer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chocolate</a:t>
            </a:r>
            <a:r>
              <a:rPr sz="2400" spc="9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cake.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67306" y="4876672"/>
            <a:ext cx="1524127" cy="15241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86225" y="4876672"/>
            <a:ext cx="1524124" cy="15241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168577" y="4876672"/>
            <a:ext cx="1524127" cy="15241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90983" y="6052820"/>
            <a:ext cx="204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1</a:t>
            </a:r>
            <a:endParaRPr sz="24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217698" y="6052820"/>
            <a:ext cx="204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2</a:t>
            </a:r>
            <a:endParaRPr sz="24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35270" y="6052820"/>
            <a:ext cx="204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3</a:t>
            </a:r>
            <a:endParaRPr sz="24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46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07608" y="6370322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59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07608" y="5916169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59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07608" y="5462017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59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07608" y="5007865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59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18359" y="6370322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60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18359" y="5916169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60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18359" y="5462017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60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18359" y="5007865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60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07608" y="4553713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59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18359" y="4553713"/>
            <a:ext cx="3528060" cy="0"/>
          </a:xfrm>
          <a:custGeom>
            <a:avLst/>
            <a:gdLst/>
            <a:ahLst/>
            <a:cxnLst/>
            <a:rect l="l" t="t" r="r" b="b"/>
            <a:pathLst>
              <a:path w="3528060">
                <a:moveTo>
                  <a:pt x="0" y="0"/>
                </a:moveTo>
                <a:lnTo>
                  <a:pt x="3527784" y="0"/>
                </a:lnTo>
              </a:path>
            </a:pathLst>
          </a:custGeom>
          <a:ln w="1904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524000" y="304800"/>
            <a:ext cx="381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210558" y="552196"/>
            <a:ext cx="23749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114" dirty="0">
                <a:solidFill>
                  <a:srgbClr val="FFFFFF"/>
                </a:solidFill>
                <a:latin typeface="Franklin Gothic Book"/>
                <a:cs typeface="Franklin Gothic Book"/>
              </a:rPr>
              <a:t>17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56426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Saving </a:t>
            </a:r>
            <a:r>
              <a:rPr sz="4400" spc="-20" dirty="0"/>
              <a:t>for</a:t>
            </a:r>
            <a:r>
              <a:rPr sz="4400" spc="-70" dirty="0"/>
              <a:t> </a:t>
            </a:r>
            <a:r>
              <a:rPr sz="4400" dirty="0"/>
              <a:t>Emergencies</a:t>
            </a:r>
            <a:endParaRPr sz="4400"/>
          </a:p>
        </p:txBody>
      </p:sp>
      <p:sp>
        <p:nvSpPr>
          <p:cNvPr id="16" name="object 16"/>
          <p:cNvSpPr txBox="1"/>
          <p:nvPr/>
        </p:nvSpPr>
        <p:spPr>
          <a:xfrm>
            <a:off x="2059941" y="1194309"/>
            <a:ext cx="7435215" cy="28936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274955">
              <a:lnSpc>
                <a:spcPct val="100400"/>
              </a:lnSpc>
              <a:spcBef>
                <a:spcPts val="85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Risks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carry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potential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people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time, </a:t>
            </a:r>
            <a:r>
              <a:rPr sz="2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effort,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why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it’s 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important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 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emergency.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ct val="99200"/>
              </a:lnSpc>
              <a:spcBef>
                <a:spcPts val="1250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Bad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news: </a:t>
            </a:r>
            <a:r>
              <a:rPr sz="24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elephant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just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cake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baked 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then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sat on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tree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house. That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going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lot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of</a:t>
            </a:r>
            <a:r>
              <a:rPr sz="24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money!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25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List some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possible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expenses</a:t>
            </a:r>
            <a:r>
              <a:rPr sz="24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below: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6722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4271" y="552196"/>
            <a:ext cx="2609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15" dirty="0">
                <a:solidFill>
                  <a:srgbClr val="FFFFFF"/>
                </a:solidFill>
                <a:latin typeface="Franklin Gothic Book"/>
                <a:cs typeface="Franklin Gothic Book"/>
              </a:rPr>
              <a:t>18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535940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Real-Life</a:t>
            </a:r>
            <a:r>
              <a:rPr sz="4400" spc="-75" dirty="0"/>
              <a:t> </a:t>
            </a:r>
            <a:r>
              <a:rPr sz="4400" dirty="0"/>
              <a:t>Emergencies</a:t>
            </a:r>
            <a:endParaRPr sz="4400"/>
          </a:p>
        </p:txBody>
      </p:sp>
      <p:sp>
        <p:nvSpPr>
          <p:cNvPr id="5" name="object 5"/>
          <p:cNvSpPr/>
          <p:nvPr/>
        </p:nvSpPr>
        <p:spPr>
          <a:xfrm>
            <a:off x="2133600" y="4665041"/>
            <a:ext cx="571498" cy="5714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33601" y="2081936"/>
            <a:ext cx="571498" cy="571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43125" y="4019259"/>
            <a:ext cx="571500" cy="5714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43125" y="3373488"/>
            <a:ext cx="571500" cy="5714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33600" y="2727707"/>
            <a:ext cx="571498" cy="5714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9941" y="1194309"/>
            <a:ext cx="7750809" cy="463105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7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were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grown-up,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 emergencies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</a:t>
            </a:r>
            <a:r>
              <a:rPr sz="2400" spc="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for: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>
              <a:spcBef>
                <a:spcPts val="1200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unplanned hospital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stay.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>
              <a:spcBef>
                <a:spcPts val="2425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sick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injured pet needs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4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vet.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marR="688340">
              <a:lnSpc>
                <a:spcPts val="5300"/>
              </a:lnSpc>
              <a:spcBef>
                <a:spcPts val="484"/>
              </a:spcBef>
            </a:pP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washing machine breaks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needs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repairs.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Tires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wear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out and need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replaced.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>
              <a:spcBef>
                <a:spcPts val="1850"/>
              </a:spcBef>
            </a:pP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Working </a:t>
            </a:r>
            <a:r>
              <a:rPr sz="24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fewer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hours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still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need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pay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4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bills.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2400"/>
              </a:spcBef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other emergencies might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grown-ups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need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3857312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09F34C-0843-4148-8B15-8A775C071E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233C77-4139-4B6B-B91F-5B8D667CD9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7CFEC7-219B-4957-B4F1-82C35C62A3FC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8ecf3cf1-193c-4267-b4c5-a65e2ab4bcf0"/>
    <ds:schemaRef ds:uri="http://schemas.microsoft.com/office/infopath/2007/PartnerControls"/>
    <ds:schemaRef ds:uri="http://purl.org/dc/elements/1.1/"/>
    <ds:schemaRef ds:uri="847f5849-349c-4ddb-9561-aeb300bf228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429</Words>
  <Application>Microsoft Office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How do Banks Work?</vt:lpstr>
      <vt:lpstr>STORY PROBLEMS: Risks</vt:lpstr>
      <vt:lpstr>Saving for Emergencies</vt:lpstr>
      <vt:lpstr>Real-Life Emergencies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2022-03-23T14:31:53Z</dcterms:created>
  <dcterms:modified xsi:type="dcterms:W3CDTF">2022-03-23T14:34:11Z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