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569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42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51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366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12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076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7: It’s Great to Donate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5756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35540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5" dirty="0"/>
              <a:t>What is</a:t>
            </a:r>
            <a:r>
              <a:rPr sz="4400" spc="-70" dirty="0"/>
              <a:t> </a:t>
            </a:r>
            <a:r>
              <a:rPr sz="4400" spc="-15" dirty="0"/>
              <a:t>Profit?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431" y="552196"/>
            <a:ext cx="24447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80" dirty="0">
                <a:solidFill>
                  <a:srgbClr val="FFFFFF"/>
                </a:solidFill>
                <a:latin typeface="Franklin Gothic Book"/>
                <a:cs typeface="Franklin Gothic Book"/>
              </a:rPr>
              <a:t>31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0" y="1087628"/>
            <a:ext cx="7829550" cy="520065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448945">
              <a:lnSpc>
                <a:spcPct val="101699"/>
              </a:lnSpc>
              <a:spcBef>
                <a:spcPts val="60"/>
              </a:spcBef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When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raise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charity,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may have to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spend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first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</a:t>
            </a:r>
            <a:r>
              <a:rPr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expenses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).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difference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between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total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you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</a:t>
            </a:r>
            <a:r>
              <a:rPr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income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) and  what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spend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</a:t>
            </a:r>
            <a:r>
              <a:rPr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expenses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) is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Medium"/>
                <a:cs typeface="Franklin Gothic Medium"/>
              </a:rPr>
              <a:t>profit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.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3335">
              <a:spcBef>
                <a:spcPts val="1155"/>
              </a:spcBef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See the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examples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below: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9095" marR="52069" indent="-365760">
              <a:lnSpc>
                <a:spcPct val="100400"/>
              </a:lnSpc>
              <a:spcBef>
                <a:spcPts val="15"/>
              </a:spcBef>
              <a:buFontTx/>
              <a:buAutoNum type="arabicPeriod"/>
              <a:tabLst>
                <a:tab pos="378460" algn="l"/>
                <a:tab pos="379730" algn="l"/>
              </a:tabLst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Jamal and his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sister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sold lemonade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raise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charity.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weekend, they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made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$25. They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spent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$8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the lemons and plastic cups,  and $2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poster board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sign. (Their parents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gave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them sugar  and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pitcher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lemonade.)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744855">
              <a:lnSpc>
                <a:spcPts val="2110"/>
              </a:lnSpc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Income: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$25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744855">
              <a:lnSpc>
                <a:spcPts val="2135"/>
              </a:lnSpc>
              <a:spcBef>
                <a:spcPts val="20"/>
              </a:spcBef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Expenses: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$8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+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$2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=</a:t>
            </a:r>
            <a:r>
              <a:rPr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$10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744855">
              <a:lnSpc>
                <a:spcPts val="2135"/>
              </a:lnSpc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($25)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– Expenses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($10)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=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($15)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9095" marR="5080" indent="-365760">
              <a:lnSpc>
                <a:spcPct val="100400"/>
              </a:lnSpc>
              <a:spcBef>
                <a:spcPts val="620"/>
              </a:spcBef>
              <a:buFontTx/>
              <a:buAutoNum type="arabicPeriod" startAt="2"/>
              <a:tabLst>
                <a:tab pos="378460" algn="l"/>
                <a:tab pos="379730" algn="l"/>
              </a:tabLst>
            </a:pP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Maya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held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raffle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party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raise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charity.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asked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friends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donate items they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no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longer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use.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party,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guests bought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raffle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 for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items they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wanted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win.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Maya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paid </a:t>
            </a:r>
            <a:r>
              <a:rPr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$10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raffle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$15 for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food.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party,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kids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spent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$65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buying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raffle</a:t>
            </a:r>
            <a:r>
              <a:rPr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tickets.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019175" lvl="1" indent="-274320">
              <a:lnSpc>
                <a:spcPts val="2110"/>
              </a:lnSpc>
              <a:buFont typeface="Arial"/>
              <a:buChar char="•"/>
              <a:tabLst>
                <a:tab pos="1018540" algn="l"/>
                <a:tab pos="1019810" algn="l"/>
              </a:tabLst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Maya’s</a:t>
            </a:r>
            <a:r>
              <a:rPr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019175" lvl="1" indent="-274320">
              <a:spcBef>
                <a:spcPts val="20"/>
              </a:spcBef>
              <a:buFont typeface="Arial"/>
              <a:buChar char="•"/>
              <a:tabLst>
                <a:tab pos="1018540" algn="l"/>
                <a:tab pos="1019810" algn="l"/>
              </a:tabLst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were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her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expenses?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019175" lvl="1" indent="-274320">
              <a:spcBef>
                <a:spcPts val="50"/>
              </a:spcBef>
              <a:buFont typeface="Arial"/>
              <a:buChar char="•"/>
              <a:tabLst>
                <a:tab pos="1018540" algn="l"/>
                <a:tab pos="1019810" algn="l"/>
              </a:tabLst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is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her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profit?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6036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32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140715"/>
            <a:ext cx="609790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pc="-55" dirty="0"/>
              <a:t>Mr. </a:t>
            </a:r>
            <a:r>
              <a:rPr spc="-25" dirty="0"/>
              <a:t>Vega’s </a:t>
            </a:r>
            <a:r>
              <a:rPr spc="-5" dirty="0"/>
              <a:t>Class </a:t>
            </a:r>
            <a:r>
              <a:rPr spc="-10" dirty="0"/>
              <a:t>Giving </a:t>
            </a:r>
            <a:r>
              <a:rPr spc="-5" dirty="0"/>
              <a:t>Plan  and</a:t>
            </a:r>
            <a:r>
              <a:rPr spc="-10" dirty="0"/>
              <a:t> Budget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2139086" y="1118110"/>
            <a:ext cx="10961827" cy="2091469"/>
          </a:xfrm>
          <a:prstGeom prst="rect">
            <a:avLst/>
          </a:prstGeom>
        </p:spPr>
        <p:txBody>
          <a:bodyPr vert="horz" wrap="square" lIns="0" tIns="448436" rIns="0" bIns="0" rtlCol="0">
            <a:spAutoFit/>
          </a:bodyPr>
          <a:lstStyle/>
          <a:p>
            <a:pPr marL="86995" marR="356235">
              <a:lnSpc>
                <a:spcPct val="100800"/>
              </a:lnSpc>
              <a:spcBef>
                <a:spcPts val="75"/>
              </a:spcBef>
            </a:pPr>
            <a:r>
              <a:rPr dirty="0"/>
              <a:t>A </a:t>
            </a:r>
            <a:r>
              <a:rPr spc="-5" dirty="0"/>
              <a:t>budget is </a:t>
            </a:r>
            <a:r>
              <a:rPr dirty="0"/>
              <a:t>a </a:t>
            </a:r>
            <a:r>
              <a:rPr spc="-5" dirty="0"/>
              <a:t>spending </a:t>
            </a:r>
            <a:r>
              <a:rPr dirty="0"/>
              <a:t>plan </a:t>
            </a:r>
            <a:r>
              <a:rPr spc="-20" dirty="0"/>
              <a:t>to </a:t>
            </a:r>
            <a:r>
              <a:rPr spc="-5" dirty="0"/>
              <a:t>help </a:t>
            </a:r>
            <a:r>
              <a:rPr spc="-10" dirty="0"/>
              <a:t>you </a:t>
            </a:r>
            <a:r>
              <a:rPr dirty="0"/>
              <a:t>manage </a:t>
            </a:r>
            <a:r>
              <a:rPr spc="-10" dirty="0"/>
              <a:t>your </a:t>
            </a:r>
            <a:r>
              <a:rPr spc="-25" dirty="0"/>
              <a:t>money.  </a:t>
            </a:r>
            <a:r>
              <a:rPr spc="-50" dirty="0"/>
              <a:t>You </a:t>
            </a:r>
            <a:r>
              <a:rPr spc="-5" dirty="0"/>
              <a:t>can </a:t>
            </a:r>
            <a:r>
              <a:rPr spc="-15" dirty="0"/>
              <a:t>make </a:t>
            </a:r>
            <a:r>
              <a:rPr spc="-5" dirty="0"/>
              <a:t>giving </a:t>
            </a:r>
            <a:r>
              <a:rPr spc="20" dirty="0"/>
              <a:t>part </a:t>
            </a:r>
            <a:r>
              <a:rPr dirty="0"/>
              <a:t>of </a:t>
            </a:r>
            <a:r>
              <a:rPr spc="-10" dirty="0"/>
              <a:t>your</a:t>
            </a:r>
            <a:r>
              <a:rPr spc="30" dirty="0"/>
              <a:t> </a:t>
            </a:r>
            <a:r>
              <a:rPr spc="-5" dirty="0"/>
              <a:t>budget.</a:t>
            </a:r>
          </a:p>
          <a:p>
            <a:pPr marL="86995" marR="5080">
              <a:spcBef>
                <a:spcPts val="1225"/>
              </a:spcBef>
            </a:pPr>
            <a:r>
              <a:rPr spc="-5" dirty="0">
                <a:latin typeface="Franklin Gothic Medium"/>
                <a:cs typeface="Franklin Gothic Medium"/>
              </a:rPr>
              <a:t>Directions: </a:t>
            </a:r>
            <a:r>
              <a:rPr spc="5" dirty="0"/>
              <a:t>After </a:t>
            </a:r>
            <a:r>
              <a:rPr spc="-10" dirty="0"/>
              <a:t>completing </a:t>
            </a:r>
            <a:r>
              <a:rPr spc="-5" dirty="0"/>
              <a:t>the </a:t>
            </a:r>
            <a:r>
              <a:rPr i="1" spc="-5" dirty="0"/>
              <a:t>Story Problem: Giving </a:t>
            </a:r>
            <a:r>
              <a:rPr spc="-5" dirty="0"/>
              <a:t>handout,  study the giving </a:t>
            </a:r>
            <a:r>
              <a:rPr dirty="0"/>
              <a:t>plan and </a:t>
            </a:r>
            <a:r>
              <a:rPr spc="-5" dirty="0"/>
              <a:t>budget </a:t>
            </a:r>
            <a:r>
              <a:rPr dirty="0"/>
              <a:t>of </a:t>
            </a:r>
            <a:r>
              <a:rPr spc="-45" dirty="0"/>
              <a:t>Mr. </a:t>
            </a:r>
            <a:r>
              <a:rPr spc="-15" dirty="0"/>
              <a:t>Vega’s </a:t>
            </a:r>
            <a:r>
              <a:rPr spc="-5" dirty="0"/>
              <a:t>class</a:t>
            </a:r>
            <a:r>
              <a:rPr spc="20" dirty="0"/>
              <a:t> </a:t>
            </a:r>
            <a:r>
              <a:rPr spc="-20" dirty="0"/>
              <a:t>below.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160523" y="3465068"/>
            <a:ext cx="3322954" cy="266509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78460" marR="5080" indent="-365760">
              <a:lnSpc>
                <a:spcPct val="100600"/>
              </a:lnSpc>
              <a:spcBef>
                <a:spcPts val="80"/>
              </a:spcBef>
              <a:buFontTx/>
              <a:buAutoNum type="arabicPeriod"/>
              <a:tabLst>
                <a:tab pos="378460" algn="l"/>
              </a:tabLst>
            </a:pPr>
            <a:r>
              <a:rPr sz="2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Why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do students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need 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$124 </a:t>
            </a:r>
            <a:r>
              <a:rPr sz="2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worth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of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magnets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raise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$100  for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animal</a:t>
            </a:r>
            <a:r>
              <a:rPr sz="24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shelter?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78460" marR="193040" indent="-365760">
              <a:lnSpc>
                <a:spcPct val="100800"/>
              </a:lnSpc>
              <a:spcBef>
                <a:spcPts val="505"/>
              </a:spcBef>
              <a:buFontTx/>
              <a:buAutoNum type="arabicPeriod"/>
              <a:tabLst>
                <a:tab pos="379095" algn="l"/>
              </a:tabLst>
            </a:pPr>
            <a:r>
              <a:rPr sz="2400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else could  students </a:t>
            </a:r>
            <a:r>
              <a:rPr sz="2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sold </a:t>
            </a:r>
            <a:r>
              <a:rPr sz="2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2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raise </a:t>
            </a:r>
            <a:r>
              <a:rPr sz="2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money?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102959" y="3444040"/>
            <a:ext cx="4288790" cy="3138170"/>
          </a:xfrm>
          <a:custGeom>
            <a:avLst/>
            <a:gdLst/>
            <a:ahLst/>
            <a:cxnLst/>
            <a:rect l="l" t="t" r="r" b="b"/>
            <a:pathLst>
              <a:path w="4288790" h="3138170">
                <a:moveTo>
                  <a:pt x="0" y="0"/>
                </a:moveTo>
                <a:lnTo>
                  <a:pt x="4288531" y="0"/>
                </a:lnTo>
                <a:lnTo>
                  <a:pt x="4288531" y="3137720"/>
                </a:lnTo>
                <a:lnTo>
                  <a:pt x="0" y="3137720"/>
                </a:lnTo>
                <a:lnTo>
                  <a:pt x="0" y="0"/>
                </a:lnTo>
                <a:close/>
              </a:path>
            </a:pathLst>
          </a:custGeom>
          <a:ln w="9520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81699" y="3466562"/>
            <a:ext cx="4038600" cy="142539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spcBef>
                <a:spcPts val="115"/>
              </a:spcBef>
            </a:pPr>
            <a:r>
              <a:rPr sz="17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Giving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(Money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We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Expect </a:t>
            </a:r>
            <a:r>
              <a:rPr sz="1750" dirty="0">
                <a:solidFill>
                  <a:prstClr val="black"/>
                </a:solidFill>
                <a:latin typeface="Franklin Gothic Book"/>
                <a:cs typeface="Franklin Gothic Book"/>
              </a:rPr>
              <a:t>to</a:t>
            </a:r>
            <a:r>
              <a:rPr sz="175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Give)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55"/>
              </a:spcBef>
              <a:tabLst>
                <a:tab pos="3498215" algn="l"/>
              </a:tabLst>
            </a:pP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  </a:t>
            </a:r>
            <a:r>
              <a:rPr u="sng" spc="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L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o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ca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l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 a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ni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ma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l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 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she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l</a:t>
            </a:r>
            <a:r>
              <a:rPr u="sng" spc="-3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t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er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	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</a:t>
            </a:r>
            <a:r>
              <a:rPr u="sng" spc="-6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1</a:t>
            </a:r>
            <a:r>
              <a:rPr u="sng" spc="-1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0</a:t>
            </a: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0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endParaRPr sz="19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 (Money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We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Expect </a:t>
            </a:r>
            <a:r>
              <a:rPr sz="1750" dirty="0">
                <a:solidFill>
                  <a:prstClr val="black"/>
                </a:solidFill>
                <a:latin typeface="Franklin Gothic Book"/>
                <a:cs typeface="Franklin Gothic Book"/>
              </a:rPr>
              <a:t>to</a:t>
            </a:r>
            <a:r>
              <a:rPr sz="175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Make)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60"/>
              </a:spcBef>
            </a:pPr>
            <a:r>
              <a:rPr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  </a:t>
            </a:r>
            <a:r>
              <a:rPr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Selling animal magnets ($2 each)</a:t>
            </a:r>
            <a:r>
              <a:rPr spc="4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$</a:t>
            </a:r>
            <a:r>
              <a:rPr u="sng" spc="-3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Franklin Gothic Book"/>
                <a:cs typeface="Franklin Gothic Book"/>
              </a:rPr>
              <a:t>124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181699" y="5115530"/>
            <a:ext cx="3750310" cy="2946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spcBef>
                <a:spcPts val="115"/>
              </a:spcBef>
            </a:pP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Expenses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(Money </a:t>
            </a:r>
            <a:r>
              <a:rPr sz="17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We </a:t>
            </a:r>
            <a:r>
              <a:rPr sz="17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Expect </a:t>
            </a:r>
            <a:r>
              <a:rPr sz="1750" dirty="0">
                <a:solidFill>
                  <a:prstClr val="black"/>
                </a:solidFill>
                <a:latin typeface="Franklin Gothic Book"/>
                <a:cs typeface="Franklin Gothic Book"/>
              </a:rPr>
              <a:t>to</a:t>
            </a:r>
            <a:r>
              <a:rPr sz="1750" spc="-9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7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Spend)</a:t>
            </a:r>
            <a:endParaRPr sz="175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162649" y="5426239"/>
          <a:ext cx="4105910" cy="1069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5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665">
                <a:tc>
                  <a:txBody>
                    <a:bodyPr/>
                    <a:lstStyle/>
                    <a:p>
                      <a:pPr marL="31750">
                        <a:lnSpc>
                          <a:spcPts val="1975"/>
                        </a:lnSpc>
                      </a:pPr>
                      <a:r>
                        <a:rPr sz="18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  </a:t>
                      </a:r>
                      <a:r>
                        <a:rPr sz="1800" u="sng" spc="1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Art</a:t>
                      </a:r>
                      <a:r>
                        <a:rPr sz="1800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u="sng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supplies</a:t>
                      </a:r>
                      <a:r>
                        <a:rPr sz="1800" u="sng" spc="-4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 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75"/>
                        </a:lnSpc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800" u="sng" spc="-6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14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468">
                <a:tc>
                  <a:txBody>
                    <a:bodyPr/>
                    <a:lstStyle/>
                    <a:p>
                      <a:pPr marL="31750">
                        <a:lnSpc>
                          <a:spcPts val="2045"/>
                        </a:lnSpc>
                      </a:pPr>
                      <a:r>
                        <a:rPr sz="18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  </a:t>
                      </a:r>
                      <a:r>
                        <a:rPr sz="1800" u="sng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Magnets</a:t>
                      </a:r>
                      <a:r>
                        <a:rPr sz="1800" u="sng" spc="10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 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2045"/>
                        </a:lnSpc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800" u="sng" spc="-6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10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905">
                <a:tc>
                  <a:txBody>
                    <a:bodyPr/>
                    <a:lstStyle/>
                    <a:p>
                      <a:pPr marL="31750">
                        <a:lnSpc>
                          <a:spcPts val="2035"/>
                        </a:lnSpc>
                        <a:spcBef>
                          <a:spcPts val="1000"/>
                        </a:spcBef>
                      </a:pPr>
                      <a:r>
                        <a:rPr sz="1750" spc="-10" dirty="0">
                          <a:latin typeface="Franklin Gothic Book"/>
                          <a:cs typeface="Franklin Gothic Book"/>
                        </a:rPr>
                        <a:t>Total</a:t>
                      </a:r>
                      <a:endParaRPr sz="175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2700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2035"/>
                        </a:lnSpc>
                        <a:spcBef>
                          <a:spcPts val="1000"/>
                        </a:spcBef>
                      </a:pPr>
                      <a:r>
                        <a:rPr sz="1750" spc="5" dirty="0">
                          <a:latin typeface="Franklin Gothic Book"/>
                          <a:cs typeface="Franklin Gothic Book"/>
                        </a:rPr>
                        <a:t>$</a:t>
                      </a:r>
                      <a:r>
                        <a:rPr sz="1750" u="sng" spc="-75" dirty="0">
                          <a:uFill>
                            <a:solidFill>
                              <a:srgbClr val="000000"/>
                            </a:solidFill>
                          </a:uFill>
                          <a:latin typeface="Franklin Gothic Book"/>
                          <a:cs typeface="Franklin Gothic Book"/>
                        </a:rPr>
                        <a:t>24</a:t>
                      </a:r>
                      <a:endParaRPr sz="175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270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4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42424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20" dirty="0"/>
              <a:t>Fundraising</a:t>
            </a:r>
            <a:r>
              <a:rPr sz="4400" spc="-45" dirty="0"/>
              <a:t> </a:t>
            </a:r>
            <a:r>
              <a:rPr sz="4400" dirty="0"/>
              <a:t>Ideas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2059941" y="1193291"/>
            <a:ext cx="7790815" cy="63299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many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classroom fundraising ideas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come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 the  charity 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choice?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74295">
              <a:spcBef>
                <a:spcPts val="1200"/>
              </a:spcBef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Read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ideas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below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started.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add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own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ideas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list.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(Make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sure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permission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your teacher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principal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before  you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start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project.)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Put on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talent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show, </a:t>
            </a:r>
            <a:r>
              <a:rPr sz="20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play,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or 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concert.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2000" spc="1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performance.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marR="6096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screen print </a:t>
            </a:r>
            <a:r>
              <a:rPr sz="20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t-shirts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sell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other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students.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Write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name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 the charity on the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back.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marR="33909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Challenge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other classrooms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see who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collect and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donate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 most coins.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award for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winning</a:t>
            </a:r>
            <a:r>
              <a:rPr sz="2000" spc="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classroom.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35"/>
              </a:spcBef>
              <a:buFont typeface="Arial"/>
              <a:buChar char="•"/>
            </a:pPr>
            <a:endParaRPr sz="27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  <a:tab pos="7339965" algn="l"/>
              </a:tabLst>
            </a:pPr>
            <a:r>
              <a:rPr sz="20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  <a:buFont typeface="Arial"/>
              <a:buChar char="•"/>
            </a:pPr>
            <a:endParaRPr sz="31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  <a:tab pos="7339965" algn="l"/>
              </a:tabLst>
            </a:pPr>
            <a:r>
              <a:rPr sz="20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  <a:buFont typeface="Arial"/>
              <a:buChar char="•"/>
            </a:pPr>
            <a:endParaRPr sz="31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  <a:tab pos="7339965" algn="l"/>
              </a:tabLst>
            </a:pPr>
            <a:r>
              <a:rPr sz="20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  <a:buFont typeface="Arial"/>
              <a:buChar char="•"/>
            </a:pPr>
            <a:endParaRPr sz="31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  <a:tab pos="7339965" algn="l"/>
              </a:tabLst>
            </a:pPr>
            <a:r>
              <a:rPr sz="20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20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12594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665E3F-9AF4-4AE3-8D43-2975FFAB52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AC87C4-1791-4CCE-8410-A9DE806AE1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E39138-9053-4DF0-9A5E-1323F44639F1}">
  <ds:schemaRefs>
    <ds:schemaRef ds:uri="http://schemas.microsoft.com/office/2006/metadata/properties"/>
    <ds:schemaRef ds:uri="8ecf3cf1-193c-4267-b4c5-a65e2ab4bcf0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847f5849-349c-4ddb-9561-aeb300bf228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518</Words>
  <Application>Microsoft Office PowerPoint</Application>
  <PresentationFormat>Widescreen</PresentationFormat>
  <Paragraphs>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What is Profit?</vt:lpstr>
      <vt:lpstr>Mr. Vega’s Class Giving Plan  and Budget</vt:lpstr>
      <vt:lpstr>Fundraising Ideas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2</cp:revision>
  <dcterms:created xsi:type="dcterms:W3CDTF">2022-03-23T14:42:54Z</dcterms:created>
  <dcterms:modified xsi:type="dcterms:W3CDTF">2022-03-23T16:45:43Z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