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41" d="100"/>
          <a:sy n="41" d="100"/>
        </p:scale>
        <p:origin x="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1304896" y="305943"/>
            <a:ext cx="887307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9371"/>
            <a:ext cx="10762825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6198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8610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9968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88299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1304896" y="305943"/>
            <a:ext cx="887307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914401" y="310896"/>
            <a:ext cx="9960423" cy="4589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598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7" y="329691"/>
            <a:ext cx="837946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5085" y="1118109"/>
            <a:ext cx="10961827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47871" y="6492264"/>
            <a:ext cx="114384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4587" y="6492264"/>
            <a:ext cx="266446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9396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70882"/>
            <a:ext cx="7404734" cy="1981312"/>
          </a:xfrm>
          <a:prstGeom prst="rect">
            <a:avLst/>
          </a:prstGeom>
        </p:spPr>
        <p:txBody>
          <a:bodyPr vert="horz" wrap="square" lIns="0" tIns="138430" rIns="0" bIns="0" rtlCol="0">
            <a:spAutoFit/>
          </a:bodyPr>
          <a:lstStyle/>
          <a:p>
            <a:pPr marL="12700">
              <a:spcBef>
                <a:spcPts val="1090"/>
              </a:spcBef>
            </a:pP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Money </a:t>
            </a:r>
            <a:r>
              <a:rPr sz="4400" spc="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Smart </a:t>
            </a: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for </a:t>
            </a:r>
            <a:r>
              <a:rPr sz="4400" spc="-55" dirty="0">
                <a:solidFill>
                  <a:prstClr val="black"/>
                </a:solidFill>
                <a:latin typeface="Franklin Gothic Medium"/>
                <a:cs typeface="Franklin Gothic Medium"/>
              </a:rPr>
              <a:t>Young</a:t>
            </a: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People</a:t>
            </a:r>
            <a:endParaRPr sz="4400" dirty="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20"/>
              </a:spcBef>
            </a:pPr>
            <a:r>
              <a:rPr sz="32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 </a:t>
            </a:r>
            <a:r>
              <a:rPr sz="3200" spc="-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3–5</a:t>
            </a:r>
            <a:endParaRPr lang="en-US" sz="3200" spc="-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20"/>
              </a:spcBef>
            </a:pPr>
            <a:r>
              <a:rPr lang="en-US" sz="3200" spc="-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3:Make a Plan</a:t>
            </a:r>
            <a:endParaRPr sz="3200" dirty="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325885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94110" y="2267699"/>
            <a:ext cx="2610359" cy="37290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5414" y="552196"/>
            <a:ext cx="25654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35" dirty="0">
                <a:solidFill>
                  <a:srgbClr val="FFFFFF"/>
                </a:solidFill>
                <a:latin typeface="Franklin Gothic Book"/>
                <a:cs typeface="Franklin Gothic Book"/>
              </a:rPr>
              <a:t>11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059941" y="309371"/>
            <a:ext cx="556069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15" dirty="0"/>
              <a:t>How </a:t>
            </a:r>
            <a:r>
              <a:rPr sz="4400" spc="5" dirty="0"/>
              <a:t>Much </a:t>
            </a:r>
            <a:r>
              <a:rPr sz="4400" spc="-5" dirty="0"/>
              <a:t>is</a:t>
            </a:r>
            <a:r>
              <a:rPr sz="4400" spc="-70" dirty="0"/>
              <a:t> </a:t>
            </a:r>
            <a:r>
              <a:rPr sz="4400" spc="-15" dirty="0"/>
              <a:t>$10,000?</a:t>
            </a:r>
            <a:endParaRPr sz="4400"/>
          </a:p>
        </p:txBody>
      </p:sp>
      <p:sp>
        <p:nvSpPr>
          <p:cNvPr id="6" name="object 6"/>
          <p:cNvSpPr txBox="1"/>
          <p:nvPr/>
        </p:nvSpPr>
        <p:spPr>
          <a:xfrm>
            <a:off x="2059941" y="1219783"/>
            <a:ext cx="7135495" cy="4719882"/>
          </a:xfrm>
          <a:prstGeom prst="rect">
            <a:avLst/>
          </a:prstGeom>
        </p:spPr>
        <p:txBody>
          <a:bodyPr vert="horz" wrap="square" lIns="0" tIns="170815" rIns="0" bIns="0" rtlCol="0">
            <a:spAutoFit/>
          </a:bodyPr>
          <a:lstStyle/>
          <a:p>
            <a:pPr marL="12700">
              <a:spcBef>
                <a:spcPts val="1345"/>
              </a:spcBef>
            </a:pPr>
            <a:r>
              <a:rPr sz="2200" spc="-5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just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won $10,000?</a:t>
            </a:r>
            <a:r>
              <a:rPr sz="2200" spc="5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Congratulations!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5080">
              <a:lnSpc>
                <a:spcPts val="2620"/>
              </a:lnSpc>
              <a:spcBef>
                <a:spcPts val="1350"/>
              </a:spcBef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Each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example 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below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is something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2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may </a:t>
            </a:r>
            <a:r>
              <a:rPr sz="2200" dirty="0">
                <a:solidFill>
                  <a:prstClr val="black"/>
                </a:solidFill>
                <a:latin typeface="Franklin Gothic Book"/>
                <a:cs typeface="Franklin Gothic Book"/>
              </a:rPr>
              <a:t>be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able </a:t>
            </a:r>
            <a:r>
              <a:rPr sz="22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200" dirty="0">
                <a:solidFill>
                  <a:prstClr val="black"/>
                </a:solidFill>
                <a:latin typeface="Franklin Gothic Book"/>
                <a:cs typeface="Franklin Gothic Book"/>
              </a:rPr>
              <a:t>buy </a:t>
            </a:r>
            <a:r>
              <a:rPr sz="22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about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$10,000: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4965" indent="-342265">
              <a:spcBef>
                <a:spcPts val="10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trip </a:t>
            </a:r>
            <a:r>
              <a:rPr sz="22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four to 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another</a:t>
            </a:r>
            <a:r>
              <a:rPr sz="220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country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4965" indent="-342265">
              <a:spcBef>
                <a:spcPts val="55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dirty="0">
                <a:solidFill>
                  <a:prstClr val="black"/>
                </a:solidFill>
                <a:latin typeface="Franklin Gothic Book"/>
                <a:cs typeface="Franklin Gothic Book"/>
              </a:rPr>
              <a:t>4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used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dirty="0">
                <a:solidFill>
                  <a:prstClr val="black"/>
                </a:solidFill>
                <a:latin typeface="Franklin Gothic Book"/>
                <a:cs typeface="Franklin Gothic Book"/>
              </a:rPr>
              <a:t>cars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4965" indent="-342265">
              <a:spcBef>
                <a:spcPts val="4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40" dirty="0">
                <a:solidFill>
                  <a:prstClr val="black"/>
                </a:solidFill>
                <a:latin typeface="Franklin Gothic Book"/>
                <a:cs typeface="Franklin Gothic Book"/>
              </a:rPr>
              <a:t>10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large, flat-screen</a:t>
            </a:r>
            <a:r>
              <a:rPr sz="2200" spc="3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televisions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4965" indent="-342265">
              <a:spcBef>
                <a:spcPts val="55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20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laptop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computers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4965" indent="-342265">
              <a:spcBef>
                <a:spcPts val="55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200 video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games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4965" indent="-342265">
              <a:spcBef>
                <a:spcPts val="45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30" dirty="0">
                <a:solidFill>
                  <a:prstClr val="black"/>
                </a:solidFill>
                <a:latin typeface="Franklin Gothic Book"/>
                <a:cs typeface="Franklin Gothic Book"/>
              </a:rPr>
              <a:t>100 </a:t>
            </a:r>
            <a:r>
              <a:rPr sz="22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concert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or amusement 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park</a:t>
            </a:r>
            <a:r>
              <a:rPr sz="22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tickets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4965" indent="-342265">
              <a:spcBef>
                <a:spcPts val="5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1,000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movie</a:t>
            </a:r>
            <a:r>
              <a:rPr sz="220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tickets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4965" indent="-342265">
              <a:spcBef>
                <a:spcPts val="55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10,000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packs of 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granola</a:t>
            </a:r>
            <a:r>
              <a:rPr sz="22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dirty="0">
                <a:solidFill>
                  <a:prstClr val="black"/>
                </a:solidFill>
                <a:latin typeface="Franklin Gothic Book"/>
                <a:cs typeface="Franklin Gothic Book"/>
              </a:rPr>
              <a:t>bars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83338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20905" y="1665079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120905" y="1665079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120905" y="1665079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120905" y="1665079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120905" y="1665079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120905" y="1665079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153655" y="1665080"/>
            <a:ext cx="0" cy="28575"/>
          </a:xfrm>
          <a:custGeom>
            <a:avLst/>
            <a:gdLst/>
            <a:ahLst/>
            <a:cxnLst/>
            <a:rect l="l" t="t" r="r" b="b"/>
            <a:pathLst>
              <a:path h="28575">
                <a:moveTo>
                  <a:pt x="0" y="27991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120904" y="1665080"/>
            <a:ext cx="0" cy="28575"/>
          </a:xfrm>
          <a:custGeom>
            <a:avLst/>
            <a:gdLst/>
            <a:ahLst/>
            <a:cxnLst/>
            <a:rect l="l" t="t" r="r" b="b"/>
            <a:pathLst>
              <a:path h="28575">
                <a:moveTo>
                  <a:pt x="0" y="27991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148896" y="1730582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51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524000" y="304800"/>
            <a:ext cx="381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203573" y="552196"/>
            <a:ext cx="2635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12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059940" y="309371"/>
            <a:ext cx="647065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30" dirty="0"/>
              <a:t>STORY </a:t>
            </a:r>
            <a:r>
              <a:rPr sz="4400" spc="-10" dirty="0"/>
              <a:t>PROBLEMS:</a:t>
            </a:r>
            <a:r>
              <a:rPr sz="4400" spc="-30" dirty="0"/>
              <a:t> </a:t>
            </a:r>
            <a:r>
              <a:rPr sz="4400" spc="-5" dirty="0"/>
              <a:t>Budget</a:t>
            </a:r>
            <a:endParaRPr sz="4400"/>
          </a:p>
        </p:txBody>
      </p:sp>
      <p:sp>
        <p:nvSpPr>
          <p:cNvPr id="15" name="object 15"/>
          <p:cNvSpPr txBox="1"/>
          <p:nvPr/>
        </p:nvSpPr>
        <p:spPr>
          <a:xfrm>
            <a:off x="2059939" y="1139444"/>
            <a:ext cx="77895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budget is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spending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plan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help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manage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</a:t>
            </a:r>
            <a:r>
              <a:rPr sz="24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148897" y="1697831"/>
            <a:ext cx="3065145" cy="0"/>
          </a:xfrm>
          <a:custGeom>
            <a:avLst/>
            <a:gdLst/>
            <a:ahLst/>
            <a:cxnLst/>
            <a:rect l="l" t="t" r="r" b="b"/>
            <a:pathLst>
              <a:path w="3065145">
                <a:moveTo>
                  <a:pt x="0" y="0"/>
                </a:moveTo>
                <a:lnTo>
                  <a:pt x="3065104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153656" y="1702592"/>
            <a:ext cx="3057525" cy="301365"/>
          </a:xfrm>
          <a:prstGeom prst="rect">
            <a:avLst/>
          </a:prstGeom>
          <a:solidFill>
            <a:srgbClr val="7030A0"/>
          </a:solidFill>
        </p:spPr>
        <p:txBody>
          <a:bodyPr vert="horz" wrap="square" lIns="0" tIns="31750" rIns="0" bIns="0" rtlCol="0">
            <a:spAutoFit/>
          </a:bodyPr>
          <a:lstStyle/>
          <a:p>
            <a:pPr marL="386715">
              <a:spcBef>
                <a:spcPts val="250"/>
              </a:spcBef>
            </a:pPr>
            <a:r>
              <a:rPr sz="175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Your </a:t>
            </a:r>
            <a:r>
              <a:rPr sz="1750" spc="20" dirty="0">
                <a:solidFill>
                  <a:srgbClr val="FFFFFF"/>
                </a:solidFill>
                <a:latin typeface="Franklin Gothic Book"/>
                <a:cs typeface="Franklin Gothic Book"/>
              </a:rPr>
              <a:t>Monthly</a:t>
            </a:r>
            <a:r>
              <a:rPr sz="1750" spc="2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1750" spc="20" dirty="0">
                <a:solidFill>
                  <a:srgbClr val="FFFFFF"/>
                </a:solidFill>
                <a:latin typeface="Franklin Gothic Book"/>
                <a:cs typeface="Franklin Gothic Book"/>
              </a:rPr>
              <a:t>Expenses:</a:t>
            </a:r>
            <a:endParaRPr sz="175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232397" y="2090420"/>
            <a:ext cx="20720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1541145" algn="l"/>
              </a:tabLst>
            </a:pPr>
            <a:r>
              <a:rPr spc="-35" dirty="0">
                <a:solidFill>
                  <a:prstClr val="black"/>
                </a:solidFill>
                <a:latin typeface="Franklin Gothic Book"/>
                <a:cs typeface="Franklin Gothic Book"/>
              </a:rPr>
              <a:t>R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e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n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t	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$</a:t>
            </a:r>
            <a:r>
              <a:rPr spc="-80" dirty="0">
                <a:solidFill>
                  <a:prstClr val="black"/>
                </a:solidFill>
                <a:latin typeface="Franklin Gothic Book"/>
                <a:cs typeface="Franklin Gothic Book"/>
              </a:rPr>
              <a:t>9</a:t>
            </a:r>
            <a:r>
              <a:rPr spc="-65" dirty="0">
                <a:solidFill>
                  <a:prstClr val="black"/>
                </a:solidFill>
                <a:latin typeface="Franklin Gothic Book"/>
                <a:cs typeface="Franklin Gothic Book"/>
              </a:rPr>
              <a:t>1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0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graphicFrame>
        <p:nvGraphicFramePr>
          <p:cNvPr id="19" name="object 19"/>
          <p:cNvGraphicFramePr>
            <a:graphicFrameLocks noGrp="1"/>
          </p:cNvGraphicFramePr>
          <p:nvPr/>
        </p:nvGraphicFramePr>
        <p:xfrm>
          <a:off x="7213347" y="2490939"/>
          <a:ext cx="2319655" cy="201185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598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9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5558">
                <a:tc>
                  <a:txBody>
                    <a:bodyPr/>
                    <a:lstStyle/>
                    <a:p>
                      <a:pPr marL="31750">
                        <a:lnSpc>
                          <a:spcPts val="2010"/>
                        </a:lnSpc>
                      </a:pP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Car</a:t>
                      </a:r>
                      <a:r>
                        <a:rPr sz="1800" spc="-4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Payments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ts val="2010"/>
                        </a:lnSpc>
                      </a:pPr>
                      <a:r>
                        <a:rPr sz="1800" spc="-55" dirty="0">
                          <a:latin typeface="Franklin Gothic Book"/>
                          <a:cs typeface="Franklin Gothic Book"/>
                        </a:rPr>
                        <a:t>$410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932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Food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/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$200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332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Gasoline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/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800" spc="-25" dirty="0">
                          <a:latin typeface="Franklin Gothic Book"/>
                          <a:cs typeface="Franklin Gothic Book"/>
                        </a:rPr>
                        <a:t>$100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4651">
                <a:tc>
                  <a:txBody>
                    <a:bodyPr/>
                    <a:lstStyle/>
                    <a:p>
                      <a:pPr marL="31750" marR="173355">
                        <a:lnSpc>
                          <a:spcPct val="102200"/>
                        </a:lnSpc>
                        <a:spcBef>
                          <a:spcPts val="229"/>
                        </a:spcBef>
                      </a:pPr>
                      <a:r>
                        <a:rPr sz="1800" spc="-30" dirty="0">
                          <a:latin typeface="Franklin Gothic Book"/>
                          <a:cs typeface="Franklin Gothic Book"/>
                        </a:rPr>
                        <a:t>Your</a:t>
                      </a:r>
                      <a:r>
                        <a:rPr sz="1800" spc="-7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Monthly 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Savings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29209" marB="0"/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800" spc="-15" dirty="0">
                          <a:latin typeface="Franklin Gothic Book"/>
                          <a:cs typeface="Franklin Gothic Book"/>
                        </a:rPr>
                        <a:t>$180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556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385">
                <a:tc>
                  <a:txBody>
                    <a:bodyPr/>
                    <a:lstStyle/>
                    <a:p>
                      <a:pPr marL="31750">
                        <a:lnSpc>
                          <a:spcPts val="2090"/>
                        </a:lnSpc>
                        <a:spcBef>
                          <a:spcPts val="244"/>
                        </a:spcBef>
                      </a:pPr>
                      <a:r>
                        <a:rPr sz="1800" spc="-25" dirty="0">
                          <a:latin typeface="Franklin Gothic Medium"/>
                          <a:cs typeface="Franklin Gothic Medium"/>
                        </a:rPr>
                        <a:t>Total</a:t>
                      </a:r>
                      <a:endParaRPr sz="18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31114" marB="0"/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ts val="2090"/>
                        </a:lnSpc>
                        <a:spcBef>
                          <a:spcPts val="244"/>
                        </a:spcBef>
                      </a:pPr>
                      <a:r>
                        <a:rPr sz="1800" spc="-5" dirty="0">
                          <a:latin typeface="Franklin Gothic Medium"/>
                          <a:cs typeface="Franklin Gothic Medium"/>
                        </a:rPr>
                        <a:t>$1,800</a:t>
                      </a:r>
                      <a:endParaRPr sz="1800">
                        <a:latin typeface="Franklin Gothic Medium"/>
                        <a:cs typeface="Franklin Gothic Medium"/>
                      </a:endParaRPr>
                    </a:p>
                  </a:txBody>
                  <a:tcPr marL="0" marR="0" marT="31114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object 20"/>
          <p:cNvSpPr txBox="1"/>
          <p:nvPr/>
        </p:nvSpPr>
        <p:spPr>
          <a:xfrm>
            <a:off x="2059938" y="1764284"/>
            <a:ext cx="4646930" cy="244856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300355">
              <a:lnSpc>
                <a:spcPct val="100800"/>
              </a:lnSpc>
              <a:spcBef>
                <a:spcPts val="75"/>
              </a:spcBef>
            </a:pPr>
            <a:r>
              <a:rPr sz="24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Directions: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Read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problem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answer the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questions.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5080">
              <a:lnSpc>
                <a:spcPct val="99400"/>
              </a:lnSpc>
              <a:spcBef>
                <a:spcPts val="1839"/>
              </a:spcBef>
            </a:pP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Imagine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that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are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grown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up. </a:t>
            </a:r>
            <a:r>
              <a:rPr sz="2400" spc="-50" dirty="0">
                <a:solidFill>
                  <a:prstClr val="black"/>
                </a:solidFill>
                <a:latin typeface="Franklin Gothic Book"/>
                <a:cs typeface="Franklin Gothic Book"/>
              </a:rPr>
              <a:t>You 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saved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up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$10,000! </a:t>
            </a:r>
            <a:r>
              <a:rPr sz="2400" spc="-4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savings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will  be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only income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next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five 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months. (Then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4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start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new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job.)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059938" y="4541012"/>
            <a:ext cx="7683500" cy="1729739"/>
          </a:xfrm>
          <a:prstGeom prst="rect">
            <a:avLst/>
          </a:prstGeom>
        </p:spPr>
        <p:txBody>
          <a:bodyPr vert="horz" wrap="square" lIns="0" tIns="91440" rIns="0" bIns="0" rtlCol="0">
            <a:spAutoFit/>
          </a:bodyPr>
          <a:lstStyle/>
          <a:p>
            <a:pPr marL="378460" indent="-365760">
              <a:spcBef>
                <a:spcPts val="720"/>
              </a:spcBef>
              <a:buFontTx/>
              <a:buAutoNum type="arabicPeriod"/>
              <a:tabLst>
                <a:tab pos="378460" algn="l"/>
              </a:tabLst>
            </a:pP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How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much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will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240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left </a:t>
            </a:r>
            <a:r>
              <a:rPr sz="24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after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first</a:t>
            </a:r>
            <a:r>
              <a:rPr sz="2400" spc="3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month?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indent="-365760">
              <a:spcBef>
                <a:spcPts val="625"/>
              </a:spcBef>
              <a:buFontTx/>
              <a:buAutoNum type="arabicPeriod"/>
              <a:tabLst>
                <a:tab pos="378460" algn="l"/>
              </a:tabLst>
            </a:pP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How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much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will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240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left </a:t>
            </a:r>
            <a:r>
              <a:rPr sz="24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after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five</a:t>
            </a:r>
            <a:r>
              <a:rPr sz="240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months?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marR="497205" indent="-365760">
              <a:lnSpc>
                <a:spcPct val="100800"/>
              </a:lnSpc>
              <a:spcBef>
                <a:spcPts val="600"/>
              </a:spcBef>
              <a:buFontTx/>
              <a:buAutoNum type="arabicPeriod"/>
              <a:tabLst>
                <a:tab pos="378460" algn="l"/>
              </a:tabLst>
            </a:pP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Which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expenses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can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pay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using the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you  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have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left?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976381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204462" y="552196"/>
            <a:ext cx="26035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20" dirty="0">
                <a:solidFill>
                  <a:srgbClr val="FFFFFF"/>
                </a:solidFill>
                <a:latin typeface="Franklin Gothic Book"/>
                <a:cs typeface="Franklin Gothic Book"/>
              </a:rPr>
              <a:t>13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59940" y="309371"/>
            <a:ext cx="38823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dirty="0">
                <a:solidFill>
                  <a:prstClr val="black"/>
                </a:solidFill>
                <a:latin typeface="Franklin Gothic Medium"/>
                <a:cs typeface="Franklin Gothic Medium"/>
              </a:rPr>
              <a:t>Spending</a:t>
            </a:r>
            <a:r>
              <a:rPr sz="4400" spc="-75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4400" spc="-10" dirty="0">
                <a:solidFill>
                  <a:prstClr val="black"/>
                </a:solidFill>
                <a:latin typeface="Franklin Gothic Medium"/>
                <a:cs typeface="Franklin Gothic Medium"/>
              </a:rPr>
              <a:t>Limits</a:t>
            </a:r>
            <a:endParaRPr sz="4400">
              <a:solidFill>
                <a:prstClr val="black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59941" y="1281685"/>
            <a:ext cx="7305675" cy="997585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 marR="5080">
              <a:lnSpc>
                <a:spcPts val="3810"/>
              </a:lnSpc>
              <a:spcBef>
                <a:spcPts val="250"/>
              </a:spcBef>
            </a:pPr>
            <a:r>
              <a:rPr sz="32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32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spending </a:t>
            </a:r>
            <a:r>
              <a:rPr sz="3200" dirty="0">
                <a:solidFill>
                  <a:prstClr val="black"/>
                </a:solidFill>
                <a:latin typeface="Franklin Gothic Medium"/>
                <a:cs typeface="Franklin Gothic Medium"/>
              </a:rPr>
              <a:t>limit </a:t>
            </a:r>
            <a:r>
              <a:rPr sz="3200" dirty="0">
                <a:solidFill>
                  <a:prstClr val="black"/>
                </a:solidFill>
                <a:latin typeface="Franklin Gothic Book"/>
                <a:cs typeface="Franklin Gothic Book"/>
              </a:rPr>
              <a:t>is a </a:t>
            </a:r>
            <a:r>
              <a:rPr sz="3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limit </a:t>
            </a:r>
            <a:r>
              <a:rPr sz="32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3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amount of  </a:t>
            </a:r>
            <a:r>
              <a:rPr sz="3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3200" dirty="0">
                <a:solidFill>
                  <a:prstClr val="black"/>
                </a:solidFill>
                <a:latin typeface="Franklin Gothic Book"/>
                <a:cs typeface="Franklin Gothic Book"/>
              </a:rPr>
              <a:t>a person </a:t>
            </a:r>
            <a:r>
              <a:rPr sz="3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can spend.</a:t>
            </a:r>
            <a:endParaRPr sz="32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099437" y="2333295"/>
            <a:ext cx="7738236" cy="40675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98137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06844" y="552196"/>
            <a:ext cx="2508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55" dirty="0">
                <a:solidFill>
                  <a:srgbClr val="FFFFFF"/>
                </a:solidFill>
                <a:latin typeface="Franklin Gothic Book"/>
                <a:cs typeface="Franklin Gothic Book"/>
              </a:rPr>
              <a:t>14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59940" y="309371"/>
            <a:ext cx="414274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40" dirty="0"/>
              <a:t>Pay </a:t>
            </a:r>
            <a:r>
              <a:rPr sz="4400" spc="-30" dirty="0"/>
              <a:t>Yourself</a:t>
            </a:r>
            <a:r>
              <a:rPr sz="4400" spc="-15" dirty="0"/>
              <a:t> </a:t>
            </a:r>
            <a:r>
              <a:rPr sz="4400" spc="5" dirty="0"/>
              <a:t>First</a:t>
            </a:r>
            <a:endParaRPr sz="4400"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2139086" y="1118110"/>
            <a:ext cx="10961827" cy="445019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86995" marR="37465">
              <a:lnSpc>
                <a:spcPct val="100800"/>
              </a:lnSpc>
              <a:spcBef>
                <a:spcPts val="75"/>
              </a:spcBef>
            </a:pPr>
            <a:r>
              <a:rPr dirty="0"/>
              <a:t>What </a:t>
            </a:r>
            <a:r>
              <a:rPr spc="-5" dirty="0"/>
              <a:t>does </a:t>
            </a:r>
            <a:r>
              <a:rPr spc="-15" dirty="0"/>
              <a:t>“pay </a:t>
            </a:r>
            <a:r>
              <a:rPr spc="-5" dirty="0"/>
              <a:t>yourself </a:t>
            </a:r>
            <a:r>
              <a:rPr dirty="0"/>
              <a:t>first” mean? When </a:t>
            </a:r>
            <a:r>
              <a:rPr spc="-10" dirty="0"/>
              <a:t>you receive </a:t>
            </a:r>
            <a:r>
              <a:rPr spc="-25" dirty="0"/>
              <a:t>money,  </a:t>
            </a:r>
            <a:r>
              <a:rPr spc="-15" dirty="0"/>
              <a:t>make </a:t>
            </a:r>
            <a:r>
              <a:rPr spc="-5" dirty="0"/>
              <a:t>sure </a:t>
            </a:r>
            <a:r>
              <a:rPr spc="-20" dirty="0"/>
              <a:t>to </a:t>
            </a:r>
            <a:r>
              <a:rPr spc="-25" dirty="0"/>
              <a:t>save </a:t>
            </a:r>
            <a:r>
              <a:rPr spc="-5" dirty="0"/>
              <a:t>some </a:t>
            </a:r>
            <a:r>
              <a:rPr dirty="0"/>
              <a:t>of </a:t>
            </a:r>
            <a:r>
              <a:rPr spc="-5" dirty="0"/>
              <a:t>it </a:t>
            </a:r>
            <a:r>
              <a:rPr spc="-10" dirty="0"/>
              <a:t>before you </a:t>
            </a:r>
            <a:r>
              <a:rPr dirty="0"/>
              <a:t>spend</a:t>
            </a:r>
            <a:r>
              <a:rPr spc="70" dirty="0"/>
              <a:t> </a:t>
            </a:r>
            <a:r>
              <a:rPr spc="-5" dirty="0"/>
              <a:t>it.</a:t>
            </a:r>
          </a:p>
          <a:p>
            <a:pPr marL="86995" marR="5080">
              <a:lnSpc>
                <a:spcPts val="2810"/>
              </a:lnSpc>
              <a:spcBef>
                <a:spcPts val="1350"/>
              </a:spcBef>
            </a:pPr>
            <a:r>
              <a:rPr spc="-25" dirty="0"/>
              <a:t>Pay </a:t>
            </a:r>
            <a:r>
              <a:rPr spc="-5" dirty="0"/>
              <a:t>yourself </a:t>
            </a:r>
            <a:r>
              <a:rPr dirty="0"/>
              <a:t>first </a:t>
            </a:r>
            <a:r>
              <a:rPr spc="-20" dirty="0"/>
              <a:t>by </a:t>
            </a:r>
            <a:r>
              <a:rPr spc="-5" dirty="0"/>
              <a:t>deciding </a:t>
            </a:r>
            <a:r>
              <a:rPr spc="-10" dirty="0"/>
              <a:t>how </a:t>
            </a:r>
            <a:r>
              <a:rPr spc="-5" dirty="0"/>
              <a:t>much </a:t>
            </a:r>
            <a:r>
              <a:rPr spc="-20" dirty="0"/>
              <a:t>to save. </a:t>
            </a:r>
            <a:r>
              <a:rPr spc="-5" dirty="0"/>
              <a:t>Let’s </a:t>
            </a:r>
            <a:r>
              <a:rPr spc="-20" dirty="0"/>
              <a:t>say </a:t>
            </a:r>
            <a:r>
              <a:rPr spc="-10" dirty="0"/>
              <a:t>you  </a:t>
            </a:r>
            <a:r>
              <a:rPr spc="-5" dirty="0"/>
              <a:t>decide </a:t>
            </a:r>
            <a:r>
              <a:rPr spc="-20" dirty="0"/>
              <a:t>to </a:t>
            </a:r>
            <a:r>
              <a:rPr spc="-25" dirty="0"/>
              <a:t>save 10% </a:t>
            </a:r>
            <a:r>
              <a:rPr dirty="0"/>
              <a:t>of </a:t>
            </a:r>
            <a:r>
              <a:rPr spc="-10" dirty="0"/>
              <a:t>your </a:t>
            </a:r>
            <a:r>
              <a:rPr spc="-25" dirty="0"/>
              <a:t>money. </a:t>
            </a:r>
            <a:r>
              <a:rPr dirty="0"/>
              <a:t>That means </a:t>
            </a:r>
            <a:r>
              <a:rPr spc="-10" dirty="0"/>
              <a:t>you would</a:t>
            </a:r>
            <a:r>
              <a:rPr spc="50" dirty="0"/>
              <a:t> </a:t>
            </a:r>
            <a:r>
              <a:rPr spc="-20" dirty="0"/>
              <a:t>save:</a:t>
            </a:r>
          </a:p>
          <a:p>
            <a:pPr marL="829944" indent="-285750">
              <a:spcBef>
                <a:spcPts val="1140"/>
              </a:spcBef>
              <a:buFont typeface="Wingdings"/>
              <a:buChar char=""/>
              <a:tabLst>
                <a:tab pos="829944" algn="l"/>
                <a:tab pos="830580" algn="l"/>
              </a:tabLst>
            </a:pPr>
            <a:r>
              <a:rPr dirty="0"/>
              <a:t>A </a:t>
            </a:r>
            <a:r>
              <a:rPr spc="-5" dirty="0"/>
              <a:t>dime </a:t>
            </a:r>
            <a:r>
              <a:rPr spc="-30" dirty="0"/>
              <a:t>(10 </a:t>
            </a:r>
            <a:r>
              <a:rPr spc="-5" dirty="0"/>
              <a:t>cents) </a:t>
            </a:r>
            <a:r>
              <a:rPr spc="-20" dirty="0"/>
              <a:t>for </a:t>
            </a:r>
            <a:r>
              <a:rPr spc="-5" dirty="0"/>
              <a:t>every</a:t>
            </a:r>
            <a:r>
              <a:rPr spc="45" dirty="0"/>
              <a:t> </a:t>
            </a:r>
            <a:r>
              <a:rPr dirty="0"/>
              <a:t>$1</a:t>
            </a:r>
          </a:p>
          <a:p>
            <a:pPr marL="829944" indent="-285750">
              <a:spcBef>
                <a:spcPts val="625"/>
              </a:spcBef>
              <a:buFont typeface="Wingdings"/>
              <a:buChar char=""/>
              <a:tabLst>
                <a:tab pos="829944" algn="l"/>
                <a:tab pos="830580" algn="l"/>
              </a:tabLst>
            </a:pPr>
            <a:r>
              <a:rPr dirty="0"/>
              <a:t>$1 </a:t>
            </a:r>
            <a:r>
              <a:rPr spc="-20" dirty="0"/>
              <a:t>for </a:t>
            </a:r>
            <a:r>
              <a:rPr spc="-5" dirty="0"/>
              <a:t>every</a:t>
            </a:r>
            <a:r>
              <a:rPr spc="-60" dirty="0"/>
              <a:t> </a:t>
            </a:r>
            <a:r>
              <a:rPr spc="-25" dirty="0"/>
              <a:t>$10</a:t>
            </a:r>
          </a:p>
          <a:p>
            <a:pPr marL="829944" indent="-285750">
              <a:spcBef>
                <a:spcPts val="505"/>
              </a:spcBef>
              <a:buFont typeface="Wingdings"/>
              <a:buChar char=""/>
              <a:tabLst>
                <a:tab pos="829944" algn="l"/>
                <a:tab pos="830580" algn="l"/>
              </a:tabLst>
            </a:pPr>
            <a:r>
              <a:rPr dirty="0"/>
              <a:t>$2 </a:t>
            </a:r>
            <a:r>
              <a:rPr spc="-20" dirty="0"/>
              <a:t>for </a:t>
            </a:r>
            <a:r>
              <a:rPr spc="-5" dirty="0"/>
              <a:t>every</a:t>
            </a:r>
            <a:r>
              <a:rPr spc="-55" dirty="0"/>
              <a:t> </a:t>
            </a:r>
            <a:r>
              <a:rPr dirty="0"/>
              <a:t>$20</a:t>
            </a:r>
          </a:p>
          <a:p>
            <a:pPr marL="86995" marR="831850">
              <a:lnSpc>
                <a:spcPct val="100800"/>
              </a:lnSpc>
              <a:spcBef>
                <a:spcPts val="1200"/>
              </a:spcBef>
            </a:pPr>
            <a:r>
              <a:rPr spc="-5" dirty="0"/>
              <a:t>Based </a:t>
            </a:r>
            <a:r>
              <a:rPr dirty="0"/>
              <a:t>on </a:t>
            </a:r>
            <a:r>
              <a:rPr spc="-5" dirty="0"/>
              <a:t>the </a:t>
            </a:r>
            <a:r>
              <a:rPr spc="-10" dirty="0"/>
              <a:t>example </a:t>
            </a:r>
            <a:r>
              <a:rPr spc="-20" dirty="0"/>
              <a:t>above </a:t>
            </a:r>
            <a:r>
              <a:rPr spc="-15" dirty="0"/>
              <a:t>(saving </a:t>
            </a:r>
            <a:r>
              <a:rPr spc="-20" dirty="0"/>
              <a:t>10%), </a:t>
            </a:r>
            <a:r>
              <a:rPr spc="-5" dirty="0"/>
              <a:t>answer these  questions:</a:t>
            </a:r>
          </a:p>
          <a:p>
            <a:pPr marL="452755" indent="-365760">
              <a:spcBef>
                <a:spcPts val="530"/>
              </a:spcBef>
              <a:buAutoNum type="arabicPeriod"/>
              <a:tabLst>
                <a:tab pos="452755" algn="l"/>
              </a:tabLst>
            </a:pPr>
            <a:r>
              <a:rPr spc="-15" dirty="0"/>
              <a:t>How </a:t>
            </a:r>
            <a:r>
              <a:rPr spc="-5" dirty="0"/>
              <a:t>much </a:t>
            </a:r>
            <a:r>
              <a:rPr spc="-10" dirty="0"/>
              <a:t>money would you </a:t>
            </a:r>
            <a:r>
              <a:rPr spc="-25" dirty="0"/>
              <a:t>save </a:t>
            </a:r>
            <a:r>
              <a:rPr spc="-5" dirty="0"/>
              <a:t>if </a:t>
            </a:r>
            <a:r>
              <a:rPr spc="-10" dirty="0"/>
              <a:t>you </a:t>
            </a:r>
            <a:r>
              <a:rPr dirty="0"/>
              <a:t>had</a:t>
            </a:r>
            <a:r>
              <a:rPr spc="75" dirty="0"/>
              <a:t> </a:t>
            </a:r>
            <a:r>
              <a:rPr dirty="0"/>
              <a:t>$50?</a:t>
            </a:r>
          </a:p>
          <a:p>
            <a:pPr marL="452755" indent="-365760">
              <a:spcBef>
                <a:spcPts val="625"/>
              </a:spcBef>
              <a:buAutoNum type="arabicPeriod"/>
              <a:tabLst>
                <a:tab pos="452755" algn="l"/>
              </a:tabLst>
            </a:pPr>
            <a:r>
              <a:rPr spc="-15" dirty="0"/>
              <a:t>How </a:t>
            </a:r>
            <a:r>
              <a:rPr spc="-5" dirty="0"/>
              <a:t>much </a:t>
            </a:r>
            <a:r>
              <a:rPr spc="-10" dirty="0"/>
              <a:t>money would you </a:t>
            </a:r>
            <a:r>
              <a:rPr spc="-25" dirty="0"/>
              <a:t>save </a:t>
            </a:r>
            <a:r>
              <a:rPr spc="-5" dirty="0"/>
              <a:t>if </a:t>
            </a:r>
            <a:r>
              <a:rPr spc="-10" dirty="0"/>
              <a:t>you </a:t>
            </a:r>
            <a:r>
              <a:rPr dirty="0"/>
              <a:t>had</a:t>
            </a:r>
            <a:r>
              <a:rPr spc="70" dirty="0"/>
              <a:t> </a:t>
            </a:r>
            <a:r>
              <a:rPr spc="-15" dirty="0"/>
              <a:t>$100?</a:t>
            </a:r>
          </a:p>
        </p:txBody>
      </p:sp>
    </p:spTree>
    <p:extLst>
      <p:ext uri="{BB962C8B-B14F-4D97-AF65-F5344CB8AC3E}">
        <p14:creationId xmlns:p14="http://schemas.microsoft.com/office/powerpoint/2010/main" val="84715163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BB3CD2F64D9D48BC412B08629DE2CD" ma:contentTypeVersion="10" ma:contentTypeDescription="Create a new document." ma:contentTypeScope="" ma:versionID="3eaf5f2bc337de520b469ba908c97ecb">
  <xsd:schema xmlns:xsd="http://www.w3.org/2001/XMLSchema" xmlns:xs="http://www.w3.org/2001/XMLSchema" xmlns:p="http://schemas.microsoft.com/office/2006/metadata/properties" xmlns:ns3="8ecf3cf1-193c-4267-b4c5-a65e2ab4bcf0" xmlns:ns4="847f5849-349c-4ddb-9561-aeb300bf2281" targetNamespace="http://schemas.microsoft.com/office/2006/metadata/properties" ma:root="true" ma:fieldsID="c2225d914b44c8349b1127d9e014d7ab" ns3:_="" ns4:_="">
    <xsd:import namespace="8ecf3cf1-193c-4267-b4c5-a65e2ab4bcf0"/>
    <xsd:import namespace="847f5849-349c-4ddb-9561-aeb300bf228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cf3cf1-193c-4267-b4c5-a65e2ab4bcf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f5849-349c-4ddb-9561-aeb300bf22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13C952B-D1DB-4D82-92A4-9E5B8A81AD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cf3cf1-193c-4267-b4c5-a65e2ab4bcf0"/>
    <ds:schemaRef ds:uri="847f5849-349c-4ddb-9561-aeb300bf22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03A148-B53D-4234-96EB-E5EB1739151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778ABE-B179-47F2-8279-08D6AD5EC802}">
  <ds:schemaRefs>
    <ds:schemaRef ds:uri="http://purl.org/dc/elements/1.1/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847f5849-349c-4ddb-9561-aeb300bf2281"/>
    <ds:schemaRef ds:uri="8ecf3cf1-193c-4267-b4c5-a65e2ab4bcf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373</Words>
  <Application>Microsoft Office PowerPoint</Application>
  <PresentationFormat>Widescreen</PresentationFormat>
  <Paragraphs>56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Franklin Gothic Book</vt:lpstr>
      <vt:lpstr>Franklin Gothic Medium</vt:lpstr>
      <vt:lpstr>Wingdings</vt:lpstr>
      <vt:lpstr>1_Office Theme</vt:lpstr>
      <vt:lpstr>PowerPoint Presentation</vt:lpstr>
      <vt:lpstr>How Much is $10,000?</vt:lpstr>
      <vt:lpstr>STORY PROBLEMS: Budget</vt:lpstr>
      <vt:lpstr>PowerPoint Presentation</vt:lpstr>
      <vt:lpstr>Pay Yourself First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Burroughs, Brittany L.</cp:lastModifiedBy>
  <cp:revision>1</cp:revision>
  <dcterms:created xsi:type="dcterms:W3CDTF">2022-03-23T14:23:04Z</dcterms:created>
  <dcterms:modified xsi:type="dcterms:W3CDTF">2022-03-23T14:30:51Z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0x010100ABBB3CD2F64D9D48BC412B08629DE2CD</vt:lpwstr>
  </property>
</Properties>
</file>