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48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9371"/>
            <a:ext cx="10762825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4328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0877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418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781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914401" y="310896"/>
            <a:ext cx="9960423" cy="4589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972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7" y="329691"/>
            <a:ext cx="837946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5085" y="1118109"/>
            <a:ext cx="1096182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47871" y="6492264"/>
            <a:ext cx="114384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4587" y="6492264"/>
            <a:ext cx="266446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438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70882"/>
            <a:ext cx="7404734" cy="1981312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spcBef>
                <a:spcPts val="1090"/>
              </a:spcBef>
            </a:pP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5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20"/>
              </a:spcBef>
            </a:pPr>
            <a:r>
              <a:rPr sz="32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 </a:t>
            </a:r>
            <a:r>
              <a:rPr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3–5</a:t>
            </a:r>
            <a:endParaRPr lang="en-US" sz="3200" spc="-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20"/>
              </a:spcBef>
            </a:pPr>
            <a:r>
              <a:rPr lang="en-US"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2: Get Set for Goals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32711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21708" y="2776023"/>
            <a:ext cx="26670" cy="12700"/>
          </a:xfrm>
          <a:custGeom>
            <a:avLst/>
            <a:gdLst/>
            <a:ahLst/>
            <a:cxnLst/>
            <a:rect l="l" t="t" r="r" b="b"/>
            <a:pathLst>
              <a:path w="26669" h="12700">
                <a:moveTo>
                  <a:pt x="0" y="0"/>
                </a:moveTo>
                <a:lnTo>
                  <a:pt x="26404" y="0"/>
                </a:lnTo>
                <a:lnTo>
                  <a:pt x="26404" y="12693"/>
                </a:lnTo>
                <a:lnTo>
                  <a:pt x="0" y="12693"/>
                </a:lnTo>
                <a:lnTo>
                  <a:pt x="0" y="0"/>
                </a:lnTo>
                <a:close/>
              </a:path>
            </a:pathLst>
          </a:custGeom>
          <a:solidFill>
            <a:srgbClr val="8064A2">
              <a:alpha val="19999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21708" y="2776023"/>
            <a:ext cx="26670" cy="12700"/>
          </a:xfrm>
          <a:custGeom>
            <a:avLst/>
            <a:gdLst/>
            <a:ahLst/>
            <a:cxnLst/>
            <a:rect l="l" t="t" r="r" b="b"/>
            <a:pathLst>
              <a:path w="26669" h="12700">
                <a:moveTo>
                  <a:pt x="0" y="0"/>
                </a:moveTo>
                <a:lnTo>
                  <a:pt x="26404" y="0"/>
                </a:lnTo>
                <a:lnTo>
                  <a:pt x="26404" y="12693"/>
                </a:lnTo>
                <a:lnTo>
                  <a:pt x="0" y="12693"/>
                </a:lnTo>
                <a:lnTo>
                  <a:pt x="0" y="0"/>
                </a:lnTo>
                <a:close/>
              </a:path>
            </a:pathLst>
          </a:custGeom>
          <a:solidFill>
            <a:srgbClr val="8064A2">
              <a:alpha val="19999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21708" y="2776023"/>
            <a:ext cx="26670" cy="12700"/>
          </a:xfrm>
          <a:custGeom>
            <a:avLst/>
            <a:gdLst/>
            <a:ahLst/>
            <a:cxnLst/>
            <a:rect l="l" t="t" r="r" b="b"/>
            <a:pathLst>
              <a:path w="26669" h="12700">
                <a:moveTo>
                  <a:pt x="0" y="0"/>
                </a:moveTo>
                <a:lnTo>
                  <a:pt x="26404" y="0"/>
                </a:lnTo>
                <a:lnTo>
                  <a:pt x="26404" y="12693"/>
                </a:lnTo>
                <a:lnTo>
                  <a:pt x="0" y="12693"/>
                </a:lnTo>
                <a:lnTo>
                  <a:pt x="0" y="0"/>
                </a:lnTo>
                <a:close/>
              </a:path>
            </a:pathLst>
          </a:custGeom>
          <a:solidFill>
            <a:srgbClr val="8064A2">
              <a:alpha val="19999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321708" y="2776023"/>
            <a:ext cx="26670" cy="12700"/>
          </a:xfrm>
          <a:custGeom>
            <a:avLst/>
            <a:gdLst/>
            <a:ahLst/>
            <a:cxnLst/>
            <a:rect l="l" t="t" r="r" b="b"/>
            <a:pathLst>
              <a:path w="26669" h="12700">
                <a:moveTo>
                  <a:pt x="0" y="0"/>
                </a:moveTo>
                <a:lnTo>
                  <a:pt x="26404" y="0"/>
                </a:lnTo>
                <a:lnTo>
                  <a:pt x="26404" y="12693"/>
                </a:lnTo>
                <a:lnTo>
                  <a:pt x="0" y="12693"/>
                </a:lnTo>
                <a:lnTo>
                  <a:pt x="0" y="0"/>
                </a:lnTo>
                <a:close/>
              </a:path>
            </a:pathLst>
          </a:custGeom>
          <a:solidFill>
            <a:srgbClr val="8064A2">
              <a:alpha val="19999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21708" y="2776023"/>
            <a:ext cx="26670" cy="12700"/>
          </a:xfrm>
          <a:custGeom>
            <a:avLst/>
            <a:gdLst/>
            <a:ahLst/>
            <a:cxnLst/>
            <a:rect l="l" t="t" r="r" b="b"/>
            <a:pathLst>
              <a:path w="26669" h="12700">
                <a:moveTo>
                  <a:pt x="0" y="0"/>
                </a:moveTo>
                <a:lnTo>
                  <a:pt x="26404" y="0"/>
                </a:lnTo>
                <a:lnTo>
                  <a:pt x="26404" y="12693"/>
                </a:lnTo>
                <a:lnTo>
                  <a:pt x="0" y="12693"/>
                </a:lnTo>
                <a:lnTo>
                  <a:pt x="0" y="0"/>
                </a:lnTo>
                <a:close/>
              </a:path>
            </a:pathLst>
          </a:custGeom>
          <a:solidFill>
            <a:srgbClr val="8064A2">
              <a:alpha val="19999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321708" y="2776023"/>
            <a:ext cx="26670" cy="12700"/>
          </a:xfrm>
          <a:custGeom>
            <a:avLst/>
            <a:gdLst/>
            <a:ahLst/>
            <a:cxnLst/>
            <a:rect l="l" t="t" r="r" b="b"/>
            <a:pathLst>
              <a:path w="26669" h="12700">
                <a:moveTo>
                  <a:pt x="0" y="0"/>
                </a:moveTo>
                <a:lnTo>
                  <a:pt x="26404" y="0"/>
                </a:lnTo>
                <a:lnTo>
                  <a:pt x="26404" y="12693"/>
                </a:lnTo>
                <a:lnTo>
                  <a:pt x="0" y="12693"/>
                </a:lnTo>
                <a:lnTo>
                  <a:pt x="0" y="0"/>
                </a:lnTo>
                <a:close/>
              </a:path>
            </a:pathLst>
          </a:custGeom>
          <a:solidFill>
            <a:srgbClr val="8064A2">
              <a:alpha val="19999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321708" y="2776023"/>
            <a:ext cx="26670" cy="12700"/>
          </a:xfrm>
          <a:custGeom>
            <a:avLst/>
            <a:gdLst/>
            <a:ahLst/>
            <a:cxnLst/>
            <a:rect l="l" t="t" r="r" b="b"/>
            <a:pathLst>
              <a:path w="26669" h="12700">
                <a:moveTo>
                  <a:pt x="0" y="0"/>
                </a:moveTo>
                <a:lnTo>
                  <a:pt x="26404" y="0"/>
                </a:lnTo>
                <a:lnTo>
                  <a:pt x="26404" y="12693"/>
                </a:lnTo>
                <a:lnTo>
                  <a:pt x="0" y="12693"/>
                </a:lnTo>
                <a:lnTo>
                  <a:pt x="0" y="0"/>
                </a:lnTo>
                <a:close/>
              </a:path>
            </a:pathLst>
          </a:custGeom>
          <a:solidFill>
            <a:srgbClr val="8064A2">
              <a:alpha val="19999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321708" y="2776023"/>
            <a:ext cx="26670" cy="12700"/>
          </a:xfrm>
          <a:custGeom>
            <a:avLst/>
            <a:gdLst/>
            <a:ahLst/>
            <a:cxnLst/>
            <a:rect l="l" t="t" r="r" b="b"/>
            <a:pathLst>
              <a:path w="26669" h="12700">
                <a:moveTo>
                  <a:pt x="0" y="0"/>
                </a:moveTo>
                <a:lnTo>
                  <a:pt x="26404" y="0"/>
                </a:lnTo>
                <a:lnTo>
                  <a:pt x="26404" y="12693"/>
                </a:lnTo>
                <a:lnTo>
                  <a:pt x="0" y="12693"/>
                </a:lnTo>
                <a:lnTo>
                  <a:pt x="0" y="0"/>
                </a:lnTo>
                <a:close/>
              </a:path>
            </a:pathLst>
          </a:custGeom>
          <a:solidFill>
            <a:srgbClr val="8064A2">
              <a:alpha val="19999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321708" y="2776023"/>
            <a:ext cx="26670" cy="12700"/>
          </a:xfrm>
          <a:custGeom>
            <a:avLst/>
            <a:gdLst/>
            <a:ahLst/>
            <a:cxnLst/>
            <a:rect l="l" t="t" r="r" b="b"/>
            <a:pathLst>
              <a:path w="26669" h="12700">
                <a:moveTo>
                  <a:pt x="0" y="0"/>
                </a:moveTo>
                <a:lnTo>
                  <a:pt x="26404" y="0"/>
                </a:lnTo>
                <a:lnTo>
                  <a:pt x="26404" y="12693"/>
                </a:lnTo>
                <a:lnTo>
                  <a:pt x="0" y="12693"/>
                </a:lnTo>
                <a:lnTo>
                  <a:pt x="0" y="0"/>
                </a:lnTo>
                <a:close/>
              </a:path>
            </a:pathLst>
          </a:custGeom>
          <a:solidFill>
            <a:srgbClr val="8064A2">
              <a:alpha val="19999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354459" y="2782370"/>
            <a:ext cx="0" cy="26670"/>
          </a:xfrm>
          <a:custGeom>
            <a:avLst/>
            <a:gdLst/>
            <a:ahLst/>
            <a:cxnLst/>
            <a:rect l="l" t="t" r="r" b="b"/>
            <a:pathLst>
              <a:path h="26669">
                <a:moveTo>
                  <a:pt x="0" y="26404"/>
                </a:moveTo>
                <a:lnTo>
                  <a:pt x="0" y="0"/>
                </a:lnTo>
              </a:path>
            </a:pathLst>
          </a:custGeom>
          <a:ln w="12693">
            <a:solidFill>
              <a:srgbClr val="8064A2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321708" y="2782370"/>
            <a:ext cx="0" cy="26670"/>
          </a:xfrm>
          <a:custGeom>
            <a:avLst/>
            <a:gdLst/>
            <a:ahLst/>
            <a:cxnLst/>
            <a:rect l="l" t="t" r="r" b="b"/>
            <a:pathLst>
              <a:path h="26669">
                <a:moveTo>
                  <a:pt x="0" y="26404"/>
                </a:moveTo>
                <a:lnTo>
                  <a:pt x="0" y="0"/>
                </a:lnTo>
              </a:path>
            </a:pathLst>
          </a:custGeom>
          <a:ln w="12693">
            <a:solidFill>
              <a:srgbClr val="8064A2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321708" y="2815121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>
                <a:moveTo>
                  <a:pt x="26404" y="0"/>
                </a:moveTo>
                <a:lnTo>
                  <a:pt x="0" y="0"/>
                </a:lnTo>
              </a:path>
            </a:pathLst>
          </a:custGeom>
          <a:ln w="12693">
            <a:solidFill>
              <a:srgbClr val="8064A2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348113" y="2847872"/>
            <a:ext cx="39370" cy="0"/>
          </a:xfrm>
          <a:custGeom>
            <a:avLst/>
            <a:gdLst/>
            <a:ahLst/>
            <a:cxnLst/>
            <a:rect l="l" t="t" r="r" b="b"/>
            <a:pathLst>
              <a:path w="39369">
                <a:moveTo>
                  <a:pt x="0" y="0"/>
                </a:moveTo>
                <a:lnTo>
                  <a:pt x="39098" y="0"/>
                </a:lnTo>
              </a:path>
            </a:pathLst>
          </a:custGeom>
          <a:ln w="12693">
            <a:solidFill>
              <a:srgbClr val="8064A2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524000" y="304800"/>
            <a:ext cx="381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373507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dirty="0"/>
              <a:t>Spend </a:t>
            </a:r>
            <a:r>
              <a:rPr sz="4400" spc="-5" dirty="0"/>
              <a:t>or</a:t>
            </a:r>
            <a:r>
              <a:rPr sz="4400" spc="-75" dirty="0"/>
              <a:t> </a:t>
            </a:r>
            <a:r>
              <a:rPr sz="4400" spc="-25" dirty="0"/>
              <a:t>Save?</a:t>
            </a:r>
            <a:endParaRPr sz="4400"/>
          </a:p>
        </p:txBody>
      </p:sp>
      <p:sp>
        <p:nvSpPr>
          <p:cNvPr id="17" name="object 17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263103" y="552196"/>
            <a:ext cx="1447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Franklin Gothic Book"/>
                <a:cs typeface="Franklin Gothic Book"/>
              </a:rPr>
              <a:t>7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059941" y="1009396"/>
            <a:ext cx="5753735" cy="170815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2699"/>
              </a:lnSpc>
              <a:spcBef>
                <a:spcPts val="25"/>
              </a:spcBef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When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get </a:t>
            </a:r>
            <a:r>
              <a:rPr sz="22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money, </a:t>
            </a:r>
            <a:r>
              <a:rPr sz="22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Smart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Bucks, or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classroom  points/rewards,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 …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712470" indent="-299720">
              <a:lnSpc>
                <a:spcPts val="2590"/>
              </a:lnSpc>
              <a:buFontTx/>
              <a:buAutoNum type="alphaLcParenR"/>
              <a:tabLst>
                <a:tab pos="713105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spend all of it right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away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715645" indent="-302895">
              <a:lnSpc>
                <a:spcPts val="2615"/>
              </a:lnSpc>
              <a:spcBef>
                <a:spcPts val="75"/>
              </a:spcBef>
              <a:buFontTx/>
              <a:buAutoNum type="alphaLcParenR"/>
              <a:tabLst>
                <a:tab pos="716280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spend some of it and </a:t>
            </a:r>
            <a:r>
              <a:rPr sz="22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2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rest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694690" indent="-281940">
              <a:lnSpc>
                <a:spcPts val="2615"/>
              </a:lnSpc>
              <a:buFontTx/>
              <a:buAutoNum type="alphaLcParenR"/>
              <a:tabLst>
                <a:tab pos="695325" algn="l"/>
              </a:tabLst>
            </a:pPr>
            <a:r>
              <a:rPr sz="22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all of</a:t>
            </a:r>
            <a:r>
              <a:rPr sz="22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70330" y="3615348"/>
            <a:ext cx="294953" cy="221297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335"/>
              </a:lnSpc>
            </a:pPr>
            <a:r>
              <a:rPr sz="2000" spc="-5" dirty="0">
                <a:solidFill>
                  <a:srgbClr val="604A7B"/>
                </a:solidFill>
                <a:latin typeface="Franklin Gothic Medium"/>
                <a:cs typeface="Franklin Gothic Medium"/>
              </a:rPr>
              <a:t>Number </a:t>
            </a:r>
            <a:r>
              <a:rPr sz="2000" dirty="0">
                <a:solidFill>
                  <a:srgbClr val="604A7B"/>
                </a:solidFill>
                <a:latin typeface="Franklin Gothic Medium"/>
                <a:cs typeface="Franklin Gothic Medium"/>
              </a:rPr>
              <a:t>of</a:t>
            </a:r>
            <a:r>
              <a:rPr sz="2000" spc="-45" dirty="0">
                <a:solidFill>
                  <a:srgbClr val="604A7B"/>
                </a:solidFill>
                <a:latin typeface="Franklin Gothic Medium"/>
                <a:cs typeface="Franklin Gothic Medium"/>
              </a:rPr>
              <a:t> </a:t>
            </a:r>
            <a:r>
              <a:rPr sz="2000" spc="-5" dirty="0">
                <a:solidFill>
                  <a:srgbClr val="604A7B"/>
                </a:solidFill>
                <a:latin typeface="Franklin Gothic Medium"/>
                <a:cs typeface="Franklin Gothic Medium"/>
              </a:rPr>
              <a:t>Students</a:t>
            </a:r>
            <a:endParaRPr sz="2000"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  <p:graphicFrame>
        <p:nvGraphicFramePr>
          <p:cNvPr id="21" name="object 21"/>
          <p:cNvGraphicFramePr>
            <a:graphicFrameLocks noGrp="1"/>
          </p:cNvGraphicFramePr>
          <p:nvPr/>
        </p:nvGraphicFramePr>
        <p:xfrm>
          <a:off x="2354466" y="2808774"/>
          <a:ext cx="7648575" cy="33743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482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8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52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8064A2"/>
                      </a:solidFill>
                      <a:prstDash val="solid"/>
                    </a:lnR>
                    <a:lnB w="28575">
                      <a:solidFill>
                        <a:srgbClr val="8064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  <a:lnB w="28575">
                      <a:solidFill>
                        <a:srgbClr val="8064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B w="28575">
                      <a:solidFill>
                        <a:srgbClr val="8064A2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8064A2"/>
                      </a:solidFill>
                      <a:prstDash val="solid"/>
                    </a:lnR>
                    <a:lnT w="28575">
                      <a:solidFill>
                        <a:srgbClr val="8064A2"/>
                      </a:solidFill>
                      <a:prstDash val="solid"/>
                    </a:lnT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  <a:lnT w="28575">
                      <a:solidFill>
                        <a:srgbClr val="8064A2"/>
                      </a:solidFill>
                      <a:prstDash val="solid"/>
                    </a:lnT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T w="28575">
                      <a:solidFill>
                        <a:srgbClr val="8064A2"/>
                      </a:solidFill>
                      <a:prstDash val="solid"/>
                    </a:lnT>
                    <a:solidFill>
                      <a:srgbClr val="8064A2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8064A2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8064A2"/>
                      </a:solidFill>
                      <a:prstDash val="solid"/>
                    </a:lnR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solidFill>
                      <a:srgbClr val="8064A2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8064A2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8064A2"/>
                      </a:solidFill>
                      <a:prstDash val="solid"/>
                    </a:lnR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solidFill>
                      <a:srgbClr val="8064A2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8064A2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8064A2"/>
                      </a:solidFill>
                      <a:prstDash val="solid"/>
                    </a:lnR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solidFill>
                      <a:srgbClr val="8064A2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8064A2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8064A2"/>
                      </a:solidFill>
                      <a:prstDash val="solid"/>
                    </a:lnR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solidFill>
                      <a:srgbClr val="8064A2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76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8064A2"/>
                      </a:solidFill>
                      <a:prstDash val="solid"/>
                    </a:lnR>
                    <a:lnB w="38100">
                      <a:solidFill>
                        <a:srgbClr val="604A7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  <a:lnB w="38100">
                      <a:solidFill>
                        <a:srgbClr val="604A7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8064A2"/>
                      </a:solidFill>
                      <a:prstDash val="solid"/>
                    </a:lnL>
                    <a:lnB w="38100">
                      <a:solidFill>
                        <a:srgbClr val="604A7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19612">
                <a:tc>
                  <a:txBody>
                    <a:bodyPr/>
                    <a:lstStyle/>
                    <a:p>
                      <a:pPr marL="75819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Spend all of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 it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6990" marB="0">
                    <a:lnR w="12700">
                      <a:solidFill>
                        <a:srgbClr val="8064A2"/>
                      </a:solidFill>
                      <a:prstDash val="solid"/>
                    </a:lnR>
                    <a:lnT w="38100">
                      <a:solidFill>
                        <a:srgbClr val="604A7B"/>
                      </a:solidFill>
                      <a:prstDash val="solid"/>
                    </a:lnT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796290" marR="465455" indent="-319405">
                        <a:lnSpc>
                          <a:spcPts val="1610"/>
                        </a:lnSpc>
                        <a:spcBef>
                          <a:spcPts val="484"/>
                        </a:spcBef>
                      </a:pP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Spend some of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it</a:t>
                      </a:r>
                      <a:r>
                        <a:rPr sz="1400" spc="-5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and  </a:t>
                      </a:r>
                      <a:r>
                        <a:rPr sz="1400" spc="-20" dirty="0">
                          <a:latin typeface="Franklin Gothic Book"/>
                          <a:cs typeface="Franklin Gothic Book"/>
                        </a:rPr>
                        <a:t>save </a:t>
                      </a:r>
                      <a:r>
                        <a:rPr sz="1400" spc="-10" dirty="0">
                          <a:latin typeface="Franklin Gothic Book"/>
                          <a:cs typeface="Franklin Gothic Book"/>
                        </a:rPr>
                        <a:t>the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 rest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61594" marB="0">
                    <a:lnL w="12700">
                      <a:solidFill>
                        <a:srgbClr val="8064A2"/>
                      </a:solidFill>
                      <a:prstDash val="solid"/>
                    </a:lnL>
                    <a:lnR w="12700">
                      <a:solidFill>
                        <a:srgbClr val="8064A2"/>
                      </a:solidFill>
                      <a:prstDash val="solid"/>
                    </a:lnR>
                    <a:lnT w="38100">
                      <a:solidFill>
                        <a:srgbClr val="604A7B"/>
                      </a:solidFill>
                      <a:prstDash val="solid"/>
                    </a:lnT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2169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1400" spc="-20" dirty="0">
                          <a:latin typeface="Franklin Gothic Book"/>
                          <a:cs typeface="Franklin Gothic Book"/>
                        </a:rPr>
                        <a:t>Save </a:t>
                      </a:r>
                      <a:r>
                        <a:rPr sz="1400" spc="-5" dirty="0">
                          <a:latin typeface="Franklin Gothic Book"/>
                          <a:cs typeface="Franklin Gothic Book"/>
                        </a:rPr>
                        <a:t>all of</a:t>
                      </a:r>
                      <a:r>
                        <a:rPr sz="1400" spc="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400" dirty="0">
                          <a:latin typeface="Franklin Gothic Book"/>
                          <a:cs typeface="Franklin Gothic Book"/>
                        </a:rPr>
                        <a:t>it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8064A2"/>
                      </a:solidFill>
                      <a:prstDash val="solid"/>
                    </a:lnL>
                    <a:lnT w="38100">
                      <a:solidFill>
                        <a:srgbClr val="604A7B"/>
                      </a:solidFill>
                      <a:prstDash val="solid"/>
                    </a:lnT>
                    <a:solidFill>
                      <a:srgbClr val="8064A2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2" name="object 22"/>
          <p:cNvSpPr txBox="1"/>
          <p:nvPr/>
        </p:nvSpPr>
        <p:spPr>
          <a:xfrm>
            <a:off x="5230812" y="6167628"/>
            <a:ext cx="18065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000" spc="-5" dirty="0">
                <a:solidFill>
                  <a:srgbClr val="604A7B"/>
                </a:solidFill>
                <a:latin typeface="Franklin Gothic Medium"/>
                <a:cs typeface="Franklin Gothic Medium"/>
              </a:rPr>
              <a:t>Spending</a:t>
            </a:r>
            <a:r>
              <a:rPr sz="2000" spc="-50" dirty="0">
                <a:solidFill>
                  <a:srgbClr val="604A7B"/>
                </a:solidFill>
                <a:latin typeface="Franklin Gothic Medium"/>
                <a:cs typeface="Franklin Gothic Medium"/>
              </a:rPr>
              <a:t> </a:t>
            </a:r>
            <a:r>
              <a:rPr sz="2000" spc="-5" dirty="0">
                <a:solidFill>
                  <a:srgbClr val="604A7B"/>
                </a:solidFill>
                <a:latin typeface="Franklin Gothic Medium"/>
                <a:cs typeface="Franklin Gothic Medium"/>
              </a:rPr>
              <a:t>Habits</a:t>
            </a:r>
            <a:endParaRPr sz="2000"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2969210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784352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30" dirty="0"/>
              <a:t>STORY </a:t>
            </a:r>
            <a:r>
              <a:rPr sz="4400" spc="-10" dirty="0"/>
              <a:t>PROBLEMS: </a:t>
            </a:r>
            <a:r>
              <a:rPr sz="4400" spc="-15" dirty="0"/>
              <a:t>Savings</a:t>
            </a:r>
            <a:r>
              <a:rPr sz="4400" spc="-5" dirty="0"/>
              <a:t> Goal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63103" y="552196"/>
            <a:ext cx="1447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Franklin Gothic Book"/>
                <a:cs typeface="Franklin Gothic Book"/>
              </a:rPr>
              <a:t>8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059939" y="1081228"/>
            <a:ext cx="7907655" cy="4526915"/>
          </a:xfrm>
          <a:prstGeom prst="rect">
            <a:avLst/>
          </a:prstGeom>
        </p:spPr>
        <p:txBody>
          <a:bodyPr vert="horz" wrap="square" lIns="0" tIns="137795" rIns="0" bIns="0" rtlCol="0">
            <a:spAutoFit/>
          </a:bodyPr>
          <a:lstStyle/>
          <a:p>
            <a:pPr marL="114300">
              <a:spcBef>
                <a:spcPts val="1085"/>
              </a:spcBef>
            </a:pPr>
            <a:r>
              <a:rPr spc="-5" dirty="0">
                <a:solidFill>
                  <a:srgbClr val="403152"/>
                </a:solidFill>
                <a:latin typeface="Franklin Gothic Medium"/>
                <a:cs typeface="Franklin Gothic Medium"/>
              </a:rPr>
              <a:t>CHALLENGE</a:t>
            </a:r>
            <a:r>
              <a:rPr spc="-10" dirty="0">
                <a:solidFill>
                  <a:srgbClr val="403152"/>
                </a:solidFill>
                <a:latin typeface="Franklin Gothic Medium"/>
                <a:cs typeface="Franklin Gothic Medium"/>
              </a:rPr>
              <a:t> </a:t>
            </a:r>
            <a:r>
              <a:rPr dirty="0">
                <a:solidFill>
                  <a:srgbClr val="403152"/>
                </a:solidFill>
                <a:latin typeface="Franklin Gothic Medium"/>
                <a:cs typeface="Franklin Gothic Medium"/>
              </a:rPr>
              <a:t>1</a:t>
            </a:r>
            <a:endParaRPr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 marR="5080">
              <a:spcBef>
                <a:spcPts val="1095"/>
              </a:spcBef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savings </a:t>
            </a:r>
            <a:r>
              <a:rPr sz="20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goal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an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amount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plan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money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toward. </a:t>
            </a:r>
            <a:r>
              <a:rPr sz="2000"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may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want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use the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gift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or something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</a:t>
            </a:r>
            <a:r>
              <a:rPr sz="20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yourself.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200"/>
              </a:spcBef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Directions: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Read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situation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below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answer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000" spc="6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questions.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85090" algn="just">
              <a:spcBef>
                <a:spcPts val="1200"/>
              </a:spcBef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Jackie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$6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saved.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$5 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week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pulling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weeds from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neighbor’s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yard.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Jackie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wants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new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hula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hoop.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one she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wants 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$13.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 algn="just">
              <a:spcBef>
                <a:spcPts val="1200"/>
              </a:spcBef>
              <a:buFontTx/>
              <a:buAutoNum type="arabicPeriod"/>
              <a:tabLst>
                <a:tab pos="37846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Jackie’s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savings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goal?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 algn="just">
              <a:spcBef>
                <a:spcPts val="1200"/>
              </a:spcBef>
              <a:buFontTx/>
              <a:buAutoNum type="arabicPeriod"/>
              <a:tabLst>
                <a:tab pos="378460" algn="l"/>
              </a:tabLst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much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more does she need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hula</a:t>
            </a:r>
            <a:r>
              <a:rPr sz="2000" spc="4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hoop?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 algn="just">
              <a:spcBef>
                <a:spcPts val="1200"/>
              </a:spcBef>
              <a:buFontTx/>
              <a:buAutoNum type="arabicPeriod"/>
              <a:tabLst>
                <a:tab pos="378460" algn="l"/>
              </a:tabLst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long will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it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take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enough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hula</a:t>
            </a:r>
            <a:r>
              <a:rPr sz="2000" spc="9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hoop?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 algn="just">
              <a:spcBef>
                <a:spcPts val="1200"/>
              </a:spcBef>
              <a:buFontTx/>
              <a:buAutoNum type="arabicPeriod"/>
              <a:tabLst>
                <a:tab pos="378460" algn="l"/>
              </a:tabLst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buying the hula hoop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short-term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goal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long-term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 goal?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199359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103" y="552196"/>
            <a:ext cx="1447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Franklin Gothic Book"/>
                <a:cs typeface="Franklin Gothic Book"/>
              </a:rPr>
              <a:t>9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784352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30" dirty="0"/>
              <a:t>STORY </a:t>
            </a:r>
            <a:r>
              <a:rPr sz="4400" spc="-10" dirty="0"/>
              <a:t>PROBLEMS: </a:t>
            </a:r>
            <a:r>
              <a:rPr sz="4400" spc="-15" dirty="0"/>
              <a:t>Savings</a:t>
            </a:r>
            <a:r>
              <a:rPr sz="4400" spc="-5" dirty="0"/>
              <a:t> Goal</a:t>
            </a:r>
            <a:endParaRPr sz="4400"/>
          </a:p>
        </p:txBody>
      </p:sp>
      <p:sp>
        <p:nvSpPr>
          <p:cNvPr id="5" name="object 5"/>
          <p:cNvSpPr txBox="1"/>
          <p:nvPr/>
        </p:nvSpPr>
        <p:spPr>
          <a:xfrm>
            <a:off x="2059938" y="1081228"/>
            <a:ext cx="7945120" cy="4526915"/>
          </a:xfrm>
          <a:prstGeom prst="rect">
            <a:avLst/>
          </a:prstGeom>
        </p:spPr>
        <p:txBody>
          <a:bodyPr vert="horz" wrap="square" lIns="0" tIns="137795" rIns="0" bIns="0" rtlCol="0">
            <a:spAutoFit/>
          </a:bodyPr>
          <a:lstStyle/>
          <a:p>
            <a:pPr marL="114300">
              <a:spcBef>
                <a:spcPts val="1085"/>
              </a:spcBef>
            </a:pPr>
            <a:r>
              <a:rPr spc="-5" dirty="0">
                <a:solidFill>
                  <a:srgbClr val="403152"/>
                </a:solidFill>
                <a:latin typeface="Franklin Gothic Medium"/>
                <a:cs typeface="Franklin Gothic Medium"/>
              </a:rPr>
              <a:t>CHALLENGE</a:t>
            </a:r>
            <a:r>
              <a:rPr spc="-10" dirty="0">
                <a:solidFill>
                  <a:srgbClr val="403152"/>
                </a:solidFill>
                <a:latin typeface="Franklin Gothic Medium"/>
                <a:cs typeface="Franklin Gothic Medium"/>
              </a:rPr>
              <a:t> </a:t>
            </a:r>
            <a:r>
              <a:rPr dirty="0">
                <a:solidFill>
                  <a:srgbClr val="403152"/>
                </a:solidFill>
                <a:latin typeface="Franklin Gothic Medium"/>
                <a:cs typeface="Franklin Gothic Medium"/>
              </a:rPr>
              <a:t>2</a:t>
            </a:r>
            <a:endParaRPr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 marR="5080">
              <a:spcBef>
                <a:spcPts val="1095"/>
              </a:spcBef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dirty="0">
                <a:solidFill>
                  <a:prstClr val="black"/>
                </a:solidFill>
                <a:latin typeface="Franklin Gothic Medium"/>
                <a:cs typeface="Franklin Gothic Medium"/>
              </a:rPr>
              <a:t>short-term </a:t>
            </a:r>
            <a:r>
              <a:rPr sz="2000"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savings </a:t>
            </a:r>
            <a:r>
              <a:rPr sz="20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goal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amount of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plan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put aside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 something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soon.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200"/>
              </a:spcBef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Directions: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Read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situation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below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answer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000" spc="4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questions.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239395" algn="just">
              <a:lnSpc>
                <a:spcPct val="81500"/>
              </a:lnSpc>
              <a:spcBef>
                <a:spcPts val="1045"/>
              </a:spcBef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Sam has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saved $10.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He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has plans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ice-skating with his friends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next 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Saturday,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which will cost him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$8.25.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Sam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also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wants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basketball 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his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brother’s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birthday in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two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months.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He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found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one on sale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</a:t>
            </a:r>
            <a:r>
              <a:rPr sz="2000" spc="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$16.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998219">
              <a:lnSpc>
                <a:spcPct val="79000"/>
              </a:lnSpc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Sam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$3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every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week, </a:t>
            </a:r>
            <a:r>
              <a:rPr sz="20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starting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next week,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by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feeding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neighbor’s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cats.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>
              <a:spcBef>
                <a:spcPts val="600"/>
              </a:spcBef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Sam’s short-term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savings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goals?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436880" indent="-365760">
              <a:lnSpc>
                <a:spcPct val="79000"/>
              </a:lnSpc>
              <a:spcBef>
                <a:spcPts val="505"/>
              </a:spcBef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After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Sam goes ice-skating,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much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will he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20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left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from 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his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savings?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much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more does Sam need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the</a:t>
            </a:r>
            <a:r>
              <a:rPr sz="20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basketball?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indent="-365760">
              <a:buFontTx/>
              <a:buAutoNum type="arabicPeriod"/>
              <a:tabLst>
                <a:tab pos="377825" algn="l"/>
                <a:tab pos="378460" algn="l"/>
              </a:tabLst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How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long will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it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take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Sam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enough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000" spc="8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basketball?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380451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33162" y="1832982"/>
            <a:ext cx="2326607" cy="23435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408241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15" dirty="0"/>
              <a:t>How </a:t>
            </a:r>
            <a:r>
              <a:rPr sz="4400" spc="-45" dirty="0"/>
              <a:t>to </a:t>
            </a:r>
            <a:r>
              <a:rPr sz="4400" spc="-10" dirty="0"/>
              <a:t>Set</a:t>
            </a:r>
            <a:r>
              <a:rPr sz="4400" spc="-50" dirty="0"/>
              <a:t> </a:t>
            </a:r>
            <a:r>
              <a:rPr sz="4400" spc="-5" dirty="0"/>
              <a:t>Goals</a:t>
            </a:r>
            <a:endParaRPr sz="4400"/>
          </a:p>
        </p:txBody>
      </p:sp>
      <p:sp>
        <p:nvSpPr>
          <p:cNvPr id="4" name="object 4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206844" y="552196"/>
            <a:ext cx="2508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10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059686" y="1306067"/>
            <a:ext cx="7946390" cy="505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67970">
              <a:spcBef>
                <a:spcPts val="100"/>
              </a:spcBef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long-term </a:t>
            </a:r>
            <a:r>
              <a:rPr sz="2000"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savings </a:t>
            </a:r>
            <a:r>
              <a:rPr sz="20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goal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an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amount of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plan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 something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future. Setting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goals can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help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save.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800"/>
              </a:spcBef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some tips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setting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savings</a:t>
            </a:r>
            <a:r>
              <a:rPr sz="20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goal: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469900" marR="3020695" indent="-457200">
              <a:spcBef>
                <a:spcPts val="600"/>
              </a:spcBef>
              <a:buFontTx/>
              <a:buAutoNum type="arabicPeriod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On 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piece of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paper,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write down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future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purchase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want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</a:t>
            </a:r>
            <a:r>
              <a:rPr sz="20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toward.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469900" indent="-457200">
              <a:spcBef>
                <a:spcPts val="1200"/>
              </a:spcBef>
              <a:buFontTx/>
              <a:buAutoNum type="arabicPeriod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Figure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out the cost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write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it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down.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469900" indent="-457200">
              <a:spcBef>
                <a:spcPts val="1200"/>
              </a:spcBef>
              <a:buFontTx/>
              <a:buAutoNum type="arabicPeriod"/>
              <a:tabLst>
                <a:tab pos="469265" algn="l"/>
                <a:tab pos="469900" algn="l"/>
              </a:tabLst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Set dates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when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would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like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reach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</a:t>
            </a:r>
            <a:r>
              <a:rPr sz="2000" spc="5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goal.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469900"/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large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savings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goal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that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may take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long</a:t>
            </a:r>
            <a:r>
              <a:rPr sz="2000" spc="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time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469900"/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reach,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set dates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reach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smaller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goals along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00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way.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469900" indent="-457200">
              <a:spcBef>
                <a:spcPts val="1200"/>
              </a:spcBef>
              <a:buFontTx/>
              <a:buAutoNum type="arabicPeriod" startAt="4"/>
              <a:tabLst>
                <a:tab pos="469265" algn="l"/>
                <a:tab pos="469900" algn="l"/>
              </a:tabLst>
            </a:pP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Write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plan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how 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will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achieve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000" spc="7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goal.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469900" indent="-457200">
              <a:spcBef>
                <a:spcPts val="1200"/>
              </a:spcBef>
              <a:buFontTx/>
              <a:buAutoNum type="arabicPeriod" startAt="4"/>
              <a:tabLst>
                <a:tab pos="469265" algn="l"/>
                <a:tab pos="469900" algn="l"/>
              </a:tabLst>
            </a:pP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Keep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track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progress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every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week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or</a:t>
            </a:r>
            <a:r>
              <a:rPr sz="20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month.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469900" marR="5080" indent="-457200">
              <a:spcBef>
                <a:spcPts val="1200"/>
              </a:spcBef>
              <a:buFontTx/>
              <a:buAutoNum type="arabicPeriod" startAt="4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If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need more time,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set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new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dates. </a:t>
            </a:r>
            <a:r>
              <a:rPr sz="2000"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also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more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change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savings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goal.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1065518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70915A6-73D1-49A5-843C-96EC6DEEF0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8605CCC-0D83-48FD-B6B2-F994DFD5C2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16A2C6-C61F-4A56-8492-BF81D41A7FCF}">
  <ds:schemaRefs>
    <ds:schemaRef ds:uri="http://schemas.microsoft.com/office/2006/metadata/properties"/>
    <ds:schemaRef ds:uri="8ecf3cf1-193c-4267-b4c5-a65e2ab4bcf0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847f5849-349c-4ddb-9561-aeb300bf228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547</Words>
  <Application>Microsoft Office PowerPoint</Application>
  <PresentationFormat>Widescreen</PresentationFormat>
  <Paragraphs>55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Franklin Gothic Book</vt:lpstr>
      <vt:lpstr>Franklin Gothic Medium</vt:lpstr>
      <vt:lpstr>Times New Roman</vt:lpstr>
      <vt:lpstr>1_Office Theme</vt:lpstr>
      <vt:lpstr>PowerPoint Presentation</vt:lpstr>
      <vt:lpstr>Spend or Save?</vt:lpstr>
      <vt:lpstr>STORY PROBLEMS: Savings Goal</vt:lpstr>
      <vt:lpstr>STORY PROBLEMS: Savings Goal</vt:lpstr>
      <vt:lpstr>How to Set Goals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Burroughs, Brittany L.</cp:lastModifiedBy>
  <cp:revision>1</cp:revision>
  <dcterms:created xsi:type="dcterms:W3CDTF">2022-03-14T14:38:50Z</dcterms:created>
  <dcterms:modified xsi:type="dcterms:W3CDTF">2022-03-14T14:41:04Z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