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4" d="100"/>
          <a:sy n="44" d="100"/>
        </p:scale>
        <p:origin x="44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9371"/>
            <a:ext cx="10762825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8221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2867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9878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8583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914401" y="310896"/>
            <a:ext cx="9960423" cy="4589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5013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7" y="329691"/>
            <a:ext cx="837946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5085" y="1118109"/>
            <a:ext cx="1096182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47871" y="6492264"/>
            <a:ext cx="114384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4587" y="6492264"/>
            <a:ext cx="266446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6537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11" Type="http://schemas.openxmlformats.org/officeDocument/2006/relationships/image" Target="../media/image11.jpg"/><Relationship Id="rId5" Type="http://schemas.openxmlformats.org/officeDocument/2006/relationships/image" Target="../media/image5.jp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70882"/>
            <a:ext cx="7404734" cy="1981312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>
              <a:spcBef>
                <a:spcPts val="1090"/>
              </a:spcBef>
            </a:pP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5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20"/>
              </a:spcBef>
            </a:pPr>
            <a:r>
              <a:rPr sz="32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 </a:t>
            </a:r>
            <a:r>
              <a:rPr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3–5</a:t>
            </a:r>
            <a:endParaRPr lang="en-US" sz="3200" spc="-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20"/>
              </a:spcBef>
            </a:pPr>
            <a:r>
              <a:rPr lang="en-US"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1: Money Matters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653419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66973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5" dirty="0"/>
              <a:t>What are </a:t>
            </a:r>
            <a:r>
              <a:rPr sz="4400" dirty="0"/>
              <a:t>needs </a:t>
            </a:r>
            <a:r>
              <a:rPr sz="4400" spc="-5" dirty="0"/>
              <a:t>and</a:t>
            </a:r>
            <a:r>
              <a:rPr sz="4400" spc="-35" dirty="0"/>
              <a:t> </a:t>
            </a:r>
            <a:r>
              <a:rPr sz="4400" spc="-15" dirty="0"/>
              <a:t>wants?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63103" y="552196"/>
            <a:ext cx="1447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Franklin Gothic Book"/>
                <a:cs typeface="Franklin Gothic Book"/>
              </a:rPr>
              <a:t>2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389963" y="1727010"/>
            <a:ext cx="1880332" cy="16881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450507" y="2057400"/>
            <a:ext cx="2005596" cy="12155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914074" y="1814583"/>
            <a:ext cx="707005" cy="16914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634357" y="1716138"/>
            <a:ext cx="1880336" cy="15277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988225" y="1970422"/>
            <a:ext cx="1415761" cy="125256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70672" y="1161796"/>
            <a:ext cx="734504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8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need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something that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8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cannot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live</a:t>
            </a:r>
            <a:r>
              <a:rPr sz="28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without.</a:t>
            </a:r>
            <a:endParaRPr sz="28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70671" y="3202940"/>
            <a:ext cx="8411210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67310" algn="ctr">
              <a:spcBef>
                <a:spcPts val="100"/>
              </a:spcBef>
              <a:tabLst>
                <a:tab pos="1590040" algn="l"/>
                <a:tab pos="3320415" algn="l"/>
                <a:tab pos="5434330" algn="l"/>
                <a:tab pos="6841490" algn="l"/>
              </a:tabLst>
            </a:pP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Water	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Food	Shelter	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Clothes	Medical</a:t>
            </a:r>
            <a:r>
              <a:rPr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Care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40"/>
              </a:spcBef>
            </a:pPr>
            <a:endParaRPr sz="18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algn="ctr"/>
            <a:r>
              <a:rPr sz="28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800" spc="-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want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something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8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would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like,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but can </a:t>
            </a:r>
            <a:r>
              <a:rPr sz="28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live</a:t>
            </a:r>
            <a:r>
              <a:rPr sz="2800" spc="3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8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without.</a:t>
            </a:r>
            <a:endParaRPr sz="28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922575" y="4386618"/>
            <a:ext cx="1985451" cy="14478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736802" y="4577864"/>
            <a:ext cx="1367675" cy="11321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261335" y="4724034"/>
            <a:ext cx="1573123" cy="89264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077433" y="4545489"/>
            <a:ext cx="1683865" cy="131851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916412" y="4546250"/>
            <a:ext cx="1143247" cy="96448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06744" y="5857747"/>
            <a:ext cx="43878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14" dirty="0">
                <a:solidFill>
                  <a:prstClr val="black"/>
                </a:solidFill>
                <a:latin typeface="Franklin Gothic Book"/>
                <a:cs typeface="Franklin Gothic Book"/>
              </a:rPr>
              <a:t>T</a:t>
            </a:r>
            <a:r>
              <a:rPr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o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ys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792645" y="5857747"/>
            <a:ext cx="6203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Can</a:t>
            </a:r>
            <a:r>
              <a:rPr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d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y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49994" y="5857747"/>
            <a:ext cx="11925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Video</a:t>
            </a:r>
            <a:r>
              <a:rPr spc="-8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Game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359830" y="5857747"/>
            <a:ext cx="12509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H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e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</a:t>
            </a:r>
            <a:r>
              <a:rPr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d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phones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993295" y="5857747"/>
            <a:ext cx="13315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Movie</a:t>
            </a:r>
            <a:r>
              <a:rPr spc="-6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Tickets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863580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9371"/>
            <a:ext cx="52793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5" dirty="0"/>
              <a:t>What SHOULD </a:t>
            </a:r>
            <a:r>
              <a:rPr sz="4400" dirty="0"/>
              <a:t>I </a:t>
            </a:r>
            <a:r>
              <a:rPr sz="4400" spc="-5" dirty="0"/>
              <a:t>BUY</a:t>
            </a:r>
            <a:r>
              <a:rPr sz="4400" spc="-80" dirty="0"/>
              <a:t> </a:t>
            </a:r>
            <a:r>
              <a:rPr sz="4400" dirty="0"/>
              <a:t>?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63103" y="552196"/>
            <a:ext cx="1447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Franklin Gothic Book"/>
                <a:cs typeface="Franklin Gothic Book"/>
              </a:rPr>
              <a:t>3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367381" y="1643165"/>
            <a:ext cx="1695640" cy="17811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181259" y="1632243"/>
            <a:ext cx="1448170" cy="17865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942854" y="1755377"/>
            <a:ext cx="2054429" cy="15202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59941" y="1169923"/>
            <a:ext cx="724915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Maya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has $25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saved.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would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like to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three</a:t>
            </a:r>
            <a:r>
              <a:rPr sz="2400" spc="10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things.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059941" y="3324860"/>
            <a:ext cx="7617459" cy="28982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4200">
              <a:spcBef>
                <a:spcPts val="100"/>
              </a:spcBef>
              <a:tabLst>
                <a:tab pos="2959735" algn="l"/>
                <a:tab pos="6069965" algn="l"/>
              </a:tabLst>
            </a:pP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Book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($8)	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Science</a:t>
            </a:r>
            <a:r>
              <a:rPr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Kit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($15)	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Backpack</a:t>
            </a:r>
            <a:r>
              <a:rPr spc="-6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($20)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10"/>
              </a:spcBef>
            </a:pP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2125"/>
              </a:lnSpc>
            </a:pP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latest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book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by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her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favorite author.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She can’t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wait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read</a:t>
            </a:r>
            <a:r>
              <a:rPr spc="9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it!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lnSpc>
                <a:spcPts val="2125"/>
              </a:lnSpc>
            </a:pP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magnet science kit with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over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30 experiments! She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loves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science.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50"/>
              </a:spcBef>
            </a:pP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new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backpack;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her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old backpack is badly</a:t>
            </a:r>
            <a:r>
              <a:rPr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damaged.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40"/>
              </a:spcBef>
            </a:pPr>
            <a:endParaRPr sz="24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355600" indent="-342900">
              <a:buFontTx/>
              <a:buAutoNum type="arabicPeriod"/>
              <a:tabLst>
                <a:tab pos="354965" algn="l"/>
                <a:tab pos="355600" algn="l"/>
              </a:tabLst>
            </a:pP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Which of the </a:t>
            </a:r>
            <a:r>
              <a:rPr sz="175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items </a:t>
            </a: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z="17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needs?</a:t>
            </a:r>
            <a:r>
              <a:rPr sz="175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75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Wants?</a:t>
            </a:r>
            <a:endParaRPr sz="175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5600" indent="-342900">
              <a:spcBef>
                <a:spcPts val="1095"/>
              </a:spcBef>
              <a:buFontTx/>
              <a:buAutoNum type="arabicPeriod"/>
              <a:tabLst>
                <a:tab pos="354965" algn="l"/>
                <a:tab pos="355600" algn="l"/>
              </a:tabLst>
            </a:pP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Which </a:t>
            </a:r>
            <a:r>
              <a:rPr sz="175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item is </a:t>
            </a: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7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most important </a:t>
            </a:r>
            <a:r>
              <a:rPr sz="1750" dirty="0">
                <a:solidFill>
                  <a:prstClr val="black"/>
                </a:solidFill>
                <a:latin typeface="Franklin Gothic Book"/>
                <a:cs typeface="Franklin Gothic Book"/>
              </a:rPr>
              <a:t>to</a:t>
            </a:r>
            <a:r>
              <a:rPr sz="1750" spc="-5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buy?</a:t>
            </a:r>
            <a:endParaRPr sz="175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5600" indent="-342900">
              <a:spcBef>
                <a:spcPts val="1210"/>
              </a:spcBef>
              <a:buFontTx/>
              <a:buAutoNum type="arabicPeriod"/>
              <a:tabLst>
                <a:tab pos="354965" algn="l"/>
                <a:tab pos="355600" algn="l"/>
              </a:tabLst>
            </a:pP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17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do </a:t>
            </a:r>
            <a:r>
              <a:rPr sz="175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think </a:t>
            </a:r>
            <a:r>
              <a:rPr sz="175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Maya </a:t>
            </a: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should </a:t>
            </a:r>
            <a:r>
              <a:rPr sz="17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spend </a:t>
            </a: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her money?</a:t>
            </a:r>
            <a:r>
              <a:rPr sz="1750" spc="-4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75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Why?</a:t>
            </a:r>
            <a:endParaRPr sz="175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811936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103" y="552196"/>
            <a:ext cx="1447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Franklin Gothic Book"/>
                <a:cs typeface="Franklin Gothic Book"/>
              </a:rPr>
              <a:t>4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51062" y="348488"/>
            <a:ext cx="7769859" cy="619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900" spc="-30" dirty="0"/>
              <a:t>STORY </a:t>
            </a:r>
            <a:r>
              <a:rPr sz="3900" spc="-10" dirty="0"/>
              <a:t>PROBLEMS: </a:t>
            </a:r>
            <a:r>
              <a:rPr sz="3900" spc="5" dirty="0"/>
              <a:t>Opportunity</a:t>
            </a:r>
            <a:r>
              <a:rPr sz="3900" dirty="0"/>
              <a:t> Cost</a:t>
            </a:r>
            <a:endParaRPr sz="3900"/>
          </a:p>
        </p:txBody>
      </p:sp>
      <p:sp>
        <p:nvSpPr>
          <p:cNvPr id="5" name="object 5"/>
          <p:cNvSpPr txBox="1"/>
          <p:nvPr/>
        </p:nvSpPr>
        <p:spPr>
          <a:xfrm>
            <a:off x="2059940" y="1045566"/>
            <a:ext cx="7961630" cy="4843145"/>
          </a:xfrm>
          <a:prstGeom prst="rect">
            <a:avLst/>
          </a:prstGeom>
        </p:spPr>
        <p:txBody>
          <a:bodyPr vert="horz" wrap="square" lIns="0" tIns="173355" rIns="0" bIns="0" rtlCol="0">
            <a:spAutoFit/>
          </a:bodyPr>
          <a:lstStyle/>
          <a:p>
            <a:pPr marL="114300">
              <a:spcBef>
                <a:spcPts val="1365"/>
              </a:spcBef>
            </a:pPr>
            <a:r>
              <a:rPr spc="-5" dirty="0">
                <a:solidFill>
                  <a:srgbClr val="403152"/>
                </a:solidFill>
                <a:latin typeface="Franklin Gothic Medium"/>
                <a:cs typeface="Franklin Gothic Medium"/>
              </a:rPr>
              <a:t>CHALLENGE</a:t>
            </a:r>
            <a:r>
              <a:rPr spc="-10" dirty="0">
                <a:solidFill>
                  <a:srgbClr val="403152"/>
                </a:solidFill>
                <a:latin typeface="Franklin Gothic Medium"/>
                <a:cs typeface="Franklin Gothic Medium"/>
              </a:rPr>
              <a:t> </a:t>
            </a:r>
            <a:r>
              <a:rPr dirty="0">
                <a:solidFill>
                  <a:srgbClr val="403152"/>
                </a:solidFill>
                <a:latin typeface="Franklin Gothic Medium"/>
                <a:cs typeface="Franklin Gothic Medium"/>
              </a:rPr>
              <a:t>1</a:t>
            </a:r>
            <a:endParaRPr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 marR="393065">
              <a:lnSpc>
                <a:spcPct val="115999"/>
              </a:lnSpc>
              <a:spcBef>
                <a:spcPts val="1025"/>
              </a:spcBef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 </a:t>
            </a:r>
            <a:r>
              <a:rPr sz="2000" dirty="0">
                <a:solidFill>
                  <a:prstClr val="black"/>
                </a:solidFill>
                <a:latin typeface="Franklin Gothic Medium"/>
                <a:cs typeface="Franklin Gothic Medium"/>
              </a:rPr>
              <a:t>opportunity cost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trade-off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making one choice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over another.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When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make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choice,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give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up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something</a:t>
            </a:r>
            <a:r>
              <a:rPr sz="2000" spc="4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else.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895"/>
              </a:spcBef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Directions: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Read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each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situation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below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identify 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opportunity</a:t>
            </a:r>
            <a:r>
              <a:rPr sz="2000" spc="4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costs.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25400" indent="-365760">
              <a:spcBef>
                <a:spcPts val="1010"/>
              </a:spcBef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Tanisha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soccer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game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next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Saturday.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was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invited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friend’s 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birthday </a:t>
            </a:r>
            <a:r>
              <a:rPr sz="20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party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on the same </a:t>
            </a:r>
            <a:r>
              <a:rPr sz="20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day.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Tanisha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decide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whether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she  should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soccer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game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or the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party.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Tanisha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chooses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party,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opportunity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cost (the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trade-off)?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275590" indent="-365760">
              <a:spcBef>
                <a:spcPts val="505"/>
              </a:spcBef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James has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$5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spend on lunch.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He is </a:t>
            </a:r>
            <a:r>
              <a:rPr sz="20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trying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decide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whether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  should buy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chicken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sandwich or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hamburger.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Both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meals cost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$5.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opportunity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cost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James chooses the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hamburger?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5080" indent="-365760">
              <a:spcBef>
                <a:spcPts val="500"/>
              </a:spcBef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spc="-4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either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walk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or ride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bike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friend’s house. What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opportunity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cost of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each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choice?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211578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103" y="552196"/>
            <a:ext cx="1447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Franklin Gothic Book"/>
                <a:cs typeface="Franklin Gothic Book"/>
              </a:rPr>
              <a:t>5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59941" y="348488"/>
            <a:ext cx="7769859" cy="619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900" spc="-30" dirty="0"/>
              <a:t>STORY </a:t>
            </a:r>
            <a:r>
              <a:rPr sz="3900" spc="-10" dirty="0"/>
              <a:t>PROBLEMS: </a:t>
            </a:r>
            <a:r>
              <a:rPr sz="3900" spc="5" dirty="0"/>
              <a:t>Opportunity</a:t>
            </a:r>
            <a:r>
              <a:rPr sz="3900" dirty="0"/>
              <a:t> Cost</a:t>
            </a:r>
            <a:endParaRPr sz="3900"/>
          </a:p>
        </p:txBody>
      </p:sp>
      <p:sp>
        <p:nvSpPr>
          <p:cNvPr id="5" name="object 5"/>
          <p:cNvSpPr txBox="1"/>
          <p:nvPr/>
        </p:nvSpPr>
        <p:spPr>
          <a:xfrm>
            <a:off x="2059941" y="1081228"/>
            <a:ext cx="7638415" cy="4718685"/>
          </a:xfrm>
          <a:prstGeom prst="rect">
            <a:avLst/>
          </a:prstGeom>
        </p:spPr>
        <p:txBody>
          <a:bodyPr vert="horz" wrap="square" lIns="0" tIns="137795" rIns="0" bIns="0" rtlCol="0">
            <a:spAutoFit/>
          </a:bodyPr>
          <a:lstStyle/>
          <a:p>
            <a:pPr marL="114300">
              <a:spcBef>
                <a:spcPts val="1085"/>
              </a:spcBef>
            </a:pPr>
            <a:r>
              <a:rPr spc="-5" dirty="0">
                <a:solidFill>
                  <a:srgbClr val="403152"/>
                </a:solidFill>
                <a:latin typeface="Franklin Gothic Medium"/>
                <a:cs typeface="Franklin Gothic Medium"/>
              </a:rPr>
              <a:t>CHALLENGE</a:t>
            </a:r>
            <a:r>
              <a:rPr spc="-10" dirty="0">
                <a:solidFill>
                  <a:srgbClr val="403152"/>
                </a:solidFill>
                <a:latin typeface="Franklin Gothic Medium"/>
                <a:cs typeface="Franklin Gothic Medium"/>
              </a:rPr>
              <a:t> </a:t>
            </a:r>
            <a:r>
              <a:rPr dirty="0">
                <a:solidFill>
                  <a:srgbClr val="403152"/>
                </a:solidFill>
                <a:latin typeface="Franklin Gothic Medium"/>
                <a:cs typeface="Franklin Gothic Medium"/>
              </a:rPr>
              <a:t>2</a:t>
            </a:r>
            <a:endParaRPr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 marR="50165" algn="just">
              <a:spcBef>
                <a:spcPts val="1095"/>
              </a:spcBef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 </a:t>
            </a:r>
            <a:r>
              <a:rPr sz="2000" dirty="0">
                <a:solidFill>
                  <a:prstClr val="black"/>
                </a:solidFill>
                <a:latin typeface="Franklin Gothic Medium"/>
                <a:cs typeface="Franklin Gothic Medium"/>
              </a:rPr>
              <a:t>opportunity cost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trade-off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making one choice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over another.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When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make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choice,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give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up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something else. That “something  else”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be time,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money,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or another</a:t>
            </a:r>
            <a:r>
              <a:rPr sz="2000" spc="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resource.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5080" algn="just">
              <a:lnSpc>
                <a:spcPct val="121000"/>
              </a:lnSpc>
              <a:spcBef>
                <a:spcPts val="195"/>
              </a:spcBef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Directions: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Read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situation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below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choose the best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answer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question.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100330" indent="-365760">
              <a:spcBef>
                <a:spcPts val="790"/>
              </a:spcBef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spc="-45" dirty="0">
                <a:solidFill>
                  <a:prstClr val="black"/>
                </a:solidFill>
                <a:latin typeface="Franklin Gothic Book"/>
                <a:cs typeface="Franklin Gothic Book"/>
              </a:rPr>
              <a:t>Trey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decided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with friends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movie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on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Sunday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afternoon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from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2:00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pm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3:30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pm. The cost of the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movie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$9.50.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opportunity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cost of </a:t>
            </a:r>
            <a:r>
              <a:rPr sz="2000" spc="-45" dirty="0">
                <a:solidFill>
                  <a:prstClr val="black"/>
                </a:solidFill>
                <a:latin typeface="Franklin Gothic Book"/>
                <a:cs typeface="Franklin Gothic Book"/>
              </a:rPr>
              <a:t>Trey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going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2000" spc="4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movies?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835660" lvl="1" indent="-365760">
              <a:spcBef>
                <a:spcPts val="409"/>
              </a:spcBef>
              <a:buFontTx/>
              <a:buAutoNum type="alphaLcPeriod"/>
              <a:tabLst>
                <a:tab pos="835025" algn="l"/>
                <a:tab pos="83566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time he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gave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up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see the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movie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835660" lvl="1" indent="-365760">
              <a:spcBef>
                <a:spcPts val="500"/>
              </a:spcBef>
              <a:buFontTx/>
              <a:buAutoNum type="alphaLcPeriod"/>
              <a:tabLst>
                <a:tab pos="835025" algn="l"/>
                <a:tab pos="83566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his friends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not paying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his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movie</a:t>
            </a:r>
            <a:r>
              <a:rPr sz="2000" spc="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835660" lvl="1" indent="-365760">
              <a:spcBef>
                <a:spcPts val="505"/>
              </a:spcBef>
              <a:buFontTx/>
              <a:buAutoNum type="alphaLcPeriod"/>
              <a:tabLst>
                <a:tab pos="835025" algn="l"/>
                <a:tab pos="835660" algn="l"/>
              </a:tabLst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$9.50,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 spent on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movie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835660" lvl="1" indent="-365760">
              <a:spcBef>
                <a:spcPts val="505"/>
              </a:spcBef>
              <a:buFontTx/>
              <a:buAutoNum type="alphaLcPeriod"/>
              <a:tabLst>
                <a:tab pos="835025" algn="l"/>
                <a:tab pos="83566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time he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gave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up and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$9.50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spent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10383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103" y="552196"/>
            <a:ext cx="1447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Franklin Gothic Book"/>
                <a:cs typeface="Franklin Gothic Book"/>
              </a:rPr>
              <a:t>6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59941" y="348488"/>
            <a:ext cx="7769859" cy="619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900" spc="-30" dirty="0"/>
              <a:t>STORY </a:t>
            </a:r>
            <a:r>
              <a:rPr sz="3900" spc="-10" dirty="0"/>
              <a:t>PROBLEMS: </a:t>
            </a:r>
            <a:r>
              <a:rPr sz="3900" spc="5" dirty="0"/>
              <a:t>Opportunity</a:t>
            </a:r>
            <a:r>
              <a:rPr sz="3900" dirty="0"/>
              <a:t> Cost</a:t>
            </a:r>
            <a:endParaRPr sz="3900"/>
          </a:p>
        </p:txBody>
      </p:sp>
      <p:sp>
        <p:nvSpPr>
          <p:cNvPr id="5" name="object 5"/>
          <p:cNvSpPr txBox="1"/>
          <p:nvPr/>
        </p:nvSpPr>
        <p:spPr>
          <a:xfrm>
            <a:off x="2059940" y="1074152"/>
            <a:ext cx="7946390" cy="500126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114300">
              <a:spcBef>
                <a:spcPts val="1140"/>
              </a:spcBef>
            </a:pPr>
            <a:r>
              <a:rPr spc="-5" dirty="0">
                <a:solidFill>
                  <a:srgbClr val="403152"/>
                </a:solidFill>
                <a:latin typeface="Franklin Gothic Medium"/>
                <a:cs typeface="Franklin Gothic Medium"/>
              </a:rPr>
              <a:t>CHALLENGE</a:t>
            </a:r>
            <a:r>
              <a:rPr spc="-10" dirty="0">
                <a:solidFill>
                  <a:srgbClr val="403152"/>
                </a:solidFill>
                <a:latin typeface="Franklin Gothic Medium"/>
                <a:cs typeface="Franklin Gothic Medium"/>
              </a:rPr>
              <a:t> </a:t>
            </a:r>
            <a:r>
              <a:rPr dirty="0">
                <a:solidFill>
                  <a:srgbClr val="403152"/>
                </a:solidFill>
                <a:latin typeface="Franklin Gothic Medium"/>
                <a:cs typeface="Franklin Gothic Medium"/>
              </a:rPr>
              <a:t>3</a:t>
            </a:r>
            <a:endParaRPr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 marR="5715">
              <a:lnSpc>
                <a:spcPct val="101099"/>
              </a:lnSpc>
              <a:spcBef>
                <a:spcPts val="1075"/>
              </a:spcBef>
            </a:pP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 </a:t>
            </a:r>
            <a:r>
              <a:rPr sz="19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opportunity cost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trade-off of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making one choice </a:t>
            </a:r>
            <a:r>
              <a:rPr sz="19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over another.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When 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choice,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give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up something else. That “something else” </a:t>
            </a:r>
            <a:r>
              <a:rPr sz="19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may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be 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time, </a:t>
            </a:r>
            <a:r>
              <a:rPr sz="19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money,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or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another</a:t>
            </a:r>
            <a:r>
              <a:rPr sz="190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resource.</a:t>
            </a:r>
            <a:endParaRPr sz="19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687705">
              <a:lnSpc>
                <a:spcPct val="101099"/>
              </a:lnSpc>
              <a:spcBef>
                <a:spcPts val="575"/>
              </a:spcBef>
            </a:pP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Directions: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Read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situation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below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choose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best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answer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question.</a:t>
            </a:r>
            <a:endParaRPr sz="19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5080" indent="-365760">
              <a:lnSpc>
                <a:spcPct val="99800"/>
              </a:lnSpc>
              <a:spcBef>
                <a:spcPts val="434"/>
              </a:spcBef>
              <a:buFontTx/>
              <a:buAutoNum type="arabicPeriod"/>
              <a:tabLst>
                <a:tab pos="377825" algn="l"/>
                <a:tab pos="379095" algn="l"/>
              </a:tabLst>
            </a:pP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Sarah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went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mall with her friends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on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Saturday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morning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three 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hours.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Before they </a:t>
            </a:r>
            <a:r>
              <a:rPr sz="19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left,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they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had lunch at the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food </a:t>
            </a:r>
            <a:r>
              <a:rPr sz="19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court.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Sarah paid $9.50 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 meal.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She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normally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walks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 neighbor’s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dog on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Saturday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morning  and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makes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$5. Her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brother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walked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dog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instead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was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paid $5. What 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was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opportunity cost of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Sarah going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1900" spc="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mall?</a:t>
            </a:r>
            <a:endParaRPr sz="19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835660" lvl="1" indent="-365760">
              <a:spcBef>
                <a:spcPts val="530"/>
              </a:spcBef>
              <a:buFontTx/>
              <a:buAutoNum type="alphaLcPeriod"/>
              <a:tabLst>
                <a:tab pos="835660" algn="l"/>
                <a:tab pos="836294" algn="l"/>
              </a:tabLst>
            </a:pP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$5, the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she </a:t>
            </a:r>
            <a:r>
              <a:rPr sz="19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gave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up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by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not walking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1900" spc="5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dog</a:t>
            </a:r>
            <a:endParaRPr sz="19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835660" lvl="1" indent="-365760">
              <a:spcBef>
                <a:spcPts val="409"/>
              </a:spcBef>
              <a:buFontTx/>
              <a:buAutoNum type="alphaLcPeriod"/>
              <a:tabLst>
                <a:tab pos="835660" algn="l"/>
                <a:tab pos="836294" algn="l"/>
              </a:tabLst>
            </a:pP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use of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$9.50 that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she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spent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on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lunch</a:t>
            </a:r>
            <a:endParaRPr sz="19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835660" lvl="1" indent="-365760">
              <a:spcBef>
                <a:spcPts val="430"/>
              </a:spcBef>
              <a:buFontTx/>
              <a:buAutoNum type="alphaLcPeriod"/>
              <a:tabLst>
                <a:tab pos="835660" algn="l"/>
                <a:tab pos="836294" algn="l"/>
              </a:tabLst>
            </a:pP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$14.50,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cost of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lunch, plus the $5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not</a:t>
            </a:r>
            <a:r>
              <a:rPr sz="1900" spc="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earned</a:t>
            </a:r>
            <a:endParaRPr sz="19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835660" lvl="1" indent="-365760">
              <a:spcBef>
                <a:spcPts val="505"/>
              </a:spcBef>
              <a:buFontTx/>
              <a:buAutoNum type="alphaLcPeriod"/>
              <a:tabLst>
                <a:tab pos="835660" algn="l"/>
                <a:tab pos="836294" algn="l"/>
              </a:tabLst>
            </a:pP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9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$14.50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(lunch and </a:t>
            </a:r>
            <a:r>
              <a:rPr sz="19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lost) </a:t>
            </a:r>
            <a:r>
              <a:rPr sz="19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</a:t>
            </a:r>
            <a:r>
              <a:rPr sz="19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900" dirty="0">
                <a:solidFill>
                  <a:prstClr val="black"/>
                </a:solidFill>
                <a:latin typeface="Franklin Gothic Book"/>
                <a:cs typeface="Franklin Gothic Book"/>
              </a:rPr>
              <a:t>time</a:t>
            </a:r>
            <a:endParaRPr sz="19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9972842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7187D8D-B12E-4253-A7B0-CEEF0595E9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6E819C-644B-4334-8B3F-139945C787A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CC8433-642A-444F-A839-062C39F9D5A1}">
  <ds:schemaRefs>
    <ds:schemaRef ds:uri="http://purl.org/dc/elements/1.1/"/>
    <ds:schemaRef ds:uri="http://schemas.microsoft.com/office/2006/metadata/properties"/>
    <ds:schemaRef ds:uri="8ecf3cf1-193c-4267-b4c5-a65e2ab4bcf0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47f5849-349c-4ddb-9561-aeb300bf228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702</Words>
  <Application>Microsoft Office PowerPoint</Application>
  <PresentationFormat>Widescreen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Franklin Gothic Book</vt:lpstr>
      <vt:lpstr>Franklin Gothic Medium</vt:lpstr>
      <vt:lpstr>Times New Roman</vt:lpstr>
      <vt:lpstr>1_Office Theme</vt:lpstr>
      <vt:lpstr>PowerPoint Presentation</vt:lpstr>
      <vt:lpstr>What are needs and wants?</vt:lpstr>
      <vt:lpstr>What SHOULD I BUY ?</vt:lpstr>
      <vt:lpstr>STORY PROBLEMS: Opportunity Cost</vt:lpstr>
      <vt:lpstr>STORY PROBLEMS: Opportunity Cost</vt:lpstr>
      <vt:lpstr>STORY PROBLEMS: Opportunity Cost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Burroughs, Brittany L.</cp:lastModifiedBy>
  <cp:revision>1</cp:revision>
  <dcterms:created xsi:type="dcterms:W3CDTF">2022-03-14T14:34:43Z</dcterms:created>
  <dcterms:modified xsi:type="dcterms:W3CDTF">2022-03-14T14:38:20Z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