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48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0724E-342E-4432-8C13-54833B798D5E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48FDC-0845-4F31-AEF3-01F825989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64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ANSWERS:</a:t>
            </a:r>
            <a:r>
              <a:rPr lang="en-US" baseline="0" dirty="0">
                <a:latin typeface="Franklin Gothic Book" panose="020B05030201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Franklin Gothic Book" panose="020B0503020102020204" pitchFamily="34" charset="0"/>
              </a:rPr>
              <a:t>c) </a:t>
            </a:r>
            <a:r>
              <a:rPr lang="en-US" sz="1200" u="none" kern="1200" dirty="0">
                <a:solidFill>
                  <a:schemeClr val="tx1"/>
                </a:solidFill>
                <a:effectLst/>
                <a:latin typeface="Franklin Gothic Book" panose="020B0503020102020204" pitchFamily="34" charset="0"/>
                <a:ea typeface="+mn-ea"/>
                <a:cs typeface="+mn-cs"/>
              </a:rPr>
              <a:t>8 coins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865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ANSWERS:</a:t>
            </a:r>
            <a:r>
              <a:rPr lang="en-US" baseline="0" dirty="0">
                <a:latin typeface="Franklin Gothic Book" panose="020B0503020102020204" pitchFamily="34" charset="0"/>
              </a:rPr>
              <a:t> 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b) 8 cards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c) $8</a:t>
            </a:r>
          </a:p>
          <a:p>
            <a:r>
              <a:rPr lang="en-US" baseline="0" dirty="0">
                <a:latin typeface="Franklin Gothic Book" panose="020B0503020102020204" pitchFamily="34" charset="0"/>
              </a:rPr>
              <a:t>d) $4</a:t>
            </a:r>
            <a:endParaRPr lang="en-US" dirty="0">
              <a:latin typeface="Franklin Gothic Book" panose="020B05030201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BF8D59-D68C-4E7D-A85C-06D2B930A8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063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574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80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7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025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848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84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8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9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57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53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Money Smart for Young People    Grades Pre-K -- 2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83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1304896" y="305937"/>
            <a:ext cx="887104" cy="76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6952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00801"/>
            <a:ext cx="873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Money Smart for Young People    Grades Pre-K -- 2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04896" y="381000"/>
            <a:ext cx="887104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fld id="{D0923282-83E7-45BF-9A27-BB9A6AE5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04800"/>
            <a:ext cx="508000" cy="76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5160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12"/>
          <a:stretch/>
        </p:blipFill>
        <p:spPr>
          <a:xfrm>
            <a:off x="2209800" y="306770"/>
            <a:ext cx="7467600" cy="457003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09800" y="4521201"/>
            <a:ext cx="7772400" cy="1470025"/>
          </a:xfrm>
        </p:spPr>
        <p:txBody>
          <a:bodyPr/>
          <a:lstStyle/>
          <a:p>
            <a:r>
              <a:rPr lang="en-US" dirty="0"/>
              <a:t>Money Smart for Young People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209800" y="5638800"/>
            <a:ext cx="6553200" cy="1752600"/>
          </a:xfrm>
        </p:spPr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Grades </a:t>
            </a:r>
            <a:r>
              <a:rPr lang="en-US" dirty="0" smtClean="0">
                <a:solidFill>
                  <a:srgbClr val="7030A0"/>
                </a:solidFill>
              </a:rPr>
              <a:t>Pre-K–2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Lesson 2: Learn </a:t>
            </a:r>
            <a:r>
              <a:rPr lang="en-US" smtClean="0">
                <a:solidFill>
                  <a:srgbClr val="7030A0"/>
                </a:solidFill>
              </a:rPr>
              <a:t>to Earn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1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297233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800" kern="900" cap="all" dirty="0"/>
              <a:t>Graph: O</a:t>
            </a:r>
            <a:r>
              <a:rPr lang="en-US" sz="3800" kern="900" dirty="0"/>
              <a:t>ur Favorite Classroom Jobs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2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354460" y="1295400"/>
          <a:ext cx="7543800" cy="442420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75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79003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003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1355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Line Leader</a:t>
                      </a:r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5715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 rot="16200000">
            <a:off x="504856" y="3198169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7030A0"/>
                </a:solidFill>
                <a:latin typeface="Franklin Gothic Medium"/>
              </a:rPr>
              <a:t>Number of Votes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62200" y="5791201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7030A0"/>
                </a:solidFill>
                <a:latin typeface="Franklin Gothic Medium"/>
              </a:rPr>
              <a:t>Jobs</a:t>
            </a:r>
          </a:p>
        </p:txBody>
      </p:sp>
    </p:spTree>
    <p:extLst>
      <p:ext uri="{BB962C8B-B14F-4D97-AF65-F5344CB8AC3E}">
        <p14:creationId xmlns:p14="http://schemas.microsoft.com/office/powerpoint/2010/main" val="3229357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Cycle of Money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3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Text Box 892"/>
          <p:cNvSpPr txBox="1">
            <a:spLocks noChangeArrowheads="1"/>
          </p:cNvSpPr>
          <p:nvPr/>
        </p:nvSpPr>
        <p:spPr bwMode="auto">
          <a:xfrm>
            <a:off x="1982843" y="2159631"/>
            <a:ext cx="1369954" cy="834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C572A759-6A51-4108-AA02-DFA0A04FC94B}">
              <ma14:wrappingTextBox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16se="http://schemas.microsoft.com/office/word/2015/wordml/symex" xmlns:w16cid="http://schemas.microsoft.com/office/word/2016/wordml/cid" xmlns:w15="http://schemas.microsoft.com/office/word/2012/wordml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lc="http://schemas.openxmlformats.org/drawingml/2006/lockedCanvas" val="1"/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algn="r"/>
            <a:r>
              <a:rPr lang="en-US" sz="1600" kern="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Old money is </a:t>
            </a:r>
            <a:br>
              <a:rPr lang="en-US" sz="1600" kern="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</a:br>
            <a:r>
              <a:rPr lang="en-US" sz="1600" kern="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collected and recycled.</a:t>
            </a:r>
            <a:endParaRPr lang="en-US" sz="1000" kern="0" dirty="0">
              <a:solidFill>
                <a:prstClr val="black"/>
              </a:solidFill>
              <a:latin typeface="Franklin Gothic Medium"/>
              <a:ea typeface="MS Mincho"/>
              <a:cs typeface="MinionPro-Regular"/>
            </a:endParaRPr>
          </a:p>
        </p:txBody>
      </p:sp>
      <p:sp>
        <p:nvSpPr>
          <p:cNvPr id="7" name="Text Box 894"/>
          <p:cNvSpPr txBox="1">
            <a:spLocks noChangeArrowheads="1"/>
          </p:cNvSpPr>
          <p:nvPr/>
        </p:nvSpPr>
        <p:spPr bwMode="auto">
          <a:xfrm>
            <a:off x="8930685" y="2023186"/>
            <a:ext cx="1250052" cy="610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C572A759-6A51-4108-AA02-DFA0A04FC94B}">
              <ma14:wrappingTextBox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16se="http://schemas.microsoft.com/office/word/2015/wordml/symex" xmlns:w16cid="http://schemas.microsoft.com/office/word/2016/wordml/cid" xmlns:w15="http://schemas.microsoft.com/office/word/2012/wordml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lc="http://schemas.openxmlformats.org/drawingml/2006/lockedCanvas" val="1"/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Money travels to </a:t>
            </a:r>
            <a:b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</a:br>
            <a: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bank for use.</a:t>
            </a:r>
          </a:p>
        </p:txBody>
      </p:sp>
      <p:sp>
        <p:nvSpPr>
          <p:cNvPr id="8" name="Text Box 895"/>
          <p:cNvSpPr txBox="1">
            <a:spLocks noChangeArrowheads="1"/>
          </p:cNvSpPr>
          <p:nvPr/>
        </p:nvSpPr>
        <p:spPr bwMode="auto">
          <a:xfrm>
            <a:off x="1685807" y="4011824"/>
            <a:ext cx="1666991" cy="815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C572A759-6A51-4108-AA02-DFA0A04FC94B}">
              <ma14:wrappingTextBox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16se="http://schemas.microsoft.com/office/word/2015/wordml/symex" xmlns:w16cid="http://schemas.microsoft.com/office/word/2016/wordml/cid" xmlns:w15="http://schemas.microsoft.com/office/word/2012/wordml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lc="http://schemas.openxmlformats.org/drawingml/2006/lockedCanvas" val="1"/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algn="r"/>
            <a: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Money is spent</a:t>
            </a:r>
            <a:b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</a:br>
            <a: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by shop owner.</a:t>
            </a:r>
          </a:p>
        </p:txBody>
      </p:sp>
      <p:sp>
        <p:nvSpPr>
          <p:cNvPr id="9" name="Text Box 896"/>
          <p:cNvSpPr txBox="1">
            <a:spLocks noChangeArrowheads="1"/>
          </p:cNvSpPr>
          <p:nvPr/>
        </p:nvSpPr>
        <p:spPr bwMode="auto">
          <a:xfrm>
            <a:off x="3505199" y="5563977"/>
            <a:ext cx="1828800" cy="105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C572A759-6A51-4108-AA02-DFA0A04FC94B}">
              <ma14:wrappingTextBox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16se="http://schemas.microsoft.com/office/word/2015/wordml/symex" xmlns:w16cid="http://schemas.microsoft.com/office/word/2016/wordml/cid" xmlns:w15="http://schemas.microsoft.com/office/word/2012/wordml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lc="http://schemas.openxmlformats.org/drawingml/2006/lockedCanvas" val="1"/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algn="r"/>
            <a: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Money is earned </a:t>
            </a:r>
            <a:b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</a:br>
            <a: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by shop owner.</a:t>
            </a:r>
          </a:p>
        </p:txBody>
      </p:sp>
      <p:sp>
        <p:nvSpPr>
          <p:cNvPr id="10" name="Text Box 897"/>
          <p:cNvSpPr txBox="1">
            <a:spLocks noChangeArrowheads="1"/>
          </p:cNvSpPr>
          <p:nvPr/>
        </p:nvSpPr>
        <p:spPr bwMode="auto">
          <a:xfrm>
            <a:off x="6857999" y="5579316"/>
            <a:ext cx="1706023" cy="83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C572A759-6A51-4108-AA02-DFA0A04FC94B}">
              <ma14:wrappingTextBox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16se="http://schemas.microsoft.com/office/word/2015/wordml/symex" xmlns:w16cid="http://schemas.microsoft.com/office/word/2016/wordml/cid" xmlns:w15="http://schemas.microsoft.com/office/word/2012/wordml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lc="http://schemas.openxmlformats.org/drawingml/2006/lockedCanvas" val="1"/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Money is spent </a:t>
            </a:r>
            <a:b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</a:br>
            <a: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by worker.</a:t>
            </a:r>
          </a:p>
        </p:txBody>
      </p:sp>
      <p:sp>
        <p:nvSpPr>
          <p:cNvPr id="11" name="Text Box 899"/>
          <p:cNvSpPr txBox="1">
            <a:spLocks noChangeArrowheads="1"/>
          </p:cNvSpPr>
          <p:nvPr/>
        </p:nvSpPr>
        <p:spPr bwMode="auto">
          <a:xfrm>
            <a:off x="8930686" y="3917635"/>
            <a:ext cx="1407963" cy="100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C572A759-6A51-4108-AA02-DFA0A04FC94B}">
              <ma14:wrappingTextBox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16se="http://schemas.microsoft.com/office/word/2015/wordml/symex" xmlns:w16cid="http://schemas.microsoft.com/office/word/2016/wordml/cid" xmlns:w15="http://schemas.microsoft.com/office/word/2012/wordml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lc="http://schemas.openxmlformats.org/drawingml/2006/lockedCanvas" val="1"/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Money is earned </a:t>
            </a:r>
            <a:b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</a:br>
            <a: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by worker.</a:t>
            </a:r>
          </a:p>
        </p:txBody>
      </p:sp>
      <p:sp>
        <p:nvSpPr>
          <p:cNvPr id="12" name="Text Box 959"/>
          <p:cNvSpPr txBox="1">
            <a:spLocks noChangeArrowheads="1"/>
          </p:cNvSpPr>
          <p:nvPr/>
        </p:nvSpPr>
        <p:spPr bwMode="auto">
          <a:xfrm>
            <a:off x="5181442" y="1066801"/>
            <a:ext cx="1829116" cy="70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C572A759-6A51-4108-AA02-DFA0A04FC94B}">
              <ma14:wrappingTextBox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w16se="http://schemas.microsoft.com/office/word/2015/wordml/symex" xmlns:w16cid="http://schemas.microsoft.com/office/word/2016/wordml/cid" xmlns:w15="http://schemas.microsoft.com/office/word/2012/wordml" xmlns:am3d="http://schemas.microsoft.com/office/drawing/2017/model3d" xmlns:aink="http://schemas.microsoft.com/office/drawing/2016/ink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lc="http://schemas.openxmlformats.org/drawingml/2006/lockedCanvas" val="1"/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Franklin Gothic Medium"/>
                <a:ea typeface="MS Mincho"/>
                <a:cs typeface="HelveticaNeueLTStd-HvCn"/>
              </a:rPr>
              <a:t>Money is printed or made.</a:t>
            </a:r>
            <a:endParaRPr lang="en-US" sz="1600" dirty="0">
              <a:solidFill>
                <a:prstClr val="black"/>
              </a:solidFill>
              <a:latin typeface="Franklin Gothic Medium"/>
              <a:ea typeface="MS Mincho"/>
              <a:cs typeface="MinionPro-Regular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763979"/>
            <a:ext cx="1524003" cy="152400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1" y="3657601"/>
            <a:ext cx="1524003" cy="15240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8" y="3657601"/>
            <a:ext cx="1524003" cy="152400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442360"/>
            <a:ext cx="1524003" cy="152400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8" y="1911433"/>
            <a:ext cx="1524003" cy="152400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1" y="1905001"/>
            <a:ext cx="1524003" cy="1524003"/>
          </a:xfrm>
          <a:prstGeom prst="rect">
            <a:avLst/>
          </a:prstGeom>
        </p:spPr>
      </p:pic>
      <p:sp>
        <p:nvSpPr>
          <p:cNvPr id="25" name="Arc 24"/>
          <p:cNvSpPr/>
          <p:nvPr/>
        </p:nvSpPr>
        <p:spPr>
          <a:xfrm rot="18068608">
            <a:off x="4711970" y="1737686"/>
            <a:ext cx="853625" cy="844735"/>
          </a:xfrm>
          <a:prstGeom prst="arc">
            <a:avLst>
              <a:gd name="adj1" fmla="val 16089267"/>
              <a:gd name="adj2" fmla="val 1093354"/>
            </a:avLst>
          </a:prstGeom>
          <a:ln w="60325" cap="rnd">
            <a:solidFill>
              <a:srgbClr val="7030A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26" name="Arc 25"/>
          <p:cNvSpPr/>
          <p:nvPr/>
        </p:nvSpPr>
        <p:spPr>
          <a:xfrm rot="18919683">
            <a:off x="6633075" y="1730759"/>
            <a:ext cx="853625" cy="844735"/>
          </a:xfrm>
          <a:prstGeom prst="arc">
            <a:avLst>
              <a:gd name="adj1" fmla="val 16089267"/>
              <a:gd name="adj2" fmla="val 1093354"/>
            </a:avLst>
          </a:prstGeom>
          <a:ln w="60325" cap="rnd">
            <a:solidFill>
              <a:srgbClr val="7030A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27" name="Arc 26"/>
          <p:cNvSpPr/>
          <p:nvPr/>
        </p:nvSpPr>
        <p:spPr>
          <a:xfrm rot="2861611">
            <a:off x="8122343" y="3018015"/>
            <a:ext cx="853625" cy="844735"/>
          </a:xfrm>
          <a:prstGeom prst="arc">
            <a:avLst>
              <a:gd name="adj1" fmla="val 16089267"/>
              <a:gd name="adj2" fmla="val 1093354"/>
            </a:avLst>
          </a:prstGeom>
          <a:ln w="60325" cap="rnd">
            <a:solidFill>
              <a:srgbClr val="7030A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28" name="Arc 27"/>
          <p:cNvSpPr/>
          <p:nvPr/>
        </p:nvSpPr>
        <p:spPr>
          <a:xfrm rot="6785386">
            <a:off x="6812188" y="4669403"/>
            <a:ext cx="853625" cy="844735"/>
          </a:xfrm>
          <a:prstGeom prst="arc">
            <a:avLst>
              <a:gd name="adj1" fmla="val 16089267"/>
              <a:gd name="adj2" fmla="val 1093354"/>
            </a:avLst>
          </a:prstGeom>
          <a:ln w="60325" cap="rnd">
            <a:solidFill>
              <a:srgbClr val="7030A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29" name="Arc 28"/>
          <p:cNvSpPr/>
          <p:nvPr/>
        </p:nvSpPr>
        <p:spPr>
          <a:xfrm rot="9156634">
            <a:off x="4508832" y="4701157"/>
            <a:ext cx="853625" cy="844735"/>
          </a:xfrm>
          <a:prstGeom prst="arc">
            <a:avLst>
              <a:gd name="adj1" fmla="val 16089267"/>
              <a:gd name="adj2" fmla="val 1093354"/>
            </a:avLst>
          </a:prstGeom>
          <a:ln w="60325" cap="rnd">
            <a:solidFill>
              <a:srgbClr val="7030A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079694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dirty="0"/>
              <a:t>STORY PROBLEMS: Learn to Earn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4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6928" y="1556266"/>
            <a:ext cx="8173872" cy="167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Stephen helps his dad mow the lawn. He gets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dirty="0"/>
              <a:t>4 quarters. He helps his mom with dishes and gets </a:t>
            </a:r>
            <a:br>
              <a:rPr lang="en-US" sz="2800" dirty="0"/>
            </a:br>
            <a:r>
              <a:rPr lang="en-US" sz="2800" dirty="0"/>
              <a:t>4 more quarters. How many coins does he have?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82800" y="11869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>
                <a:solidFill>
                  <a:srgbClr val="8064A2">
                    <a:lumMod val="50000"/>
                  </a:srgbClr>
                </a:solidFill>
                <a:latin typeface="Franklin Gothic Medium"/>
              </a:rPr>
              <a:t>Challenge 1</a:t>
            </a:r>
            <a:endParaRPr lang="en-US" dirty="0">
              <a:solidFill>
                <a:srgbClr val="8064A2">
                  <a:lumMod val="50000"/>
                </a:srgbClr>
              </a:solidFill>
              <a:latin typeface="Franklin Gothic Medium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46514" y="3124201"/>
            <a:ext cx="816428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Draw a picture of how many coins Stephen got from his dad. 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Draw a picture of how many coins Stephen got from his mom.      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Count all the coins.</a:t>
            </a:r>
            <a:r>
              <a:rPr lang="en-US" sz="2800" b="1" dirty="0">
                <a:solidFill>
                  <a:prstClr val="black"/>
                </a:solidFill>
                <a:latin typeface="Franklin Gothic Book"/>
              </a:rPr>
              <a:t> </a:t>
            </a:r>
            <a:endParaRPr lang="en-US" sz="2800" dirty="0">
              <a:solidFill>
                <a:prstClr val="black"/>
              </a:solidFill>
              <a:latin typeface="Franklin Gothic Book"/>
            </a:endParaRPr>
          </a:p>
          <a:p>
            <a:pPr marL="514350" indent="-51435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Write the number of coins Stephen has all together.</a:t>
            </a:r>
          </a:p>
        </p:txBody>
      </p:sp>
    </p:spTree>
    <p:extLst>
      <p:ext uri="{BB962C8B-B14F-4D97-AF65-F5344CB8AC3E}">
        <p14:creationId xmlns:p14="http://schemas.microsoft.com/office/powerpoint/2010/main" val="261692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STORY PROBLEMS: Learn to Earn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Franklin Gothic Book"/>
              </a:rPr>
              <a:t>Money Smart for Young People    Grades Pre-K -- 2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3282-83E7-45BF-9A27-BB9A6AE5ACBE}" type="slidenum">
              <a:rPr lang="en-US">
                <a:solidFill>
                  <a:prstClr val="white"/>
                </a:solidFill>
                <a:latin typeface="Franklin Gothic Book"/>
              </a:rPr>
              <a:pPr/>
              <a:t>5</a:t>
            </a:fld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6928" y="1556266"/>
            <a:ext cx="8173872" cy="1676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/>
              <a:t>Sarah and Jayden have been selling cards they made for </a:t>
            </a:r>
            <a:r>
              <a:rPr lang="en-US" sz="2800" b="1" dirty="0">
                <a:solidFill>
                  <a:srgbClr val="FF0000"/>
                </a:solidFill>
              </a:rPr>
              <a:t>$1 </a:t>
            </a:r>
            <a:r>
              <a:rPr lang="en-US" sz="2800" dirty="0"/>
              <a:t>each at the local store. On Monday they sold </a:t>
            </a:r>
            <a:br>
              <a:rPr lang="en-US" sz="2800" dirty="0"/>
            </a:br>
            <a:r>
              <a:rPr lang="en-US" sz="2800" dirty="0"/>
              <a:t>two cards, Tuesday they sold four cards, Wednesday they sold two cards.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82800" y="11869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>
                <a:solidFill>
                  <a:srgbClr val="8064A2">
                    <a:lumMod val="50000"/>
                  </a:srgbClr>
                </a:solidFill>
                <a:latin typeface="Franklin Gothic Medium"/>
              </a:rPr>
              <a:t>Challenge 2</a:t>
            </a:r>
            <a:endParaRPr lang="en-US" dirty="0">
              <a:solidFill>
                <a:srgbClr val="8064A2">
                  <a:lumMod val="50000"/>
                </a:srgbClr>
              </a:solidFill>
              <a:latin typeface="Franklin Gothic Medium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46514" y="3352800"/>
            <a:ext cx="81642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Draw a picture of how many cards Sarah and Jayden sold for all three days.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How many cards did they sell? 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How much money did they make? 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2800" dirty="0">
                <a:solidFill>
                  <a:prstClr val="black"/>
                </a:solidFill>
                <a:latin typeface="Franklin Gothic Book"/>
              </a:rPr>
              <a:t>If they each get half the money, how much do they each get?	</a:t>
            </a:r>
          </a:p>
        </p:txBody>
      </p:sp>
    </p:spTree>
    <p:extLst>
      <p:ext uri="{BB962C8B-B14F-4D97-AF65-F5344CB8AC3E}">
        <p14:creationId xmlns:p14="http://schemas.microsoft.com/office/powerpoint/2010/main" val="321173201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BB3CD2F64D9D48BC412B08629DE2CD" ma:contentTypeVersion="10" ma:contentTypeDescription="Create a new document." ma:contentTypeScope="" ma:versionID="3eaf5f2bc337de520b469ba908c97ecb">
  <xsd:schema xmlns:xsd="http://www.w3.org/2001/XMLSchema" xmlns:xs="http://www.w3.org/2001/XMLSchema" xmlns:p="http://schemas.microsoft.com/office/2006/metadata/properties" xmlns:ns3="8ecf3cf1-193c-4267-b4c5-a65e2ab4bcf0" xmlns:ns4="847f5849-349c-4ddb-9561-aeb300bf2281" targetNamespace="http://schemas.microsoft.com/office/2006/metadata/properties" ma:root="true" ma:fieldsID="c2225d914b44c8349b1127d9e014d7ab" ns3:_="" ns4:_="">
    <xsd:import namespace="8ecf3cf1-193c-4267-b4c5-a65e2ab4bcf0"/>
    <xsd:import namespace="847f5849-349c-4ddb-9561-aeb300bf228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f3cf1-193c-4267-b4c5-a65e2ab4bcf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7f5849-349c-4ddb-9561-aeb300bf2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6532BD-2F8C-459A-8545-02C163432967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ecf3cf1-193c-4267-b4c5-a65e2ab4bcf0"/>
    <ds:schemaRef ds:uri="847f5849-349c-4ddb-9561-aeb300bf228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91D759A-CB59-4387-8BE6-EFDC1D1C65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3D6780-4F77-4585-A21D-36E72DA323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cf3cf1-193c-4267-b4c5-a65e2ab4bcf0"/>
    <ds:schemaRef ds:uri="847f5849-349c-4ddb-9561-aeb300bf2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319</Words>
  <Application>Microsoft Office PowerPoint</Application>
  <PresentationFormat>Widescreen</PresentationFormat>
  <Paragraphs>46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Franklin Gothic Book</vt:lpstr>
      <vt:lpstr>Franklin Gothic Medium</vt:lpstr>
      <vt:lpstr>HelveticaNeueLTStd-HvCn</vt:lpstr>
      <vt:lpstr>MinionPro-Regular</vt:lpstr>
      <vt:lpstr>MS Mincho</vt:lpstr>
      <vt:lpstr>1_Office Theme</vt:lpstr>
      <vt:lpstr>Money Smart for Young People</vt:lpstr>
      <vt:lpstr>Graph: Our Favorite Classroom Jobs</vt:lpstr>
      <vt:lpstr>The Cycle of Money</vt:lpstr>
      <vt:lpstr>STORY PROBLEMS: Learn to Earn</vt:lpstr>
      <vt:lpstr>STORY PROBLEMS: Learn to Earn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for Young People</dc:title>
  <dc:creator>Burroughs, Brittany L.</dc:creator>
  <cp:lastModifiedBy>Burroughs, Brittany L.</cp:lastModifiedBy>
  <cp:revision>2</cp:revision>
  <dcterms:created xsi:type="dcterms:W3CDTF">2022-03-14T14:16:35Z</dcterms:created>
  <dcterms:modified xsi:type="dcterms:W3CDTF">2022-03-14T14:27:16Z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0x010100ABBB3CD2F64D9D48BC412B08629DE2CD</vt:lpwstr>
  </property>
</Properties>
</file>