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48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AAE8B-D6EF-4026-83F9-9B1C774B7C44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E0137-E782-4058-A031-9E24AE23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90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ANSWERS:</a:t>
            </a:r>
            <a:r>
              <a:rPr lang="en-US" baseline="0" dirty="0">
                <a:latin typeface="Franklin Gothic Book" panose="020B0503020102020204" pitchFamily="34" charset="0"/>
              </a:rPr>
              <a:t> 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c) yes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5910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ANSWERS:</a:t>
            </a:r>
            <a:r>
              <a:rPr lang="en-US" baseline="0" dirty="0">
                <a:latin typeface="Franklin Gothic Book" panose="020B0503020102020204" pitchFamily="34" charset="0"/>
              </a:rPr>
              <a:t> 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a) no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Franklin Gothic Book" panose="020B0503020102020204" pitchFamily="34" charset="0"/>
              </a:rPr>
              <a:t>b) </a:t>
            </a:r>
            <a:r>
              <a:rPr lang="en-US" sz="1200" u="none" kern="1200" dirty="0">
                <a:solidFill>
                  <a:schemeClr val="tx1"/>
                </a:solidFill>
                <a:effectLst/>
                <a:latin typeface="Franklin Gothic Book" panose="020B0503020102020204" pitchFamily="34" charset="0"/>
                <a:ea typeface="+mn-ea"/>
                <a:cs typeface="+mn-cs"/>
              </a:rPr>
              <a:t>Possible answer: Crayons, Markers, and Stamps for $9</a:t>
            </a:r>
            <a:endParaRPr lang="en-US" u="none" baseline="0" dirty="0">
              <a:latin typeface="Franklin Gothic Book" panose="020B0503020102020204" pitchFamily="34" charset="0"/>
            </a:endParaRPr>
          </a:p>
          <a:p>
            <a:r>
              <a:rPr lang="en-US" baseline="0" dirty="0">
                <a:latin typeface="Franklin Gothic Book" panose="020B0503020102020204" pitchFamily="34" charset="0"/>
              </a:rPr>
              <a:t>c) </a:t>
            </a:r>
            <a:r>
              <a:rPr lang="en-US" sz="1200" u="none" kern="1200" dirty="0">
                <a:solidFill>
                  <a:schemeClr val="tx1"/>
                </a:solidFill>
                <a:effectLst/>
                <a:latin typeface="Franklin Gothic Book" panose="020B0503020102020204" pitchFamily="34" charset="0"/>
                <a:ea typeface="+mn-ea"/>
                <a:cs typeface="+mn-cs"/>
              </a:rPr>
              <a:t>Yes. If she buys crayons, markers, and stamps for $9 she will have $1 left.</a:t>
            </a:r>
          </a:p>
          <a:p>
            <a:endParaRPr lang="en-US" dirty="0">
              <a:latin typeface="Franklin Gothic Book" panose="020B0503020102020204" pitchFamily="34" charset="0"/>
            </a:endParaRPr>
          </a:p>
          <a:p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2713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785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49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66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0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14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66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175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3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41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85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7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1304896" y="305937"/>
            <a:ext cx="887104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6952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00801"/>
            <a:ext cx="873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04896" y="381000"/>
            <a:ext cx="887104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D0923282-83E7-45BF-9A27-BB9A6AE5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04800"/>
            <a:ext cx="508000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18656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12"/>
          <a:stretch/>
        </p:blipFill>
        <p:spPr>
          <a:xfrm>
            <a:off x="2209800" y="306770"/>
            <a:ext cx="7467600" cy="457003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09800" y="4521201"/>
            <a:ext cx="7772400" cy="1470025"/>
          </a:xfrm>
        </p:spPr>
        <p:txBody>
          <a:bodyPr/>
          <a:lstStyle/>
          <a:p>
            <a:r>
              <a:rPr lang="en-US" dirty="0"/>
              <a:t>Money Smart for Young People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09800" y="5638800"/>
            <a:ext cx="6553200" cy="1752600"/>
          </a:xfrm>
        </p:spPr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Grades </a:t>
            </a:r>
            <a:r>
              <a:rPr lang="en-US" dirty="0" smtClean="0">
                <a:solidFill>
                  <a:srgbClr val="7030A0"/>
                </a:solidFill>
              </a:rPr>
              <a:t>Pre-K–2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Lesson 3: Weighing Needs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1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47779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1" t="20760" r="5361" b="9489"/>
          <a:stretch/>
        </p:blipFill>
        <p:spPr>
          <a:xfrm>
            <a:off x="7883072" y="1727840"/>
            <a:ext cx="2514600" cy="1524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68" y="1581905"/>
            <a:ext cx="1152004" cy="183273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4" t="8556" r="16667" b="9144"/>
          <a:stretch/>
        </p:blipFill>
        <p:spPr>
          <a:xfrm>
            <a:off x="1987216" y="1774252"/>
            <a:ext cx="1880337" cy="15277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11386" r="2929"/>
          <a:stretch/>
        </p:blipFill>
        <p:spPr>
          <a:xfrm>
            <a:off x="6095999" y="4836978"/>
            <a:ext cx="1573122" cy="9711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9" t="13056" r="6666"/>
          <a:stretch/>
        </p:blipFill>
        <p:spPr>
          <a:xfrm>
            <a:off x="7883072" y="4335757"/>
            <a:ext cx="2275114" cy="16385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0" t="10179" r="21111" b="1937"/>
          <a:stretch/>
        </p:blipFill>
        <p:spPr>
          <a:xfrm>
            <a:off x="4038601" y="4180879"/>
            <a:ext cx="1709057" cy="18179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787071"/>
            <a:ext cx="2133600" cy="1422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408" y="4713026"/>
            <a:ext cx="1647955" cy="9814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DEFINITIONS: Needs and Wants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1932" y="1143000"/>
            <a:ext cx="8608136" cy="76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latin typeface="+mj-lt"/>
              </a:rPr>
              <a:t>Needs</a:t>
            </a:r>
            <a:r>
              <a:rPr lang="en-US" sz="2400" dirty="0"/>
              <a:t> are something you must have in order to live a healthy life.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2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1933" y="3733801"/>
            <a:ext cx="8608135" cy="8055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prstClr val="black"/>
                </a:solidFill>
                <a:latin typeface="Franklin Gothic Medium"/>
              </a:rPr>
              <a:t>Wants</a:t>
            </a:r>
            <a:r>
              <a:rPr lang="en-US" sz="2400" dirty="0">
                <a:solidFill>
                  <a:prstClr val="black"/>
                </a:solidFill>
                <a:latin typeface="Franklin Gothic Book"/>
              </a:rPr>
              <a:t> are something you would like to have but could live without. </a:t>
            </a:r>
          </a:p>
        </p:txBody>
      </p:sp>
      <p:sp>
        <p:nvSpPr>
          <p:cNvPr id="7" name="Text Box 921"/>
          <p:cNvSpPr txBox="1">
            <a:spLocks noChangeArrowheads="1"/>
          </p:cNvSpPr>
          <p:nvPr/>
        </p:nvSpPr>
        <p:spPr bwMode="auto">
          <a:xfrm>
            <a:off x="1791932" y="3124200"/>
            <a:ext cx="8608136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/>
                </a:solidFill>
                <a:latin typeface="Franklin Gothic Book"/>
                <a:ea typeface="MS Mincho" pitchFamily="49" charset="-128"/>
                <a:cs typeface="HelveticaNeueLTStd-HvCn"/>
              </a:rPr>
              <a:t>Shelter                          Food                       Water                   Clothes  </a:t>
            </a:r>
            <a:endParaRPr lang="en-US" altLang="en-US" sz="1600" dirty="0">
              <a:solidFill>
                <a:prstClr val="black"/>
              </a:solidFill>
              <a:latin typeface="Franklin Gothic Book"/>
              <a:cs typeface="Arial" pitchFamily="34" charset="0"/>
            </a:endParaRPr>
          </a:p>
        </p:txBody>
      </p:sp>
      <p:sp>
        <p:nvSpPr>
          <p:cNvPr id="8" name="Text Box 922"/>
          <p:cNvSpPr txBox="1">
            <a:spLocks noChangeArrowheads="1"/>
          </p:cNvSpPr>
          <p:nvPr/>
        </p:nvSpPr>
        <p:spPr bwMode="auto">
          <a:xfrm>
            <a:off x="1791932" y="5791200"/>
            <a:ext cx="8418869" cy="72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C572A759-6A51-4108-AA02-DFA0A04FC94B}">
              <ma14:wrappingTextBoxFlag xmlns:lc="http://schemas.openxmlformats.org/drawingml/2006/locked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w15="http://schemas.microsoft.com/office/word/2012/wordml" xmlns:w16cid="http://schemas.microsoft.com/office/word/2016/wordml/cid" xmlns:w16se="http://schemas.microsoft.com/office/word/2015/wordml/symex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val="1"/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algn="ctr">
              <a:lnSpc>
                <a:spcPct val="120000"/>
              </a:lnSpc>
              <a:spcAft>
                <a:spcPts val="1350"/>
              </a:spcAft>
            </a:pPr>
            <a:r>
              <a:rPr lang="en-US" sz="2000" dirty="0">
                <a:solidFill>
                  <a:prstClr val="black"/>
                </a:solidFill>
                <a:latin typeface="Franklin Gothic Book"/>
                <a:ea typeface="MS Mincho"/>
                <a:cs typeface="HelveticaNeueLTStd-HvCn"/>
              </a:rPr>
              <a:t>Ice Cream                       Toys                    Candy                     Video Games</a:t>
            </a:r>
            <a:endParaRPr lang="en-US" sz="2400" dirty="0">
              <a:solidFill>
                <a:prstClr val="black"/>
              </a:solidFill>
              <a:latin typeface="Franklin Gothic Book"/>
              <a:ea typeface="MS Mincho"/>
              <a:cs typeface="HelveticaNeueLTStd-HvCn"/>
            </a:endParaRPr>
          </a:p>
        </p:txBody>
      </p:sp>
    </p:spTree>
    <p:extLst>
      <p:ext uri="{BB962C8B-B14F-4D97-AF65-F5344CB8AC3E}">
        <p14:creationId xmlns:p14="http://schemas.microsoft.com/office/powerpoint/2010/main" val="256504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CHART: Needs and Wants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3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83315BF-8F7E-8443-8505-705AC0E4613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03424" y="1397000"/>
          <a:ext cx="7902576" cy="4795512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3951288">
                  <a:extLst>
                    <a:ext uri="{9D8B030D-6E8A-4147-A177-3AD203B41FA5}">
                      <a16:colId xmlns:a16="http://schemas.microsoft.com/office/drawing/2014/main" val="913916942"/>
                    </a:ext>
                  </a:extLst>
                </a:gridCol>
                <a:gridCol w="3951288">
                  <a:extLst>
                    <a:ext uri="{9D8B030D-6E8A-4147-A177-3AD203B41FA5}">
                      <a16:colId xmlns:a16="http://schemas.microsoft.com/office/drawing/2014/main" val="709021329"/>
                    </a:ext>
                  </a:extLst>
                </a:gridCol>
              </a:tblGrid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Things We </a:t>
                      </a: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en-US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</a:br>
                      <a:r>
                        <a:rPr lang="en-US" sz="2400" dirty="0"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for Our Classroom</a:t>
                      </a:r>
                      <a:endParaRPr lang="en-US" sz="1100" dirty="0">
                        <a:effectLst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Things We </a:t>
                      </a: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400" dirty="0"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2400" dirty="0"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</a:br>
                      <a:r>
                        <a:rPr lang="en-US" sz="2400" dirty="0"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for Our Classroom</a:t>
                      </a:r>
                      <a:endParaRPr lang="en-US" sz="1100" dirty="0">
                        <a:effectLst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14148"/>
                  </a:ext>
                </a:extLst>
              </a:tr>
              <a:tr h="3972552">
                <a:tc>
                  <a:txBody>
                    <a:bodyPr/>
                    <a:lstStyle/>
                    <a:p>
                      <a:pPr marL="457200" marR="0" lvl="1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Pencils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457200" marR="0" lvl="1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Paper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457200" marR="0" lvl="1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Markers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457200" marR="0" lvl="1" algn="l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Stickers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lvl="1" algn="l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900981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204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2162"/>
          </a:xfrm>
        </p:spPr>
        <p:txBody>
          <a:bodyPr anchor="t">
            <a:noAutofit/>
          </a:bodyPr>
          <a:lstStyle/>
          <a:p>
            <a:pPr>
              <a:lnSpc>
                <a:spcPts val="4200"/>
              </a:lnSpc>
            </a:pPr>
            <a:r>
              <a:rPr lang="en-US" sz="4000" cap="all" dirty="0"/>
              <a:t>story problems: </a:t>
            </a:r>
            <a:br>
              <a:rPr lang="en-US" sz="4000" cap="all" dirty="0"/>
            </a:br>
            <a:r>
              <a:rPr lang="en-US" sz="4000" dirty="0"/>
              <a:t>Weighing Needs and Wants </a:t>
            </a:r>
            <a:r>
              <a:rPr lang="en-US" sz="3600" cap="all" dirty="0"/>
              <a:t/>
            </a:r>
            <a:br>
              <a:rPr lang="en-US" sz="3600" cap="all" dirty="0"/>
            </a:b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4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F3F20B-E2F9-7644-8A4C-232EABAA0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6928" y="1876723"/>
            <a:ext cx="8173872" cy="167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Liam has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$5 </a:t>
            </a:r>
            <a:r>
              <a:rPr lang="en-US" dirty="0"/>
              <a:t>to spend. He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needs</a:t>
            </a:r>
            <a:r>
              <a:rPr lang="en-US" dirty="0"/>
              <a:t> to buy lunch for school but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wants</a:t>
            </a:r>
            <a:r>
              <a:rPr lang="en-US" dirty="0"/>
              <a:t> a toy car.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522ADD-28D4-3444-9179-F275543DBEB0}"/>
              </a:ext>
            </a:extLst>
          </p:cNvPr>
          <p:cNvSpPr txBox="1"/>
          <p:nvPr/>
        </p:nvSpPr>
        <p:spPr>
          <a:xfrm>
            <a:off x="2082800" y="1507391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solidFill>
                  <a:srgbClr val="7030A0"/>
                </a:solidFill>
                <a:latin typeface="Franklin Gothic Medium"/>
              </a:rPr>
              <a:t>Challenge 1</a:t>
            </a:r>
            <a:endParaRPr lang="en-US" dirty="0">
              <a:solidFill>
                <a:srgbClr val="7030A0"/>
              </a:solidFill>
              <a:latin typeface="Franklin Gothic Medium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7F1F3A-5022-D84F-A373-4FFA544495C1}"/>
              </a:ext>
            </a:extLst>
          </p:cNvPr>
          <p:cNvSpPr txBox="1"/>
          <p:nvPr/>
        </p:nvSpPr>
        <p:spPr>
          <a:xfrm>
            <a:off x="2046514" y="3182667"/>
            <a:ext cx="816428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Draw a picture of the thing Liam needs, and write the word </a:t>
            </a:r>
            <a:r>
              <a:rPr lang="en-US" sz="2800" dirty="0">
                <a:solidFill>
                  <a:srgbClr val="FF0000"/>
                </a:solidFill>
                <a:latin typeface="Franklin Gothic Medium"/>
              </a:rPr>
              <a:t>“needs” </a:t>
            </a: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under the picture. 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Draw a picture of the thing Liam wants, and write the word </a:t>
            </a:r>
            <a:r>
              <a:rPr lang="en-US" sz="2800" dirty="0">
                <a:solidFill>
                  <a:srgbClr val="FF0000"/>
                </a:solidFill>
                <a:latin typeface="Franklin Gothic Medium"/>
              </a:rPr>
              <a:t>“wants” </a:t>
            </a: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under the picture. 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Liam wants to buy lunch for school. Lunch costs </a:t>
            </a:r>
            <a:r>
              <a:rPr lang="en-US" sz="2800" dirty="0">
                <a:solidFill>
                  <a:srgbClr val="FF0000"/>
                </a:solidFill>
                <a:latin typeface="Franklin Gothic Medium"/>
              </a:rPr>
              <a:t>$3 </a:t>
            </a: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and the toy car costs </a:t>
            </a:r>
            <a:r>
              <a:rPr lang="en-US" sz="2800" dirty="0">
                <a:solidFill>
                  <a:srgbClr val="FF0000"/>
                </a:solidFill>
                <a:latin typeface="Franklin Gothic Medium"/>
              </a:rPr>
              <a:t>$2</a:t>
            </a: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. Is Liam going to have enough money for lunch and the toy car?</a:t>
            </a:r>
          </a:p>
        </p:txBody>
      </p:sp>
    </p:spTree>
    <p:extLst>
      <p:ext uri="{BB962C8B-B14F-4D97-AF65-F5344CB8AC3E}">
        <p14:creationId xmlns:p14="http://schemas.microsoft.com/office/powerpoint/2010/main" val="3017990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BC7846-2E4C-A942-AEA3-427625AC6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4FC7A1-6D56-F248-9F76-95F19B5D5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5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24B6E50-2C23-C84E-A88D-7DA0AA061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2162"/>
          </a:xfrm>
        </p:spPr>
        <p:txBody>
          <a:bodyPr anchor="t">
            <a:noAutofit/>
          </a:bodyPr>
          <a:lstStyle/>
          <a:p>
            <a:pPr>
              <a:lnSpc>
                <a:spcPts val="4200"/>
              </a:lnSpc>
            </a:pPr>
            <a:r>
              <a:rPr lang="en-US" sz="4000" cap="all" dirty="0"/>
              <a:t>story problems: </a:t>
            </a:r>
            <a:br>
              <a:rPr lang="en-US" sz="4000" cap="all" dirty="0"/>
            </a:br>
            <a:r>
              <a:rPr lang="en-US" sz="4000" dirty="0"/>
              <a:t>Weighing Needs and Wants </a:t>
            </a:r>
            <a:r>
              <a:rPr lang="en-US" sz="3600" cap="all" dirty="0"/>
              <a:t/>
            </a:r>
            <a:br>
              <a:rPr lang="en-US" sz="3600" cap="all" dirty="0"/>
            </a:b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C6F24D-B399-7F4C-A48E-E655C442608B}"/>
              </a:ext>
            </a:extLst>
          </p:cNvPr>
          <p:cNvSpPr txBox="1"/>
          <p:nvPr/>
        </p:nvSpPr>
        <p:spPr>
          <a:xfrm>
            <a:off x="2082800" y="1507391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solidFill>
                  <a:srgbClr val="7030A0"/>
                </a:solidFill>
                <a:latin typeface="Franklin Gothic Medium"/>
              </a:rPr>
              <a:t>Challenge 2</a:t>
            </a:r>
            <a:endParaRPr lang="en-US" dirty="0">
              <a:solidFill>
                <a:srgbClr val="7030A0"/>
              </a:solidFill>
              <a:latin typeface="Franklin Gothic Medium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6D5DDA6-F646-864D-BDF7-974CF5BA9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6928" y="1876723"/>
            <a:ext cx="8173872" cy="230832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Maria was given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$10 </a:t>
            </a:r>
            <a:r>
              <a:rPr lang="en-US" dirty="0"/>
              <a:t>to spend on art supplies for summer camp. She wants to buy crayons, markers, colored paper, and stamps. She also wants to buy an extra-special eraser for her pencil. Use the prices below to solve the problems.</a:t>
            </a:r>
            <a:r>
              <a:rPr lang="en-US" b="1" dirty="0"/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US" dirty="0"/>
              <a:t>Crayons: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$2     </a:t>
            </a:r>
            <a:r>
              <a:rPr lang="en-US" dirty="0"/>
              <a:t>Markers: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$3</a:t>
            </a:r>
            <a:r>
              <a:rPr lang="en-US" dirty="0"/>
              <a:t>     Colored Paper: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$2 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Stamps: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$4     </a:t>
            </a:r>
            <a:r>
              <a:rPr lang="en-US" dirty="0"/>
              <a:t>Eraser: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$1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7C68D1-6C96-964C-A037-0D9AD951FE22}"/>
              </a:ext>
            </a:extLst>
          </p:cNvPr>
          <p:cNvSpPr txBox="1"/>
          <p:nvPr/>
        </p:nvSpPr>
        <p:spPr>
          <a:xfrm>
            <a:off x="2024253" y="4038601"/>
            <a:ext cx="816428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lphaLcParenR"/>
            </a:pPr>
            <a:r>
              <a:rPr lang="en-US" sz="2400" dirty="0">
                <a:solidFill>
                  <a:prstClr val="black"/>
                </a:solidFill>
                <a:latin typeface="Franklin Gothic Book"/>
              </a:rPr>
              <a:t>Does Maria have enough money to buy all of the things </a:t>
            </a:r>
            <a:br>
              <a:rPr lang="en-US" sz="2400" dirty="0">
                <a:solidFill>
                  <a:prstClr val="black"/>
                </a:solidFill>
                <a:latin typeface="Franklin Gothic Book"/>
              </a:rPr>
            </a:br>
            <a:r>
              <a:rPr lang="en-US" sz="2400" dirty="0">
                <a:solidFill>
                  <a:prstClr val="black"/>
                </a:solidFill>
                <a:latin typeface="Franklin Gothic Book"/>
              </a:rPr>
              <a:t>she wants?</a:t>
            </a:r>
          </a:p>
          <a:p>
            <a:pPr marL="342900" indent="-342900">
              <a:spcAft>
                <a:spcPts val="600"/>
              </a:spcAft>
              <a:buFont typeface="+mj-lt"/>
              <a:buAutoNum type="alphaLcParenR"/>
            </a:pPr>
            <a:r>
              <a:rPr lang="en-US" sz="2400" dirty="0">
                <a:solidFill>
                  <a:prstClr val="black"/>
                </a:solidFill>
                <a:latin typeface="Franklin Gothic Book"/>
              </a:rPr>
              <a:t>What three things can Maria buy with her $10?</a:t>
            </a:r>
          </a:p>
          <a:p>
            <a:pPr marL="342900" indent="-342900">
              <a:spcAft>
                <a:spcPts val="600"/>
              </a:spcAft>
              <a:buFont typeface="+mj-lt"/>
              <a:buAutoNum type="alphaLcParenR"/>
            </a:pPr>
            <a:r>
              <a:rPr lang="en-US" sz="2400" dirty="0">
                <a:solidFill>
                  <a:prstClr val="black"/>
                </a:solidFill>
                <a:latin typeface="Franklin Gothic Book"/>
              </a:rPr>
              <a:t>If Maria only buys three things on her list, will she have enough left over for the eraser? Use drawings, words, and number sentences to show your thinking.</a:t>
            </a:r>
          </a:p>
        </p:txBody>
      </p:sp>
    </p:spTree>
    <p:extLst>
      <p:ext uri="{BB962C8B-B14F-4D97-AF65-F5344CB8AC3E}">
        <p14:creationId xmlns:p14="http://schemas.microsoft.com/office/powerpoint/2010/main" val="18024972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35FD6D-B884-4D27-B96B-83AE6A549BF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AF8F8B-CEF7-4F95-9FA7-E9A99C5A4F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FEF53E8-7EB3-4F01-A18C-591C1750CC2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ecf3cf1-193c-4267-b4c5-a65e2ab4bcf0"/>
    <ds:schemaRef ds:uri="847f5849-349c-4ddb-9561-aeb300bf228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413</Words>
  <Application>Microsoft Office PowerPoint</Application>
  <PresentationFormat>Widescreen</PresentationFormat>
  <Paragraphs>45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Franklin Gothic Book</vt:lpstr>
      <vt:lpstr>Franklin Gothic Medium</vt:lpstr>
      <vt:lpstr>HelveticaNeueLTStd-HvCn</vt:lpstr>
      <vt:lpstr>MS Mincho</vt:lpstr>
      <vt:lpstr>Times New Roman</vt:lpstr>
      <vt:lpstr>1_Office Theme</vt:lpstr>
      <vt:lpstr>Money Smart for Young People</vt:lpstr>
      <vt:lpstr>DEFINITIONS: Needs and Wants</vt:lpstr>
      <vt:lpstr>CHART: Needs and Wants</vt:lpstr>
      <vt:lpstr>story problems:  Weighing Needs and Wants  </vt:lpstr>
      <vt:lpstr>story problems:  Weighing Needs and Wants  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for Young People</dc:title>
  <dc:creator>Burroughs, Brittany L.</dc:creator>
  <cp:lastModifiedBy>Burroughs, Brittany L.</cp:lastModifiedBy>
  <cp:revision>2</cp:revision>
  <dcterms:created xsi:type="dcterms:W3CDTF">2022-03-14T14:19:40Z</dcterms:created>
  <dcterms:modified xsi:type="dcterms:W3CDTF">2022-03-14T14:27:51Z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