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54"/>
  </p:notesMasterIdLst>
  <p:handoutMasterIdLst>
    <p:handoutMasterId r:id="rId55"/>
  </p:handoutMasterIdLst>
  <p:sldIdLst>
    <p:sldId id="256" r:id="rId5"/>
    <p:sldId id="561" r:id="rId6"/>
    <p:sldId id="274" r:id="rId7"/>
    <p:sldId id="261" r:id="rId8"/>
    <p:sldId id="436" r:id="rId9"/>
    <p:sldId id="359" r:id="rId10"/>
    <p:sldId id="489" r:id="rId11"/>
    <p:sldId id="437" r:id="rId12"/>
    <p:sldId id="490" r:id="rId13"/>
    <p:sldId id="360" r:id="rId14"/>
    <p:sldId id="414" r:id="rId15"/>
    <p:sldId id="275" r:id="rId16"/>
    <p:sldId id="278" r:id="rId17"/>
    <p:sldId id="415" r:id="rId18"/>
    <p:sldId id="492" r:id="rId19"/>
    <p:sldId id="493" r:id="rId20"/>
    <p:sldId id="494" r:id="rId21"/>
    <p:sldId id="497" r:id="rId22"/>
    <p:sldId id="564" r:id="rId23"/>
    <p:sldId id="556" r:id="rId24"/>
    <p:sldId id="548" r:id="rId25"/>
    <p:sldId id="501" r:id="rId26"/>
    <p:sldId id="554" r:id="rId27"/>
    <p:sldId id="417" r:id="rId28"/>
    <p:sldId id="303" r:id="rId29"/>
    <p:sldId id="424" r:id="rId30"/>
    <p:sldId id="504" r:id="rId31"/>
    <p:sldId id="509" r:id="rId32"/>
    <p:sldId id="515" r:id="rId33"/>
    <p:sldId id="558" r:id="rId34"/>
    <p:sldId id="428" r:id="rId35"/>
    <p:sldId id="394" r:id="rId36"/>
    <p:sldId id="306" r:id="rId37"/>
    <p:sldId id="522" r:id="rId38"/>
    <p:sldId id="524" r:id="rId39"/>
    <p:sldId id="525" r:id="rId40"/>
    <p:sldId id="526" r:id="rId41"/>
    <p:sldId id="557" r:id="rId42"/>
    <p:sldId id="529" r:id="rId43"/>
    <p:sldId id="530" r:id="rId44"/>
    <p:sldId id="531" r:id="rId45"/>
    <p:sldId id="532" r:id="rId46"/>
    <p:sldId id="533" r:id="rId47"/>
    <p:sldId id="534" r:id="rId48"/>
    <p:sldId id="535" r:id="rId49"/>
    <p:sldId id="536" r:id="rId50"/>
    <p:sldId id="429" r:id="rId51"/>
    <p:sldId id="562" r:id="rId52"/>
    <p:sldId id="563" r:id="rId53"/>
  </p:sldIdLst>
  <p:sldSz cx="9144000" cy="6858000" type="screen4x3"/>
  <p:notesSz cx="7010400" cy="9296400"/>
  <p:custDataLst>
    <p:tags r:id="rId5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330">
          <p15:clr>
            <a:srgbClr val="A4A3A4"/>
          </p15:clr>
        </p15:guide>
        <p15:guide id="4" orient="horz" pos="31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Phillip Pena" initials="PP" lastIdx="33" clrIdx="6">
    <p:extLst>
      <p:ext uri="{19B8F6BF-5375-455C-9EA6-DF929625EA0E}">
        <p15:presenceInfo xmlns:p15="http://schemas.microsoft.com/office/powerpoint/2012/main" userId="S::ppena@tiverbatim.com::99938363-602f-46e9-8adf-b3c537de4599" providerId="AD"/>
      </p:ext>
    </p:extLst>
  </p:cmAuthor>
  <p:cmAuthor id="1" name="Miller, Benjamin" initials="MB" lastIdx="0" clrIdx="0"/>
  <p:cmAuthor id="2" name="Lawrence, Laura J." initials="LLJ" lastIdx="0" clrIdx="1"/>
  <p:cmAuthor id="3" name="Gordon, Janet R." initials="GJR" lastIdx="0" clrIdx="2"/>
  <p:cmAuthor id="4" name="Inger Giuffrida" initials="IG" lastIdx="0" clrIdx="3"/>
  <p:cmAuthor id="5" name="Reynolds, Luke W." initials="LWR" lastIdx="0" clrIdx="4"/>
  <p:cmAuthor id="6" name="Sanchez de Leon, Yaribsa M." initials="SdLYM" lastIdx="57" clrIdx="5">
    <p:extLst>
      <p:ext uri="{19B8F6BF-5375-455C-9EA6-DF929625EA0E}">
        <p15:presenceInfo xmlns:p15="http://schemas.microsoft.com/office/powerpoint/2012/main" userId="S-1-5-21-2025429265-436374069-725345543-187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80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7" autoAdjust="0"/>
    <p:restoredTop sz="96252" autoAdjust="0"/>
  </p:normalViewPr>
  <p:slideViewPr>
    <p:cSldViewPr snapToGrid="0" snapToObjects="1">
      <p:cViewPr varScale="1">
        <p:scale>
          <a:sx n="77" d="100"/>
          <a:sy n="77" d="100"/>
        </p:scale>
        <p:origin x="1752" y="43"/>
      </p:cViewPr>
      <p:guideLst>
        <p:guide orient="horz" pos="2160"/>
        <p:guide pos="2880"/>
        <p:guide orient="horz" pos="1330"/>
        <p:guide orient="horz" pos="312"/>
      </p:guideLst>
    </p:cSldViewPr>
  </p:slideViewPr>
  <p:outlineViewPr>
    <p:cViewPr>
      <p:scale>
        <a:sx n="33" d="100"/>
        <a:sy n="33" d="100"/>
      </p:scale>
      <p:origin x="0" y="5082"/>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10/28/2022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10/28/2022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a:p>
        </p:txBody>
      </p:sp>
    </p:spTree>
    <p:extLst>
      <p:ext uri="{BB962C8B-B14F-4D97-AF65-F5344CB8AC3E}">
        <p14:creationId xmlns:p14="http://schemas.microsoft.com/office/powerpoint/2010/main" val="387738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4FDA3B-D772-9D44-B8B4-BB6CF7F1C08A}" type="slidenum">
              <a:rPr lang="en-US" smtClean="0"/>
              <a:t>2</a:t>
            </a:fld>
            <a:endParaRPr lang="en-US"/>
          </a:p>
        </p:txBody>
      </p:sp>
    </p:spTree>
    <p:extLst>
      <p:ext uri="{BB962C8B-B14F-4D97-AF65-F5344CB8AC3E}">
        <p14:creationId xmlns:p14="http://schemas.microsoft.com/office/powerpoint/2010/main" val="2677274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3</a:t>
            </a:fld>
            <a:endParaRPr lang="en-US"/>
          </a:p>
        </p:txBody>
      </p:sp>
    </p:spTree>
    <p:extLst>
      <p:ext uri="{BB962C8B-B14F-4D97-AF65-F5344CB8AC3E}">
        <p14:creationId xmlns:p14="http://schemas.microsoft.com/office/powerpoint/2010/main" val="2488099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4FDA3B-D772-9D44-B8B4-BB6CF7F1C08A}" type="slidenum">
              <a:rPr lang="en-US" smtClean="0"/>
              <a:t>6</a:t>
            </a:fld>
            <a:endParaRPr lang="en-US"/>
          </a:p>
        </p:txBody>
      </p:sp>
    </p:spTree>
    <p:extLst>
      <p:ext uri="{BB962C8B-B14F-4D97-AF65-F5344CB8AC3E}">
        <p14:creationId xmlns:p14="http://schemas.microsoft.com/office/powerpoint/2010/main" val="2576375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11</a:t>
            </a:fld>
            <a:endParaRPr lang="en-US"/>
          </a:p>
        </p:txBody>
      </p:sp>
    </p:spTree>
    <p:extLst>
      <p:ext uri="{BB962C8B-B14F-4D97-AF65-F5344CB8AC3E}">
        <p14:creationId xmlns:p14="http://schemas.microsoft.com/office/powerpoint/2010/main" val="6150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t>‹#›</a:t>
            </a:fld>
            <a:endParaRPr lang="en-US">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a:extLst>
              <a:ext uri="{FF2B5EF4-FFF2-40B4-BE49-F238E27FC236}">
                <a16:creationId xmlns:a16="http://schemas.microsoft.com/office/drawing/2014/main" id="{F7421A4C-AB47-3A45-A2BA-E64C904BB993}"/>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Slide Number Placeholder 5">
            <a:extLst>
              <a:ext uri="{FF2B5EF4-FFF2-40B4-BE49-F238E27FC236}">
                <a16:creationId xmlns:a16="http://schemas.microsoft.com/office/drawing/2014/main" id="{E8D6A2E2-5C93-504A-B126-17AA5A68F87C}"/>
              </a:ext>
            </a:extLst>
          </p:cNvPr>
          <p:cNvSpPr txBox="1"/>
          <p:nvPr userDrawn="1"/>
        </p:nvSpPr>
        <p:spPr>
          <a:xfrm>
            <a:off x="7888303" y="6363615"/>
            <a:ext cx="725762" cy="283845"/>
          </a:xfrm>
          <a:prstGeom prst="rect">
            <a:avLst/>
          </a:prstGeom>
        </p:spPr>
        <p:txBody>
          <a:bodyPr vert="horz" lIns="0" tIns="0" rIns="0" bIns="0" rtlCol="0" anchor="ctr" anchorCtr="0"/>
          <a:lstStyle>
            <a:defPPr>
              <a:defRPr lang="en-US"/>
            </a:defPPr>
            <a:lvl1pPr marL="0" algn="ctr" defTabSz="457200" rtl="0" eaLnBrk="1" latinLnBrk="0" hangingPunct="1">
              <a:defRPr sz="3600" b="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F83BEB6-139A-B746-BC33-1F5B6187E651}" type="slidenum">
              <a:rPr lang="en-US" smtClean="0"/>
              <a:t>‹#›</a:t>
            </a:fld>
            <a:endParaRPr lang="en-US"/>
          </a:p>
        </p:txBody>
      </p:sp>
    </p:spTree>
    <p:extLst>
      <p:ext uri="{BB962C8B-B14F-4D97-AF65-F5344CB8AC3E}">
        <p14:creationId xmlns:p14="http://schemas.microsoft.com/office/powerpoint/2010/main" val="7956407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DCEFBDC-D7EF-D74D-A5BA-CB45513D434B}"/>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Tree>
    <p:extLst>
      <p:ext uri="{BB962C8B-B14F-4D97-AF65-F5344CB8AC3E}">
        <p14:creationId xmlns:p14="http://schemas.microsoft.com/office/powerpoint/2010/main" val="43205390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a:blip r:embed="rId2">
            <a:extLst>
              <a:ext uri="{28A0092B-C50C-407E-A947-70E740481C1C}">
                <a14:useLocalDpi xmlns:a14="http://schemas.microsoft.com/office/drawing/2010/main"/>
              </a:ext>
            </a:extLst>
          </a:blip>
          <a:srcRect l="14853" t="14685" r="12861" b="17800"/>
          <a:stretch>
            <a:fillRect/>
          </a:stretch>
        </p:blipFill>
        <p:spPr>
          <a:xfrm>
            <a:off x="5217191" y="2777666"/>
            <a:ext cx="3766515" cy="3517888"/>
          </a:xfrm>
          <a:prstGeom prst="rect">
            <a:avLst/>
          </a:prstGeom>
        </p:spPr>
      </p:pic>
      <p:sp>
        <p:nvSpPr>
          <p:cNvPr id="2" name="Title 1"/>
          <p:cNvSpPr>
            <a:spLocks noGrp="1"/>
          </p:cNvSpPr>
          <p:nvPr>
            <p:ph type="title"/>
          </p:nvPr>
        </p:nvSpPr>
        <p:spPr>
          <a:xfrm>
            <a:off x="595590" y="425590"/>
            <a:ext cx="7984529" cy="890448"/>
          </a:xfrm>
        </p:spPr>
        <p:txBody>
          <a:bodyPr/>
          <a:lstStyle/>
          <a:p>
            <a:r>
              <a:rPr lang="en-US"/>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a:solidFill>
                <a:prstClr val="black"/>
              </a:solidFill>
            </a:endParaRPr>
          </a:p>
        </p:txBody>
      </p:sp>
      <p:sp>
        <p:nvSpPr>
          <p:cNvPr id="8" name="Slide Number Placeholder 5">
            <a:extLst>
              <a:ext uri="{FF2B5EF4-FFF2-40B4-BE49-F238E27FC236}">
                <a16:creationId xmlns:a16="http://schemas.microsoft.com/office/drawing/2014/main" id="{382E6815-206C-DE42-8F96-2DD567C66BE3}"/>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Tree>
    <p:extLst>
      <p:ext uri="{BB962C8B-B14F-4D97-AF65-F5344CB8AC3E}">
        <p14:creationId xmlns:p14="http://schemas.microsoft.com/office/powerpoint/2010/main" val="220762988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a:blip r:embed="rId2">
            <a:extLst>
              <a:ext uri="{28A0092B-C50C-407E-A947-70E740481C1C}">
                <a14:useLocalDpi xmlns:a14="http://schemas.microsoft.com/office/drawing/2010/main"/>
              </a:ext>
            </a:extLst>
          </a:blip>
          <a:srcRect l="19468" t="7317" r="21819" b="8978"/>
          <a:stretch>
            <a:fillRect/>
          </a:stretch>
        </p:blipFill>
        <p:spPr>
          <a:xfrm flipH="1">
            <a:off x="5742464" y="2804351"/>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611872" y="399954"/>
            <a:ext cx="8013967" cy="916084"/>
          </a:xfrm>
        </p:spPr>
        <p:txBody>
          <a:bodyPr/>
          <a:lstStyle/>
          <a:p>
            <a:r>
              <a:rPr lang="en-US"/>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a:solidFill>
                <a:prstClr val="black"/>
              </a:solidFill>
            </a:endParaRPr>
          </a:p>
        </p:txBody>
      </p:sp>
      <p:sp>
        <p:nvSpPr>
          <p:cNvPr id="8" name="Slide Number Placeholder 5">
            <a:extLst>
              <a:ext uri="{FF2B5EF4-FFF2-40B4-BE49-F238E27FC236}">
                <a16:creationId xmlns:a16="http://schemas.microsoft.com/office/drawing/2014/main" id="{E5C79CE7-69E1-C14D-B10F-DB323E62D585}"/>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Tree>
    <p:extLst>
      <p:ext uri="{BB962C8B-B14F-4D97-AF65-F5344CB8AC3E}">
        <p14:creationId xmlns:p14="http://schemas.microsoft.com/office/powerpoint/2010/main" val="177192700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rcRect b="7080"/>
          <a:stretch>
            <a:fillRect/>
          </a:stretch>
        </p:blipFill>
        <p:spPr>
          <a:xfrm>
            <a:off x="4449164" y="3557140"/>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a:solidFill>
                <a:prstClr val="black"/>
              </a:solidFill>
            </a:endParaRPr>
          </a:p>
        </p:txBody>
      </p:sp>
      <p:sp>
        <p:nvSpPr>
          <p:cNvPr id="8" name="Slide Number Placeholder 5">
            <a:extLst>
              <a:ext uri="{FF2B5EF4-FFF2-40B4-BE49-F238E27FC236}">
                <a16:creationId xmlns:a16="http://schemas.microsoft.com/office/drawing/2014/main" id="{DA7963CC-9CB1-7341-A2F1-E80F049C8436}"/>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Tree>
    <p:extLst>
      <p:ext uri="{BB962C8B-B14F-4D97-AF65-F5344CB8AC3E}">
        <p14:creationId xmlns:p14="http://schemas.microsoft.com/office/powerpoint/2010/main" val="369498220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a:solidFill>
                <a:prstClr val="black"/>
              </a:solidFill>
            </a:endParaRPr>
          </a:p>
        </p:txBody>
      </p:sp>
      <p:sp>
        <p:nvSpPr>
          <p:cNvPr id="7" name="Slide Number Placeholder 5">
            <a:extLst>
              <a:ext uri="{FF2B5EF4-FFF2-40B4-BE49-F238E27FC236}">
                <a16:creationId xmlns:a16="http://schemas.microsoft.com/office/drawing/2014/main" id="{4FAA0E31-C42A-034E-8909-2B807744C9A2}"/>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Tree>
    <p:extLst>
      <p:ext uri="{BB962C8B-B14F-4D97-AF65-F5344CB8AC3E}">
        <p14:creationId xmlns:p14="http://schemas.microsoft.com/office/powerpoint/2010/main" val="344799667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a:solidFill>
                <a:prstClr val="black"/>
              </a:solidFill>
            </a:endParaRPr>
          </a:p>
        </p:txBody>
      </p:sp>
      <p:sp>
        <p:nvSpPr>
          <p:cNvPr id="7" name="Slide Number Placeholder 5">
            <a:extLst>
              <a:ext uri="{FF2B5EF4-FFF2-40B4-BE49-F238E27FC236}">
                <a16:creationId xmlns:a16="http://schemas.microsoft.com/office/drawing/2014/main" id="{434CE847-7B6E-644C-A9AA-2C56D4687484}"/>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Tree>
    <p:extLst>
      <p:ext uri="{BB962C8B-B14F-4D97-AF65-F5344CB8AC3E}">
        <p14:creationId xmlns:p14="http://schemas.microsoft.com/office/powerpoint/2010/main" val="144508880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ct val="0"/>
              </a:spcAft>
              <a:buNone/>
              <a:defRPr sz="4000"/>
            </a:lvl1pPr>
          </a:lstStyle>
          <a:p>
            <a:pPr lvl="0"/>
            <a:r>
              <a:rPr lang="en-US"/>
              <a:t>Click to edit Master text styles</a:t>
            </a:r>
          </a:p>
        </p:txBody>
      </p:sp>
      <p:sp>
        <p:nvSpPr>
          <p:cNvPr id="10"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a:t>Click to edit Master text styles</a:t>
            </a:r>
          </a:p>
        </p:txBody>
      </p:sp>
      <p:sp>
        <p:nvSpPr>
          <p:cNvPr id="13" name="TextBox 12"/>
          <p:cNvSpPr txBox="1"/>
          <p:nvPr userDrawn="1"/>
        </p:nvSpPr>
        <p:spPr>
          <a:xfrm>
            <a:off x="626533" y="6451744"/>
            <a:ext cx="2339455" cy="259339"/>
          </a:xfrm>
          <a:prstGeom prst="rect">
            <a:avLst/>
          </a:prstGeom>
          <a:noFill/>
        </p:spPr>
        <p:txBody>
          <a:bodyPr wrap="none" rtlCol="0" anchor="t">
            <a:spAutoFit/>
          </a:bodyPr>
          <a:lstStyle/>
          <a:p>
            <a:r>
              <a:rPr lang="es" sz="1100" b="0" i="0" strike="noStrike" cap="all" spc="0" baseline="0">
                <a:solidFill>
                  <a:srgbClr val="000000"/>
                </a:solidFill>
                <a:effectLst/>
                <a:latin typeface="Franklin Gothic Book"/>
                <a:ea typeface="Franklin Gothic Book"/>
                <a:cs typeface="Franklin Gothic Book"/>
              </a:rPr>
              <a:t>Money Smart para Adultos</a:t>
            </a:r>
          </a:p>
        </p:txBody>
      </p:sp>
      <p:sp>
        <p:nvSpPr>
          <p:cNvPr id="9" name="Rectangle 8"/>
          <p:cNvSpPr/>
          <p:nvPr userDrawn="1"/>
        </p:nvSpPr>
        <p:spPr>
          <a:xfrm>
            <a:off x="2714200" y="6445082"/>
            <a:ext cx="5176403" cy="259339"/>
          </a:xfrm>
          <a:prstGeom prst="rect">
            <a:avLst/>
          </a:prstGeom>
        </p:spPr>
        <p:txBody>
          <a:bodyPr wrap="square" anchor="t">
            <a:spAutoFit/>
          </a:bodyPr>
          <a:lstStyle/>
          <a:p>
            <a:pPr rtl="0"/>
            <a:r>
              <a:rPr lang="es" sz="1100" b="0" i="0" strike="noStrike" cap="none" spc="0" baseline="0" dirty="0">
                <a:solidFill>
                  <a:srgbClr val="000000"/>
                </a:solidFill>
                <a:effectLst/>
                <a:latin typeface="Franklin Gothic Medium"/>
                <a:ea typeface="Franklin Gothic Medium"/>
                <a:cs typeface="Franklin Gothic Medium"/>
              </a:rPr>
              <a:t>Módulo 10: Establecer su futuro financiero</a:t>
            </a:r>
          </a:p>
        </p:txBody>
      </p:sp>
      <p:sp>
        <p:nvSpPr>
          <p:cNvPr id="12" name="Rectangle 11">
            <a:extLst>
              <a:ext uri="{FF2B5EF4-FFF2-40B4-BE49-F238E27FC236}">
                <a16:creationId xmlns:a16="http://schemas.microsoft.com/office/drawing/2014/main" id="{A20A0E46-9270-2A45-A310-33F5B3F794A5}"/>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Slide Number Placeholder 5">
            <a:extLst>
              <a:ext uri="{FF2B5EF4-FFF2-40B4-BE49-F238E27FC236}">
                <a16:creationId xmlns:a16="http://schemas.microsoft.com/office/drawing/2014/main" id="{12435BFD-CF35-9C45-9997-848058A6D7AC}"/>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
        <p:nvSpPr>
          <p:cNvPr id="16" name="Rectangle 15">
            <a:extLst>
              <a:ext uri="{FF2B5EF4-FFF2-40B4-BE49-F238E27FC236}">
                <a16:creationId xmlns:a16="http://schemas.microsoft.com/office/drawing/2014/main" id="{30D1B7F9-B45F-7548-B20E-B8FAE7E89207}"/>
              </a:ext>
            </a:extLst>
          </p:cNvPr>
          <p:cNvSpPr/>
          <p:nvPr userDrawn="1"/>
        </p:nvSpPr>
        <p:spPr>
          <a:xfrm>
            <a:off x="5588246" y="6451744"/>
            <a:ext cx="2302357" cy="259339"/>
          </a:xfrm>
          <a:prstGeom prst="rect">
            <a:avLst/>
          </a:prstGeom>
        </p:spPr>
        <p:txBody>
          <a:bodyPr wrap="square" anchor="t">
            <a:spAutoFit/>
          </a:bodyPr>
          <a:lstStyle/>
          <a:p>
            <a:r>
              <a:rPr lang="es" sz="1100" b="0" i="0" strike="noStrike" cap="none" spc="0" baseline="0">
                <a:solidFill>
                  <a:srgbClr val="000000"/>
                </a:solidFill>
                <a:effectLst/>
                <a:latin typeface="Franklin Gothic Book"/>
                <a:ea typeface="Franklin Gothic Book"/>
                <a:cs typeface="Franklin Gothic Book"/>
              </a:rPr>
              <a:t>Septiembre de 2018</a:t>
            </a:r>
          </a:p>
        </p:txBody>
      </p:sp>
    </p:spTree>
    <p:extLst>
      <p:ext uri="{BB962C8B-B14F-4D97-AF65-F5344CB8AC3E}">
        <p14:creationId xmlns:p14="http://schemas.microsoft.com/office/powerpoint/2010/main" val="210649141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987532" cy="1163320"/>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TextBox 12"/>
          <p:cNvSpPr txBox="1"/>
          <p:nvPr userDrawn="1"/>
        </p:nvSpPr>
        <p:spPr>
          <a:xfrm>
            <a:off x="626533" y="6451744"/>
            <a:ext cx="2339455" cy="259339"/>
          </a:xfrm>
          <a:prstGeom prst="rect">
            <a:avLst/>
          </a:prstGeom>
          <a:noFill/>
        </p:spPr>
        <p:txBody>
          <a:bodyPr wrap="none" rtlCol="0" anchor="t">
            <a:spAutoFit/>
          </a:bodyPr>
          <a:lstStyle/>
          <a:p>
            <a:r>
              <a:rPr lang="es" sz="1100" b="0" i="0" strike="noStrike" cap="all" spc="0" baseline="0">
                <a:solidFill>
                  <a:srgbClr val="000000"/>
                </a:solidFill>
                <a:effectLst/>
                <a:latin typeface="Franklin Gothic Book"/>
                <a:ea typeface="Franklin Gothic Book"/>
                <a:cs typeface="Franklin Gothic Book"/>
              </a:rPr>
              <a:t>Money Smart para Adultos</a:t>
            </a:r>
          </a:p>
        </p:txBody>
      </p:sp>
      <p:sp>
        <p:nvSpPr>
          <p:cNvPr id="14" name="Rectangle 13"/>
          <p:cNvSpPr/>
          <p:nvPr userDrawn="1"/>
        </p:nvSpPr>
        <p:spPr>
          <a:xfrm>
            <a:off x="2714200" y="6445082"/>
            <a:ext cx="5176403" cy="259339"/>
          </a:xfrm>
          <a:prstGeom prst="rect">
            <a:avLst/>
          </a:prstGeom>
        </p:spPr>
        <p:txBody>
          <a:bodyPr wrap="square" anchor="t">
            <a:spAutoFit/>
          </a:bodyPr>
          <a:lstStyle/>
          <a:p>
            <a:pPr rtl="0"/>
            <a:r>
              <a:rPr lang="es" sz="1100" b="0" i="0" strike="noStrike" cap="none" spc="0" baseline="0" dirty="0">
                <a:solidFill>
                  <a:srgbClr val="000000"/>
                </a:solidFill>
                <a:effectLst/>
                <a:latin typeface="Franklin Gothic Medium"/>
                <a:ea typeface="Franklin Gothic Medium"/>
                <a:cs typeface="Franklin Gothic Medium"/>
              </a:rPr>
              <a:t>Módulo 10: Establecer su futuro financiero</a:t>
            </a:r>
          </a:p>
        </p:txBody>
      </p:sp>
      <p:sp>
        <p:nvSpPr>
          <p:cNvPr id="15" name="Rectangle 14">
            <a:extLst>
              <a:ext uri="{FF2B5EF4-FFF2-40B4-BE49-F238E27FC236}">
                <a16:creationId xmlns:a16="http://schemas.microsoft.com/office/drawing/2014/main" id="{79F31F6E-922E-0846-8EC9-24AB98CD0CB5}"/>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Slide Number Placeholder 5">
            <a:extLst>
              <a:ext uri="{FF2B5EF4-FFF2-40B4-BE49-F238E27FC236}">
                <a16:creationId xmlns:a16="http://schemas.microsoft.com/office/drawing/2014/main" id="{27E401FB-4F3E-DA4F-A37C-6BD653B7FB18}"/>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t>‹#›</a:t>
            </a:fld>
            <a:endParaRPr lang="en-US"/>
          </a:p>
        </p:txBody>
      </p:sp>
      <p:sp>
        <p:nvSpPr>
          <p:cNvPr id="17" name="Rectangle 16">
            <a:extLst>
              <a:ext uri="{FF2B5EF4-FFF2-40B4-BE49-F238E27FC236}">
                <a16:creationId xmlns:a16="http://schemas.microsoft.com/office/drawing/2014/main" id="{C33D7AA5-6CE2-B740-BFA1-62E55E288533}"/>
              </a:ext>
            </a:extLst>
          </p:cNvPr>
          <p:cNvSpPr/>
          <p:nvPr userDrawn="1"/>
        </p:nvSpPr>
        <p:spPr>
          <a:xfrm>
            <a:off x="5588246" y="6451744"/>
            <a:ext cx="2302357" cy="259339"/>
          </a:xfrm>
          <a:prstGeom prst="rect">
            <a:avLst/>
          </a:prstGeom>
        </p:spPr>
        <p:txBody>
          <a:bodyPr wrap="square" anchor="t">
            <a:spAutoFit/>
          </a:bodyPr>
          <a:lstStyle/>
          <a:p>
            <a:r>
              <a:rPr lang="es" sz="1100" b="0" i="0" strike="noStrike" cap="none" spc="0" baseline="0">
                <a:solidFill>
                  <a:srgbClr val="000000"/>
                </a:solidFill>
                <a:effectLst/>
                <a:latin typeface="Franklin Gothic Book"/>
                <a:ea typeface="Franklin Gothic Book"/>
                <a:cs typeface="Franklin Gothic Book"/>
              </a:rPr>
              <a:t>Septiembre de 2018</a:t>
            </a:r>
          </a:p>
        </p:txBody>
      </p:sp>
    </p:spTree>
    <p:extLst>
      <p:ext uri="{BB962C8B-B14F-4D97-AF65-F5344CB8AC3E}">
        <p14:creationId xmlns:p14="http://schemas.microsoft.com/office/powerpoint/2010/main" val="2270324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8" r:id="rId8"/>
  </p:sldLayoutIdLst>
  <p:transition/>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00000"/>
        </a:lnSpc>
        <a:spcBef>
          <a:spcPct val="20000"/>
        </a:spcBef>
        <a:spcAft>
          <a:spcPts val="1200"/>
        </a:spcAft>
        <a:buClr>
          <a:schemeClr val="tx2"/>
        </a:buClr>
        <a:buFont typeface="Wingdings" panose="05000000000000000000" pitchFamily="2" charset="2"/>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00000"/>
        </a:lnSpc>
        <a:spcBef>
          <a:spcPct val="20000"/>
        </a:spcBef>
        <a:buClr>
          <a:schemeClr val="tx2"/>
        </a:buClr>
        <a:buFont typeface="Franklin Gothic Book" panose="020B0503020102020204" pitchFamily="34" charset="0"/>
        <a:buChar char="●"/>
        <a:defRPr sz="2000" b="0" i="0" u="none"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Courier New" panose="02070309020205020404" pitchFamily="49" charset="0"/>
        <a:buChar char="o"/>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annualcreditreport.co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www.fafsa.gov/"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studentaid.gov/"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hidden="1"/>
          <p:cNvSpPr>
            <a:spLocks noGrp="1"/>
          </p:cNvSpPr>
          <p:nvPr>
            <p:ph type="ctrTitle"/>
          </p:nvPr>
        </p:nvSpPr>
        <p:spPr/>
        <p:txBody>
          <a:bodyPr>
            <a:normAutofit fontScale="90000"/>
          </a:bodyPr>
          <a:lstStyle/>
          <a:p>
            <a:r>
              <a:rPr lang="en-US"/>
              <a:t>Module 10: Building Your Financial Future</a:t>
            </a:r>
          </a:p>
        </p:txBody>
      </p:sp>
      <p:pic>
        <p:nvPicPr>
          <p:cNvPr id="6" name="Picture Placeholder 2" descr="Imagen icónica del Módulo 10. Un camino que conduce al horizonte, con un signo de dólar y una flecha hacia arriba al final del camino, rodeado de hierba verde&#10;&#10;"/>
          <p:cNvPicPr>
            <a:picLocks noChangeAspect="1"/>
          </p:cNvPicPr>
          <p:nvPr/>
        </p:nvPicPr>
        <p:blipFill>
          <a:blip r:embed="rId3">
            <a:extLst>
              <a:ext uri="{28A0092B-C50C-407E-A947-70E740481C1C}">
                <a14:useLocalDpi xmlns:a14="http://schemas.microsoft.com/office/drawing/2010/main"/>
              </a:ext>
            </a:extLst>
          </a:blip>
          <a:srcRect l="6311" t="7305" r="8347" b="4215"/>
          <a:stretch>
            <a:fillRect/>
          </a:stretch>
        </p:blipFill>
        <p:spPr>
          <a:xfrm>
            <a:off x="1403184" y="1"/>
            <a:ext cx="6189989" cy="4345524"/>
          </a:xfrm>
          <a:prstGeom prst="rect">
            <a:avLst/>
          </a:prstGeom>
        </p:spPr>
      </p:pic>
      <p:sp>
        <p:nvSpPr>
          <p:cNvPr id="8" name="Rectangle 7" descr="Black rectangle to frame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Logotipo de Money Smart&#10;">
            <a:extLst>
              <a:ext uri="{FF2B5EF4-FFF2-40B4-BE49-F238E27FC236}">
                <a16:creationId xmlns:a16="http://schemas.microsoft.com/office/drawing/2014/main" id="{8E7CD632-B063-9648-8F0E-B0EBE5D1B1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7" name="Subtitle 11"/>
          <p:cNvSpPr txBox="1"/>
          <p:nvPr/>
        </p:nvSpPr>
        <p:spPr>
          <a:xfrm>
            <a:off x="2776987" y="4844950"/>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s" sz="1800" b="0" i="0" strike="noStrike" cap="all" spc="120" baseline="0">
                <a:solidFill>
                  <a:srgbClr val="318FC5"/>
                </a:solidFill>
                <a:effectLst/>
                <a:latin typeface="Franklin Gothic Medium"/>
                <a:ea typeface="Franklin Gothic Medium"/>
                <a:cs typeface="Franklin Gothic Medium"/>
              </a:rPr>
              <a:t>Módulo 10</a:t>
            </a:r>
          </a:p>
        </p:txBody>
      </p:sp>
      <p:sp>
        <p:nvSpPr>
          <p:cNvPr id="12" name="Title 1"/>
          <p:cNvSpPr txBox="1"/>
          <p:nvPr/>
        </p:nvSpPr>
        <p:spPr>
          <a:xfrm>
            <a:off x="2722793" y="5261479"/>
            <a:ext cx="5263778" cy="1085705"/>
          </a:xfrm>
          <a:prstGeom prst="rect">
            <a:avLst/>
          </a:prstGeom>
        </p:spPr>
        <p:txBody>
          <a:bodyPr vert="horz" lIns="91440" tIns="45720" rIns="91440" bIns="45720" rtlCol="0" anchor="ctr"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s" sz="3200" b="0" i="0" strike="noStrike" cap="none" spc="-80" baseline="0" dirty="0">
                <a:solidFill>
                  <a:srgbClr val="000000"/>
                </a:solidFill>
                <a:effectLst/>
                <a:latin typeface="Franklin Gothic Medium"/>
                <a:ea typeface="Franklin Gothic Medium"/>
                <a:cs typeface="Franklin Gothic Medium"/>
              </a:rPr>
              <a:t>Establecer su futuro financiero</a:t>
            </a:r>
          </a:p>
        </p:txBody>
      </p:sp>
      <p:sp>
        <p:nvSpPr>
          <p:cNvPr id="10" name="Rectangle 9"/>
          <p:cNvSpPr/>
          <p:nvPr/>
        </p:nvSpPr>
        <p:spPr>
          <a:xfrm>
            <a:off x="1403184" y="6378742"/>
            <a:ext cx="1368204" cy="183063"/>
          </a:xfrm>
          <a:prstGeom prst="rect">
            <a:avLst/>
          </a:prstGeom>
        </p:spPr>
        <p:txBody>
          <a:bodyPr wrap="none" lIns="0" tIns="0" rIns="0" bIns="0">
            <a:spAutoFit/>
          </a:bodyPr>
          <a:lstStyle/>
          <a:p>
            <a:r>
              <a:rPr lang="es" sz="1200" b="0" i="0" strike="noStrike" cap="none" spc="0" baseline="0">
                <a:solidFill>
                  <a:srgbClr val="000000"/>
                </a:solidFill>
                <a:effectLst/>
                <a:latin typeface="Franklin Gothic Book"/>
                <a:ea typeface="Franklin Gothic Book"/>
                <a:cs typeface="Franklin Gothic Book"/>
              </a:rPr>
              <a:t>Septiembre de 2018</a:t>
            </a:r>
          </a:p>
        </p:txBody>
      </p:sp>
      <p:sp>
        <p:nvSpPr>
          <p:cNvPr id="13" name="Rectangle 12" descr="Cuadro azul para enmarcar el número de página&#10;">
            <a:extLst>
              <a:ext uri="{FF2B5EF4-FFF2-40B4-BE49-F238E27FC236}">
                <a16:creationId xmlns:a16="http://schemas.microsoft.com/office/drawing/2014/main" id="{D7D77DD7-5584-A943-9084-FC5BE9FF31F5}"/>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lide Number Placeholder 2">
            <a:extLst>
              <a:ext uri="{FF2B5EF4-FFF2-40B4-BE49-F238E27FC236}">
                <a16:creationId xmlns:a16="http://schemas.microsoft.com/office/drawing/2014/main" id="{6D6BE5EB-4118-9741-9A68-CB8D80C9CBF7}"/>
              </a:ext>
            </a:extLst>
          </p:cNvPr>
          <p:cNvSpPr>
            <a:spLocks noGrp="1"/>
          </p:cNvSpPr>
          <p:nvPr>
            <p:ph type="sldNum" sz="quarter" idx="12"/>
          </p:nvPr>
        </p:nvSpPr>
        <p:spPr/>
        <p:txBody>
          <a:bodyPr/>
          <a:lstStyle/>
          <a:p>
            <a:fld id="{AF83BEB6-139A-B746-BC33-1F5B6187E651}" type="slidenum">
              <a:rPr lang="en-US" smtClean="0">
                <a:solidFill>
                  <a:prstClr val="black"/>
                </a:solidFill>
              </a:rPr>
              <a:t>1</a:t>
            </a:fld>
            <a:endParaRPr lang="en-US">
              <a:solidFill>
                <a:prstClr val="black"/>
              </a:solidFill>
            </a:endParaRPr>
          </a:p>
        </p:txBody>
      </p:sp>
    </p:spTree>
    <p:extLst>
      <p:ext uri="{BB962C8B-B14F-4D97-AF65-F5344CB8AC3E}">
        <p14:creationId xmlns:p14="http://schemas.microsoft.com/office/powerpoint/2010/main" val="136538234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130" y="571500"/>
            <a:ext cx="8091190" cy="1208216"/>
          </a:xfrm>
        </p:spPr>
        <p:txBody>
          <a:bodyPr>
            <a:normAutofit fontScale="90000"/>
          </a:bodyPr>
          <a:lstStyle/>
          <a:p>
            <a:r>
              <a:rPr lang="es" sz="4000" b="0" i="0" strike="noStrike" cap="none" spc="-60" baseline="0" dirty="0">
                <a:solidFill>
                  <a:srgbClr val="318FC5"/>
                </a:solidFill>
                <a:effectLst/>
                <a:latin typeface="Franklin Gothic Medium"/>
                <a:ea typeface="Franklin Gothic Medium"/>
                <a:cs typeface="Franklin Gothic Medium"/>
              </a:rPr>
              <a:t>Aplíquelo: Desarrollando mi plan para crear mas activos</a:t>
            </a:r>
            <a:r>
              <a:rPr sz="3600" dirty="0"/>
              <a:t/>
            </a:r>
            <a:br>
              <a:rPr sz="3600" dirty="0"/>
            </a:br>
            <a:r>
              <a:rPr lang="es" sz="3600" b="0" i="0" strike="noStrike" cap="none" spc="-60" baseline="0" dirty="0">
                <a:solidFill>
                  <a:srgbClr val="318FC5"/>
                </a:solidFill>
                <a:effectLst/>
                <a:latin typeface="Franklin Gothic Medium"/>
                <a:ea typeface="Franklin Gothic Medium"/>
                <a:cs typeface="Franklin Gothic Medium"/>
              </a:rPr>
              <a:t> </a:t>
            </a:r>
            <a:r>
              <a:rPr lang="es" sz="4000" b="0" i="0" strike="noStrike" cap="none" spc="-60" baseline="0" dirty="0">
                <a:solidFill>
                  <a:srgbClr val="318FC5"/>
                </a:solidFill>
                <a:effectLst/>
                <a:latin typeface="Franklin Gothic Medium"/>
                <a:ea typeface="Franklin Gothic Medium"/>
                <a:cs typeface="Franklin Gothic Medium"/>
              </a:rPr>
              <a:t> </a:t>
            </a:r>
            <a:r>
              <a:rPr lang="es" sz="2700" b="0" i="0" strike="noStrike" cap="none" spc="-60" baseline="0" dirty="0">
                <a:solidFill>
                  <a:srgbClr val="318FC5"/>
                </a:solidFill>
                <a:effectLst/>
                <a:latin typeface="Franklin Gothic Medium"/>
                <a:ea typeface="Franklin Gothic Medium"/>
                <a:cs typeface="Franklin Gothic Medium"/>
              </a:rPr>
              <a:t>Consulte la página 8 en su Guía del participante</a:t>
            </a:r>
          </a:p>
        </p:txBody>
      </p:sp>
      <p:pic>
        <p:nvPicPr>
          <p:cNvPr id="6" name="Picture 5" descr="Captura de pantalla de Aplíquelo: Desarrollando mi plan para crear más activos de la Guía del participante. Se muestra solo con fines de navegación.&#10;&#10;">
            <a:extLst>
              <a:ext uri="{FF2B5EF4-FFF2-40B4-BE49-F238E27FC236}">
                <a16:creationId xmlns:a16="http://schemas.microsoft.com/office/drawing/2014/main" id="{93C1F145-1E7B-4CAC-A962-794BACE0D192}"/>
              </a:ext>
            </a:extLst>
          </p:cNvPr>
          <p:cNvPicPr>
            <a:picLocks noChangeAspect="1"/>
          </p:cNvPicPr>
          <p:nvPr/>
        </p:nvPicPr>
        <p:blipFill rotWithShape="1">
          <a:blip r:embed="rId2"/>
          <a:srcRect l="24381" t="34915" r="38952" b="17093"/>
          <a:stretch/>
        </p:blipFill>
        <p:spPr>
          <a:xfrm>
            <a:off x="1421743" y="1882353"/>
            <a:ext cx="6387603" cy="4218228"/>
          </a:xfrm>
          <a:prstGeom prst="rect">
            <a:avLst/>
          </a:prstGeom>
          <a:ln>
            <a:noFill/>
          </a:ln>
          <a:effectLst>
            <a:outerShdw blurRad="292100" dist="139700" dir="2700000" algn="tl" rotWithShape="0">
              <a:srgbClr val="333333">
                <a:alpha val="65000"/>
              </a:srgbClr>
            </a:outerShdw>
          </a:effectLst>
        </p:spPr>
      </p:pic>
      <p:sp>
        <p:nvSpPr>
          <p:cNvPr id="3" name="Slide Number Placeholder 2">
            <a:extLst>
              <a:ext uri="{FF2B5EF4-FFF2-40B4-BE49-F238E27FC236}">
                <a16:creationId xmlns:a16="http://schemas.microsoft.com/office/drawing/2014/main" id="{70D7547B-9EFB-D046-8972-9F32A93D2B54}"/>
              </a:ext>
            </a:extLst>
          </p:cNvPr>
          <p:cNvSpPr>
            <a:spLocks noGrp="1"/>
          </p:cNvSpPr>
          <p:nvPr>
            <p:ph type="sldNum" sz="quarter" idx="4"/>
          </p:nvPr>
        </p:nvSpPr>
        <p:spPr/>
        <p:txBody>
          <a:bodyPr/>
          <a:lstStyle/>
          <a:p>
            <a:fld id="{AF83BEB6-139A-B746-BC33-1F5B6187E651}" type="slidenum">
              <a:rPr lang="en-US" smtClean="0"/>
              <a:t>10</a:t>
            </a:fld>
            <a:endParaRPr lang="en-US"/>
          </a:p>
        </p:txBody>
      </p:sp>
    </p:spTree>
    <p:extLst>
      <p:ext uri="{BB962C8B-B14F-4D97-AF65-F5344CB8AC3E}">
        <p14:creationId xmlns:p14="http://schemas.microsoft.com/office/powerpoint/2010/main" val="31319852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 sz="3600" b="0" i="0" strike="noStrike" cap="none" spc="-60" baseline="0">
                <a:solidFill>
                  <a:srgbClr val="318FC5"/>
                </a:solidFill>
                <a:effectLst/>
                <a:latin typeface="Franklin Gothic Medium"/>
                <a:ea typeface="Franklin Gothic Medium"/>
                <a:cs typeface="Franklin Gothic Medium"/>
              </a:rPr>
              <a:t>Sección 1: Recordar la conclusión principal</a:t>
            </a:r>
          </a:p>
        </p:txBody>
      </p:sp>
      <p:sp>
        <p:nvSpPr>
          <p:cNvPr id="3" name="Content Placeholder 2"/>
          <p:cNvSpPr>
            <a:spLocks noGrp="1"/>
          </p:cNvSpPr>
          <p:nvPr>
            <p:ph idx="1"/>
          </p:nvPr>
        </p:nvSpPr>
        <p:spPr>
          <a:xfrm>
            <a:off x="611873" y="1416581"/>
            <a:ext cx="7004663" cy="4966171"/>
          </a:xfrm>
        </p:spPr>
        <p:txBody>
          <a:bodyPr>
            <a:normAutofit/>
          </a:bodyPr>
          <a:lstStyle/>
          <a:p>
            <a:pPr marL="0" indent="0">
              <a:lnSpc>
                <a:spcPct val="160000"/>
              </a:lnSpc>
              <a:spcAft>
                <a:spcPts val="4200"/>
              </a:spcAft>
              <a:buNone/>
            </a:pPr>
            <a:r>
              <a:rPr lang="es" sz="3600" b="0" i="1" strike="noStrike" cap="none" spc="0" baseline="0" dirty="0">
                <a:solidFill>
                  <a:srgbClr val="000000"/>
                </a:solidFill>
                <a:effectLst/>
                <a:latin typeface="Franklin Gothic Medium"/>
                <a:ea typeface="Franklin Gothic Medium"/>
                <a:cs typeface="Franklin Gothic Medium"/>
              </a:rPr>
              <a:t>Los activos pueden conducir a</a:t>
            </a:r>
            <a:r>
              <a:rPr sz="3600" dirty="0"/>
              <a:t/>
            </a:r>
            <a:br>
              <a:rPr sz="3600" dirty="0"/>
            </a:br>
            <a:r>
              <a:rPr lang="es" sz="3600" b="0" i="1" strike="noStrike" cap="none" spc="0" baseline="0" dirty="0">
                <a:solidFill>
                  <a:srgbClr val="000000"/>
                </a:solidFill>
                <a:effectLst/>
                <a:latin typeface="Franklin Gothic Medium"/>
                <a:ea typeface="Franklin Gothic Medium"/>
                <a:cs typeface="Franklin Gothic Medium"/>
              </a:rPr>
              <a:t>la riqueza y </a:t>
            </a:r>
            <a:r>
              <a:rPr sz="3600" dirty="0"/>
              <a:t/>
            </a:r>
            <a:br>
              <a:rPr sz="3600" dirty="0"/>
            </a:br>
            <a:r>
              <a:rPr lang="es" sz="3600" b="0" i="1" strike="noStrike" cap="none" spc="0" baseline="0" dirty="0">
                <a:solidFill>
                  <a:srgbClr val="000000"/>
                </a:solidFill>
                <a:effectLst/>
                <a:latin typeface="Franklin Gothic Medium"/>
                <a:ea typeface="Franklin Gothic Medium"/>
                <a:cs typeface="Franklin Gothic Medium"/>
              </a:rPr>
              <a:t>seguridad financiera. </a:t>
            </a:r>
          </a:p>
        </p:txBody>
      </p:sp>
      <p:sp>
        <p:nvSpPr>
          <p:cNvPr id="5" name="Slide Number Placeholder 4">
            <a:extLst>
              <a:ext uri="{FF2B5EF4-FFF2-40B4-BE49-F238E27FC236}">
                <a16:creationId xmlns:a16="http://schemas.microsoft.com/office/drawing/2014/main" id="{9E7D56A0-131E-774D-B668-CC647A5FB19D}"/>
              </a:ext>
            </a:extLst>
          </p:cNvPr>
          <p:cNvSpPr>
            <a:spLocks noGrp="1"/>
          </p:cNvSpPr>
          <p:nvPr>
            <p:ph type="sldNum" sz="quarter" idx="4"/>
          </p:nvPr>
        </p:nvSpPr>
        <p:spPr/>
        <p:txBody>
          <a:bodyPr/>
          <a:lstStyle/>
          <a:p>
            <a:fld id="{AF83BEB6-139A-B746-BC33-1F5B6187E651}" type="slidenum">
              <a:rPr lang="en-US" smtClean="0"/>
              <a:t>11</a:t>
            </a:fld>
            <a:endParaRPr lang="en-US"/>
          </a:p>
        </p:txBody>
      </p:sp>
    </p:spTree>
    <p:extLst>
      <p:ext uri="{BB962C8B-B14F-4D97-AF65-F5344CB8AC3E}">
        <p14:creationId xmlns:p14="http://schemas.microsoft.com/office/powerpoint/2010/main" val="181525380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2: How Assets Create a Financial Foundation</a:t>
            </a:r>
          </a:p>
        </p:txBody>
      </p:sp>
      <p:sp>
        <p:nvSpPr>
          <p:cNvPr id="6" name="Content Placeholder 5"/>
          <p:cNvSpPr>
            <a:spLocks noGrp="1"/>
          </p:cNvSpPr>
          <p:nvPr>
            <p:ph sz="quarter" idx="12"/>
          </p:nvPr>
        </p:nvSpPr>
        <p:spPr/>
        <p:txBody>
          <a:bodyPr>
            <a:normAutofit lnSpcReduction="10000"/>
          </a:bodyPr>
          <a:lstStyle/>
          <a:p>
            <a:r>
              <a:rPr lang="es" sz="2400" b="0" i="0" strike="noStrike" cap="none" spc="0" baseline="0">
                <a:solidFill>
                  <a:srgbClr val="318FC5"/>
                </a:solidFill>
                <a:effectLst/>
                <a:latin typeface="Franklin Gothic Medium"/>
                <a:ea typeface="Franklin Gothic Medium"/>
                <a:cs typeface="Franklin Gothic Medium"/>
              </a:rPr>
              <a:t>Sección 2</a:t>
            </a:r>
          </a:p>
        </p:txBody>
      </p:sp>
      <p:sp>
        <p:nvSpPr>
          <p:cNvPr id="3" name="Subtitle 2"/>
          <p:cNvSpPr>
            <a:spLocks noGrp="1"/>
          </p:cNvSpPr>
          <p:nvPr>
            <p:ph type="body" sz="quarter" idx="11"/>
          </p:nvPr>
        </p:nvSpPr>
        <p:spPr>
          <a:xfrm>
            <a:off x="457654" y="949570"/>
            <a:ext cx="3059567" cy="3649862"/>
          </a:xfrm>
        </p:spPr>
        <p:txBody>
          <a:bodyPr>
            <a:normAutofit fontScale="97500"/>
          </a:bodyPr>
          <a:lstStyle/>
          <a:p>
            <a:r>
              <a:rPr lang="es" sz="4000" b="0" i="0" strike="noStrike" cap="none" spc="0" baseline="0" dirty="0">
                <a:solidFill>
                  <a:srgbClr val="000000"/>
                </a:solidFill>
                <a:effectLst/>
                <a:latin typeface="Franklin Gothic Medium"/>
                <a:ea typeface="Franklin Gothic Medium"/>
                <a:cs typeface="Franklin Gothic Medium"/>
              </a:rPr>
              <a:t>Cómo los activos crean una base financiera</a:t>
            </a:r>
          </a:p>
          <a:p>
            <a:endParaRPr lang="en-US" sz="1800" dirty="0">
              <a:latin typeface="Franklin Gothic Book" panose="020B0503020102020204" pitchFamily="34" charset="0"/>
            </a:endParaRPr>
          </a:p>
          <a:p>
            <a:r>
              <a:rPr lang="es" sz="1800" b="0" i="0" strike="noStrike" cap="none" spc="0" baseline="0" dirty="0">
                <a:solidFill>
                  <a:srgbClr val="000000"/>
                </a:solidFill>
                <a:effectLst/>
                <a:latin typeface="Franklin Gothic Book"/>
                <a:ea typeface="Franklin Gothic Book"/>
                <a:cs typeface="Franklin Gothic Book"/>
              </a:rPr>
              <a:t>Consulte la pág. 10 de su Guía del participante</a:t>
            </a:r>
          </a:p>
        </p:txBody>
      </p:sp>
      <p:pic>
        <p:nvPicPr>
          <p:cNvPr id="2" name="Picture 1" descr="Caricatura de una casa en construcción&#10;"/>
          <p:cNvPicPr>
            <a:picLocks noChangeAspect="1"/>
          </p:cNvPicPr>
          <p:nvPr/>
        </p:nvPicPr>
        <p:blipFill>
          <a:blip r:embed="rId2"/>
          <a:stretch>
            <a:fillRect/>
          </a:stretch>
        </p:blipFill>
        <p:spPr>
          <a:xfrm>
            <a:off x="3891277" y="1239118"/>
            <a:ext cx="5252723" cy="3723279"/>
          </a:xfrm>
          <a:prstGeom prst="rect">
            <a:avLst/>
          </a:prstGeom>
        </p:spPr>
      </p:pic>
      <p:sp>
        <p:nvSpPr>
          <p:cNvPr id="5" name="Slide Number Placeholder 4">
            <a:extLst>
              <a:ext uri="{FF2B5EF4-FFF2-40B4-BE49-F238E27FC236}">
                <a16:creationId xmlns:a16="http://schemas.microsoft.com/office/drawing/2014/main" id="{88DC52F4-D28E-1D47-B8D9-670E53D9B91C}"/>
              </a:ext>
            </a:extLst>
          </p:cNvPr>
          <p:cNvSpPr>
            <a:spLocks noGrp="1"/>
          </p:cNvSpPr>
          <p:nvPr>
            <p:ph type="sldNum" sz="quarter" idx="4"/>
          </p:nvPr>
        </p:nvSpPr>
        <p:spPr/>
        <p:txBody>
          <a:bodyPr/>
          <a:lstStyle/>
          <a:p>
            <a:fld id="{AF83BEB6-139A-B746-BC33-1F5B6187E651}" type="slidenum">
              <a:rPr lang="en-US" smtClean="0"/>
              <a:t>12</a:t>
            </a:fld>
            <a:endParaRPr lang="en-US"/>
          </a:p>
        </p:txBody>
      </p:sp>
    </p:spTree>
    <p:extLst>
      <p:ext uri="{BB962C8B-B14F-4D97-AF65-F5344CB8AC3E}">
        <p14:creationId xmlns:p14="http://schemas.microsoft.com/office/powerpoint/2010/main" val="73540928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Sección 2: Conclusión principal</a:t>
            </a:r>
          </a:p>
        </p:txBody>
      </p:sp>
      <p:sp>
        <p:nvSpPr>
          <p:cNvPr id="3" name="Content Placeholder 2"/>
          <p:cNvSpPr>
            <a:spLocks noGrp="1"/>
          </p:cNvSpPr>
          <p:nvPr>
            <p:ph idx="1"/>
          </p:nvPr>
        </p:nvSpPr>
        <p:spPr>
          <a:xfrm>
            <a:off x="665261" y="1249415"/>
            <a:ext cx="4847265" cy="4958031"/>
          </a:xfrm>
        </p:spPr>
        <p:txBody>
          <a:bodyPr>
            <a:normAutofit lnSpcReduction="10000"/>
          </a:bodyPr>
          <a:lstStyle/>
          <a:p>
            <a:pPr marL="0" indent="0">
              <a:lnSpc>
                <a:spcPct val="140000"/>
              </a:lnSpc>
              <a:spcAft>
                <a:spcPts val="2400"/>
              </a:spcAft>
              <a:buNone/>
            </a:pPr>
            <a:r>
              <a:rPr lang="es" sz="3200" b="0" i="1" strike="noStrike" cap="none" spc="0" baseline="0" dirty="0">
                <a:solidFill>
                  <a:srgbClr val="000000"/>
                </a:solidFill>
                <a:effectLst/>
                <a:latin typeface="Franklin Gothic Medium"/>
                <a:ea typeface="Franklin Gothic Medium"/>
                <a:cs typeface="Franklin Gothic Medium"/>
              </a:rPr>
              <a:t>El patrimonio neto es una buena medida de su estabilidad financiera. Calcule su patrimonio neto restando sus pasivos     (dinero que le debe a otros) de sus activos.</a:t>
            </a:r>
          </a:p>
          <a:p>
            <a:endParaRPr lang="en-US" sz="3200" dirty="0"/>
          </a:p>
        </p:txBody>
      </p:sp>
      <p:sp>
        <p:nvSpPr>
          <p:cNvPr id="5" name="Slide Number Placeholder 4">
            <a:extLst>
              <a:ext uri="{FF2B5EF4-FFF2-40B4-BE49-F238E27FC236}">
                <a16:creationId xmlns:a16="http://schemas.microsoft.com/office/drawing/2014/main" id="{CAD5BF8B-DD41-454E-B8C3-111248099853}"/>
              </a:ext>
            </a:extLst>
          </p:cNvPr>
          <p:cNvSpPr>
            <a:spLocks noGrp="1"/>
          </p:cNvSpPr>
          <p:nvPr>
            <p:ph type="sldNum" sz="quarter" idx="4"/>
          </p:nvPr>
        </p:nvSpPr>
        <p:spPr/>
        <p:txBody>
          <a:bodyPr/>
          <a:lstStyle/>
          <a:p>
            <a:fld id="{AF83BEB6-139A-B746-BC33-1F5B6187E651}" type="slidenum">
              <a:rPr lang="en-US" smtClean="0"/>
              <a:t>13</a:t>
            </a:fld>
            <a:endParaRPr lang="en-US"/>
          </a:p>
        </p:txBody>
      </p:sp>
    </p:spTree>
    <p:extLst>
      <p:ext uri="{BB962C8B-B14F-4D97-AF65-F5344CB8AC3E}">
        <p14:creationId xmlns:p14="http://schemas.microsoft.com/office/powerpoint/2010/main" val="311346534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dirty="0">
                <a:solidFill>
                  <a:srgbClr val="318FC5"/>
                </a:solidFill>
                <a:effectLst/>
                <a:latin typeface="Franklin Gothic Medium"/>
                <a:ea typeface="Franklin Gothic Medium"/>
                <a:cs typeface="Franklin Gothic Medium"/>
              </a:rPr>
              <a:t>Activos, pasivos y capital neto</a:t>
            </a:r>
          </a:p>
        </p:txBody>
      </p:sp>
      <p:sp>
        <p:nvSpPr>
          <p:cNvPr id="3" name="Content Placeholder 2"/>
          <p:cNvSpPr>
            <a:spLocks noGrp="1"/>
          </p:cNvSpPr>
          <p:nvPr>
            <p:ph idx="1"/>
          </p:nvPr>
        </p:nvSpPr>
        <p:spPr>
          <a:xfrm>
            <a:off x="577986" y="1424723"/>
            <a:ext cx="7499214" cy="3970237"/>
          </a:xfrm>
        </p:spPr>
        <p:txBody>
          <a:bodyPr>
            <a:normAutofit lnSpcReduction="10000"/>
          </a:bodyPr>
          <a:lstStyle/>
          <a:p>
            <a:pPr>
              <a:spcAft>
                <a:spcPct val="0"/>
              </a:spcAft>
            </a:pPr>
            <a:r>
              <a:rPr lang="es" sz="3200" b="0" i="0" strike="noStrike" cap="none" spc="0" baseline="0" dirty="0">
                <a:solidFill>
                  <a:srgbClr val="000000"/>
                </a:solidFill>
                <a:effectLst/>
                <a:latin typeface="Franklin Gothic Medium"/>
                <a:ea typeface="Franklin Gothic Medium"/>
                <a:cs typeface="Franklin Gothic Medium"/>
              </a:rPr>
              <a:t>Activo</a:t>
            </a:r>
          </a:p>
          <a:p>
            <a:pPr lvl="1">
              <a:spcBef>
                <a:spcPct val="0"/>
              </a:spcBef>
              <a:buFont typeface="Arial" pitchFamily="34" charset="0"/>
              <a:buChar char="•"/>
            </a:pPr>
            <a:r>
              <a:rPr lang="es" sz="2800" b="0" i="0" strike="noStrike" cap="none" spc="0" baseline="0" dirty="0">
                <a:solidFill>
                  <a:srgbClr val="000000"/>
                </a:solidFill>
                <a:effectLst/>
                <a:latin typeface="Franklin Gothic Book"/>
                <a:ea typeface="Franklin Gothic Book"/>
                <a:cs typeface="Franklin Gothic Book"/>
              </a:rPr>
              <a:t>Algo que usted posee que tiene valor</a:t>
            </a:r>
          </a:p>
          <a:p>
            <a:pPr>
              <a:spcBef>
                <a:spcPts val="1200"/>
              </a:spcBef>
              <a:spcAft>
                <a:spcPct val="0"/>
              </a:spcAft>
            </a:pPr>
            <a:r>
              <a:rPr lang="es" sz="3200" dirty="0">
                <a:solidFill>
                  <a:srgbClr val="000000"/>
                </a:solidFill>
                <a:ea typeface="Franklin Gothic Medium"/>
              </a:rPr>
              <a:t>Pasivos</a:t>
            </a:r>
            <a:endParaRPr lang="es" sz="3200" b="0" i="0" strike="noStrike" cap="none" spc="0" baseline="0" dirty="0">
              <a:solidFill>
                <a:srgbClr val="000000"/>
              </a:solidFill>
              <a:effectLst/>
              <a:latin typeface="Franklin Gothic Medium"/>
              <a:ea typeface="Franklin Gothic Medium"/>
              <a:cs typeface="Franklin Gothic Medium"/>
            </a:endParaRPr>
          </a:p>
          <a:p>
            <a:pPr lvl="1">
              <a:spcBef>
                <a:spcPct val="0"/>
              </a:spcBef>
              <a:spcAft>
                <a:spcPts val="1200"/>
              </a:spcAft>
              <a:buFont typeface="Arial" pitchFamily="34" charset="0"/>
              <a:buChar char="•"/>
            </a:pPr>
            <a:r>
              <a:rPr lang="es" sz="2800" b="0" i="0" strike="noStrike" cap="none" spc="0" baseline="0" dirty="0">
                <a:solidFill>
                  <a:srgbClr val="000000"/>
                </a:solidFill>
                <a:effectLst/>
                <a:latin typeface="Franklin Gothic Book"/>
                <a:ea typeface="Franklin Gothic Book"/>
                <a:cs typeface="Franklin Gothic Book"/>
              </a:rPr>
              <a:t>Algo que le debe a otros, generalmente dinero</a:t>
            </a:r>
          </a:p>
          <a:p>
            <a:pPr>
              <a:spcBef>
                <a:spcPts val="600"/>
              </a:spcBef>
              <a:spcAft>
                <a:spcPct val="0"/>
              </a:spcAft>
            </a:pPr>
            <a:r>
              <a:rPr lang="es" sz="3200" b="0" i="0" strike="noStrike" cap="none" spc="0" baseline="0" dirty="0">
                <a:solidFill>
                  <a:srgbClr val="000000"/>
                </a:solidFill>
                <a:effectLst/>
                <a:latin typeface="Franklin Gothic Medium"/>
                <a:ea typeface="Franklin Gothic Medium"/>
                <a:cs typeface="Franklin Gothic Medium"/>
              </a:rPr>
              <a:t>Capital</a:t>
            </a:r>
            <a:r>
              <a:rPr lang="es" sz="3200" b="0" i="0" strike="noStrike" cap="none" spc="0" dirty="0">
                <a:solidFill>
                  <a:srgbClr val="000000"/>
                </a:solidFill>
                <a:effectLst/>
                <a:latin typeface="Franklin Gothic Medium"/>
                <a:ea typeface="Franklin Gothic Medium"/>
                <a:cs typeface="Franklin Gothic Medium"/>
              </a:rPr>
              <a:t> neto</a:t>
            </a:r>
            <a:endParaRPr lang="es" sz="3200" b="0" i="0" strike="noStrike" cap="none" spc="0" baseline="0" dirty="0">
              <a:solidFill>
                <a:srgbClr val="000000"/>
              </a:solidFill>
              <a:effectLst/>
              <a:latin typeface="Franklin Gothic Medium"/>
              <a:ea typeface="Franklin Gothic Medium"/>
              <a:cs typeface="Franklin Gothic Medium"/>
            </a:endParaRPr>
          </a:p>
          <a:p>
            <a:pPr lvl="1">
              <a:spcBef>
                <a:spcPct val="0"/>
              </a:spcBef>
              <a:buFont typeface="Arial" pitchFamily="34" charset="0"/>
              <a:buChar char="•"/>
            </a:pPr>
            <a:r>
              <a:rPr lang="es" sz="2800" b="0" i="0" strike="noStrike" cap="none" spc="0" baseline="0" dirty="0">
                <a:solidFill>
                  <a:srgbClr val="000000"/>
                </a:solidFill>
                <a:effectLst/>
                <a:latin typeface="Franklin Gothic Book"/>
                <a:ea typeface="Franklin Gothic Book"/>
                <a:cs typeface="Franklin Gothic Book"/>
              </a:rPr>
              <a:t>El valor de un activo menos el pasivo relacionado con ese activo</a:t>
            </a:r>
          </a:p>
        </p:txBody>
      </p:sp>
      <p:sp>
        <p:nvSpPr>
          <p:cNvPr id="7" name="TextBox 6">
            <a:extLst>
              <a:ext uri="{FF2B5EF4-FFF2-40B4-BE49-F238E27FC236}">
                <a16:creationId xmlns:a16="http://schemas.microsoft.com/office/drawing/2014/main" id="{3B400929-FB31-7B42-9C20-2BCE4264D323}"/>
              </a:ext>
            </a:extLst>
          </p:cNvPr>
          <p:cNvSpPr txBox="1"/>
          <p:nvPr/>
        </p:nvSpPr>
        <p:spPr>
          <a:xfrm>
            <a:off x="1417274" y="5232310"/>
            <a:ext cx="1728706" cy="1077218"/>
          </a:xfrm>
          <a:prstGeom prst="rect">
            <a:avLst/>
          </a:prstGeom>
          <a:noFill/>
        </p:spPr>
        <p:txBody>
          <a:bodyPr wrap="square" rtlCol="0">
            <a:spAutoFit/>
          </a:bodyPr>
          <a:lstStyle/>
          <a:p>
            <a:pPr algn="ctr"/>
            <a:r>
              <a:rPr lang="es" sz="3200" b="1" i="0" strike="noStrike" cap="none" spc="0" baseline="0" dirty="0">
                <a:solidFill>
                  <a:srgbClr val="000000"/>
                </a:solidFill>
                <a:effectLst/>
                <a:latin typeface="Segoe Print"/>
                <a:ea typeface="Segoe Print"/>
                <a:cs typeface="Segoe Print"/>
              </a:rPr>
              <a:t>Capital neto </a:t>
            </a:r>
          </a:p>
        </p:txBody>
      </p:sp>
      <p:sp>
        <p:nvSpPr>
          <p:cNvPr id="8" name="TextBox 7">
            <a:extLst>
              <a:ext uri="{FF2B5EF4-FFF2-40B4-BE49-F238E27FC236}">
                <a16:creationId xmlns:a16="http://schemas.microsoft.com/office/drawing/2014/main" id="{ECBB5F6C-4E58-1B47-BF50-9CDCBDF9BDAD}"/>
              </a:ext>
            </a:extLst>
          </p:cNvPr>
          <p:cNvSpPr txBox="1"/>
          <p:nvPr/>
        </p:nvSpPr>
        <p:spPr>
          <a:xfrm>
            <a:off x="3019050" y="5522529"/>
            <a:ext cx="377026" cy="461665"/>
          </a:xfrm>
          <a:prstGeom prst="rect">
            <a:avLst/>
          </a:prstGeom>
          <a:noFill/>
        </p:spPr>
        <p:txBody>
          <a:bodyPr wrap="none" rtlCol="0">
            <a:spAutoFit/>
          </a:bodyPr>
          <a:lstStyle/>
          <a:p>
            <a:r>
              <a:rPr lang="en-US" sz="2400" b="1" dirty="0">
                <a:latin typeface="Segoe Print" panose="02000800000000000000" pitchFamily="2" charset="0"/>
              </a:rPr>
              <a:t>=</a:t>
            </a:r>
          </a:p>
        </p:txBody>
      </p:sp>
      <p:sp>
        <p:nvSpPr>
          <p:cNvPr id="9" name="TextBox 8">
            <a:extLst>
              <a:ext uri="{FF2B5EF4-FFF2-40B4-BE49-F238E27FC236}">
                <a16:creationId xmlns:a16="http://schemas.microsoft.com/office/drawing/2014/main" id="{95BEC5DA-8A77-8E42-8C9F-02D478006B62}"/>
              </a:ext>
            </a:extLst>
          </p:cNvPr>
          <p:cNvSpPr txBox="1"/>
          <p:nvPr/>
        </p:nvSpPr>
        <p:spPr>
          <a:xfrm>
            <a:off x="3388433" y="5280448"/>
            <a:ext cx="1587658" cy="945825"/>
          </a:xfrm>
          <a:prstGeom prst="rect">
            <a:avLst/>
          </a:prstGeom>
          <a:noFill/>
        </p:spPr>
        <p:txBody>
          <a:bodyPr wrap="none" rtlCol="0">
            <a:spAutoFit/>
          </a:bodyPr>
          <a:lstStyle/>
          <a:p>
            <a:pPr algn="ctr"/>
            <a:r>
              <a:rPr lang="es" sz="2800" b="1" i="0" strike="noStrike" cap="none" spc="0" baseline="0" dirty="0">
                <a:solidFill>
                  <a:srgbClr val="000000"/>
                </a:solidFill>
                <a:effectLst/>
                <a:latin typeface="Segoe Print"/>
                <a:ea typeface="Segoe Print"/>
                <a:cs typeface="Segoe Print"/>
              </a:rPr>
              <a:t>Valor del</a:t>
            </a:r>
            <a:r>
              <a:rPr sz="2800" dirty="0"/>
              <a:t/>
            </a:r>
            <a:br>
              <a:rPr sz="2800" dirty="0"/>
            </a:br>
            <a:r>
              <a:rPr lang="es" sz="2800" b="1" i="0" strike="noStrike" cap="none" spc="0" baseline="0" dirty="0">
                <a:solidFill>
                  <a:srgbClr val="000000"/>
                </a:solidFill>
                <a:effectLst/>
                <a:latin typeface="Segoe Print"/>
                <a:ea typeface="Segoe Print"/>
                <a:cs typeface="Segoe Print"/>
              </a:rPr>
              <a:t>activo</a:t>
            </a:r>
          </a:p>
        </p:txBody>
      </p:sp>
      <p:sp>
        <p:nvSpPr>
          <p:cNvPr id="11" name="TextBox 10">
            <a:extLst>
              <a:ext uri="{FF2B5EF4-FFF2-40B4-BE49-F238E27FC236}">
                <a16:creationId xmlns:a16="http://schemas.microsoft.com/office/drawing/2014/main" id="{315BD250-4533-FE48-B0C7-7B84D6FDD506}"/>
              </a:ext>
            </a:extLst>
          </p:cNvPr>
          <p:cNvSpPr txBox="1"/>
          <p:nvPr/>
        </p:nvSpPr>
        <p:spPr>
          <a:xfrm>
            <a:off x="5070691" y="5433277"/>
            <a:ext cx="447558" cy="584775"/>
          </a:xfrm>
          <a:prstGeom prst="rect">
            <a:avLst/>
          </a:prstGeom>
          <a:noFill/>
        </p:spPr>
        <p:txBody>
          <a:bodyPr wrap="none" rtlCol="0">
            <a:spAutoFit/>
          </a:bodyPr>
          <a:lstStyle/>
          <a:p>
            <a:r>
              <a:rPr lang="en-US" sz="3200" b="1" dirty="0">
                <a:latin typeface="Segoe Print" panose="02000800000000000000" pitchFamily="2" charset="0"/>
              </a:rPr>
              <a:t>-</a:t>
            </a:r>
          </a:p>
        </p:txBody>
      </p:sp>
      <p:sp>
        <p:nvSpPr>
          <p:cNvPr id="10" name="TextBox 9">
            <a:extLst>
              <a:ext uri="{FF2B5EF4-FFF2-40B4-BE49-F238E27FC236}">
                <a16:creationId xmlns:a16="http://schemas.microsoft.com/office/drawing/2014/main" id="{72D0F1E5-E00E-9E45-BF7F-B4B5B5A58547}"/>
              </a:ext>
            </a:extLst>
          </p:cNvPr>
          <p:cNvSpPr txBox="1"/>
          <p:nvPr/>
        </p:nvSpPr>
        <p:spPr>
          <a:xfrm>
            <a:off x="5426162" y="5298007"/>
            <a:ext cx="2200966" cy="945825"/>
          </a:xfrm>
          <a:prstGeom prst="rect">
            <a:avLst/>
          </a:prstGeom>
          <a:noFill/>
        </p:spPr>
        <p:txBody>
          <a:bodyPr wrap="none" rtlCol="0">
            <a:spAutoFit/>
          </a:bodyPr>
          <a:lstStyle/>
          <a:p>
            <a:pPr algn="ctr"/>
            <a:r>
              <a:rPr lang="es" sz="2800" b="1" i="0" strike="noStrike" cap="none" spc="0" baseline="0" dirty="0">
                <a:solidFill>
                  <a:srgbClr val="000000"/>
                </a:solidFill>
                <a:effectLst/>
                <a:latin typeface="Segoe Print"/>
                <a:ea typeface="Segoe Print"/>
                <a:cs typeface="Segoe Print"/>
              </a:rPr>
              <a:t>Pasivos</a:t>
            </a:r>
            <a:r>
              <a:rPr sz="2800" dirty="0"/>
              <a:t/>
            </a:r>
            <a:br>
              <a:rPr sz="2800" dirty="0"/>
            </a:br>
            <a:r>
              <a:rPr lang="es" sz="2800" b="1" i="0" strike="noStrike" cap="none" spc="0" baseline="0" dirty="0">
                <a:solidFill>
                  <a:srgbClr val="000000"/>
                </a:solidFill>
                <a:effectLst/>
                <a:latin typeface="Segoe Print"/>
                <a:ea typeface="Segoe Print"/>
                <a:cs typeface="Segoe Print"/>
              </a:rPr>
              <a:t>relacionados</a:t>
            </a:r>
          </a:p>
        </p:txBody>
      </p:sp>
      <p:sp>
        <p:nvSpPr>
          <p:cNvPr id="6" name="Slide Number Placeholder 5">
            <a:extLst>
              <a:ext uri="{FF2B5EF4-FFF2-40B4-BE49-F238E27FC236}">
                <a16:creationId xmlns:a16="http://schemas.microsoft.com/office/drawing/2014/main" id="{E9DD8A64-796D-174D-8A01-6A97E3A24787}"/>
              </a:ext>
            </a:extLst>
          </p:cNvPr>
          <p:cNvSpPr>
            <a:spLocks noGrp="1"/>
          </p:cNvSpPr>
          <p:nvPr>
            <p:ph type="sldNum" sz="quarter" idx="4"/>
          </p:nvPr>
        </p:nvSpPr>
        <p:spPr/>
        <p:txBody>
          <a:bodyPr/>
          <a:lstStyle/>
          <a:p>
            <a:fld id="{AF83BEB6-139A-B746-BC33-1F5B6187E651}" type="slidenum">
              <a:rPr lang="en-US" smtClean="0"/>
              <a:t>14</a:t>
            </a:fld>
            <a:endParaRPr lang="en-US"/>
          </a:p>
        </p:txBody>
      </p:sp>
    </p:spTree>
    <p:extLst>
      <p:ext uri="{BB962C8B-B14F-4D97-AF65-F5344CB8AC3E}">
        <p14:creationId xmlns:p14="http://schemas.microsoft.com/office/powerpoint/2010/main" val="127851147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90077"/>
            <a:ext cx="8036079" cy="1616199"/>
          </a:xfrm>
        </p:spPr>
        <p:txBody>
          <a:bodyPr anchor="t">
            <a:normAutofit/>
          </a:bodyPr>
          <a:lstStyle/>
          <a:p>
            <a:r>
              <a:rPr lang="es" sz="3200" b="0" i="0" strike="noStrike" cap="none" spc="-60" baseline="0" dirty="0">
                <a:solidFill>
                  <a:srgbClr val="318FC5"/>
                </a:solidFill>
                <a:effectLst/>
                <a:latin typeface="Franklin Gothic Medium"/>
                <a:ea typeface="Franklin Gothic Medium"/>
                <a:cs typeface="Franklin Gothic Medium"/>
              </a:rPr>
              <a:t>Pruébelo: Cálculo del pasivo y el capital neto</a:t>
            </a:r>
            <a:r>
              <a:rPr sz="3600" dirty="0"/>
              <a:t/>
            </a:r>
            <a:br>
              <a:rPr sz="3600" dirty="0"/>
            </a:br>
            <a:r>
              <a:rPr lang="es" sz="3600" b="0" i="0" strike="noStrike" cap="none" spc="-60" baseline="0" dirty="0">
                <a:solidFill>
                  <a:srgbClr val="318FC5"/>
                </a:solidFill>
                <a:effectLst/>
                <a:latin typeface="Franklin Gothic Medium"/>
                <a:ea typeface="Franklin Gothic Medium"/>
                <a:cs typeface="Franklin Gothic Medium"/>
              </a:rPr>
              <a:t> </a:t>
            </a:r>
            <a:r>
              <a:rPr lang="es" sz="2400" b="0" i="0" strike="noStrike" cap="none" spc="-60" baseline="0" dirty="0">
                <a:solidFill>
                  <a:srgbClr val="318FC5"/>
                </a:solidFill>
                <a:effectLst/>
                <a:latin typeface="Franklin Gothic Medium"/>
                <a:ea typeface="Franklin Gothic Medium"/>
                <a:cs typeface="Franklin Gothic Medium"/>
              </a:rPr>
              <a:t>Consulte la página 11 en su Guía del participante</a:t>
            </a:r>
          </a:p>
        </p:txBody>
      </p:sp>
      <p:pic>
        <p:nvPicPr>
          <p:cNvPr id="5" name="Picture 4" descr="Captura de pantalla de Pruébelo: Cálculo del pasivo y el capital neto de la Guía del participante. Se muestra solo con fines de navegación.&#10;&#10;">
            <a:extLst>
              <a:ext uri="{FF2B5EF4-FFF2-40B4-BE49-F238E27FC236}">
                <a16:creationId xmlns:a16="http://schemas.microsoft.com/office/drawing/2014/main" id="{6D19CA21-DAB3-4104-A4AC-E93D79FDD649}"/>
              </a:ext>
            </a:extLst>
          </p:cNvPr>
          <p:cNvPicPr>
            <a:picLocks noChangeAspect="1"/>
          </p:cNvPicPr>
          <p:nvPr/>
        </p:nvPicPr>
        <p:blipFill>
          <a:blip r:embed="rId2"/>
          <a:stretch>
            <a:fillRect/>
          </a:stretch>
        </p:blipFill>
        <p:spPr>
          <a:xfrm>
            <a:off x="1085131" y="1212979"/>
            <a:ext cx="6973737" cy="5025674"/>
          </a:xfrm>
          <a:prstGeom prst="rect">
            <a:avLst/>
          </a:prstGeom>
          <a:ln>
            <a:noFill/>
          </a:ln>
          <a:effectLst>
            <a:outerShdw blurRad="292100" dist="139700" dir="2700000" algn="tl" rotWithShape="0">
              <a:srgbClr val="333333">
                <a:alpha val="65000"/>
              </a:srgbClr>
            </a:outerShdw>
          </a:effectLst>
        </p:spPr>
      </p:pic>
      <p:sp>
        <p:nvSpPr>
          <p:cNvPr id="3" name="Slide Number Placeholder 2">
            <a:extLst>
              <a:ext uri="{FF2B5EF4-FFF2-40B4-BE49-F238E27FC236}">
                <a16:creationId xmlns:a16="http://schemas.microsoft.com/office/drawing/2014/main" id="{C4C610B6-69CB-CD4E-AB50-73927C748990}"/>
              </a:ext>
            </a:extLst>
          </p:cNvPr>
          <p:cNvSpPr>
            <a:spLocks noGrp="1"/>
          </p:cNvSpPr>
          <p:nvPr>
            <p:ph type="sldNum" sz="quarter" idx="4"/>
          </p:nvPr>
        </p:nvSpPr>
        <p:spPr/>
        <p:txBody>
          <a:bodyPr/>
          <a:lstStyle/>
          <a:p>
            <a:fld id="{AF83BEB6-139A-B746-BC33-1F5B6187E651}" type="slidenum">
              <a:rPr lang="en-US" smtClean="0"/>
              <a:t>15</a:t>
            </a:fld>
            <a:endParaRPr lang="en-US"/>
          </a:p>
        </p:txBody>
      </p:sp>
    </p:spTree>
    <p:extLst>
      <p:ext uri="{BB962C8B-B14F-4D97-AF65-F5344CB8AC3E}">
        <p14:creationId xmlns:p14="http://schemas.microsoft.com/office/powerpoint/2010/main" val="119114977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s" sz="3600" b="0" i="0" strike="noStrike" cap="none" spc="-60" baseline="0" dirty="0">
                <a:solidFill>
                  <a:srgbClr val="318FC5"/>
                </a:solidFill>
                <a:effectLst/>
                <a:latin typeface="Franklin Gothic Medium"/>
                <a:ea typeface="Franklin Gothic Medium"/>
                <a:cs typeface="Franklin Gothic Medium"/>
              </a:rPr>
              <a:t>Patrimonio neto</a:t>
            </a:r>
          </a:p>
        </p:txBody>
      </p:sp>
      <p:sp>
        <p:nvSpPr>
          <p:cNvPr id="3" name="Content Placeholder 2"/>
          <p:cNvSpPr>
            <a:spLocks noGrp="1"/>
          </p:cNvSpPr>
          <p:nvPr>
            <p:ph idx="1"/>
          </p:nvPr>
        </p:nvSpPr>
        <p:spPr/>
        <p:txBody>
          <a:bodyPr>
            <a:normAutofit/>
          </a:bodyPr>
          <a:lstStyle/>
          <a:p>
            <a:r>
              <a:rPr lang="es" sz="3200" b="0" i="0" strike="noStrike" cap="none" spc="0" baseline="0" dirty="0">
                <a:solidFill>
                  <a:srgbClr val="000000"/>
                </a:solidFill>
                <a:effectLst/>
                <a:latin typeface="Franklin Gothic Medium"/>
                <a:ea typeface="Franklin Gothic Medium"/>
                <a:cs typeface="Franklin Gothic Medium"/>
              </a:rPr>
              <a:t>Medida de riqueza financiera</a:t>
            </a:r>
          </a:p>
          <a:p>
            <a:r>
              <a:rPr lang="es" sz="3200" b="0" i="0" strike="noStrike" cap="none" spc="0" baseline="0" dirty="0">
                <a:solidFill>
                  <a:srgbClr val="000000"/>
                </a:solidFill>
                <a:effectLst/>
                <a:latin typeface="Franklin Gothic Medium"/>
                <a:ea typeface="Franklin Gothic Medium"/>
                <a:cs typeface="Franklin Gothic Medium"/>
              </a:rPr>
              <a:t>Es igual a los activos menos los pasivos</a:t>
            </a:r>
          </a:p>
          <a:p>
            <a:r>
              <a:rPr lang="es" sz="3200" b="0" i="0" strike="noStrike" cap="none" spc="0" baseline="0" dirty="0">
                <a:solidFill>
                  <a:srgbClr val="000000"/>
                </a:solidFill>
                <a:effectLst/>
                <a:latin typeface="Franklin Gothic Medium"/>
                <a:ea typeface="Franklin Gothic Medium"/>
                <a:cs typeface="Franklin Gothic Medium"/>
              </a:rPr>
              <a:t>También es igual al capital neto de todos sus activos sumados</a:t>
            </a:r>
          </a:p>
        </p:txBody>
      </p:sp>
      <p:grpSp>
        <p:nvGrpSpPr>
          <p:cNvPr id="4" name="Group 3" descr="Patrimonio neto = Activos - Pasivos&#10;"/>
          <p:cNvGrpSpPr/>
          <p:nvPr/>
        </p:nvGrpSpPr>
        <p:grpSpPr>
          <a:xfrm>
            <a:off x="721873" y="4409454"/>
            <a:ext cx="6786868" cy="1077218"/>
            <a:chOff x="293856" y="4420243"/>
            <a:chExt cx="6786868" cy="1077218"/>
          </a:xfrm>
        </p:grpSpPr>
        <p:sp>
          <p:nvSpPr>
            <p:cNvPr id="6" name="TextBox 5">
              <a:extLst>
                <a:ext uri="{FF2B5EF4-FFF2-40B4-BE49-F238E27FC236}">
                  <a16:creationId xmlns:a16="http://schemas.microsoft.com/office/drawing/2014/main" id="{3B400929-FB31-7B42-9C20-2BCE4264D323}"/>
                </a:ext>
              </a:extLst>
            </p:cNvPr>
            <p:cNvSpPr txBox="1"/>
            <p:nvPr/>
          </p:nvSpPr>
          <p:spPr>
            <a:xfrm>
              <a:off x="293856" y="4420243"/>
              <a:ext cx="2506298" cy="1077218"/>
            </a:xfrm>
            <a:prstGeom prst="rect">
              <a:avLst/>
            </a:prstGeom>
            <a:noFill/>
          </p:spPr>
          <p:txBody>
            <a:bodyPr wrap="square" rtlCol="0">
              <a:spAutoFit/>
            </a:bodyPr>
            <a:lstStyle/>
            <a:p>
              <a:pPr algn="ctr"/>
              <a:r>
                <a:rPr lang="es" sz="3200" b="1" i="0" strike="noStrike" cap="none" spc="0" baseline="0" dirty="0">
                  <a:solidFill>
                    <a:srgbClr val="000000"/>
                  </a:solidFill>
                  <a:effectLst/>
                  <a:latin typeface="Segoe Print"/>
                  <a:ea typeface="Segoe Print"/>
                  <a:cs typeface="Segoe Print"/>
                </a:rPr>
                <a:t>Patrimonio neto</a:t>
              </a:r>
            </a:p>
          </p:txBody>
        </p:sp>
        <p:sp>
          <p:nvSpPr>
            <p:cNvPr id="7" name="TextBox 6">
              <a:extLst>
                <a:ext uri="{FF2B5EF4-FFF2-40B4-BE49-F238E27FC236}">
                  <a16:creationId xmlns:a16="http://schemas.microsoft.com/office/drawing/2014/main" id="{ECBB5F6C-4E58-1B47-BF50-9CDCBDF9BDAD}"/>
                </a:ext>
              </a:extLst>
            </p:cNvPr>
            <p:cNvSpPr txBox="1"/>
            <p:nvPr/>
          </p:nvSpPr>
          <p:spPr>
            <a:xfrm>
              <a:off x="3019050" y="4666465"/>
              <a:ext cx="441146" cy="584775"/>
            </a:xfrm>
            <a:prstGeom prst="rect">
              <a:avLst/>
            </a:prstGeom>
            <a:noFill/>
          </p:spPr>
          <p:txBody>
            <a:bodyPr wrap="none" rtlCol="0">
              <a:spAutoFit/>
            </a:bodyPr>
            <a:lstStyle/>
            <a:p>
              <a:pPr algn="ctr"/>
              <a:r>
                <a:rPr lang="en-US" sz="3200" b="1">
                  <a:latin typeface="Segoe Print" panose="02000800000000000000" pitchFamily="2" charset="0"/>
                </a:rPr>
                <a:t>=</a:t>
              </a:r>
            </a:p>
          </p:txBody>
        </p:sp>
        <p:sp>
          <p:nvSpPr>
            <p:cNvPr id="8" name="TextBox 7">
              <a:extLst>
                <a:ext uri="{FF2B5EF4-FFF2-40B4-BE49-F238E27FC236}">
                  <a16:creationId xmlns:a16="http://schemas.microsoft.com/office/drawing/2014/main" id="{95BEC5DA-8A77-8E42-8C9F-02D478006B62}"/>
                </a:ext>
              </a:extLst>
            </p:cNvPr>
            <p:cNvSpPr txBox="1"/>
            <p:nvPr/>
          </p:nvSpPr>
          <p:spPr>
            <a:xfrm>
              <a:off x="3431878" y="4672561"/>
              <a:ext cx="1494105" cy="579699"/>
            </a:xfrm>
            <a:prstGeom prst="rect">
              <a:avLst/>
            </a:prstGeom>
            <a:noFill/>
          </p:spPr>
          <p:txBody>
            <a:bodyPr wrap="none" rtlCol="0">
              <a:spAutoFit/>
            </a:bodyPr>
            <a:lstStyle/>
            <a:p>
              <a:pPr algn="ctr"/>
              <a:r>
                <a:rPr lang="es" sz="3200" b="1" i="0" strike="noStrike" cap="none" spc="0" baseline="0" dirty="0">
                  <a:solidFill>
                    <a:srgbClr val="000000"/>
                  </a:solidFill>
                  <a:effectLst/>
                  <a:latin typeface="Segoe Print"/>
                  <a:ea typeface="Segoe Print"/>
                  <a:cs typeface="Segoe Print"/>
                </a:rPr>
                <a:t>Activos</a:t>
              </a:r>
            </a:p>
          </p:txBody>
        </p:sp>
        <p:sp>
          <p:nvSpPr>
            <p:cNvPr id="10" name="TextBox 9">
              <a:extLst>
                <a:ext uri="{FF2B5EF4-FFF2-40B4-BE49-F238E27FC236}">
                  <a16:creationId xmlns:a16="http://schemas.microsoft.com/office/drawing/2014/main" id="{315BD250-4533-FE48-B0C7-7B84D6FDD506}"/>
                </a:ext>
              </a:extLst>
            </p:cNvPr>
            <p:cNvSpPr txBox="1"/>
            <p:nvPr/>
          </p:nvSpPr>
          <p:spPr>
            <a:xfrm>
              <a:off x="5000889" y="4619261"/>
              <a:ext cx="447558" cy="584775"/>
            </a:xfrm>
            <a:prstGeom prst="rect">
              <a:avLst/>
            </a:prstGeom>
            <a:noFill/>
          </p:spPr>
          <p:txBody>
            <a:bodyPr wrap="none" rtlCol="0">
              <a:spAutoFit/>
            </a:bodyPr>
            <a:lstStyle/>
            <a:p>
              <a:pPr algn="ctr"/>
              <a:r>
                <a:rPr lang="en-US" sz="3200" b="1" dirty="0">
                  <a:latin typeface="Segoe Print" panose="02000800000000000000" pitchFamily="2" charset="0"/>
                </a:rPr>
                <a:t>-</a:t>
              </a:r>
            </a:p>
          </p:txBody>
        </p:sp>
        <p:sp>
          <p:nvSpPr>
            <p:cNvPr id="9" name="TextBox 8">
              <a:extLst>
                <a:ext uri="{FF2B5EF4-FFF2-40B4-BE49-F238E27FC236}">
                  <a16:creationId xmlns:a16="http://schemas.microsoft.com/office/drawing/2014/main" id="{72D0F1E5-E00E-9E45-BF7F-B4B5B5A58547}"/>
                </a:ext>
              </a:extLst>
            </p:cNvPr>
            <p:cNvSpPr txBox="1"/>
            <p:nvPr/>
          </p:nvSpPr>
          <p:spPr>
            <a:xfrm>
              <a:off x="5473535" y="4672560"/>
              <a:ext cx="1607189" cy="579699"/>
            </a:xfrm>
            <a:prstGeom prst="rect">
              <a:avLst/>
            </a:prstGeom>
            <a:noFill/>
          </p:spPr>
          <p:txBody>
            <a:bodyPr wrap="none" rtlCol="0">
              <a:spAutoFit/>
            </a:bodyPr>
            <a:lstStyle/>
            <a:p>
              <a:pPr algn="ctr"/>
              <a:r>
                <a:rPr lang="es" sz="3200" b="1" i="0" strike="noStrike" cap="none" spc="0" baseline="0" dirty="0">
                  <a:solidFill>
                    <a:srgbClr val="000000"/>
                  </a:solidFill>
                  <a:effectLst/>
                  <a:latin typeface="Segoe Print"/>
                  <a:ea typeface="Segoe Print"/>
                  <a:cs typeface="Segoe Print"/>
                </a:rPr>
                <a:t>Pasivos</a:t>
              </a:r>
            </a:p>
          </p:txBody>
        </p:sp>
      </p:grpSp>
      <p:sp>
        <p:nvSpPr>
          <p:cNvPr id="5" name="Slide Number Placeholder 4">
            <a:extLst>
              <a:ext uri="{FF2B5EF4-FFF2-40B4-BE49-F238E27FC236}">
                <a16:creationId xmlns:a16="http://schemas.microsoft.com/office/drawing/2014/main" id="{9B4DBDBA-565B-6448-B365-85DEE661E324}"/>
              </a:ext>
            </a:extLst>
          </p:cNvPr>
          <p:cNvSpPr>
            <a:spLocks noGrp="1"/>
          </p:cNvSpPr>
          <p:nvPr>
            <p:ph type="sldNum" sz="quarter" idx="4"/>
          </p:nvPr>
        </p:nvSpPr>
        <p:spPr/>
        <p:txBody>
          <a:bodyPr/>
          <a:lstStyle/>
          <a:p>
            <a:fld id="{AF83BEB6-139A-B746-BC33-1F5B6187E651}" type="slidenum">
              <a:rPr lang="en-US" smtClean="0"/>
              <a:t>16</a:t>
            </a:fld>
            <a:endParaRPr lang="en-US"/>
          </a:p>
        </p:txBody>
      </p:sp>
    </p:spTree>
    <p:extLst>
      <p:ext uri="{BB962C8B-B14F-4D97-AF65-F5344CB8AC3E}">
        <p14:creationId xmlns:p14="http://schemas.microsoft.com/office/powerpoint/2010/main" val="15631852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Valor del patrimonio neto</a:t>
            </a:r>
          </a:p>
        </p:txBody>
      </p:sp>
      <p:sp>
        <p:nvSpPr>
          <p:cNvPr id="3" name="Content Placeholder 2"/>
          <p:cNvSpPr>
            <a:spLocks noGrp="1"/>
          </p:cNvSpPr>
          <p:nvPr>
            <p:ph idx="1"/>
          </p:nvPr>
        </p:nvSpPr>
        <p:spPr>
          <a:xfrm>
            <a:off x="577985" y="1424723"/>
            <a:ext cx="8028133" cy="4938892"/>
          </a:xfrm>
        </p:spPr>
        <p:txBody>
          <a:bodyPr>
            <a:normAutofit fontScale="80000" lnSpcReduction="10000"/>
          </a:bodyPr>
          <a:lstStyle/>
          <a:p>
            <a:pPr>
              <a:lnSpc>
                <a:spcPct val="110000"/>
              </a:lnSpc>
            </a:pPr>
            <a:r>
              <a:rPr lang="es" sz="3300" b="0" i="0" strike="noStrike" cap="none" spc="0" baseline="0">
                <a:solidFill>
                  <a:srgbClr val="000000"/>
                </a:solidFill>
                <a:effectLst/>
                <a:latin typeface="Franklin Gothic Medium"/>
                <a:ea typeface="Franklin Gothic Medium"/>
                <a:cs typeface="Franklin Gothic Medium"/>
              </a:rPr>
              <a:t>Patrimonio neto positivo = un colchón financiero</a:t>
            </a:r>
          </a:p>
          <a:p>
            <a:pPr>
              <a:lnSpc>
                <a:spcPct val="110000"/>
              </a:lnSpc>
            </a:pPr>
            <a:r>
              <a:rPr lang="es" sz="3300" b="0" i="0" strike="noStrike" cap="none" spc="0" baseline="0">
                <a:solidFill>
                  <a:srgbClr val="000000"/>
                </a:solidFill>
                <a:effectLst/>
                <a:latin typeface="Franklin Gothic Medium"/>
                <a:ea typeface="Franklin Gothic Medium"/>
                <a:cs typeface="Franklin Gothic Medium"/>
              </a:rPr>
              <a:t>Patrimonio neto cero o negativo = sin colchón financiero</a:t>
            </a:r>
          </a:p>
          <a:p>
            <a:endParaRPr lang="en-US"/>
          </a:p>
          <a:p>
            <a:pPr marL="0" indent="0">
              <a:lnSpc>
                <a:spcPct val="110000"/>
              </a:lnSpc>
              <a:buNone/>
            </a:pPr>
            <a:r>
              <a:rPr lang="es" sz="3500" b="0" i="0" strike="noStrike" cap="none" spc="0" baseline="0">
                <a:solidFill>
                  <a:srgbClr val="000000"/>
                </a:solidFill>
                <a:effectLst/>
                <a:latin typeface="Franklin Gothic Medium"/>
                <a:ea typeface="Franklin Gothic Medium"/>
                <a:cs typeface="Franklin Gothic Medium"/>
              </a:rPr>
              <a:t>Cálculo del patrimonio neto:</a:t>
            </a:r>
          </a:p>
          <a:p>
            <a:r>
              <a:rPr lang="es" sz="3000" b="0" i="0" strike="noStrike" cap="none" spc="0" baseline="0">
                <a:solidFill>
                  <a:srgbClr val="000000"/>
                </a:solidFill>
                <a:effectLst/>
                <a:latin typeface="Franklin Gothic Medium"/>
                <a:ea typeface="Franklin Gothic Medium"/>
                <a:cs typeface="Franklin Gothic Medium"/>
              </a:rPr>
              <a:t>Paso 1: Enumere los activos y calcule los activos totales</a:t>
            </a:r>
          </a:p>
          <a:p>
            <a:r>
              <a:rPr lang="es" sz="3000" b="0" i="0" strike="noStrike" cap="none" spc="0" baseline="0">
                <a:solidFill>
                  <a:srgbClr val="000000"/>
                </a:solidFill>
                <a:effectLst/>
                <a:latin typeface="Franklin Gothic Medium"/>
                <a:ea typeface="Franklin Gothic Medium"/>
                <a:cs typeface="Franklin Gothic Medium"/>
              </a:rPr>
              <a:t>Paso 2: Enumere los pasivos y calcule los pasivos totales</a:t>
            </a:r>
          </a:p>
          <a:p>
            <a:r>
              <a:rPr lang="es" sz="3000" b="0" i="0" strike="noStrike" cap="none" spc="0" baseline="0">
                <a:solidFill>
                  <a:srgbClr val="000000"/>
                </a:solidFill>
                <a:effectLst/>
                <a:latin typeface="Franklin Gothic Medium"/>
                <a:ea typeface="Franklin Gothic Medium"/>
                <a:cs typeface="Franklin Gothic Medium"/>
              </a:rPr>
              <a:t>Paso 3: Calcule los activos totales menos los pasivos totales</a:t>
            </a:r>
          </a:p>
        </p:txBody>
      </p:sp>
      <p:sp>
        <p:nvSpPr>
          <p:cNvPr id="5" name="Slide Number Placeholder 4">
            <a:extLst>
              <a:ext uri="{FF2B5EF4-FFF2-40B4-BE49-F238E27FC236}">
                <a16:creationId xmlns:a16="http://schemas.microsoft.com/office/drawing/2014/main" id="{481C896E-2F03-144E-8C00-8883B931F0B8}"/>
              </a:ext>
            </a:extLst>
          </p:cNvPr>
          <p:cNvSpPr>
            <a:spLocks noGrp="1"/>
          </p:cNvSpPr>
          <p:nvPr>
            <p:ph type="sldNum" sz="quarter" idx="4"/>
          </p:nvPr>
        </p:nvSpPr>
        <p:spPr/>
        <p:txBody>
          <a:bodyPr/>
          <a:lstStyle/>
          <a:p>
            <a:fld id="{AF83BEB6-139A-B746-BC33-1F5B6187E651}" type="slidenum">
              <a:rPr lang="en-US" smtClean="0"/>
              <a:t>17</a:t>
            </a:fld>
            <a:endParaRPr lang="en-US"/>
          </a:p>
        </p:txBody>
      </p:sp>
    </p:spTree>
    <p:extLst>
      <p:ext uri="{BB962C8B-B14F-4D97-AF65-F5344CB8AC3E}">
        <p14:creationId xmlns:p14="http://schemas.microsoft.com/office/powerpoint/2010/main" val="1980120738"/>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40726"/>
            <a:ext cx="7499213" cy="881682"/>
          </a:xfrm>
        </p:spPr>
        <p:txBody>
          <a:bodyPr>
            <a:normAutofit fontScale="90000"/>
          </a:bodyPr>
          <a:lstStyle/>
          <a:p>
            <a:r>
              <a:rPr lang="es" sz="4000" b="0" i="0" strike="noStrike" cap="none" spc="-60" baseline="0" dirty="0">
                <a:solidFill>
                  <a:srgbClr val="318FC5"/>
                </a:solidFill>
                <a:effectLst/>
                <a:latin typeface="Franklin Gothic Medium"/>
                <a:ea typeface="Franklin Gothic Medium"/>
                <a:cs typeface="Franklin Gothic Medium"/>
              </a:rPr>
              <a:t>Pruébelo: Cálculo del patrimonio neto</a:t>
            </a:r>
            <a:r>
              <a:rPr lang="es" sz="3600" b="0" i="0" strike="noStrike" cap="none" spc="-60" baseline="0" dirty="0">
                <a:solidFill>
                  <a:srgbClr val="318FC5"/>
                </a:solidFill>
                <a:effectLst/>
                <a:latin typeface="Franklin Gothic Medium"/>
                <a:ea typeface="Franklin Gothic Medium"/>
                <a:cs typeface="Franklin Gothic Medium"/>
              </a:rPr>
              <a:t> </a:t>
            </a:r>
            <a:r>
              <a:rPr sz="3600" dirty="0"/>
              <a:t/>
            </a:r>
            <a:br>
              <a:rPr sz="3600" dirty="0"/>
            </a:br>
            <a:r>
              <a:rPr lang="es" sz="3600" b="0" i="0" strike="noStrike" cap="none" spc="-60" baseline="0" dirty="0">
                <a:solidFill>
                  <a:srgbClr val="318FC5"/>
                </a:solidFill>
                <a:effectLst/>
                <a:latin typeface="Franklin Gothic Medium"/>
                <a:ea typeface="Franklin Gothic Medium"/>
                <a:cs typeface="Franklin Gothic Medium"/>
              </a:rPr>
              <a:t> </a:t>
            </a:r>
            <a:r>
              <a:rPr lang="es" sz="4000" b="0" i="0" strike="noStrike" cap="none" spc="-60" baseline="0" dirty="0">
                <a:solidFill>
                  <a:srgbClr val="318FC5"/>
                </a:solidFill>
                <a:effectLst/>
                <a:latin typeface="Franklin Gothic Medium"/>
                <a:ea typeface="Franklin Gothic Medium"/>
                <a:cs typeface="Franklin Gothic Medium"/>
              </a:rPr>
              <a:t> </a:t>
            </a:r>
            <a:r>
              <a:rPr lang="es" sz="2700" b="0" i="0" strike="noStrike" cap="none" spc="-60" baseline="0" dirty="0">
                <a:solidFill>
                  <a:srgbClr val="318FC5"/>
                </a:solidFill>
                <a:effectLst/>
                <a:latin typeface="Franklin Gothic Medium"/>
                <a:ea typeface="Franklin Gothic Medium"/>
                <a:cs typeface="Franklin Gothic Medium"/>
              </a:rPr>
              <a:t>Consulte la página 12 en su Guía del participante</a:t>
            </a:r>
          </a:p>
        </p:txBody>
      </p:sp>
      <p:pic>
        <p:nvPicPr>
          <p:cNvPr id="6" name="Picture 5" descr="Captura de pantalla de Pruébelo: Cálculo del patrimonio neto de la Guía del participante.  Se muestra solo con fines de navegación.&#10; &#10;">
            <a:extLst>
              <a:ext uri="{FF2B5EF4-FFF2-40B4-BE49-F238E27FC236}">
                <a16:creationId xmlns:a16="http://schemas.microsoft.com/office/drawing/2014/main" id="{171774D4-9383-4DC3-9738-01A6DCCBF848}"/>
              </a:ext>
            </a:extLst>
          </p:cNvPr>
          <p:cNvPicPr>
            <a:picLocks noChangeAspect="1"/>
          </p:cNvPicPr>
          <p:nvPr/>
        </p:nvPicPr>
        <p:blipFill rotWithShape="1">
          <a:blip r:embed="rId2"/>
          <a:srcRect l="23239" t="22397" r="39333" b="32086"/>
          <a:stretch/>
        </p:blipFill>
        <p:spPr>
          <a:xfrm>
            <a:off x="1099342" y="1380210"/>
            <a:ext cx="6945315" cy="4546329"/>
          </a:xfrm>
          <a:prstGeom prst="rect">
            <a:avLst/>
          </a:prstGeom>
          <a:ln>
            <a:noFill/>
          </a:ln>
          <a:effectLst>
            <a:outerShdw blurRad="292100" dist="139700" dir="2700000" algn="tl" rotWithShape="0">
              <a:srgbClr val="333333">
                <a:alpha val="65000"/>
              </a:srgbClr>
            </a:outerShdw>
          </a:effectLst>
        </p:spPr>
      </p:pic>
      <p:sp>
        <p:nvSpPr>
          <p:cNvPr id="3" name="Slide Number Placeholder 2">
            <a:extLst>
              <a:ext uri="{FF2B5EF4-FFF2-40B4-BE49-F238E27FC236}">
                <a16:creationId xmlns:a16="http://schemas.microsoft.com/office/drawing/2014/main" id="{C15E4C9F-9E92-4F48-8C22-D82AB60454AA}"/>
              </a:ext>
            </a:extLst>
          </p:cNvPr>
          <p:cNvSpPr>
            <a:spLocks noGrp="1"/>
          </p:cNvSpPr>
          <p:nvPr>
            <p:ph type="sldNum" sz="quarter" idx="4"/>
          </p:nvPr>
        </p:nvSpPr>
        <p:spPr/>
        <p:txBody>
          <a:bodyPr/>
          <a:lstStyle/>
          <a:p>
            <a:fld id="{AF83BEB6-139A-B746-BC33-1F5B6187E651}" type="slidenum">
              <a:rPr lang="en-US" smtClean="0"/>
              <a:t>18</a:t>
            </a:fld>
            <a:endParaRPr lang="en-US"/>
          </a:p>
        </p:txBody>
      </p:sp>
    </p:spTree>
    <p:extLst>
      <p:ext uri="{BB962C8B-B14F-4D97-AF65-F5344CB8AC3E}">
        <p14:creationId xmlns:p14="http://schemas.microsoft.com/office/powerpoint/2010/main" val="111357068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25212"/>
            <a:ext cx="7499213" cy="881682"/>
          </a:xfrm>
        </p:spPr>
        <p:txBody>
          <a:bodyPr/>
          <a:lstStyle/>
          <a:p>
            <a:r>
              <a:rPr lang="es" sz="3600" b="0" i="0" strike="noStrike" cap="none" spc="-60" baseline="0">
                <a:solidFill>
                  <a:srgbClr val="318FC5"/>
                </a:solidFill>
                <a:effectLst/>
                <a:latin typeface="Franklin Gothic Medium"/>
                <a:ea typeface="Franklin Gothic Medium"/>
                <a:cs typeface="Franklin Gothic Medium"/>
              </a:rPr>
              <a:t>El patrimonio neto de Justine</a:t>
            </a:r>
          </a:p>
        </p:txBody>
      </p:sp>
      <p:graphicFrame>
        <p:nvGraphicFramePr>
          <p:cNvPr id="7" name="Content Placeholder 5" descr="Tabla de dos columnas con fila de título y tres filas debajo de la fila de título&#10;"/>
          <p:cNvGraphicFramePr/>
          <p:nvPr>
            <p:extLst>
              <p:ext uri="{D42A27DB-BD31-4B8C-83A1-F6EECF244321}">
                <p14:modId xmlns:p14="http://schemas.microsoft.com/office/powerpoint/2010/main" val="2717343080"/>
              </p:ext>
            </p:extLst>
          </p:nvPr>
        </p:nvGraphicFramePr>
        <p:xfrm>
          <a:off x="457200" y="1491520"/>
          <a:ext cx="8229600" cy="2561476"/>
        </p:xfrm>
        <a:graphic>
          <a:graphicData uri="http://schemas.openxmlformats.org/drawingml/2006/table">
            <a:tbl>
              <a:tblPr firstRow="1" firstCol="1" lastRow="1" lastCol="1" bandRow="1" bandCol="1">
                <a:tableStyleId>{5940675A-B579-460E-94D1-54222C63F5DA}</a:tableStyleId>
              </a:tblPr>
              <a:tblGrid>
                <a:gridCol w="6400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tblGrid>
              <a:tr h="640369">
                <a:tc>
                  <a:txBody>
                    <a:bodyPr/>
                    <a:lstStyle/>
                    <a:p>
                      <a:pPr marL="0" marR="0" algn="ctr">
                        <a:lnSpc>
                          <a:spcPct val="110000"/>
                        </a:lnSpc>
                        <a:spcBef>
                          <a:spcPct val="0"/>
                        </a:spcBef>
                        <a:spcAft>
                          <a:spcPts val="1200"/>
                        </a:spcAft>
                      </a:pPr>
                      <a:r>
                        <a:rPr lang="es" sz="2400" b="0" i="0" strike="noStrike" cap="none" spc="0" baseline="0" dirty="0">
                          <a:solidFill>
                            <a:srgbClr val="000000"/>
                          </a:solidFill>
                          <a:effectLst/>
                          <a:latin typeface="Franklin Gothic Medium"/>
                          <a:ea typeface="Franklin Gothic Medium"/>
                          <a:cs typeface="Franklin Gothic Medium"/>
                        </a:rPr>
                        <a:t>Elementos</a:t>
                      </a:r>
                    </a:p>
                  </a:txBody>
                  <a:tcPr marL="68580" marR="68580" marT="0" marB="0" anchor="ctr">
                    <a:solidFill>
                      <a:schemeClr val="tx2">
                        <a:lumMod val="40000"/>
                        <a:lumOff val="60000"/>
                      </a:schemeClr>
                    </a:solidFill>
                  </a:tcPr>
                </a:tc>
                <a:tc>
                  <a:txBody>
                    <a:bodyPr/>
                    <a:lstStyle/>
                    <a:p>
                      <a:pPr marL="0" marR="0" algn="ctr">
                        <a:lnSpc>
                          <a:spcPct val="110000"/>
                        </a:lnSpc>
                        <a:spcBef>
                          <a:spcPct val="0"/>
                        </a:spcBef>
                        <a:spcAft>
                          <a:spcPts val="1200"/>
                        </a:spcAft>
                      </a:pPr>
                      <a:r>
                        <a:rPr lang="es" sz="2400" b="0" i="0" strike="noStrike" cap="none" spc="0" baseline="0">
                          <a:solidFill>
                            <a:srgbClr val="000000"/>
                          </a:solidFill>
                          <a:effectLst/>
                          <a:latin typeface="Franklin Gothic Medium"/>
                          <a:ea typeface="Franklin Gothic Medium"/>
                          <a:cs typeface="Franklin Gothic Medium"/>
                        </a:rPr>
                        <a:t>Valor</a:t>
                      </a:r>
                    </a:p>
                  </a:txBody>
                  <a:tcPr marL="68580" marR="68580" marT="0" marB="0" anchor="ctr">
                    <a:solidFill>
                      <a:schemeClr val="tx2">
                        <a:lumMod val="40000"/>
                        <a:lumOff val="60000"/>
                      </a:schemeClr>
                    </a:solidFill>
                  </a:tcPr>
                </a:tc>
                <a:extLst>
                  <a:ext uri="{0D108BD9-81ED-4DB2-BD59-A6C34878D82A}">
                    <a16:rowId xmlns:a16="http://schemas.microsoft.com/office/drawing/2014/main" val="10000"/>
                  </a:ext>
                </a:extLst>
              </a:tr>
              <a:tr h="640369">
                <a:tc>
                  <a:txBody>
                    <a:bodyPr/>
                    <a:lstStyle/>
                    <a:p>
                      <a:pPr marL="0" marR="0">
                        <a:lnSpc>
                          <a:spcPct val="110000"/>
                        </a:lnSpc>
                        <a:spcBef>
                          <a:spcPct val="0"/>
                        </a:spcBef>
                        <a:spcAft>
                          <a:spcPts val="1200"/>
                        </a:spcAft>
                      </a:pPr>
                      <a:r>
                        <a:rPr lang="es" sz="2000" b="0" i="0" strike="noStrike" cap="none" spc="0" baseline="0" dirty="0">
                          <a:solidFill>
                            <a:srgbClr val="000000"/>
                          </a:solidFill>
                          <a:effectLst/>
                          <a:latin typeface="Franklin Gothic Book"/>
                          <a:ea typeface="Franklin Gothic Book"/>
                          <a:cs typeface="Franklin Gothic Book"/>
                        </a:rPr>
                        <a:t>Activos totales (de la </a:t>
                      </a:r>
                      <a:r>
                        <a:rPr lang="es-ES_tradnl" sz="2000" kern="1200" dirty="0">
                          <a:solidFill>
                            <a:schemeClr val="tx1"/>
                          </a:solidFill>
                          <a:effectLst/>
                          <a:latin typeface="+mn-lt"/>
                          <a:ea typeface="+mn-ea"/>
                          <a:cs typeface="+mn-cs"/>
                        </a:rPr>
                        <a:t>última</a:t>
                      </a:r>
                      <a:r>
                        <a:rPr lang="es" sz="2000" b="0" i="0" strike="noStrike" cap="none" spc="0" baseline="0" dirty="0">
                          <a:solidFill>
                            <a:srgbClr val="000000"/>
                          </a:solidFill>
                          <a:effectLst/>
                          <a:latin typeface="Franklin Gothic Book"/>
                          <a:ea typeface="Franklin Gothic Book"/>
                          <a:cs typeface="Franklin Gothic Book"/>
                        </a:rPr>
                        <a:t> fila de la tabla de Activos)</a:t>
                      </a:r>
                    </a:p>
                  </a:txBody>
                  <a:tcPr marL="68580" marR="68580" marT="0" marB="0" anchor="ctr"/>
                </a:tc>
                <a:tc>
                  <a:txBody>
                    <a:bodyPr/>
                    <a:lstStyle/>
                    <a:p>
                      <a:pPr marL="0" marR="73025" algn="r">
                        <a:lnSpc>
                          <a:spcPct val="110000"/>
                        </a:lnSpc>
                        <a:spcBef>
                          <a:spcPct val="0"/>
                        </a:spcBef>
                        <a:spcAft>
                          <a:spcPct val="0"/>
                        </a:spcAft>
                      </a:pPr>
                      <a:r>
                        <a:rPr lang="es" sz="2000" b="0" i="0" strike="noStrike" cap="none" spc="0" baseline="0">
                          <a:solidFill>
                            <a:srgbClr val="000000"/>
                          </a:solidFill>
                          <a:effectLst/>
                          <a:latin typeface="Franklin Gothic Book"/>
                          <a:ea typeface="Franklin Gothic Book"/>
                          <a:cs typeface="Franklin Gothic Book"/>
                        </a:rPr>
                        <a:t>$141,000</a:t>
                      </a:r>
                    </a:p>
                  </a:txBody>
                  <a:tcPr marL="68580" marR="68580" marT="0" marB="0" anchor="ctr"/>
                </a:tc>
                <a:extLst>
                  <a:ext uri="{0D108BD9-81ED-4DB2-BD59-A6C34878D82A}">
                    <a16:rowId xmlns:a16="http://schemas.microsoft.com/office/drawing/2014/main" val="10001"/>
                  </a:ext>
                </a:extLst>
              </a:tr>
              <a:tr h="640369">
                <a:tc>
                  <a:txBody>
                    <a:bodyPr/>
                    <a:lstStyle/>
                    <a:p>
                      <a:pPr marL="0" marR="0">
                        <a:lnSpc>
                          <a:spcPct val="110000"/>
                        </a:lnSpc>
                        <a:spcBef>
                          <a:spcPct val="0"/>
                        </a:spcBef>
                        <a:spcAft>
                          <a:spcPts val="1200"/>
                        </a:spcAft>
                      </a:pPr>
                      <a:r>
                        <a:rPr lang="es" sz="2000" b="0" i="0" strike="noStrike" cap="none" spc="0" baseline="0" dirty="0">
                          <a:solidFill>
                            <a:srgbClr val="000000"/>
                          </a:solidFill>
                          <a:effectLst/>
                          <a:latin typeface="Franklin Gothic Book"/>
                          <a:ea typeface="Franklin Gothic Book"/>
                          <a:cs typeface="Franklin Gothic Book"/>
                        </a:rPr>
                        <a:t>Pasivos totales (de la </a:t>
                      </a:r>
                      <a:r>
                        <a:rPr lang="es-ES_tradnl" sz="2000" kern="1200" dirty="0">
                          <a:solidFill>
                            <a:schemeClr val="tx1"/>
                          </a:solidFill>
                          <a:effectLst/>
                          <a:latin typeface="+mn-lt"/>
                          <a:ea typeface="+mn-ea"/>
                          <a:cs typeface="+mn-cs"/>
                        </a:rPr>
                        <a:t>última</a:t>
                      </a:r>
                      <a:r>
                        <a:rPr lang="es" sz="2000" b="0" i="0" strike="noStrike" cap="none" spc="0" baseline="0" dirty="0">
                          <a:solidFill>
                            <a:srgbClr val="000000"/>
                          </a:solidFill>
                          <a:effectLst/>
                          <a:latin typeface="Franklin Gothic Book"/>
                          <a:ea typeface="Franklin Gothic Book"/>
                          <a:cs typeface="Franklin Gothic Book"/>
                        </a:rPr>
                        <a:t> fila de la tabla de Pasivos)</a:t>
                      </a:r>
                    </a:p>
                  </a:txBody>
                  <a:tcPr marL="68580" marR="68580" marT="0" marB="0" anchor="ctr"/>
                </a:tc>
                <a:tc>
                  <a:txBody>
                    <a:bodyPr/>
                    <a:lstStyle/>
                    <a:p>
                      <a:pPr marL="0" marR="73025" algn="r">
                        <a:lnSpc>
                          <a:spcPct val="110000"/>
                        </a:lnSpc>
                        <a:spcBef>
                          <a:spcPct val="0"/>
                        </a:spcBef>
                        <a:spcAft>
                          <a:spcPct val="0"/>
                        </a:spcAft>
                      </a:pPr>
                      <a:r>
                        <a:rPr lang="es" sz="2000" b="0" i="0" strike="noStrike" cap="none" spc="0" baseline="0">
                          <a:solidFill>
                            <a:srgbClr val="000000"/>
                          </a:solidFill>
                          <a:effectLst/>
                          <a:latin typeface="Franklin Gothic Book"/>
                          <a:ea typeface="Franklin Gothic Book"/>
                          <a:cs typeface="Franklin Gothic Book"/>
                        </a:rPr>
                        <a:t>$119,000</a:t>
                      </a:r>
                    </a:p>
                  </a:txBody>
                  <a:tcPr marL="68580" marR="68580" marT="0" marB="0" anchor="ctr"/>
                </a:tc>
                <a:extLst>
                  <a:ext uri="{0D108BD9-81ED-4DB2-BD59-A6C34878D82A}">
                    <a16:rowId xmlns:a16="http://schemas.microsoft.com/office/drawing/2014/main" val="10002"/>
                  </a:ext>
                </a:extLst>
              </a:tr>
              <a:tr h="640369">
                <a:tc>
                  <a:txBody>
                    <a:bodyPr/>
                    <a:lstStyle/>
                    <a:p>
                      <a:pPr marL="0" marR="0">
                        <a:lnSpc>
                          <a:spcPct val="110000"/>
                        </a:lnSpc>
                        <a:spcBef>
                          <a:spcPct val="0"/>
                        </a:spcBef>
                        <a:spcAft>
                          <a:spcPts val="1200"/>
                        </a:spcAft>
                      </a:pPr>
                      <a:r>
                        <a:rPr lang="es" sz="2000" b="0" i="0" strike="noStrike" cap="none" spc="0" baseline="0">
                          <a:solidFill>
                            <a:srgbClr val="000000"/>
                          </a:solidFill>
                          <a:effectLst/>
                          <a:latin typeface="Franklin Gothic Medium"/>
                          <a:ea typeface="Franklin Gothic Medium"/>
                          <a:cs typeface="Franklin Gothic Medium"/>
                        </a:rPr>
                        <a:t>Patrimonio neto (activos totales menos pasivos totales)</a:t>
                      </a:r>
                    </a:p>
                  </a:txBody>
                  <a:tcPr marL="68580" marR="68580" marT="0" marB="0" anchor="ctr"/>
                </a:tc>
                <a:tc>
                  <a:txBody>
                    <a:bodyPr/>
                    <a:lstStyle/>
                    <a:p>
                      <a:pPr marL="0" marR="73025" algn="r">
                        <a:lnSpc>
                          <a:spcPct val="110000"/>
                        </a:lnSpc>
                        <a:spcBef>
                          <a:spcPct val="0"/>
                        </a:spcBef>
                        <a:spcAft>
                          <a:spcPct val="0"/>
                        </a:spcAft>
                      </a:pPr>
                      <a:r>
                        <a:rPr lang="es" sz="3200" b="1" i="0" strike="noStrike" cap="none" spc="0" baseline="0" dirty="0">
                          <a:solidFill>
                            <a:srgbClr val="318FC5"/>
                          </a:solidFill>
                          <a:effectLst/>
                          <a:latin typeface="Franklin Gothic Medium"/>
                          <a:ea typeface="Franklin Gothic Medium"/>
                          <a:cs typeface="Franklin Gothic Medium"/>
                        </a:rPr>
                        <a:t>$22,000</a:t>
                      </a:r>
                    </a:p>
                  </a:txBody>
                  <a:tcPr marL="68580" marR="68580" marT="0" marB="0" anchor="ctr"/>
                </a:tc>
                <a:extLst>
                  <a:ext uri="{0D108BD9-81ED-4DB2-BD59-A6C34878D82A}">
                    <a16:rowId xmlns:a16="http://schemas.microsoft.com/office/drawing/2014/main" val="10003"/>
                  </a:ext>
                </a:extLst>
              </a:tr>
            </a:tbl>
          </a:graphicData>
        </a:graphic>
      </p:graphicFrame>
      <p:sp>
        <p:nvSpPr>
          <p:cNvPr id="3" name="Content Placeholder 2"/>
          <p:cNvSpPr>
            <a:spLocks noGrp="1"/>
          </p:cNvSpPr>
          <p:nvPr>
            <p:ph idx="1"/>
          </p:nvPr>
        </p:nvSpPr>
        <p:spPr>
          <a:xfrm>
            <a:off x="457200" y="4625162"/>
            <a:ext cx="8229600" cy="1001270"/>
          </a:xfrm>
        </p:spPr>
        <p:txBody>
          <a:bodyPr>
            <a:normAutofit/>
          </a:bodyPr>
          <a:lstStyle/>
          <a:p>
            <a:pPr marL="0" indent="0" algn="ctr">
              <a:buNone/>
            </a:pPr>
            <a:r>
              <a:rPr lang="es" sz="3600" b="0" i="0" strike="noStrike" cap="none" spc="0" baseline="0">
                <a:solidFill>
                  <a:srgbClr val="000000"/>
                </a:solidFill>
                <a:effectLst/>
                <a:latin typeface="Franklin Gothic Medium"/>
                <a:ea typeface="Franklin Gothic Medium"/>
                <a:cs typeface="Franklin Gothic Medium"/>
              </a:rPr>
              <a:t>La respuesta es $22,000</a:t>
            </a:r>
          </a:p>
        </p:txBody>
      </p:sp>
      <p:sp>
        <p:nvSpPr>
          <p:cNvPr id="6" name="Slide Number Placeholder 5">
            <a:extLst>
              <a:ext uri="{FF2B5EF4-FFF2-40B4-BE49-F238E27FC236}">
                <a16:creationId xmlns:a16="http://schemas.microsoft.com/office/drawing/2014/main" id="{0BF042D7-C65A-AA4E-9619-5AAACE76D69A}"/>
              </a:ext>
            </a:extLst>
          </p:cNvPr>
          <p:cNvSpPr>
            <a:spLocks noGrp="1"/>
          </p:cNvSpPr>
          <p:nvPr>
            <p:ph type="sldNum" sz="quarter" idx="4"/>
          </p:nvPr>
        </p:nvSpPr>
        <p:spPr/>
        <p:txBody>
          <a:bodyPr/>
          <a:lstStyle/>
          <a:p>
            <a:fld id="{AF83BEB6-139A-B746-BC33-1F5B6187E651}" type="slidenum">
              <a:rPr lang="en-US" smtClean="0"/>
              <a:t>19</a:t>
            </a:fld>
            <a:endParaRPr lang="en-US"/>
          </a:p>
        </p:txBody>
      </p:sp>
    </p:spTree>
    <p:extLst>
      <p:ext uri="{BB962C8B-B14F-4D97-AF65-F5344CB8AC3E}">
        <p14:creationId xmlns:p14="http://schemas.microsoft.com/office/powerpoint/2010/main" val="210716564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FB93A85-A9CC-3A4C-B864-72DC039016D5}"/>
              </a:ext>
            </a:extLst>
          </p:cNvPr>
          <p:cNvSpPr>
            <a:spLocks noGrp="1"/>
          </p:cNvSpPr>
          <p:nvPr>
            <p:ph type="title"/>
          </p:nvPr>
        </p:nvSpPr>
        <p:spPr>
          <a:xfrm>
            <a:off x="577987" y="205752"/>
            <a:ext cx="8036078" cy="1004174"/>
          </a:xfrm>
        </p:spPr>
        <p:txBody>
          <a:bodyPr/>
          <a:lstStyle/>
          <a:p>
            <a:r>
              <a:rPr lang="es" sz="3600" b="0" i="0" strike="noStrike" cap="none" spc="-60" baseline="0" dirty="0">
                <a:solidFill>
                  <a:srgbClr val="318FC5"/>
                </a:solidFill>
                <a:effectLst/>
                <a:latin typeface="Franklin Gothic Medium"/>
                <a:ea typeface="Franklin Gothic Medium"/>
                <a:cs typeface="Franklin Gothic Medium"/>
              </a:rPr>
              <a:t>Encuesta previa a la capacitación</a:t>
            </a:r>
            <a:r>
              <a:rPr sz="3600" dirty="0"/>
              <a:t/>
            </a:r>
            <a:br>
              <a:rPr sz="3600" dirty="0"/>
            </a:br>
            <a:r>
              <a:rPr lang="es" sz="2400" b="0" i="0" strike="noStrike" cap="none" spc="-60" baseline="0" dirty="0">
                <a:solidFill>
                  <a:srgbClr val="318FC5"/>
                </a:solidFill>
                <a:effectLst/>
                <a:latin typeface="Franklin Gothic Medium"/>
                <a:ea typeface="Franklin Gothic Medium"/>
                <a:cs typeface="Franklin Gothic Medium"/>
              </a:rPr>
              <a:t>Vea la pág. 31 de su Guía del Participante</a:t>
            </a:r>
          </a:p>
        </p:txBody>
      </p:sp>
      <p:pic>
        <p:nvPicPr>
          <p:cNvPr id="10" name="Picture 9" descr="Captura de pantalla de la Encuesta previa a la capacitación de la Guía del participante. Al igual que con todas las diapositivas de esta plataforma, esta captura de pantalla se muestra solo con fines de navegación, no con la expectativa de que se pueda leer.&#10;&#10;"/>
          <p:cNvPicPr>
            <a:picLocks noChangeAspect="1"/>
          </p:cNvPicPr>
          <p:nvPr/>
        </p:nvPicPr>
        <p:blipFill rotWithShape="1">
          <a:blip r:embed="rId3"/>
          <a:srcRect l="9333" t="38790" r="59111" b="26049"/>
          <a:stretch/>
        </p:blipFill>
        <p:spPr>
          <a:xfrm>
            <a:off x="785612" y="1352883"/>
            <a:ext cx="7235062" cy="4534651"/>
          </a:xfrm>
          <a:prstGeom prst="rect">
            <a:avLst/>
          </a:prstGeom>
          <a:ln w="12700">
            <a:solidFill>
              <a:schemeClr val="tx1"/>
            </a:solidFill>
          </a:ln>
          <a:effectLst>
            <a:glow rad="63500">
              <a:schemeClr val="bg1">
                <a:lumMod val="75000"/>
                <a:alpha val="40000"/>
              </a:schemeClr>
            </a:glow>
          </a:effectLst>
        </p:spPr>
      </p:pic>
      <p:sp>
        <p:nvSpPr>
          <p:cNvPr id="11" name="Slide Number Placeholder 10">
            <a:extLst>
              <a:ext uri="{FF2B5EF4-FFF2-40B4-BE49-F238E27FC236}">
                <a16:creationId xmlns:a16="http://schemas.microsoft.com/office/drawing/2014/main" id="{6BB5E650-2320-8444-B9FE-0A2F9D88F492}"/>
              </a:ext>
            </a:extLst>
          </p:cNvPr>
          <p:cNvSpPr>
            <a:spLocks noGrp="1"/>
          </p:cNvSpPr>
          <p:nvPr>
            <p:ph type="sldNum" sz="quarter" idx="4"/>
          </p:nvPr>
        </p:nvSpPr>
        <p:spPr/>
        <p:txBody>
          <a:bodyPr/>
          <a:lstStyle/>
          <a:p>
            <a:fld id="{AF83BEB6-139A-B746-BC33-1F5B6187E651}" type="slidenum">
              <a:rPr lang="en-US" smtClean="0"/>
              <a:t>2</a:t>
            </a:fld>
            <a:endParaRPr lang="en-US"/>
          </a:p>
        </p:txBody>
      </p:sp>
    </p:spTree>
    <p:extLst>
      <p:ext uri="{BB962C8B-B14F-4D97-AF65-F5344CB8AC3E}">
        <p14:creationId xmlns:p14="http://schemas.microsoft.com/office/powerpoint/2010/main" val="284138712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06340"/>
            <a:ext cx="7499213" cy="881682"/>
          </a:xfrm>
        </p:spPr>
        <p:txBody>
          <a:bodyPr/>
          <a:lstStyle/>
          <a:p>
            <a:r>
              <a:rPr lang="es" sz="3200" b="0" i="0" strike="noStrike" cap="none" spc="-60" baseline="0" dirty="0">
                <a:solidFill>
                  <a:srgbClr val="318FC5"/>
                </a:solidFill>
                <a:effectLst/>
                <a:latin typeface="Franklin Gothic Medium"/>
                <a:ea typeface="Franklin Gothic Medium"/>
                <a:cs typeface="Franklin Gothic Medium"/>
              </a:rPr>
              <a:t>Aplíquelo: Cálculo de Mi patrimonio neto</a:t>
            </a:r>
            <a:r>
              <a:rPr sz="3200" dirty="0"/>
              <a:t/>
            </a:r>
            <a:br>
              <a:rPr sz="3200" dirty="0"/>
            </a:br>
            <a:r>
              <a:rPr lang="es" sz="2000" b="0" i="0" strike="noStrike" cap="none" spc="-60" baseline="0" dirty="0">
                <a:solidFill>
                  <a:srgbClr val="318FC5"/>
                </a:solidFill>
                <a:effectLst/>
                <a:latin typeface="Franklin Gothic Medium"/>
                <a:ea typeface="Franklin Gothic Medium"/>
                <a:cs typeface="Franklin Gothic Medium"/>
              </a:rPr>
              <a:t>Consulte la página 15 en su Guía del participante</a:t>
            </a:r>
          </a:p>
        </p:txBody>
      </p:sp>
      <p:pic>
        <p:nvPicPr>
          <p:cNvPr id="7" name="Picture 6" descr="Captura de pantalla de Aplíquelo: Cálculo de mi patrimonio neto de la Guía del participante. Se muestra solo con fines de navegación.&#10;&#10;"/>
          <p:cNvPicPr>
            <a:picLocks noChangeAspect="1"/>
          </p:cNvPicPr>
          <p:nvPr/>
        </p:nvPicPr>
        <p:blipFill rotWithShape="1">
          <a:blip r:embed="rId2"/>
          <a:srcRect l="61111" t="35290" r="10476" b="26754"/>
          <a:stretch/>
        </p:blipFill>
        <p:spPr>
          <a:xfrm>
            <a:off x="1548710" y="1188022"/>
            <a:ext cx="6081102" cy="4693298"/>
          </a:xfrm>
          <a:prstGeom prst="rect">
            <a:avLst/>
          </a:prstGeom>
          <a:solidFill>
            <a:schemeClr val="bg1">
              <a:lumMod val="75000"/>
            </a:schemeClr>
          </a:solidFill>
          <a:ln w="12700">
            <a:noFill/>
          </a:ln>
          <a:effectLst>
            <a:glow rad="63500">
              <a:schemeClr val="bg1">
                <a:lumMod val="75000"/>
                <a:alpha val="40000"/>
              </a:schemeClr>
            </a:glow>
          </a:effectLst>
        </p:spPr>
      </p:pic>
      <p:sp>
        <p:nvSpPr>
          <p:cNvPr id="6" name="Slide Number Placeholder 5">
            <a:extLst>
              <a:ext uri="{FF2B5EF4-FFF2-40B4-BE49-F238E27FC236}">
                <a16:creationId xmlns:a16="http://schemas.microsoft.com/office/drawing/2014/main" id="{DF03FF4E-7702-CD4C-8823-CE925E6F456F}"/>
              </a:ext>
            </a:extLst>
          </p:cNvPr>
          <p:cNvSpPr>
            <a:spLocks noGrp="1"/>
          </p:cNvSpPr>
          <p:nvPr>
            <p:ph type="sldNum" sz="quarter" idx="4"/>
          </p:nvPr>
        </p:nvSpPr>
        <p:spPr/>
        <p:txBody>
          <a:bodyPr/>
          <a:lstStyle/>
          <a:p>
            <a:fld id="{AF83BEB6-139A-B746-BC33-1F5B6187E651}" type="slidenum">
              <a:rPr lang="en-US" smtClean="0"/>
              <a:t>20</a:t>
            </a:fld>
            <a:endParaRPr lang="en-US"/>
          </a:p>
        </p:txBody>
      </p:sp>
    </p:spTree>
    <p:extLst>
      <p:ext uri="{BB962C8B-B14F-4D97-AF65-F5344CB8AC3E}">
        <p14:creationId xmlns:p14="http://schemas.microsoft.com/office/powerpoint/2010/main" val="251641769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Cambiar su patrimonio neto</a:t>
            </a:r>
          </a:p>
        </p:txBody>
      </p:sp>
      <p:sp>
        <p:nvSpPr>
          <p:cNvPr id="6" name="Up Arrow 5" descr="Flecha azul hacia arriba, que se muestra a la izquierda de &quot;Aumente sus activos&quot;&#10;"/>
          <p:cNvSpPr/>
          <p:nvPr/>
        </p:nvSpPr>
        <p:spPr>
          <a:xfrm>
            <a:off x="705565" y="1620983"/>
            <a:ext cx="627323" cy="88554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77985" y="1813560"/>
            <a:ext cx="5424781" cy="3449104"/>
          </a:xfrm>
        </p:spPr>
        <p:txBody>
          <a:bodyPr>
            <a:normAutofit/>
          </a:bodyPr>
          <a:lstStyle/>
          <a:p>
            <a:pPr marL="0" indent="0">
              <a:lnSpc>
                <a:spcPct val="120000"/>
              </a:lnSpc>
              <a:spcBef>
                <a:spcPts val="1200"/>
              </a:spcBef>
              <a:spcAft>
                <a:spcPct val="0"/>
              </a:spcAft>
              <a:buNone/>
            </a:pPr>
            <a:r>
              <a:rPr lang="es" sz="2000" b="0" i="0" strike="noStrike" cap="none" spc="0" baseline="0" dirty="0">
                <a:solidFill>
                  <a:srgbClr val="000000"/>
                </a:solidFill>
                <a:effectLst/>
                <a:latin typeface="Franklin Gothic Medium"/>
                <a:ea typeface="Franklin Gothic Medium"/>
                <a:cs typeface="Franklin Gothic Medium"/>
              </a:rPr>
              <a:t>      </a:t>
            </a:r>
            <a:r>
              <a:rPr lang="es" sz="3200" b="0" i="0" strike="noStrike" cap="none" spc="0" baseline="0" dirty="0">
                <a:solidFill>
                  <a:srgbClr val="000000"/>
                </a:solidFill>
                <a:effectLst/>
                <a:latin typeface="Franklin Gothic Medium"/>
                <a:ea typeface="Franklin Gothic Medium"/>
                <a:cs typeface="Franklin Gothic Medium"/>
              </a:rPr>
              <a:t>	</a:t>
            </a:r>
            <a:r>
              <a:rPr lang="es" sz="2800" b="0" i="0" strike="noStrike" cap="none" spc="0" baseline="0" dirty="0">
                <a:solidFill>
                  <a:srgbClr val="000000"/>
                </a:solidFill>
                <a:effectLst/>
                <a:latin typeface="Franklin Gothic Medium"/>
                <a:ea typeface="Franklin Gothic Medium"/>
                <a:cs typeface="Franklin Gothic Medium"/>
              </a:rPr>
              <a:t>Aumente sus activos </a:t>
            </a:r>
          </a:p>
          <a:p>
            <a:pPr marL="0" indent="0">
              <a:lnSpc>
                <a:spcPct val="120000"/>
              </a:lnSpc>
              <a:spcBef>
                <a:spcPct val="0"/>
              </a:spcBef>
              <a:spcAft>
                <a:spcPct val="0"/>
              </a:spcAft>
              <a:buNone/>
            </a:pPr>
            <a:endParaRPr lang="en-US" sz="3200" dirty="0"/>
          </a:p>
          <a:p>
            <a:pPr marL="0" indent="0">
              <a:lnSpc>
                <a:spcPct val="120000"/>
              </a:lnSpc>
              <a:spcBef>
                <a:spcPct val="0"/>
              </a:spcBef>
              <a:spcAft>
                <a:spcPct val="0"/>
              </a:spcAft>
              <a:buNone/>
            </a:pPr>
            <a:r>
              <a:rPr lang="es" sz="3200" b="0" i="0" strike="noStrike" cap="none" spc="0" baseline="0" dirty="0">
                <a:solidFill>
                  <a:srgbClr val="000000"/>
                </a:solidFill>
                <a:effectLst/>
                <a:latin typeface="Franklin Gothic Medium"/>
                <a:ea typeface="Franklin Gothic Medium"/>
                <a:cs typeface="Franklin Gothic Medium"/>
              </a:rPr>
              <a:t>       </a:t>
            </a:r>
            <a:r>
              <a:rPr lang="es" sz="2800" b="0" i="0" strike="noStrike" cap="none" spc="0" baseline="0" dirty="0">
                <a:solidFill>
                  <a:srgbClr val="000000"/>
                </a:solidFill>
                <a:effectLst/>
                <a:latin typeface="Franklin Gothic Medium"/>
                <a:ea typeface="Franklin Gothic Medium"/>
                <a:cs typeface="Franklin Gothic Medium"/>
              </a:rPr>
              <a:t>	Disminuya sus pasivos</a:t>
            </a:r>
          </a:p>
          <a:p>
            <a:pPr marL="0" indent="0">
              <a:lnSpc>
                <a:spcPct val="120000"/>
              </a:lnSpc>
              <a:spcBef>
                <a:spcPct val="0"/>
              </a:spcBef>
              <a:spcAft>
                <a:spcPct val="0"/>
              </a:spcAft>
              <a:buNone/>
            </a:pPr>
            <a:r>
              <a:rPr lang="es" sz="3200" b="0" i="0" strike="noStrike" cap="none" spc="0" baseline="0" dirty="0">
                <a:solidFill>
                  <a:srgbClr val="000000"/>
                </a:solidFill>
                <a:effectLst/>
                <a:latin typeface="Franklin Gothic Medium"/>
                <a:ea typeface="Franklin Gothic Medium"/>
                <a:cs typeface="Franklin Gothic Medium"/>
              </a:rPr>
              <a:t>	       o...</a:t>
            </a:r>
            <a:r>
              <a:rPr lang="es" sz="2800" b="0" i="0" strike="noStrike" cap="none" spc="0" baseline="0" dirty="0">
                <a:solidFill>
                  <a:srgbClr val="000000"/>
                </a:solidFill>
                <a:effectLst/>
                <a:latin typeface="Franklin Gothic Medium"/>
                <a:ea typeface="Franklin Gothic Medium"/>
                <a:cs typeface="Franklin Gothic Medium"/>
              </a:rPr>
              <a:t>Haga ambas cosas</a:t>
            </a:r>
          </a:p>
          <a:p>
            <a:endParaRPr lang="en-US" sz="2000" dirty="0"/>
          </a:p>
          <a:p>
            <a:pPr marL="0" indent="0">
              <a:lnSpc>
                <a:spcPct val="120000"/>
              </a:lnSpc>
              <a:buNone/>
            </a:pPr>
            <a:endParaRPr lang="en-US" sz="4000" dirty="0"/>
          </a:p>
        </p:txBody>
      </p:sp>
      <p:sp>
        <p:nvSpPr>
          <p:cNvPr id="7" name="Down Arrow 6" descr="Flecha azul hacia abajo que se muestra a la izquierda de &quot;Disminuya sus pasivos&quot;&#10;"/>
          <p:cNvSpPr/>
          <p:nvPr/>
        </p:nvSpPr>
        <p:spPr>
          <a:xfrm>
            <a:off x="694935" y="3194426"/>
            <a:ext cx="637953" cy="95841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Hombre sonriendo junto al cartel de VENDIDO frente a una casa&#10;"/>
          <p:cNvPicPr>
            <a:picLocks noChangeAspect="1"/>
          </p:cNvPicPr>
          <p:nvPr/>
        </p:nvPicPr>
        <p:blipFill>
          <a:blip r:embed="rId2">
            <a:extLst>
              <a:ext uri="{28A0092B-C50C-407E-A947-70E740481C1C}">
                <a14:useLocalDpi xmlns:a14="http://schemas.microsoft.com/office/drawing/2010/main"/>
              </a:ext>
            </a:extLst>
          </a:blip>
          <a:srcRect l="16390" r="21302"/>
          <a:stretch>
            <a:fillRect/>
          </a:stretch>
        </p:blipFill>
        <p:spPr>
          <a:xfrm>
            <a:off x="6002767" y="1813558"/>
            <a:ext cx="2581162" cy="2761737"/>
          </a:xfrm>
          <a:prstGeom prst="rect">
            <a:avLst/>
          </a:prstGeom>
        </p:spPr>
      </p:pic>
      <p:sp>
        <p:nvSpPr>
          <p:cNvPr id="8" name="TextBox 7"/>
          <p:cNvSpPr txBox="1"/>
          <p:nvPr/>
        </p:nvSpPr>
        <p:spPr>
          <a:xfrm>
            <a:off x="176645" y="4840730"/>
            <a:ext cx="8595033" cy="1569660"/>
          </a:xfrm>
          <a:prstGeom prst="rect">
            <a:avLst/>
          </a:prstGeom>
          <a:noFill/>
        </p:spPr>
        <p:txBody>
          <a:bodyPr wrap="square" rtlCol="0">
            <a:spAutoFit/>
          </a:bodyPr>
          <a:lstStyle/>
          <a:p>
            <a:pPr algn="ctr"/>
            <a:r>
              <a:rPr lang="es" sz="3200" b="0" i="0" strike="noStrike" cap="none" spc="0" baseline="0" dirty="0">
                <a:solidFill>
                  <a:srgbClr val="000000"/>
                </a:solidFill>
                <a:effectLst/>
                <a:latin typeface="Franklin Gothic Medium"/>
                <a:ea typeface="Franklin Gothic Medium"/>
                <a:cs typeface="Franklin Gothic Medium"/>
              </a:rPr>
              <a:t>¿Cuáles son algunas formas específicas en que las personas pueden aumentar su patrimonio neto?</a:t>
            </a:r>
          </a:p>
        </p:txBody>
      </p:sp>
      <p:sp>
        <p:nvSpPr>
          <p:cNvPr id="9" name="Slide Number Placeholder 8">
            <a:extLst>
              <a:ext uri="{FF2B5EF4-FFF2-40B4-BE49-F238E27FC236}">
                <a16:creationId xmlns:a16="http://schemas.microsoft.com/office/drawing/2014/main" id="{E7C4D81E-F11A-854E-8FD4-56E6A26263D0}"/>
              </a:ext>
            </a:extLst>
          </p:cNvPr>
          <p:cNvSpPr>
            <a:spLocks noGrp="1"/>
          </p:cNvSpPr>
          <p:nvPr>
            <p:ph type="sldNum" sz="quarter" idx="4"/>
          </p:nvPr>
        </p:nvSpPr>
        <p:spPr/>
        <p:txBody>
          <a:bodyPr/>
          <a:lstStyle/>
          <a:p>
            <a:fld id="{AF83BEB6-139A-B746-BC33-1F5B6187E651}" type="slidenum">
              <a:rPr lang="en-US" smtClean="0"/>
              <a:t>21</a:t>
            </a:fld>
            <a:endParaRPr lang="en-US"/>
          </a:p>
        </p:txBody>
      </p:sp>
    </p:spTree>
    <p:extLst>
      <p:ext uri="{BB962C8B-B14F-4D97-AF65-F5344CB8AC3E}">
        <p14:creationId xmlns:p14="http://schemas.microsoft.com/office/powerpoint/2010/main" val="166254918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 sz="3600" b="0" i="0" strike="noStrike" cap="none" spc="-60" baseline="0">
                <a:solidFill>
                  <a:srgbClr val="318FC5"/>
                </a:solidFill>
                <a:effectLst/>
                <a:latin typeface="Franklin Gothic Medium"/>
                <a:ea typeface="Franklin Gothic Medium"/>
                <a:cs typeface="Franklin Gothic Medium"/>
              </a:rPr>
              <a:t>Formas de aumentar su patrimonio neto</a:t>
            </a:r>
          </a:p>
        </p:txBody>
      </p:sp>
      <p:sp>
        <p:nvSpPr>
          <p:cNvPr id="3" name="Content Placeholder 2"/>
          <p:cNvSpPr>
            <a:spLocks noGrp="1"/>
          </p:cNvSpPr>
          <p:nvPr>
            <p:ph idx="1"/>
          </p:nvPr>
        </p:nvSpPr>
        <p:spPr>
          <a:xfrm>
            <a:off x="457199" y="1600200"/>
            <a:ext cx="4551681" cy="4525963"/>
          </a:xfrm>
        </p:spPr>
        <p:txBody>
          <a:bodyPr>
            <a:normAutofit fontScale="92500" lnSpcReduction="10000"/>
          </a:bodyPr>
          <a:lstStyle/>
          <a:p>
            <a:pPr marL="233363" lvl="1" indent="-233363">
              <a:buFont typeface="Arial" pitchFamily="34" charset="0"/>
              <a:buChar char="•"/>
            </a:pPr>
            <a:r>
              <a:rPr lang="es" sz="3200" b="0" i="0" strike="noStrike" cap="none" spc="0" baseline="0">
                <a:solidFill>
                  <a:srgbClr val="000000"/>
                </a:solidFill>
                <a:effectLst/>
                <a:latin typeface="Franklin Gothic Medium"/>
                <a:ea typeface="Franklin Gothic Medium"/>
                <a:cs typeface="Franklin Gothic Medium"/>
              </a:rPr>
              <a:t>Gaste menos de lo que gana</a:t>
            </a:r>
          </a:p>
          <a:p>
            <a:pPr marL="233363" lvl="1" indent="-233363">
              <a:buFont typeface="Arial" pitchFamily="34" charset="0"/>
              <a:buChar char="•"/>
            </a:pPr>
            <a:r>
              <a:rPr lang="es" sz="3200" b="0" i="0" strike="noStrike" cap="none" spc="0" baseline="0">
                <a:solidFill>
                  <a:srgbClr val="000000"/>
                </a:solidFill>
                <a:effectLst/>
                <a:latin typeface="Franklin Gothic Medium"/>
                <a:ea typeface="Franklin Gothic Medium"/>
                <a:cs typeface="Franklin Gothic Medium"/>
              </a:rPr>
              <a:t>Compre menos de lo que </a:t>
            </a:r>
            <a:r>
              <a:rPr sz="3200"/>
              <a:t/>
            </a:r>
            <a:br>
              <a:rPr sz="3200"/>
            </a:br>
            <a:r>
              <a:rPr lang="es" sz="3200" b="0" i="0" strike="noStrike" cap="none" spc="0" baseline="0">
                <a:solidFill>
                  <a:srgbClr val="000000"/>
                </a:solidFill>
                <a:effectLst/>
                <a:latin typeface="Franklin Gothic Medium"/>
                <a:ea typeface="Franklin Gothic Medium"/>
                <a:cs typeface="Franklin Gothic Medium"/>
              </a:rPr>
              <a:t>puede pagar </a:t>
            </a:r>
          </a:p>
          <a:p>
            <a:pPr marL="233363" lvl="1" indent="-233363">
              <a:buFont typeface="Arial" pitchFamily="34" charset="0"/>
              <a:buChar char="•"/>
            </a:pPr>
            <a:r>
              <a:rPr lang="es" sz="3200" b="0" i="0" strike="noStrike" cap="none" spc="0" baseline="0">
                <a:solidFill>
                  <a:srgbClr val="000000"/>
                </a:solidFill>
                <a:effectLst/>
                <a:latin typeface="Franklin Gothic Medium"/>
                <a:ea typeface="Franklin Gothic Medium"/>
                <a:cs typeface="Franklin Gothic Medium"/>
              </a:rPr>
              <a:t>Ahorre dinero</a:t>
            </a:r>
          </a:p>
          <a:p>
            <a:pPr marL="233363" lvl="1" indent="-233363">
              <a:buFont typeface="Arial" pitchFamily="34" charset="0"/>
              <a:buChar char="•"/>
            </a:pPr>
            <a:r>
              <a:rPr lang="es" sz="3200" b="0" i="0" strike="noStrike" cap="none" spc="0" baseline="0">
                <a:solidFill>
                  <a:srgbClr val="000000"/>
                </a:solidFill>
                <a:effectLst/>
                <a:latin typeface="Franklin Gothic Medium"/>
                <a:ea typeface="Franklin Gothic Medium"/>
                <a:cs typeface="Franklin Gothic Medium"/>
              </a:rPr>
              <a:t>Use programas de empleadores</a:t>
            </a:r>
          </a:p>
          <a:p>
            <a:pPr marL="233363" lvl="1" indent="-233363">
              <a:buFont typeface="Arial" pitchFamily="34" charset="0"/>
              <a:buChar char="•"/>
            </a:pPr>
            <a:r>
              <a:rPr lang="es" sz="3200" b="0" i="0" strike="noStrike" cap="none" spc="0" baseline="0">
                <a:solidFill>
                  <a:srgbClr val="000000"/>
                </a:solidFill>
                <a:effectLst/>
                <a:latin typeface="Franklin Gothic Medium"/>
                <a:ea typeface="Franklin Gothic Medium"/>
                <a:cs typeface="Franklin Gothic Medium"/>
              </a:rPr>
              <a:t>Use la deuda responsablemente</a:t>
            </a:r>
          </a:p>
        </p:txBody>
      </p:sp>
      <p:sp>
        <p:nvSpPr>
          <p:cNvPr id="5" name="Content Placeholder 2"/>
          <p:cNvSpPr txBox="1"/>
          <p:nvPr/>
        </p:nvSpPr>
        <p:spPr>
          <a:xfrm>
            <a:off x="5008880" y="1600200"/>
            <a:ext cx="3860800" cy="4525963"/>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457200">
              <a:buClr>
                <a:schemeClr val="tx2"/>
              </a:buClr>
              <a:buFont typeface="Arial"/>
              <a:buChar char="•"/>
            </a:pPr>
            <a:r>
              <a:rPr lang="es" sz="3200" b="0" i="0" strike="noStrike" cap="none" spc="0" baseline="0">
                <a:solidFill>
                  <a:srgbClr val="000000"/>
                </a:solidFill>
                <a:effectLst/>
                <a:latin typeface="Franklin Gothic Medium"/>
                <a:ea typeface="Franklin Gothic Medium"/>
                <a:cs typeface="Franklin Gothic Medium"/>
              </a:rPr>
              <a:t>Pague sus deudas</a:t>
            </a:r>
          </a:p>
          <a:p>
            <a:pPr marL="457200" lvl="1" indent="-457200">
              <a:buClr>
                <a:schemeClr val="tx2"/>
              </a:buClr>
              <a:buFont typeface="Arial"/>
              <a:buChar char="•"/>
            </a:pPr>
            <a:r>
              <a:rPr lang="es" sz="3200" b="0" i="0" strike="noStrike" cap="none" spc="0" baseline="0">
                <a:solidFill>
                  <a:srgbClr val="000000"/>
                </a:solidFill>
                <a:effectLst/>
                <a:latin typeface="Franklin Gothic Medium"/>
                <a:ea typeface="Franklin Gothic Medium"/>
                <a:cs typeface="Franklin Gothic Medium"/>
              </a:rPr>
              <a:t>Explore los beneficios públicos</a:t>
            </a:r>
          </a:p>
          <a:p>
            <a:pPr marL="457200" lvl="1" indent="-457200">
              <a:buClr>
                <a:schemeClr val="tx2"/>
              </a:buClr>
              <a:buFont typeface="Arial"/>
              <a:buChar char="•"/>
            </a:pPr>
            <a:r>
              <a:rPr lang="es" sz="3200" b="0" i="0" strike="noStrike" cap="none" spc="0" baseline="0">
                <a:solidFill>
                  <a:srgbClr val="000000"/>
                </a:solidFill>
                <a:effectLst/>
                <a:latin typeface="Franklin Gothic Medium"/>
                <a:ea typeface="Franklin Gothic Medium"/>
                <a:cs typeface="Franklin Gothic Medium"/>
              </a:rPr>
              <a:t>Reclame créditos fiscales</a:t>
            </a:r>
          </a:p>
          <a:p>
            <a:pPr marL="457200" lvl="1" indent="-457200">
              <a:buClr>
                <a:schemeClr val="tx2"/>
              </a:buClr>
              <a:buFont typeface="Arial"/>
              <a:buChar char="•"/>
            </a:pPr>
            <a:r>
              <a:rPr lang="es" sz="3200" b="0" i="0" strike="noStrike" cap="none" spc="0" baseline="0">
                <a:solidFill>
                  <a:srgbClr val="000000"/>
                </a:solidFill>
                <a:effectLst/>
                <a:latin typeface="Franklin Gothic Medium"/>
                <a:ea typeface="Franklin Gothic Medium"/>
                <a:cs typeface="Franklin Gothic Medium"/>
              </a:rPr>
              <a:t>Compare ofertas</a:t>
            </a:r>
          </a:p>
          <a:p>
            <a:pPr marL="457200" lvl="1" indent="-457200">
              <a:buClr>
                <a:schemeClr val="tx2"/>
              </a:buClr>
              <a:buFont typeface="Arial"/>
              <a:buChar char="•"/>
            </a:pPr>
            <a:r>
              <a:rPr lang="es" sz="3200" b="0" i="0" strike="noStrike" cap="none" spc="0" baseline="0">
                <a:solidFill>
                  <a:srgbClr val="000000"/>
                </a:solidFill>
                <a:effectLst/>
                <a:latin typeface="Franklin Gothic Medium"/>
                <a:ea typeface="Franklin Gothic Medium"/>
                <a:cs typeface="Franklin Gothic Medium"/>
              </a:rPr>
              <a:t>Desarrolle más activos</a:t>
            </a:r>
          </a:p>
        </p:txBody>
      </p:sp>
      <p:sp>
        <p:nvSpPr>
          <p:cNvPr id="6" name="Slide Number Placeholder 5">
            <a:extLst>
              <a:ext uri="{FF2B5EF4-FFF2-40B4-BE49-F238E27FC236}">
                <a16:creationId xmlns:a16="http://schemas.microsoft.com/office/drawing/2014/main" id="{8DCA4C10-836E-B946-B0BA-C42282D82436}"/>
              </a:ext>
            </a:extLst>
          </p:cNvPr>
          <p:cNvSpPr>
            <a:spLocks noGrp="1"/>
          </p:cNvSpPr>
          <p:nvPr>
            <p:ph type="sldNum" sz="quarter" idx="4"/>
          </p:nvPr>
        </p:nvSpPr>
        <p:spPr/>
        <p:txBody>
          <a:bodyPr/>
          <a:lstStyle/>
          <a:p>
            <a:fld id="{AF83BEB6-139A-B746-BC33-1F5B6187E651}" type="slidenum">
              <a:rPr lang="en-US" smtClean="0"/>
              <a:t>22</a:t>
            </a:fld>
            <a:endParaRPr lang="en-US"/>
          </a:p>
        </p:txBody>
      </p:sp>
    </p:spTree>
    <p:extLst>
      <p:ext uri="{BB962C8B-B14F-4D97-AF65-F5344CB8AC3E}">
        <p14:creationId xmlns:p14="http://schemas.microsoft.com/office/powerpoint/2010/main" val="259206868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01169"/>
            <a:ext cx="8031506" cy="1942594"/>
          </a:xfrm>
        </p:spPr>
        <p:txBody>
          <a:bodyPr anchor="t"/>
          <a:lstStyle/>
          <a:p>
            <a:r>
              <a:rPr lang="es" sz="3200" b="0" i="0" strike="noStrike" cap="none" spc="-60" baseline="0" dirty="0">
                <a:solidFill>
                  <a:srgbClr val="318FC5"/>
                </a:solidFill>
                <a:effectLst/>
                <a:latin typeface="Franklin Gothic Medium"/>
                <a:ea typeface="Franklin Gothic Medium"/>
                <a:cs typeface="Franklin Gothic Medium"/>
              </a:rPr>
              <a:t>Aplíquelo: Aumento de Mi patrimonio neto</a:t>
            </a:r>
            <a:r>
              <a:rPr sz="3200" dirty="0"/>
              <a:t/>
            </a:r>
            <a:br>
              <a:rPr sz="3200" dirty="0"/>
            </a:br>
            <a:r>
              <a:rPr lang="es" sz="2000" b="0" i="0" strike="noStrike" cap="none" spc="-60" baseline="0" dirty="0">
                <a:solidFill>
                  <a:srgbClr val="318FC5"/>
                </a:solidFill>
                <a:effectLst/>
                <a:latin typeface="Franklin Gothic Medium"/>
                <a:ea typeface="Franklin Gothic Medium"/>
                <a:cs typeface="Franklin Gothic Medium"/>
              </a:rPr>
              <a:t>Consulte la página 19 en su Guía del participante</a:t>
            </a:r>
          </a:p>
        </p:txBody>
      </p:sp>
      <p:pic>
        <p:nvPicPr>
          <p:cNvPr id="5" name="Picture 4" descr="Captura de pantalla de Aplíquelo: Aumento de mi patrimonio neto de la Guía del participante. Se muestra solo con fines de navegación.&#10;&#10;">
            <a:extLst>
              <a:ext uri="{FF2B5EF4-FFF2-40B4-BE49-F238E27FC236}">
                <a16:creationId xmlns:a16="http://schemas.microsoft.com/office/drawing/2014/main" id="{19D77A7D-95C3-4CA5-AEA0-817A9BE83582}"/>
              </a:ext>
            </a:extLst>
          </p:cNvPr>
          <p:cNvPicPr>
            <a:picLocks noChangeAspect="1"/>
          </p:cNvPicPr>
          <p:nvPr/>
        </p:nvPicPr>
        <p:blipFill>
          <a:blip r:embed="rId2"/>
          <a:stretch>
            <a:fillRect/>
          </a:stretch>
        </p:blipFill>
        <p:spPr>
          <a:xfrm>
            <a:off x="928903" y="1281742"/>
            <a:ext cx="7286194" cy="4506390"/>
          </a:xfrm>
          <a:prstGeom prst="rect">
            <a:avLst/>
          </a:prstGeom>
          <a:ln>
            <a:noFill/>
          </a:ln>
          <a:effectLst>
            <a:outerShdw blurRad="292100" dist="139700" dir="2700000" algn="tl" rotWithShape="0">
              <a:srgbClr val="333333">
                <a:alpha val="65000"/>
              </a:srgbClr>
            </a:outerShdw>
          </a:effectLst>
        </p:spPr>
      </p:pic>
      <p:sp>
        <p:nvSpPr>
          <p:cNvPr id="4" name="Slide Number Placeholder 3">
            <a:extLst>
              <a:ext uri="{FF2B5EF4-FFF2-40B4-BE49-F238E27FC236}">
                <a16:creationId xmlns:a16="http://schemas.microsoft.com/office/drawing/2014/main" id="{F1876937-7518-2E47-BE0F-4D5305D9B939}"/>
              </a:ext>
            </a:extLst>
          </p:cNvPr>
          <p:cNvSpPr>
            <a:spLocks noGrp="1"/>
          </p:cNvSpPr>
          <p:nvPr>
            <p:ph type="sldNum" sz="quarter" idx="4"/>
          </p:nvPr>
        </p:nvSpPr>
        <p:spPr/>
        <p:txBody>
          <a:bodyPr/>
          <a:lstStyle/>
          <a:p>
            <a:fld id="{AF83BEB6-139A-B746-BC33-1F5B6187E651}" type="slidenum">
              <a:rPr lang="en-US" smtClean="0"/>
              <a:t>23</a:t>
            </a:fld>
            <a:endParaRPr lang="en-US"/>
          </a:p>
        </p:txBody>
      </p:sp>
    </p:spTree>
    <p:extLst>
      <p:ext uri="{BB962C8B-B14F-4D97-AF65-F5344CB8AC3E}">
        <p14:creationId xmlns:p14="http://schemas.microsoft.com/office/powerpoint/2010/main" val="285737340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 sz="3600" b="0" i="0" strike="noStrike" cap="none" spc="-60" baseline="0">
                <a:solidFill>
                  <a:srgbClr val="318FC5"/>
                </a:solidFill>
                <a:effectLst/>
                <a:latin typeface="Franklin Gothic Medium"/>
                <a:ea typeface="Franklin Gothic Medium"/>
                <a:cs typeface="Franklin Gothic Medium"/>
              </a:rPr>
              <a:t>Sección 2: Recordar la conclusión principal</a:t>
            </a:r>
          </a:p>
        </p:txBody>
      </p:sp>
      <p:sp>
        <p:nvSpPr>
          <p:cNvPr id="3" name="Content Placeholder 2"/>
          <p:cNvSpPr>
            <a:spLocks noGrp="1"/>
          </p:cNvSpPr>
          <p:nvPr>
            <p:ph idx="1"/>
          </p:nvPr>
        </p:nvSpPr>
        <p:spPr>
          <a:xfrm>
            <a:off x="611874" y="1416581"/>
            <a:ext cx="5778536" cy="4966171"/>
          </a:xfrm>
        </p:spPr>
        <p:txBody>
          <a:bodyPr>
            <a:normAutofit/>
          </a:bodyPr>
          <a:lstStyle/>
          <a:p>
            <a:pPr marL="0" indent="0">
              <a:lnSpc>
                <a:spcPct val="140000"/>
              </a:lnSpc>
              <a:buNone/>
            </a:pPr>
            <a:r>
              <a:rPr lang="es" sz="3200" b="0" i="1" strike="noStrike" cap="none" spc="0" baseline="0" dirty="0">
                <a:solidFill>
                  <a:srgbClr val="000000"/>
                </a:solidFill>
                <a:effectLst/>
                <a:latin typeface="Franklin Gothic Medium"/>
                <a:ea typeface="Franklin Gothic Medium"/>
                <a:cs typeface="Franklin Gothic Medium"/>
              </a:rPr>
              <a:t>El patrimonio neto es una buena medida de su estabilidad financiera. Calcule su patrimonio neto restando sus pasivos (dinero que le debe </a:t>
            </a:r>
            <a:r>
              <a:rPr sz="3200" dirty="0"/>
              <a:t/>
            </a:r>
            <a:br>
              <a:rPr sz="3200" dirty="0"/>
            </a:br>
            <a:r>
              <a:rPr lang="es" sz="3200" b="0" i="1" strike="noStrike" cap="none" spc="0" baseline="0" dirty="0">
                <a:solidFill>
                  <a:srgbClr val="000000"/>
                </a:solidFill>
                <a:effectLst/>
                <a:latin typeface="Franklin Gothic Medium"/>
                <a:ea typeface="Franklin Gothic Medium"/>
                <a:cs typeface="Franklin Gothic Medium"/>
              </a:rPr>
              <a:t>a otros) de sus activos.</a:t>
            </a:r>
          </a:p>
          <a:p>
            <a:endParaRPr lang="en-US" dirty="0"/>
          </a:p>
        </p:txBody>
      </p:sp>
      <p:sp>
        <p:nvSpPr>
          <p:cNvPr id="5" name="Slide Number Placeholder 4">
            <a:extLst>
              <a:ext uri="{FF2B5EF4-FFF2-40B4-BE49-F238E27FC236}">
                <a16:creationId xmlns:a16="http://schemas.microsoft.com/office/drawing/2014/main" id="{08032894-CC9C-9F44-A020-FFDD36B95BA0}"/>
              </a:ext>
            </a:extLst>
          </p:cNvPr>
          <p:cNvSpPr>
            <a:spLocks noGrp="1"/>
          </p:cNvSpPr>
          <p:nvPr>
            <p:ph type="sldNum" sz="quarter" idx="4"/>
          </p:nvPr>
        </p:nvSpPr>
        <p:spPr/>
        <p:txBody>
          <a:bodyPr/>
          <a:lstStyle/>
          <a:p>
            <a:fld id="{AF83BEB6-139A-B746-BC33-1F5B6187E651}" type="slidenum">
              <a:rPr lang="en-US" smtClean="0"/>
              <a:t>24</a:t>
            </a:fld>
            <a:endParaRPr lang="en-US"/>
          </a:p>
        </p:txBody>
      </p:sp>
    </p:spTree>
    <p:extLst>
      <p:ext uri="{BB962C8B-B14F-4D97-AF65-F5344CB8AC3E}">
        <p14:creationId xmlns:p14="http://schemas.microsoft.com/office/powerpoint/2010/main" val="385788296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3: Cars as Assets</a:t>
            </a:r>
          </a:p>
        </p:txBody>
      </p:sp>
      <p:sp>
        <p:nvSpPr>
          <p:cNvPr id="6" name="Content Placeholder 5"/>
          <p:cNvSpPr>
            <a:spLocks noGrp="1"/>
          </p:cNvSpPr>
          <p:nvPr>
            <p:ph sz="quarter" idx="12"/>
          </p:nvPr>
        </p:nvSpPr>
        <p:spPr/>
        <p:txBody>
          <a:bodyPr>
            <a:normAutofit lnSpcReduction="10000"/>
          </a:bodyPr>
          <a:lstStyle/>
          <a:p>
            <a:r>
              <a:rPr lang="es" sz="2400" b="0" i="0" strike="noStrike" cap="none" spc="0" baseline="0">
                <a:solidFill>
                  <a:srgbClr val="318FC5"/>
                </a:solidFill>
                <a:effectLst/>
                <a:latin typeface="Franklin Gothic Medium"/>
                <a:ea typeface="Franklin Gothic Medium"/>
                <a:cs typeface="Franklin Gothic Medium"/>
              </a:rPr>
              <a:t>Sección 3</a:t>
            </a:r>
          </a:p>
        </p:txBody>
      </p:sp>
      <p:sp>
        <p:nvSpPr>
          <p:cNvPr id="3" name="Subtitle 2"/>
          <p:cNvSpPr>
            <a:spLocks noGrp="1"/>
          </p:cNvSpPr>
          <p:nvPr>
            <p:ph type="body" sz="quarter" idx="11"/>
          </p:nvPr>
        </p:nvSpPr>
        <p:spPr/>
        <p:txBody>
          <a:bodyPr>
            <a:normAutofit/>
          </a:bodyPr>
          <a:lstStyle/>
          <a:p>
            <a:r>
              <a:rPr lang="es" sz="4000" b="0" i="0" strike="noStrike" cap="none" spc="0" baseline="0">
                <a:solidFill>
                  <a:srgbClr val="000000"/>
                </a:solidFill>
                <a:effectLst/>
                <a:latin typeface="Franklin Gothic Medium"/>
                <a:ea typeface="Franklin Gothic Medium"/>
                <a:cs typeface="Franklin Gothic Medium"/>
              </a:rPr>
              <a:t>Autos como activos</a:t>
            </a:r>
          </a:p>
          <a:p>
            <a:endParaRPr lang="en-US" sz="1900">
              <a:latin typeface="Franklin Gothic Book" panose="020B0503020102020204" pitchFamily="34" charset="0"/>
            </a:endParaRPr>
          </a:p>
          <a:p>
            <a:r>
              <a:rPr lang="es" sz="1900" b="0" i="0" strike="noStrike" cap="none" spc="0" baseline="0">
                <a:solidFill>
                  <a:srgbClr val="000000"/>
                </a:solidFill>
                <a:effectLst/>
                <a:latin typeface="Franklin Gothic Book"/>
                <a:ea typeface="Franklin Gothic Book"/>
                <a:cs typeface="Franklin Gothic Book"/>
              </a:rPr>
              <a:t>Consulte la pág. 20 de su Guía del participante</a:t>
            </a:r>
          </a:p>
        </p:txBody>
      </p:sp>
      <p:pic>
        <p:nvPicPr>
          <p:cNvPr id="2" name="Picture 1" descr="Joven y mujer sonriendo mientras la mujer firma un papel donde señala el vendedor de autos. Parecen estar en la sala de exposición de un concesionario de automóviles.&#10;&#10;"/>
          <p:cNvPicPr>
            <a:picLocks noChangeAspect="1"/>
          </p:cNvPicPr>
          <p:nvPr/>
        </p:nvPicPr>
        <p:blipFill>
          <a:blip r:embed="rId2">
            <a:extLst>
              <a:ext uri="{28A0092B-C50C-407E-A947-70E740481C1C}">
                <a14:useLocalDpi xmlns:a14="http://schemas.microsoft.com/office/drawing/2010/main"/>
              </a:ext>
            </a:extLst>
          </a:blip>
          <a:srcRect l="23831" r="6219"/>
          <a:stretch>
            <a:fillRect/>
          </a:stretch>
        </p:blipFill>
        <p:spPr>
          <a:xfrm>
            <a:off x="3867150" y="586158"/>
            <a:ext cx="5276850" cy="5029200"/>
          </a:xfrm>
          <a:prstGeom prst="rect">
            <a:avLst/>
          </a:prstGeom>
        </p:spPr>
      </p:pic>
      <p:sp>
        <p:nvSpPr>
          <p:cNvPr id="5" name="Slide Number Placeholder 4">
            <a:extLst>
              <a:ext uri="{FF2B5EF4-FFF2-40B4-BE49-F238E27FC236}">
                <a16:creationId xmlns:a16="http://schemas.microsoft.com/office/drawing/2014/main" id="{F9650A94-5BB4-D14A-8235-DD6BDE03C6BC}"/>
              </a:ext>
            </a:extLst>
          </p:cNvPr>
          <p:cNvSpPr>
            <a:spLocks noGrp="1"/>
          </p:cNvSpPr>
          <p:nvPr>
            <p:ph type="sldNum" sz="quarter" idx="4"/>
          </p:nvPr>
        </p:nvSpPr>
        <p:spPr/>
        <p:txBody>
          <a:bodyPr/>
          <a:lstStyle/>
          <a:p>
            <a:fld id="{AF83BEB6-139A-B746-BC33-1F5B6187E651}" type="slidenum">
              <a:rPr lang="en-US" smtClean="0"/>
              <a:t>25</a:t>
            </a:fld>
            <a:endParaRPr lang="en-US"/>
          </a:p>
        </p:txBody>
      </p:sp>
    </p:spTree>
    <p:extLst>
      <p:ext uri="{BB962C8B-B14F-4D97-AF65-F5344CB8AC3E}">
        <p14:creationId xmlns:p14="http://schemas.microsoft.com/office/powerpoint/2010/main" val="308927156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 sz="3600" b="0" i="0" strike="noStrike" cap="none" spc="-60" baseline="0" dirty="0">
                <a:solidFill>
                  <a:srgbClr val="318FC5"/>
                </a:solidFill>
                <a:effectLst/>
                <a:latin typeface="Franklin Gothic Medium"/>
                <a:ea typeface="Franklin Gothic Medium"/>
                <a:cs typeface="Franklin Gothic Medium"/>
              </a:rPr>
              <a:t>Sección 3: Conclusión principal</a:t>
            </a:r>
          </a:p>
        </p:txBody>
      </p:sp>
      <p:sp>
        <p:nvSpPr>
          <p:cNvPr id="3" name="Content Placeholder 2"/>
          <p:cNvSpPr>
            <a:spLocks noGrp="1"/>
          </p:cNvSpPr>
          <p:nvPr>
            <p:ph idx="1"/>
          </p:nvPr>
        </p:nvSpPr>
        <p:spPr>
          <a:xfrm>
            <a:off x="595591" y="1441004"/>
            <a:ext cx="5667186" cy="4958031"/>
          </a:xfrm>
        </p:spPr>
        <p:txBody>
          <a:bodyPr>
            <a:normAutofit/>
          </a:bodyPr>
          <a:lstStyle/>
          <a:p>
            <a:pPr marL="0" indent="0">
              <a:lnSpc>
                <a:spcPct val="140000"/>
              </a:lnSpc>
              <a:buNone/>
            </a:pPr>
            <a:r>
              <a:rPr lang="es" sz="3200" b="0" i="1" strike="noStrike" cap="none" spc="0" baseline="0">
                <a:solidFill>
                  <a:srgbClr val="000000"/>
                </a:solidFill>
                <a:effectLst/>
                <a:latin typeface="Franklin Gothic Medium"/>
                <a:ea typeface="Franklin Gothic Medium"/>
                <a:cs typeface="Franklin Gothic Medium"/>
              </a:rPr>
              <a:t>Un automóvil puede ser un activo productivo cuando le ayuda a obtener otros activos. Planifique con anticipación para adquirir un auto que pueda pagar con la </a:t>
            </a:r>
            <a:r>
              <a:rPr sz="3200"/>
              <a:t/>
            </a:r>
            <a:br>
              <a:rPr sz="3200"/>
            </a:br>
            <a:r>
              <a:rPr lang="es" sz="3200" b="0" i="1" strike="noStrike" cap="none" spc="0" baseline="0">
                <a:solidFill>
                  <a:srgbClr val="000000"/>
                </a:solidFill>
                <a:effectLst/>
                <a:latin typeface="Franklin Gothic Medium"/>
                <a:ea typeface="Franklin Gothic Medium"/>
                <a:cs typeface="Franklin Gothic Medium"/>
              </a:rPr>
              <a:t>menor deuda posible.</a:t>
            </a:r>
            <a:r>
              <a:rPr lang="es" sz="3200" b="0" i="0" strike="noStrike" cap="none" spc="0" baseline="0">
                <a:solidFill>
                  <a:srgbClr val="000000"/>
                </a:solidFill>
                <a:effectLst/>
                <a:latin typeface="Franklin Gothic Medium"/>
                <a:ea typeface="Franklin Gothic Medium"/>
                <a:cs typeface="Franklin Gothic Medium"/>
              </a:rPr>
              <a:t> </a:t>
            </a:r>
          </a:p>
        </p:txBody>
      </p:sp>
      <p:sp>
        <p:nvSpPr>
          <p:cNvPr id="5" name="Slide Number Placeholder 4">
            <a:extLst>
              <a:ext uri="{FF2B5EF4-FFF2-40B4-BE49-F238E27FC236}">
                <a16:creationId xmlns:a16="http://schemas.microsoft.com/office/drawing/2014/main" id="{01D8331E-66D0-0949-9FA3-E9F94CB4D09D}"/>
              </a:ext>
            </a:extLst>
          </p:cNvPr>
          <p:cNvSpPr>
            <a:spLocks noGrp="1"/>
          </p:cNvSpPr>
          <p:nvPr>
            <p:ph type="sldNum" sz="quarter" idx="4"/>
          </p:nvPr>
        </p:nvSpPr>
        <p:spPr/>
        <p:txBody>
          <a:bodyPr/>
          <a:lstStyle/>
          <a:p>
            <a:fld id="{AF83BEB6-139A-B746-BC33-1F5B6187E651}" type="slidenum">
              <a:rPr lang="en-US" smtClean="0"/>
              <a:t>26</a:t>
            </a:fld>
            <a:endParaRPr lang="en-US"/>
          </a:p>
        </p:txBody>
      </p:sp>
    </p:spTree>
    <p:extLst>
      <p:ext uri="{BB962C8B-B14F-4D97-AF65-F5344CB8AC3E}">
        <p14:creationId xmlns:p14="http://schemas.microsoft.com/office/powerpoint/2010/main" val="397270513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254287" cy="881682"/>
          </a:xfrm>
        </p:spPr>
        <p:txBody>
          <a:bodyPr/>
          <a:lstStyle/>
          <a:p>
            <a:r>
              <a:rPr lang="es" sz="3600" b="0" i="0" strike="noStrike" cap="none" spc="-60" baseline="0" dirty="0">
                <a:solidFill>
                  <a:srgbClr val="318FC5"/>
                </a:solidFill>
                <a:effectLst/>
                <a:latin typeface="Franklin Gothic Medium"/>
                <a:ea typeface="Franklin Gothic Medium"/>
                <a:cs typeface="Franklin Gothic Medium"/>
              </a:rPr>
              <a:t>Los autos pueden ser activos productivos</a:t>
            </a:r>
          </a:p>
        </p:txBody>
      </p:sp>
      <p:sp>
        <p:nvSpPr>
          <p:cNvPr id="3" name="Content Placeholder 2"/>
          <p:cNvSpPr>
            <a:spLocks noGrp="1"/>
          </p:cNvSpPr>
          <p:nvPr>
            <p:ph idx="1"/>
          </p:nvPr>
        </p:nvSpPr>
        <p:spPr>
          <a:xfrm>
            <a:off x="577986" y="1424723"/>
            <a:ext cx="7499214" cy="4836228"/>
          </a:xfrm>
        </p:spPr>
        <p:txBody>
          <a:bodyPr>
            <a:normAutofit lnSpcReduction="10000"/>
          </a:bodyPr>
          <a:lstStyle/>
          <a:p>
            <a:r>
              <a:rPr lang="es" sz="3200" b="0" i="0" strike="noStrike" cap="none" spc="0" baseline="0">
                <a:solidFill>
                  <a:srgbClr val="000000"/>
                </a:solidFill>
                <a:effectLst/>
                <a:latin typeface="Franklin Gothic Medium"/>
                <a:ea typeface="Franklin Gothic Medium"/>
                <a:cs typeface="Franklin Gothic Medium"/>
              </a:rPr>
              <a:t>El transporte seguro y confiable es parte de la seguridad financiera</a:t>
            </a:r>
          </a:p>
          <a:p>
            <a:r>
              <a:rPr lang="es" sz="3200" b="0" i="0" strike="noStrike" cap="none" spc="0" baseline="0">
                <a:solidFill>
                  <a:srgbClr val="000000"/>
                </a:solidFill>
                <a:effectLst/>
                <a:latin typeface="Franklin Gothic Medium"/>
                <a:ea typeface="Franklin Gothic Medium"/>
                <a:cs typeface="Franklin Gothic Medium"/>
              </a:rPr>
              <a:t>Puede aumentar la elección de trabajos o el acceso a servicios médicos, educación, cuidado de niños o cuidado de ancianos</a:t>
            </a:r>
          </a:p>
          <a:p>
            <a:pPr marL="0" indent="0">
              <a:buNone/>
            </a:pPr>
            <a:endParaRPr lang="en-US"/>
          </a:p>
          <a:p>
            <a:pPr marL="0" indent="0" algn="ctr">
              <a:buNone/>
            </a:pPr>
            <a:r>
              <a:rPr lang="es" sz="3200" b="0" i="0" strike="noStrike" cap="none" spc="0" baseline="0">
                <a:solidFill>
                  <a:srgbClr val="000000"/>
                </a:solidFill>
                <a:effectLst/>
                <a:latin typeface="Franklin Gothic Medium"/>
                <a:ea typeface="Franklin Gothic Medium"/>
                <a:cs typeface="Franklin Gothic Medium"/>
              </a:rPr>
              <a:t>¿Poseer un auto siempre</a:t>
            </a:r>
            <a:r>
              <a:rPr sz="3200"/>
              <a:t/>
            </a:r>
            <a:br>
              <a:rPr sz="3200"/>
            </a:br>
            <a:r>
              <a:rPr lang="es" sz="3200" b="0" i="0" strike="noStrike" cap="none" spc="0" baseline="0">
                <a:solidFill>
                  <a:srgbClr val="000000"/>
                </a:solidFill>
                <a:effectLst/>
                <a:latin typeface="Franklin Gothic Medium"/>
                <a:ea typeface="Franklin Gothic Medium"/>
                <a:cs typeface="Franklin Gothic Medium"/>
              </a:rPr>
              <a:t>mejora sus finanzas?</a:t>
            </a:r>
          </a:p>
          <a:p>
            <a:pPr lvl="1"/>
            <a:endParaRPr lang="en-US"/>
          </a:p>
          <a:p>
            <a:endParaRPr lang="en-US"/>
          </a:p>
        </p:txBody>
      </p:sp>
      <p:sp>
        <p:nvSpPr>
          <p:cNvPr id="5" name="Slide Number Placeholder 4">
            <a:extLst>
              <a:ext uri="{FF2B5EF4-FFF2-40B4-BE49-F238E27FC236}">
                <a16:creationId xmlns:a16="http://schemas.microsoft.com/office/drawing/2014/main" id="{84B6C4BB-27B0-6549-A231-8CFA4FC7533F}"/>
              </a:ext>
            </a:extLst>
          </p:cNvPr>
          <p:cNvSpPr>
            <a:spLocks noGrp="1"/>
          </p:cNvSpPr>
          <p:nvPr>
            <p:ph type="sldNum" sz="quarter" idx="4"/>
          </p:nvPr>
        </p:nvSpPr>
        <p:spPr/>
        <p:txBody>
          <a:bodyPr/>
          <a:lstStyle/>
          <a:p>
            <a:fld id="{AF83BEB6-139A-B746-BC33-1F5B6187E651}" type="slidenum">
              <a:rPr lang="en-US" smtClean="0"/>
              <a:t>27</a:t>
            </a:fld>
            <a:endParaRPr lang="en-US"/>
          </a:p>
        </p:txBody>
      </p:sp>
    </p:spTree>
    <p:extLst>
      <p:ext uri="{BB962C8B-B14F-4D97-AF65-F5344CB8AC3E}">
        <p14:creationId xmlns:p14="http://schemas.microsoft.com/office/powerpoint/2010/main" val="22622009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73753"/>
            <a:ext cx="8036079" cy="1746296"/>
          </a:xfrm>
        </p:spPr>
        <p:txBody>
          <a:bodyPr anchor="t">
            <a:normAutofit/>
          </a:bodyPr>
          <a:lstStyle/>
          <a:p>
            <a:r>
              <a:rPr lang="es" sz="3200" b="0" i="0" strike="noStrike" cap="none" spc="-60" baseline="0" dirty="0">
                <a:solidFill>
                  <a:srgbClr val="318FC5"/>
                </a:solidFill>
                <a:effectLst/>
                <a:latin typeface="Franklin Gothic Medium"/>
                <a:ea typeface="Franklin Gothic Medium"/>
                <a:cs typeface="Franklin Gothic Medium"/>
              </a:rPr>
              <a:t>Pruébelo: ¿Debe comprar o arrendar un auto?</a:t>
            </a:r>
            <a:r>
              <a:rPr sz="3200" dirty="0"/>
              <a:t/>
            </a:r>
            <a:br>
              <a:rPr sz="3200" dirty="0"/>
            </a:br>
            <a:r>
              <a:rPr lang="es" sz="2000" b="0" i="0" strike="noStrike" cap="none" spc="-60" baseline="0" dirty="0">
                <a:solidFill>
                  <a:srgbClr val="318FC5"/>
                </a:solidFill>
                <a:effectLst/>
                <a:latin typeface="Franklin Gothic Medium"/>
                <a:ea typeface="Franklin Gothic Medium"/>
                <a:cs typeface="Franklin Gothic Medium"/>
              </a:rPr>
              <a:t>Consulte la pág. 22 de su Guía del participante</a:t>
            </a:r>
          </a:p>
        </p:txBody>
      </p:sp>
      <p:pic>
        <p:nvPicPr>
          <p:cNvPr id="5" name="Picture 4" descr="Captura de pantalla de Pruébelo: ¿Debe comprar o arrendar un auto? de la Guía del participante. Se muestra solo con fines de navegación.&#10;&#10;"/>
          <p:cNvPicPr>
            <a:picLocks noChangeAspect="1"/>
          </p:cNvPicPr>
          <p:nvPr/>
        </p:nvPicPr>
        <p:blipFill rotWithShape="1">
          <a:blip r:embed="rId2"/>
          <a:srcRect l="62460" t="36843" r="12064" b="29296"/>
          <a:stretch/>
        </p:blipFill>
        <p:spPr>
          <a:xfrm>
            <a:off x="1469725" y="1046901"/>
            <a:ext cx="6252600" cy="467484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6" name="Slide Number Placeholder 5">
            <a:extLst>
              <a:ext uri="{FF2B5EF4-FFF2-40B4-BE49-F238E27FC236}">
                <a16:creationId xmlns:a16="http://schemas.microsoft.com/office/drawing/2014/main" id="{342DDAD3-FBD8-2247-9F2E-EEF647D7DF54}"/>
              </a:ext>
            </a:extLst>
          </p:cNvPr>
          <p:cNvSpPr>
            <a:spLocks noGrp="1"/>
          </p:cNvSpPr>
          <p:nvPr>
            <p:ph type="sldNum" sz="quarter" idx="4"/>
          </p:nvPr>
        </p:nvSpPr>
        <p:spPr/>
        <p:txBody>
          <a:bodyPr/>
          <a:lstStyle/>
          <a:p>
            <a:fld id="{AF83BEB6-139A-B746-BC33-1F5B6187E651}" type="slidenum">
              <a:rPr lang="en-US" smtClean="0"/>
              <a:t>28</a:t>
            </a:fld>
            <a:endParaRPr lang="en-US"/>
          </a:p>
        </p:txBody>
      </p:sp>
    </p:spTree>
    <p:extLst>
      <p:ext uri="{BB962C8B-B14F-4D97-AF65-F5344CB8AC3E}">
        <p14:creationId xmlns:p14="http://schemas.microsoft.com/office/powerpoint/2010/main" val="56235307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¿Cuánto puede pagar en un auto? </a:t>
            </a:r>
          </a:p>
        </p:txBody>
      </p:sp>
      <p:sp>
        <p:nvSpPr>
          <p:cNvPr id="3" name="Content Placeholder 2"/>
          <p:cNvSpPr>
            <a:spLocks noGrp="1"/>
          </p:cNvSpPr>
          <p:nvPr>
            <p:ph idx="1"/>
          </p:nvPr>
        </p:nvSpPr>
        <p:spPr/>
        <p:txBody>
          <a:bodyPr>
            <a:normAutofit lnSpcReduction="10000"/>
          </a:bodyPr>
          <a:lstStyle/>
          <a:p>
            <a:pPr lvl="0"/>
            <a:r>
              <a:rPr lang="es" sz="3200" b="0" i="0" strike="noStrike" cap="none" spc="0" baseline="0">
                <a:solidFill>
                  <a:srgbClr val="000000"/>
                </a:solidFill>
                <a:effectLst/>
                <a:latin typeface="Franklin Gothic Medium"/>
                <a:ea typeface="Franklin Gothic Medium"/>
                <a:cs typeface="Franklin Gothic Medium"/>
              </a:rPr>
              <a:t>No existe una fórmula precisa</a:t>
            </a:r>
          </a:p>
          <a:p>
            <a:pPr lvl="0"/>
            <a:r>
              <a:rPr lang="es" sz="3200" b="0" i="0" strike="noStrike" cap="none" spc="0" baseline="0">
                <a:solidFill>
                  <a:srgbClr val="000000"/>
                </a:solidFill>
                <a:effectLst/>
                <a:latin typeface="Franklin Gothic Medium"/>
                <a:ea typeface="Franklin Gothic Medium"/>
                <a:cs typeface="Franklin Gothic Medium"/>
              </a:rPr>
              <a:t>Las pautas y preguntas pueden ayudar</a:t>
            </a:r>
          </a:p>
          <a:p>
            <a:pPr lvl="0"/>
            <a:r>
              <a:rPr lang="es" sz="3200" b="0" i="0" strike="noStrike" cap="none" spc="0" baseline="0">
                <a:solidFill>
                  <a:srgbClr val="000000"/>
                </a:solidFill>
                <a:effectLst/>
                <a:latin typeface="Franklin Gothic Medium"/>
                <a:ea typeface="Franklin Gothic Medium"/>
                <a:cs typeface="Franklin Gothic Medium"/>
              </a:rPr>
              <a:t>Comience por su plan de gastos y de ahorros </a:t>
            </a:r>
          </a:p>
          <a:p>
            <a:pPr lvl="0">
              <a:spcAft>
                <a:spcPts val="600"/>
              </a:spcAft>
            </a:pPr>
            <a:r>
              <a:rPr lang="es" sz="3200" b="0" i="0" strike="noStrike" cap="none" spc="0" baseline="0">
                <a:solidFill>
                  <a:srgbClr val="000000"/>
                </a:solidFill>
                <a:effectLst/>
                <a:latin typeface="Franklin Gothic Medium"/>
                <a:ea typeface="Franklin Gothic Medium"/>
                <a:cs typeface="Franklin Gothic Medium"/>
              </a:rPr>
              <a:t>Recuerde incluir costos para:</a:t>
            </a:r>
            <a:r>
              <a:rPr lang="es" sz="2400" b="0" i="0" strike="noStrike" cap="none" spc="0" baseline="0">
                <a:solidFill>
                  <a:srgbClr val="000000"/>
                </a:solidFill>
                <a:effectLst/>
                <a:latin typeface="Franklin Gothic Medium"/>
                <a:ea typeface="Franklin Gothic Medium"/>
                <a:cs typeface="Franklin Gothic Medium"/>
              </a:rPr>
              <a:t> </a:t>
            </a:r>
          </a:p>
          <a:p>
            <a:pPr lvl="1">
              <a:spcBef>
                <a:spcPct val="0"/>
              </a:spcBef>
              <a:buFont typeface="Arial"/>
              <a:buChar char="•"/>
            </a:pPr>
            <a:r>
              <a:rPr lang="es" sz="2800" b="0" i="0" strike="noStrike" cap="none" spc="0" baseline="0">
                <a:solidFill>
                  <a:srgbClr val="000000"/>
                </a:solidFill>
                <a:effectLst/>
                <a:latin typeface="Franklin Gothic Book"/>
                <a:ea typeface="Franklin Gothic Book"/>
                <a:cs typeface="Franklin Gothic Book"/>
              </a:rPr>
              <a:t> Seguros </a:t>
            </a:r>
          </a:p>
          <a:p>
            <a:pPr lvl="1">
              <a:spcBef>
                <a:spcPct val="0"/>
              </a:spcBef>
              <a:buFont typeface="Arial"/>
              <a:buChar char="•"/>
            </a:pPr>
            <a:r>
              <a:rPr lang="es" sz="2800" b="0" i="0" strike="noStrike" cap="none" spc="0" baseline="0">
                <a:solidFill>
                  <a:srgbClr val="000000"/>
                </a:solidFill>
                <a:effectLst/>
                <a:latin typeface="Franklin Gothic Book"/>
                <a:ea typeface="Franklin Gothic Book"/>
                <a:cs typeface="Franklin Gothic Book"/>
              </a:rPr>
              <a:t> Mantenimiento y reparaciones</a:t>
            </a:r>
          </a:p>
          <a:p>
            <a:pPr lvl="1">
              <a:spcBef>
                <a:spcPct val="0"/>
              </a:spcBef>
              <a:buFont typeface="Arial"/>
              <a:buChar char="•"/>
            </a:pPr>
            <a:r>
              <a:rPr lang="es" sz="2800" b="0" i="0" strike="noStrike" cap="none" spc="0" baseline="0">
                <a:solidFill>
                  <a:srgbClr val="000000"/>
                </a:solidFill>
                <a:effectLst/>
                <a:latin typeface="Franklin Gothic Book"/>
                <a:ea typeface="Franklin Gothic Book"/>
                <a:cs typeface="Franklin Gothic Book"/>
              </a:rPr>
              <a:t> Gasolina/otro combustible</a:t>
            </a:r>
          </a:p>
          <a:p>
            <a:pPr lvl="1">
              <a:spcBef>
                <a:spcPct val="0"/>
              </a:spcBef>
              <a:buFont typeface="Arial"/>
              <a:buChar char="•"/>
            </a:pPr>
            <a:r>
              <a:rPr lang="es" sz="2800" b="0" i="0" strike="noStrike" cap="none" spc="0" baseline="0">
                <a:solidFill>
                  <a:srgbClr val="000000"/>
                </a:solidFill>
                <a:effectLst/>
                <a:latin typeface="Franklin Gothic Book"/>
                <a:ea typeface="Franklin Gothic Book"/>
                <a:cs typeface="Franklin Gothic Book"/>
              </a:rPr>
              <a:t> Título y tarifas de registro</a:t>
            </a:r>
          </a:p>
          <a:p>
            <a:pPr lvl="0"/>
            <a:endParaRPr lang="en-US"/>
          </a:p>
        </p:txBody>
      </p:sp>
      <p:sp>
        <p:nvSpPr>
          <p:cNvPr id="5" name="Slide Number Placeholder 4">
            <a:extLst>
              <a:ext uri="{FF2B5EF4-FFF2-40B4-BE49-F238E27FC236}">
                <a16:creationId xmlns:a16="http://schemas.microsoft.com/office/drawing/2014/main" id="{FA02D08E-7947-924E-B02D-BD231339AC6D}"/>
              </a:ext>
            </a:extLst>
          </p:cNvPr>
          <p:cNvSpPr>
            <a:spLocks noGrp="1"/>
          </p:cNvSpPr>
          <p:nvPr>
            <p:ph type="sldNum" sz="quarter" idx="4"/>
          </p:nvPr>
        </p:nvSpPr>
        <p:spPr/>
        <p:txBody>
          <a:bodyPr/>
          <a:lstStyle/>
          <a:p>
            <a:fld id="{AF83BEB6-139A-B746-BC33-1F5B6187E651}" type="slidenum">
              <a:rPr lang="en-US" smtClean="0"/>
              <a:t>29</a:t>
            </a:fld>
            <a:endParaRPr lang="en-US"/>
          </a:p>
        </p:txBody>
      </p:sp>
    </p:spTree>
    <p:extLst>
      <p:ext uri="{BB962C8B-B14F-4D97-AF65-F5344CB8AC3E}">
        <p14:creationId xmlns:p14="http://schemas.microsoft.com/office/powerpoint/2010/main" val="183999803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1: Assets and Asset-Building</a:t>
            </a:r>
          </a:p>
        </p:txBody>
      </p:sp>
      <p:sp>
        <p:nvSpPr>
          <p:cNvPr id="7" name="Content Placeholder 6"/>
          <p:cNvSpPr>
            <a:spLocks noGrp="1"/>
          </p:cNvSpPr>
          <p:nvPr>
            <p:ph sz="quarter" idx="12"/>
          </p:nvPr>
        </p:nvSpPr>
        <p:spPr/>
        <p:txBody>
          <a:bodyPr>
            <a:normAutofit fontScale="25000" lnSpcReduction="20000"/>
          </a:bodyPr>
          <a:lstStyle/>
          <a:p>
            <a:r>
              <a:rPr lang="es" sz="9600" b="0" i="0" strike="noStrike" cap="none" spc="0" baseline="0" dirty="0">
                <a:solidFill>
                  <a:srgbClr val="318FC5"/>
                </a:solidFill>
                <a:effectLst/>
                <a:latin typeface="Franklin Gothic Medium"/>
                <a:ea typeface="Franklin Gothic Medium"/>
                <a:cs typeface="Franklin Gothic Medium"/>
              </a:rPr>
              <a:t>Sección 1</a:t>
            </a:r>
          </a:p>
          <a:p>
            <a:endParaRPr lang="en-US" dirty="0"/>
          </a:p>
        </p:txBody>
      </p:sp>
      <p:sp>
        <p:nvSpPr>
          <p:cNvPr id="3" name="Subtitle 2"/>
          <p:cNvSpPr>
            <a:spLocks noGrp="1"/>
          </p:cNvSpPr>
          <p:nvPr>
            <p:ph type="body" sz="quarter" idx="11"/>
          </p:nvPr>
        </p:nvSpPr>
        <p:spPr/>
        <p:txBody>
          <a:bodyPr>
            <a:normAutofit lnSpcReduction="10000"/>
          </a:bodyPr>
          <a:lstStyle/>
          <a:p>
            <a:r>
              <a:rPr lang="es" sz="4000" b="0" i="0" strike="noStrike" cap="none" spc="0" baseline="0" dirty="0">
                <a:solidFill>
                  <a:srgbClr val="000000"/>
                </a:solidFill>
                <a:effectLst/>
                <a:latin typeface="Franklin Gothic Medium"/>
                <a:ea typeface="Franklin Gothic Medium"/>
                <a:cs typeface="Franklin Gothic Medium"/>
              </a:rPr>
              <a:t>Activos </a:t>
            </a:r>
            <a:r>
              <a:rPr sz="4000" dirty="0"/>
              <a:t/>
            </a:r>
            <a:br>
              <a:rPr sz="4000" dirty="0"/>
            </a:br>
            <a:r>
              <a:rPr lang="es" sz="4000" b="0" i="0" strike="noStrike" cap="none" spc="0" baseline="0" dirty="0">
                <a:solidFill>
                  <a:srgbClr val="000000"/>
                </a:solidFill>
                <a:effectLst/>
                <a:latin typeface="Franklin Gothic Medium"/>
                <a:ea typeface="Franklin Gothic Medium"/>
                <a:cs typeface="Franklin Gothic Medium"/>
              </a:rPr>
              <a:t>y</a:t>
            </a:r>
            <a:r>
              <a:rPr sz="4000" dirty="0"/>
              <a:t/>
            </a:r>
            <a:br>
              <a:rPr sz="4000" dirty="0"/>
            </a:br>
            <a:r>
              <a:rPr lang="es" dirty="0">
                <a:solidFill>
                  <a:srgbClr val="000000"/>
                </a:solidFill>
              </a:rPr>
              <a:t>desarrollo</a:t>
            </a:r>
            <a:r>
              <a:rPr lang="es" sz="4000" dirty="0">
                <a:solidFill>
                  <a:srgbClr val="000000"/>
                </a:solidFill>
              </a:rPr>
              <a:t> de activos</a:t>
            </a:r>
            <a:endParaRPr lang="es" sz="4000" b="0" i="0" strike="noStrike" cap="none" spc="0" baseline="0" dirty="0">
              <a:solidFill>
                <a:srgbClr val="000000"/>
              </a:solidFill>
              <a:effectLst/>
              <a:latin typeface="Franklin Gothic Medium"/>
              <a:ea typeface="Franklin Gothic Medium"/>
              <a:cs typeface="Franklin Gothic Medium"/>
            </a:endParaRPr>
          </a:p>
          <a:p>
            <a:endParaRPr lang="en-US" sz="1800" dirty="0">
              <a:latin typeface="Franklin Gothic Book" panose="020B0503020102020204" pitchFamily="34" charset="0"/>
            </a:endParaRPr>
          </a:p>
          <a:p>
            <a:r>
              <a:rPr lang="es" sz="1800" b="0" i="0" strike="noStrike" cap="none" spc="0" baseline="0" dirty="0">
                <a:solidFill>
                  <a:srgbClr val="000000"/>
                </a:solidFill>
                <a:effectLst/>
                <a:latin typeface="Franklin Gothic Book"/>
                <a:ea typeface="Franklin Gothic Book"/>
                <a:cs typeface="Franklin Gothic Book"/>
              </a:rPr>
              <a:t>Consulte la pág. 3 de su Guía del participante</a:t>
            </a:r>
          </a:p>
        </p:txBody>
      </p:sp>
      <p:pic>
        <p:nvPicPr>
          <p:cNvPr id="2" name="Picture 1" descr="caricatura de una sala de control con personas a punto de lanzar una nave espacial que tiene un signo de dólar. Varios personajes en los controles y podios preparándose.&#10;&#10;"/>
          <p:cNvPicPr>
            <a:picLocks noChangeAspect="1"/>
          </p:cNvPicPr>
          <p:nvPr/>
        </p:nvPicPr>
        <p:blipFill>
          <a:blip r:embed="rId3"/>
          <a:srcRect l="4579" r="3878" b="406"/>
          <a:stretch>
            <a:fillRect/>
          </a:stretch>
        </p:blipFill>
        <p:spPr>
          <a:xfrm>
            <a:off x="3895344" y="586158"/>
            <a:ext cx="5268802" cy="5029200"/>
          </a:xfrm>
          <a:prstGeom prst="rect">
            <a:avLst/>
          </a:prstGeom>
        </p:spPr>
      </p:pic>
      <p:sp>
        <p:nvSpPr>
          <p:cNvPr id="6" name="Slide Number Placeholder 5">
            <a:extLst>
              <a:ext uri="{FF2B5EF4-FFF2-40B4-BE49-F238E27FC236}">
                <a16:creationId xmlns:a16="http://schemas.microsoft.com/office/drawing/2014/main" id="{80773BD6-B739-F54B-95AD-89615C183A4A}"/>
              </a:ext>
            </a:extLst>
          </p:cNvPr>
          <p:cNvSpPr>
            <a:spLocks noGrp="1"/>
          </p:cNvSpPr>
          <p:nvPr>
            <p:ph type="sldNum" sz="quarter" idx="4"/>
          </p:nvPr>
        </p:nvSpPr>
        <p:spPr/>
        <p:txBody>
          <a:bodyPr/>
          <a:lstStyle/>
          <a:p>
            <a:fld id="{AF83BEB6-139A-B746-BC33-1F5B6187E651}" type="slidenum">
              <a:rPr lang="en-US" smtClean="0"/>
              <a:t>3</a:t>
            </a:fld>
            <a:endParaRPr lang="en-US"/>
          </a:p>
        </p:txBody>
      </p:sp>
    </p:spTree>
    <p:extLst>
      <p:ext uri="{BB962C8B-B14F-4D97-AF65-F5344CB8AC3E}">
        <p14:creationId xmlns:p14="http://schemas.microsoft.com/office/powerpoint/2010/main" val="401540631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dirty="0">
                <a:solidFill>
                  <a:srgbClr val="318FC5"/>
                </a:solidFill>
                <a:effectLst/>
                <a:latin typeface="Franklin Gothic Medium"/>
                <a:ea typeface="Franklin Gothic Medium"/>
                <a:cs typeface="Franklin Gothic Medium"/>
              </a:rPr>
              <a:t>Consejos para obtener un préstamo para autos</a:t>
            </a:r>
          </a:p>
        </p:txBody>
      </p:sp>
      <p:sp>
        <p:nvSpPr>
          <p:cNvPr id="3" name="Content Placeholder 2"/>
          <p:cNvSpPr>
            <a:spLocks noGrp="1"/>
          </p:cNvSpPr>
          <p:nvPr>
            <p:ph idx="1"/>
          </p:nvPr>
        </p:nvSpPr>
        <p:spPr/>
        <p:txBody>
          <a:bodyPr>
            <a:normAutofit fontScale="87500" lnSpcReduction="10000"/>
          </a:bodyPr>
          <a:lstStyle/>
          <a:p>
            <a:r>
              <a:rPr lang="es" sz="3200" b="0" i="0" strike="noStrike" cap="none" spc="0" baseline="0" dirty="0">
                <a:solidFill>
                  <a:srgbClr val="000000"/>
                </a:solidFill>
                <a:effectLst/>
                <a:latin typeface="Franklin Gothic Medium"/>
                <a:ea typeface="Franklin Gothic Medium"/>
                <a:cs typeface="Franklin Gothic Medium"/>
              </a:rPr>
              <a:t>Revise sus informes de crédito por adelantado en </a:t>
            </a:r>
            <a:r>
              <a:rPr lang="es" sz="3200" b="0" i="0" strike="noStrike" cap="none" spc="0" baseline="0" dirty="0">
                <a:solidFill>
                  <a:srgbClr val="0000FF"/>
                </a:solidFill>
                <a:effectLst/>
                <a:latin typeface="Franklin Gothic Medium"/>
                <a:ea typeface="Franklin Gothic Medium"/>
                <a:cs typeface="Franklin Gothic Medium"/>
                <a:hlinkClick r:id="rId2" history="0"/>
              </a:rPr>
              <a:t>Annualcreditreport.com</a:t>
            </a:r>
            <a:r>
              <a:rPr lang="es" sz="3200" b="0" i="0" strike="noStrike" cap="none" spc="0" baseline="0" dirty="0">
                <a:solidFill>
                  <a:srgbClr val="0000FF"/>
                </a:solidFill>
                <a:effectLst/>
                <a:latin typeface="Franklin Gothic Medium"/>
                <a:ea typeface="Franklin Gothic Medium"/>
                <a:cs typeface="Franklin Gothic Medium"/>
              </a:rPr>
              <a:t> </a:t>
            </a:r>
          </a:p>
          <a:p>
            <a:r>
              <a:rPr lang="es" sz="3200" b="0" i="0" strike="noStrike" cap="none" spc="0" baseline="0" dirty="0">
                <a:solidFill>
                  <a:srgbClr val="000000"/>
                </a:solidFill>
                <a:effectLst/>
                <a:latin typeface="Franklin Gothic Medium"/>
                <a:ea typeface="Franklin Gothic Medium"/>
                <a:cs typeface="Franklin Gothic Medium"/>
              </a:rPr>
              <a:t>Obtenga una aprobación</a:t>
            </a:r>
            <a:br>
              <a:rPr lang="es" sz="3200" b="0" i="0" strike="noStrike" cap="none" spc="0" baseline="0" dirty="0">
                <a:solidFill>
                  <a:srgbClr val="000000"/>
                </a:solidFill>
                <a:effectLst/>
                <a:latin typeface="Franklin Gothic Medium"/>
                <a:ea typeface="Franklin Gothic Medium"/>
                <a:cs typeface="Franklin Gothic Medium"/>
              </a:rPr>
            </a:br>
            <a:r>
              <a:rPr lang="es" sz="3200" b="0" i="0" strike="noStrike" cap="none" spc="0" baseline="0" dirty="0">
                <a:solidFill>
                  <a:srgbClr val="000000"/>
                </a:solidFill>
                <a:effectLst/>
                <a:latin typeface="Franklin Gothic Medium"/>
                <a:ea typeface="Franklin Gothic Medium"/>
                <a:cs typeface="Franklin Gothic Medium"/>
              </a:rPr>
              <a:t>previa para un préstamo</a:t>
            </a:r>
          </a:p>
          <a:p>
            <a:r>
              <a:rPr lang="es" sz="3200" b="0" i="0" strike="noStrike" cap="none" spc="0" baseline="0" dirty="0">
                <a:solidFill>
                  <a:srgbClr val="000000"/>
                </a:solidFill>
                <a:effectLst/>
                <a:latin typeface="Franklin Gothic Medium"/>
                <a:ea typeface="Franklin Gothic Medium"/>
                <a:cs typeface="Franklin Gothic Medium"/>
              </a:rPr>
              <a:t>Compare ofertas</a:t>
            </a:r>
          </a:p>
          <a:p>
            <a:r>
              <a:rPr lang="es" sz="3200" b="0" i="0" strike="noStrike" cap="none" spc="0" baseline="0" dirty="0">
                <a:solidFill>
                  <a:srgbClr val="000000"/>
                </a:solidFill>
                <a:effectLst/>
                <a:latin typeface="Franklin Gothic Medium"/>
                <a:ea typeface="Franklin Gothic Medium"/>
                <a:cs typeface="Franklin Gothic Medium"/>
              </a:rPr>
              <a:t>Mantenga buenos registros de las cotizaciones de sus préstamos</a:t>
            </a:r>
          </a:p>
          <a:p>
            <a:r>
              <a:rPr lang="es" sz="3200" b="0" i="0" strike="noStrike" cap="none" spc="0" baseline="0" dirty="0">
                <a:solidFill>
                  <a:srgbClr val="000000"/>
                </a:solidFill>
                <a:effectLst/>
                <a:latin typeface="Franklin Gothic Medium"/>
                <a:ea typeface="Franklin Gothic Medium"/>
                <a:cs typeface="Franklin Gothic Medium"/>
              </a:rPr>
              <a:t>Deje el auto en el concesionario hasta que el préstamo sea definitivo</a:t>
            </a:r>
          </a:p>
          <a:p>
            <a:endParaRPr lang="en-US" sz="3200" dirty="0"/>
          </a:p>
        </p:txBody>
      </p:sp>
      <p:grpSp>
        <p:nvGrpSpPr>
          <p:cNvPr id="6" name="Group 5" descr="Imagen de un magáfono con un letrero que dice Concejos">
            <a:extLst>
              <a:ext uri="{FF2B5EF4-FFF2-40B4-BE49-F238E27FC236}">
                <a16:creationId xmlns:a16="http://schemas.microsoft.com/office/drawing/2014/main" id="{ECA38F9E-16D6-4588-BB97-FDBB5F57726A}"/>
              </a:ext>
            </a:extLst>
          </p:cNvPr>
          <p:cNvGrpSpPr/>
          <p:nvPr/>
        </p:nvGrpSpPr>
        <p:grpSpPr>
          <a:xfrm>
            <a:off x="4951855" y="2659966"/>
            <a:ext cx="3622144" cy="1354150"/>
            <a:chOff x="4951855" y="2659966"/>
            <a:chExt cx="3622144" cy="1354150"/>
          </a:xfrm>
        </p:grpSpPr>
        <p:pic>
          <p:nvPicPr>
            <p:cNvPr id="1026" name="Picture 2" descr="Imagen de un magáfono con un letrero que dice Concejos"/>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rot="222918">
              <a:off x="4951855" y="2659966"/>
              <a:ext cx="3622144" cy="135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descr="Un megáfono a la izquierda del texto &quot;CONSEJOS&quot;, todo en un rectángulo azul.&#10;">
              <a:extLst>
                <a:ext uri="{FF2B5EF4-FFF2-40B4-BE49-F238E27FC236}">
                  <a16:creationId xmlns:a16="http://schemas.microsoft.com/office/drawing/2014/main" id="{8E778D23-3E6B-40BC-BC04-A8C3AA452108}"/>
                </a:ext>
              </a:extLst>
            </p:cNvPr>
            <p:cNvSpPr txBox="1"/>
            <p:nvPr/>
          </p:nvSpPr>
          <p:spPr>
            <a:xfrm rot="252877">
              <a:off x="6272669" y="2884871"/>
              <a:ext cx="2122858" cy="1041341"/>
            </a:xfrm>
            <a:prstGeom prst="rect">
              <a:avLst/>
            </a:prstGeom>
            <a:solidFill>
              <a:schemeClr val="bg1"/>
            </a:solidFill>
            <a:ln>
              <a:noFill/>
            </a:ln>
          </p:spPr>
          <p:txBody>
            <a:bodyPr wrap="square" lIns="0" tIns="0" rIns="0" bIns="0" rtlCol="0">
              <a:normAutofit/>
            </a:bodyPr>
            <a:lstStyle/>
            <a:p>
              <a:pPr algn="ctr"/>
              <a:endParaRPr lang="en-US" sz="1600" b="1" dirty="0">
                <a:solidFill>
                  <a:srgbClr val="0080BB"/>
                </a:solidFill>
              </a:endParaRPr>
            </a:p>
            <a:p>
              <a:pPr algn="ctr"/>
              <a:r>
                <a:rPr lang="en-US" sz="3200" b="1" dirty="0" err="1">
                  <a:solidFill>
                    <a:srgbClr val="0080BB"/>
                  </a:solidFill>
                </a:rPr>
                <a:t>CONSEJOS</a:t>
              </a:r>
              <a:endParaRPr lang="en-US" sz="3200" b="1" dirty="0">
                <a:solidFill>
                  <a:srgbClr val="0080BB"/>
                </a:solidFill>
              </a:endParaRPr>
            </a:p>
          </p:txBody>
        </p:sp>
      </p:grpSp>
      <p:sp>
        <p:nvSpPr>
          <p:cNvPr id="5" name="Slide Number Placeholder 4">
            <a:extLst>
              <a:ext uri="{FF2B5EF4-FFF2-40B4-BE49-F238E27FC236}">
                <a16:creationId xmlns:a16="http://schemas.microsoft.com/office/drawing/2014/main" id="{2E72EF55-FC26-AB4E-9844-574ABDAEF120}"/>
              </a:ext>
            </a:extLst>
          </p:cNvPr>
          <p:cNvSpPr>
            <a:spLocks noGrp="1"/>
          </p:cNvSpPr>
          <p:nvPr>
            <p:ph type="sldNum" sz="quarter" idx="4"/>
          </p:nvPr>
        </p:nvSpPr>
        <p:spPr/>
        <p:txBody>
          <a:bodyPr/>
          <a:lstStyle/>
          <a:p>
            <a:fld id="{AF83BEB6-139A-B746-BC33-1F5B6187E651}" type="slidenum">
              <a:rPr lang="en-US" smtClean="0"/>
              <a:t>30</a:t>
            </a:fld>
            <a:endParaRPr lang="en-US"/>
          </a:p>
        </p:txBody>
      </p:sp>
    </p:spTree>
    <p:extLst>
      <p:ext uri="{BB962C8B-B14F-4D97-AF65-F5344CB8AC3E}">
        <p14:creationId xmlns:p14="http://schemas.microsoft.com/office/powerpoint/2010/main" val="145235784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 sz="3600" b="0" i="0" strike="noStrike" cap="none" spc="-60" baseline="0">
                <a:solidFill>
                  <a:srgbClr val="318FC5"/>
                </a:solidFill>
                <a:effectLst/>
                <a:latin typeface="Franklin Gothic Medium"/>
                <a:ea typeface="Franklin Gothic Medium"/>
                <a:cs typeface="Franklin Gothic Medium"/>
              </a:rPr>
              <a:t>Sección 3: Recordar la conclusión principal</a:t>
            </a:r>
          </a:p>
        </p:txBody>
      </p:sp>
      <p:sp>
        <p:nvSpPr>
          <p:cNvPr id="3" name="Content Placeholder 2"/>
          <p:cNvSpPr>
            <a:spLocks noGrp="1"/>
          </p:cNvSpPr>
          <p:nvPr>
            <p:ph idx="1"/>
          </p:nvPr>
        </p:nvSpPr>
        <p:spPr>
          <a:xfrm>
            <a:off x="611873" y="1416582"/>
            <a:ext cx="5840685" cy="4129238"/>
          </a:xfrm>
        </p:spPr>
        <p:txBody>
          <a:bodyPr>
            <a:normAutofit fontScale="95000"/>
          </a:bodyPr>
          <a:lstStyle/>
          <a:p>
            <a:pPr marL="0" indent="0">
              <a:lnSpc>
                <a:spcPct val="140000"/>
              </a:lnSpc>
              <a:buNone/>
            </a:pPr>
            <a:r>
              <a:rPr lang="es" sz="3200" b="0" i="1" strike="noStrike" cap="none" spc="0" baseline="0">
                <a:solidFill>
                  <a:srgbClr val="000000"/>
                </a:solidFill>
                <a:effectLst/>
                <a:latin typeface="Franklin Gothic Medium"/>
                <a:ea typeface="Franklin Gothic Medium"/>
                <a:cs typeface="Franklin Gothic Medium"/>
              </a:rPr>
              <a:t>Un automóvil puede ser un activo productivo cuando le ayuda a obtener otros activos. Planifique con anticipación para adquirir un auto que pueda pagar con la </a:t>
            </a:r>
            <a:r>
              <a:rPr sz="3200"/>
              <a:t/>
            </a:r>
            <a:br>
              <a:rPr sz="3200"/>
            </a:br>
            <a:r>
              <a:rPr lang="es" sz="3200" b="0" i="1" strike="noStrike" cap="none" spc="0" baseline="0">
                <a:solidFill>
                  <a:srgbClr val="000000"/>
                </a:solidFill>
                <a:effectLst/>
                <a:latin typeface="Franklin Gothic Medium"/>
                <a:ea typeface="Franklin Gothic Medium"/>
                <a:cs typeface="Franklin Gothic Medium"/>
              </a:rPr>
              <a:t>menor deuda posible.</a:t>
            </a:r>
            <a:r>
              <a:rPr lang="es" sz="3200" b="0" i="0" strike="noStrike" cap="none" spc="0" baseline="0">
                <a:solidFill>
                  <a:srgbClr val="000000"/>
                </a:solidFill>
                <a:effectLst/>
                <a:latin typeface="Franklin Gothic Medium"/>
                <a:ea typeface="Franklin Gothic Medium"/>
                <a:cs typeface="Franklin Gothic Medium"/>
              </a:rPr>
              <a:t> </a:t>
            </a:r>
          </a:p>
          <a:p>
            <a:endParaRPr lang="en-US" sz="3200"/>
          </a:p>
        </p:txBody>
      </p:sp>
      <p:sp>
        <p:nvSpPr>
          <p:cNvPr id="6" name="Slide Number Placeholder 5">
            <a:extLst>
              <a:ext uri="{FF2B5EF4-FFF2-40B4-BE49-F238E27FC236}">
                <a16:creationId xmlns:a16="http://schemas.microsoft.com/office/drawing/2014/main" id="{50350ACD-8D7C-224D-8C17-A87BB250BC86}"/>
              </a:ext>
            </a:extLst>
          </p:cNvPr>
          <p:cNvSpPr>
            <a:spLocks noGrp="1"/>
          </p:cNvSpPr>
          <p:nvPr>
            <p:ph type="sldNum" sz="quarter" idx="4"/>
          </p:nvPr>
        </p:nvSpPr>
        <p:spPr/>
        <p:txBody>
          <a:bodyPr/>
          <a:lstStyle/>
          <a:p>
            <a:fld id="{AF83BEB6-139A-B746-BC33-1F5B6187E651}" type="slidenum">
              <a:rPr lang="en-US" smtClean="0"/>
              <a:t>31</a:t>
            </a:fld>
            <a:endParaRPr lang="en-US"/>
          </a:p>
        </p:txBody>
      </p:sp>
    </p:spTree>
    <p:extLst>
      <p:ext uri="{BB962C8B-B14F-4D97-AF65-F5344CB8AC3E}">
        <p14:creationId xmlns:p14="http://schemas.microsoft.com/office/powerpoint/2010/main" val="175786896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4: Training and Education</a:t>
            </a:r>
            <a:r>
              <a:rPr lang="en-US" baseline="0"/>
              <a:t> as Assets</a:t>
            </a:r>
            <a:endParaRPr lang="en-US"/>
          </a:p>
        </p:txBody>
      </p:sp>
      <p:sp>
        <p:nvSpPr>
          <p:cNvPr id="6" name="Content Placeholder 5"/>
          <p:cNvSpPr>
            <a:spLocks noGrp="1"/>
          </p:cNvSpPr>
          <p:nvPr>
            <p:ph sz="quarter" idx="12"/>
          </p:nvPr>
        </p:nvSpPr>
        <p:spPr/>
        <p:txBody>
          <a:bodyPr>
            <a:normAutofit lnSpcReduction="10000"/>
          </a:bodyPr>
          <a:lstStyle/>
          <a:p>
            <a:r>
              <a:rPr lang="es" sz="2400" b="0" i="0" strike="noStrike" cap="none" spc="0" baseline="0">
                <a:solidFill>
                  <a:srgbClr val="318FC5"/>
                </a:solidFill>
                <a:effectLst/>
                <a:latin typeface="Franklin Gothic Medium"/>
                <a:ea typeface="Franklin Gothic Medium"/>
                <a:cs typeface="Franklin Gothic Medium"/>
              </a:rPr>
              <a:t>Sección 4</a:t>
            </a:r>
          </a:p>
        </p:txBody>
      </p:sp>
      <p:sp>
        <p:nvSpPr>
          <p:cNvPr id="3" name="Subtitle 2"/>
          <p:cNvSpPr>
            <a:spLocks noGrp="1"/>
          </p:cNvSpPr>
          <p:nvPr>
            <p:ph type="body" sz="quarter" idx="11"/>
          </p:nvPr>
        </p:nvSpPr>
        <p:spPr/>
        <p:txBody>
          <a:bodyPr>
            <a:normAutofit/>
          </a:bodyPr>
          <a:lstStyle/>
          <a:p>
            <a:r>
              <a:rPr lang="es" sz="4000" b="0" i="0" strike="noStrike" cap="none" spc="0" baseline="0">
                <a:solidFill>
                  <a:srgbClr val="000000"/>
                </a:solidFill>
                <a:effectLst/>
                <a:latin typeface="Franklin Gothic Medium"/>
                <a:ea typeface="Franklin Gothic Medium"/>
                <a:cs typeface="Franklin Gothic Medium"/>
              </a:rPr>
              <a:t>Formación y educación como activos</a:t>
            </a:r>
          </a:p>
          <a:p>
            <a:endParaRPr lang="en-US" sz="2100">
              <a:latin typeface="Franklin Gothic Book" panose="020B0503020102020204" pitchFamily="34" charset="0"/>
            </a:endParaRPr>
          </a:p>
          <a:p>
            <a:r>
              <a:rPr lang="es" sz="2100" b="0" i="0" strike="noStrike" cap="none" spc="0" baseline="0">
                <a:solidFill>
                  <a:srgbClr val="000000"/>
                </a:solidFill>
                <a:effectLst/>
                <a:latin typeface="Franklin Gothic Book"/>
                <a:ea typeface="Franklin Gothic Book"/>
                <a:cs typeface="Franklin Gothic Book"/>
              </a:rPr>
              <a:t>Consulte la pág. 24 de su Guía del participante</a:t>
            </a:r>
          </a:p>
        </p:txBody>
      </p:sp>
      <p:pic>
        <p:nvPicPr>
          <p:cNvPr id="2" name="Picture 1" descr="Hombre frente a una clase, sonriendo. Parece que está impartiendo algo.&#10;&#10;"/>
          <p:cNvPicPr>
            <a:picLocks noChangeAspect="1"/>
          </p:cNvPicPr>
          <p:nvPr/>
        </p:nvPicPr>
        <p:blipFill>
          <a:blip r:embed="rId2">
            <a:extLst>
              <a:ext uri="{28A0092B-C50C-407E-A947-70E740481C1C}">
                <a14:useLocalDpi xmlns:a14="http://schemas.microsoft.com/office/drawing/2010/main"/>
              </a:ext>
            </a:extLst>
          </a:blip>
          <a:srcRect l="15737" r="14906" b="841"/>
          <a:stretch>
            <a:fillRect/>
          </a:stretch>
        </p:blipFill>
        <p:spPr>
          <a:xfrm>
            <a:off x="3884926" y="586158"/>
            <a:ext cx="5268656" cy="5027060"/>
          </a:xfrm>
          <a:prstGeom prst="rect">
            <a:avLst/>
          </a:prstGeom>
        </p:spPr>
      </p:pic>
      <p:sp>
        <p:nvSpPr>
          <p:cNvPr id="5" name="Slide Number Placeholder 4">
            <a:extLst>
              <a:ext uri="{FF2B5EF4-FFF2-40B4-BE49-F238E27FC236}">
                <a16:creationId xmlns:a16="http://schemas.microsoft.com/office/drawing/2014/main" id="{3F7B5CA9-3BAB-D043-B622-9ECD2FDE2F7B}"/>
              </a:ext>
            </a:extLst>
          </p:cNvPr>
          <p:cNvSpPr>
            <a:spLocks noGrp="1"/>
          </p:cNvSpPr>
          <p:nvPr>
            <p:ph type="sldNum" sz="quarter" idx="4"/>
          </p:nvPr>
        </p:nvSpPr>
        <p:spPr/>
        <p:txBody>
          <a:bodyPr/>
          <a:lstStyle/>
          <a:p>
            <a:fld id="{AF83BEB6-139A-B746-BC33-1F5B6187E651}" type="slidenum">
              <a:rPr lang="en-US" smtClean="0"/>
              <a:t>32</a:t>
            </a:fld>
            <a:endParaRPr lang="en-US"/>
          </a:p>
        </p:txBody>
      </p:sp>
    </p:spTree>
    <p:extLst>
      <p:ext uri="{BB962C8B-B14F-4D97-AF65-F5344CB8AC3E}">
        <p14:creationId xmlns:p14="http://schemas.microsoft.com/office/powerpoint/2010/main" val="78857396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 sz="3600" b="0" i="0" strike="noStrike" cap="none" spc="-60" baseline="0" dirty="0">
                <a:solidFill>
                  <a:srgbClr val="318FC5"/>
                </a:solidFill>
                <a:effectLst/>
                <a:latin typeface="Franklin Gothic Medium"/>
                <a:ea typeface="Franklin Gothic Medium"/>
                <a:cs typeface="Franklin Gothic Medium"/>
              </a:rPr>
              <a:t>Sección 4: Conclusión principal</a:t>
            </a:r>
          </a:p>
        </p:txBody>
      </p:sp>
      <p:sp>
        <p:nvSpPr>
          <p:cNvPr id="3" name="Content Placeholder 2"/>
          <p:cNvSpPr>
            <a:spLocks noGrp="1"/>
          </p:cNvSpPr>
          <p:nvPr>
            <p:ph idx="1"/>
          </p:nvPr>
        </p:nvSpPr>
        <p:spPr>
          <a:xfrm>
            <a:off x="595591" y="1316038"/>
            <a:ext cx="5891473" cy="5082997"/>
          </a:xfrm>
        </p:spPr>
        <p:txBody>
          <a:bodyPr>
            <a:normAutofit lnSpcReduction="10000"/>
          </a:bodyPr>
          <a:lstStyle/>
          <a:p>
            <a:pPr marL="0" indent="0">
              <a:lnSpc>
                <a:spcPct val="120000"/>
              </a:lnSpc>
              <a:buNone/>
            </a:pPr>
            <a:r>
              <a:rPr lang="es" sz="3200" b="0" i="1" strike="noStrike" cap="none" spc="0" baseline="0" dirty="0">
                <a:solidFill>
                  <a:srgbClr val="000000"/>
                </a:solidFill>
                <a:effectLst/>
                <a:latin typeface="Franklin Gothic Medium"/>
                <a:ea typeface="Franklin Gothic Medium"/>
                <a:cs typeface="Franklin Gothic Medium"/>
              </a:rPr>
              <a:t>La formación y la educación pueden ser activos productivos cuando le brindan una gran posibilidad de asegurar una mejor carrera o un trabajo </a:t>
            </a:r>
            <a:br>
              <a:rPr lang="es" sz="3200" b="0" i="1" strike="noStrike" cap="none" spc="0" baseline="0" dirty="0">
                <a:solidFill>
                  <a:srgbClr val="000000"/>
                </a:solidFill>
                <a:effectLst/>
                <a:latin typeface="Franklin Gothic Medium"/>
                <a:ea typeface="Franklin Gothic Medium"/>
                <a:cs typeface="Franklin Gothic Medium"/>
              </a:rPr>
            </a:br>
            <a:r>
              <a:rPr lang="es" sz="3200" b="0" i="1" strike="noStrike" cap="none" spc="0" baseline="0" dirty="0">
                <a:solidFill>
                  <a:srgbClr val="000000"/>
                </a:solidFill>
                <a:effectLst/>
                <a:latin typeface="Franklin Gothic Medium"/>
                <a:ea typeface="Franklin Gothic Medium"/>
                <a:cs typeface="Franklin Gothic Medium"/>
              </a:rPr>
              <a:t>mejor remunerado. </a:t>
            </a:r>
            <a:br>
              <a:rPr lang="es" sz="3200" b="0" i="1" strike="noStrike" cap="none" spc="0" baseline="0" dirty="0">
                <a:solidFill>
                  <a:srgbClr val="000000"/>
                </a:solidFill>
                <a:effectLst/>
                <a:latin typeface="Franklin Gothic Medium"/>
                <a:ea typeface="Franklin Gothic Medium"/>
                <a:cs typeface="Franklin Gothic Medium"/>
              </a:rPr>
            </a:br>
            <a:r>
              <a:rPr lang="es" sz="3200" b="0" i="1" strike="noStrike" cap="none" spc="0" baseline="0" dirty="0">
                <a:solidFill>
                  <a:srgbClr val="000000"/>
                </a:solidFill>
                <a:effectLst/>
                <a:latin typeface="Franklin Gothic Medium"/>
                <a:ea typeface="Franklin Gothic Medium"/>
                <a:cs typeface="Franklin Gothic Medium"/>
              </a:rPr>
              <a:t>Planifique con anticipación </a:t>
            </a:r>
            <a:br>
              <a:rPr lang="es" sz="3200" b="0" i="1" strike="noStrike" cap="none" spc="0" baseline="0" dirty="0">
                <a:solidFill>
                  <a:srgbClr val="000000"/>
                </a:solidFill>
                <a:effectLst/>
                <a:latin typeface="Franklin Gothic Medium"/>
                <a:ea typeface="Franklin Gothic Medium"/>
                <a:cs typeface="Franklin Gothic Medium"/>
              </a:rPr>
            </a:br>
            <a:r>
              <a:rPr lang="es" sz="3200" b="0" i="1" strike="noStrike" cap="none" spc="0" baseline="0" dirty="0">
                <a:solidFill>
                  <a:srgbClr val="000000"/>
                </a:solidFill>
                <a:effectLst/>
                <a:latin typeface="Franklin Gothic Medium"/>
                <a:ea typeface="Franklin Gothic Medium"/>
                <a:cs typeface="Franklin Gothic Medium"/>
              </a:rPr>
              <a:t>para pagarlos con la menor deuda posible.</a:t>
            </a:r>
          </a:p>
          <a:p>
            <a:endParaRPr lang="en-US" sz="2800" dirty="0"/>
          </a:p>
        </p:txBody>
      </p:sp>
      <p:sp>
        <p:nvSpPr>
          <p:cNvPr id="5" name="Slide Number Placeholder 4">
            <a:extLst>
              <a:ext uri="{FF2B5EF4-FFF2-40B4-BE49-F238E27FC236}">
                <a16:creationId xmlns:a16="http://schemas.microsoft.com/office/drawing/2014/main" id="{EACC7AB7-8E33-194F-9F53-0ED5D31A9EBB}"/>
              </a:ext>
            </a:extLst>
          </p:cNvPr>
          <p:cNvSpPr>
            <a:spLocks noGrp="1"/>
          </p:cNvSpPr>
          <p:nvPr>
            <p:ph type="sldNum" sz="quarter" idx="4"/>
          </p:nvPr>
        </p:nvSpPr>
        <p:spPr/>
        <p:txBody>
          <a:bodyPr/>
          <a:lstStyle/>
          <a:p>
            <a:fld id="{AF83BEB6-139A-B746-BC33-1F5B6187E651}" type="slidenum">
              <a:rPr lang="en-US" smtClean="0"/>
              <a:t>33</a:t>
            </a:fld>
            <a:endParaRPr lang="en-US"/>
          </a:p>
        </p:txBody>
      </p:sp>
    </p:spTree>
    <p:extLst>
      <p:ext uri="{BB962C8B-B14F-4D97-AF65-F5344CB8AC3E}">
        <p14:creationId xmlns:p14="http://schemas.microsoft.com/office/powerpoint/2010/main" val="3329169355"/>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 sz="3600" b="0" i="0" strike="noStrike" cap="none" spc="-60" baseline="0" dirty="0">
                <a:solidFill>
                  <a:srgbClr val="318FC5"/>
                </a:solidFill>
                <a:effectLst/>
                <a:latin typeface="Franklin Gothic Medium"/>
                <a:ea typeface="Franklin Gothic Medium"/>
                <a:cs typeface="Franklin Gothic Medium"/>
              </a:rPr>
              <a:t>La formación y la educación pueden ser activos productivos</a:t>
            </a:r>
          </a:p>
        </p:txBody>
      </p:sp>
      <p:sp>
        <p:nvSpPr>
          <p:cNvPr id="3" name="Content Placeholder 2"/>
          <p:cNvSpPr>
            <a:spLocks noGrp="1"/>
          </p:cNvSpPr>
          <p:nvPr>
            <p:ph idx="1"/>
          </p:nvPr>
        </p:nvSpPr>
        <p:spPr/>
        <p:txBody>
          <a:bodyPr>
            <a:normAutofit/>
          </a:bodyPr>
          <a:lstStyle/>
          <a:p>
            <a:r>
              <a:rPr lang="es" sz="3200" b="0" i="0" strike="noStrike" cap="none" spc="0" baseline="0" dirty="0">
                <a:solidFill>
                  <a:srgbClr val="000000"/>
                </a:solidFill>
                <a:effectLst/>
                <a:latin typeface="Franklin Gothic Medium"/>
                <a:ea typeface="Franklin Gothic Medium"/>
                <a:cs typeface="Franklin Gothic Medium"/>
              </a:rPr>
              <a:t>Puede conducir a salarios más altos</a:t>
            </a:r>
          </a:p>
          <a:p>
            <a:pPr>
              <a:spcBef>
                <a:spcPts val="1800"/>
              </a:spcBef>
              <a:spcAft>
                <a:spcPct val="0"/>
              </a:spcAft>
            </a:pPr>
            <a:r>
              <a:rPr lang="es" sz="3200" b="0" i="0" strike="noStrike" cap="none" spc="0" baseline="0" dirty="0">
                <a:solidFill>
                  <a:srgbClr val="000000"/>
                </a:solidFill>
                <a:effectLst/>
                <a:latin typeface="Franklin Gothic Medium"/>
                <a:ea typeface="Franklin Gothic Medium"/>
                <a:cs typeface="Franklin Gothic Medium"/>
              </a:rPr>
              <a:t>Pueden ser:</a:t>
            </a:r>
          </a:p>
          <a:p>
            <a:pPr lvl="1">
              <a:buFont typeface="Arial"/>
              <a:buChar char="•"/>
            </a:pPr>
            <a:r>
              <a:rPr lang="es" sz="2800" b="0" i="0" strike="noStrike" cap="none" spc="0" baseline="0" dirty="0">
                <a:solidFill>
                  <a:srgbClr val="000000"/>
                </a:solidFill>
                <a:effectLst/>
                <a:latin typeface="Franklin Gothic Book"/>
                <a:ea typeface="Franklin Gothic Book"/>
                <a:cs typeface="Franklin Gothic Book"/>
              </a:rPr>
              <a:t>Parte importante de la estrategia del </a:t>
            </a:r>
            <a:r>
              <a:rPr lang="es" sz="2800" dirty="0">
                <a:solidFill>
                  <a:srgbClr val="000000"/>
                </a:solidFill>
                <a:ea typeface="Franklin Gothic Book"/>
              </a:rPr>
              <a:t>desarrollo</a:t>
            </a:r>
            <a:r>
              <a:rPr lang="es" sz="2800" b="0" i="0" strike="noStrike" cap="none" spc="0" baseline="0" dirty="0">
                <a:solidFill>
                  <a:srgbClr val="000000"/>
                </a:solidFill>
                <a:effectLst/>
                <a:latin typeface="Franklin Gothic Book"/>
                <a:ea typeface="Franklin Gothic Book"/>
                <a:cs typeface="Franklin Gothic Book"/>
              </a:rPr>
              <a:t> de activos</a:t>
            </a:r>
          </a:p>
          <a:p>
            <a:pPr lvl="1">
              <a:buFont typeface="Arial"/>
              <a:buChar char="•"/>
            </a:pPr>
            <a:r>
              <a:rPr lang="es" sz="2800" b="0" i="0" strike="noStrike" cap="none" spc="0" baseline="0" dirty="0">
                <a:solidFill>
                  <a:srgbClr val="000000"/>
                </a:solidFill>
                <a:effectLst/>
                <a:latin typeface="Franklin Gothic Book"/>
                <a:ea typeface="Franklin Gothic Book"/>
                <a:cs typeface="Franklin Gothic Book"/>
              </a:rPr>
              <a:t>Inversión inteligente para alcanzar objetivos</a:t>
            </a:r>
          </a:p>
          <a:p>
            <a:pPr>
              <a:spcBef>
                <a:spcPts val="1800"/>
              </a:spcBef>
            </a:pPr>
            <a:r>
              <a:rPr lang="es" sz="3200" b="0" i="0" strike="noStrike" cap="none" spc="0" baseline="0" dirty="0">
                <a:solidFill>
                  <a:srgbClr val="000000"/>
                </a:solidFill>
                <a:effectLst/>
                <a:latin typeface="Franklin Gothic Medium"/>
                <a:ea typeface="Franklin Gothic Medium"/>
                <a:cs typeface="Franklin Gothic Medium"/>
              </a:rPr>
              <a:t>Muchos caminos hacia salarios más altos y excelentes carreras</a:t>
            </a:r>
          </a:p>
          <a:p>
            <a:pPr marL="0" indent="0">
              <a:buNone/>
            </a:pPr>
            <a:endParaRPr lang="en-US" sz="3200" dirty="0"/>
          </a:p>
        </p:txBody>
      </p:sp>
      <p:sp>
        <p:nvSpPr>
          <p:cNvPr id="5" name="Slide Number Placeholder 4">
            <a:extLst>
              <a:ext uri="{FF2B5EF4-FFF2-40B4-BE49-F238E27FC236}">
                <a16:creationId xmlns:a16="http://schemas.microsoft.com/office/drawing/2014/main" id="{E7B72318-AF79-614A-8E62-3951D002BBB2}"/>
              </a:ext>
            </a:extLst>
          </p:cNvPr>
          <p:cNvSpPr>
            <a:spLocks noGrp="1"/>
          </p:cNvSpPr>
          <p:nvPr>
            <p:ph type="sldNum" sz="quarter" idx="4"/>
          </p:nvPr>
        </p:nvSpPr>
        <p:spPr/>
        <p:txBody>
          <a:bodyPr/>
          <a:lstStyle/>
          <a:p>
            <a:fld id="{AF83BEB6-139A-B746-BC33-1F5B6187E651}" type="slidenum">
              <a:rPr lang="en-US" smtClean="0"/>
              <a:t>34</a:t>
            </a:fld>
            <a:endParaRPr lang="en-US"/>
          </a:p>
        </p:txBody>
      </p:sp>
    </p:spTree>
    <p:extLst>
      <p:ext uri="{BB962C8B-B14F-4D97-AF65-F5344CB8AC3E}">
        <p14:creationId xmlns:p14="http://schemas.microsoft.com/office/powerpoint/2010/main" val="253954347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 sz="3600" b="0" i="0" strike="noStrike" cap="none" spc="-60" baseline="0">
                <a:solidFill>
                  <a:srgbClr val="318FC5"/>
                </a:solidFill>
                <a:effectLst/>
                <a:latin typeface="Franklin Gothic Medium"/>
                <a:ea typeface="Franklin Gothic Medium"/>
                <a:cs typeface="Franklin Gothic Medium"/>
              </a:rPr>
              <a:t>Tipos de experiencias educativas</a:t>
            </a:r>
            <a:r>
              <a:rPr sz="3600"/>
              <a:t/>
            </a:r>
            <a:br>
              <a:rPr sz="3600"/>
            </a:br>
            <a:r>
              <a:rPr lang="es" sz="3600" b="0" i="0" strike="noStrike" cap="none" spc="-60" baseline="0">
                <a:solidFill>
                  <a:srgbClr val="318FC5"/>
                </a:solidFill>
                <a:effectLst/>
                <a:latin typeface="Franklin Gothic Medium"/>
                <a:ea typeface="Franklin Gothic Medium"/>
                <a:cs typeface="Franklin Gothic Medium"/>
              </a:rPr>
              <a:t>e instituciones</a:t>
            </a:r>
          </a:p>
        </p:txBody>
      </p:sp>
      <p:sp>
        <p:nvSpPr>
          <p:cNvPr id="3" name="Content Placeholder 2"/>
          <p:cNvSpPr>
            <a:spLocks noGrp="1"/>
          </p:cNvSpPr>
          <p:nvPr>
            <p:ph idx="1"/>
          </p:nvPr>
        </p:nvSpPr>
        <p:spPr>
          <a:xfrm>
            <a:off x="577986" y="1424723"/>
            <a:ext cx="7499214" cy="4938892"/>
          </a:xfrm>
        </p:spPr>
        <p:txBody>
          <a:bodyPr>
            <a:normAutofit fontScale="92500" lnSpcReduction="10000"/>
          </a:bodyPr>
          <a:lstStyle/>
          <a:p>
            <a:r>
              <a:rPr lang="es" sz="3200" b="0" i="0" strike="noStrike" cap="none" spc="0" baseline="0" dirty="0">
                <a:solidFill>
                  <a:srgbClr val="000000"/>
                </a:solidFill>
                <a:effectLst/>
                <a:latin typeface="Franklin Gothic Medium"/>
                <a:ea typeface="Franklin Gothic Medium"/>
                <a:cs typeface="Franklin Gothic Medium"/>
              </a:rPr>
              <a:t>Capacitación práctica para el trabajo</a:t>
            </a:r>
          </a:p>
          <a:p>
            <a:r>
              <a:rPr lang="es" sz="3200" b="0" i="0" strike="noStrike" cap="none" spc="0" baseline="0" dirty="0">
                <a:solidFill>
                  <a:srgbClr val="000000"/>
                </a:solidFill>
                <a:effectLst/>
                <a:latin typeface="Franklin Gothic Medium"/>
                <a:ea typeface="Franklin Gothic Medium"/>
                <a:cs typeface="Franklin Gothic Medium"/>
              </a:rPr>
              <a:t>Programa de aprendizaje </a:t>
            </a:r>
          </a:p>
          <a:p>
            <a:r>
              <a:rPr lang="es" sz="3200" b="0" i="0" strike="noStrike" cap="none" spc="0" baseline="0" dirty="0">
                <a:solidFill>
                  <a:srgbClr val="000000"/>
                </a:solidFill>
                <a:effectLst/>
                <a:latin typeface="Franklin Gothic Medium"/>
                <a:ea typeface="Franklin Gothic Medium"/>
                <a:cs typeface="Franklin Gothic Medium"/>
              </a:rPr>
              <a:t>Escuelas vocacionales o profesionales y técnicas</a:t>
            </a:r>
          </a:p>
          <a:p>
            <a:r>
              <a:rPr lang="es" sz="3200" b="0" i="0" strike="noStrike" cap="none" spc="0" baseline="0" dirty="0">
                <a:solidFill>
                  <a:srgbClr val="000000"/>
                </a:solidFill>
                <a:effectLst/>
                <a:latin typeface="Franklin Gothic Medium"/>
                <a:ea typeface="Franklin Gothic Medium"/>
                <a:cs typeface="Franklin Gothic Medium"/>
              </a:rPr>
              <a:t>Colegios comunitarios</a:t>
            </a:r>
          </a:p>
          <a:p>
            <a:r>
              <a:rPr lang="es" sz="3200" b="0" i="0" strike="noStrike" cap="none" spc="0" baseline="0" dirty="0">
                <a:solidFill>
                  <a:srgbClr val="000000"/>
                </a:solidFill>
                <a:effectLst/>
                <a:latin typeface="Franklin Gothic Medium"/>
                <a:ea typeface="Franklin Gothic Medium"/>
                <a:cs typeface="Franklin Gothic Medium"/>
              </a:rPr>
              <a:t>Universidades de cuatro años</a:t>
            </a:r>
          </a:p>
          <a:p>
            <a:r>
              <a:rPr lang="es" sz="3200" b="0" i="0" strike="noStrike" cap="none" spc="0" baseline="0" dirty="0">
                <a:solidFill>
                  <a:srgbClr val="000000"/>
                </a:solidFill>
                <a:effectLst/>
                <a:latin typeface="Franklin Gothic Medium"/>
                <a:ea typeface="Franklin Gothic Medium"/>
                <a:cs typeface="Franklin Gothic Medium"/>
              </a:rPr>
              <a:t>Institutos militares </a:t>
            </a:r>
          </a:p>
          <a:p>
            <a:r>
              <a:rPr lang="es" sz="3200" b="0" i="0" strike="noStrike" cap="none" spc="0" baseline="0" dirty="0">
                <a:solidFill>
                  <a:srgbClr val="000000"/>
                </a:solidFill>
                <a:effectLst/>
                <a:latin typeface="Franklin Gothic Medium"/>
                <a:ea typeface="Franklin Gothic Medium"/>
                <a:cs typeface="Franklin Gothic Medium"/>
              </a:rPr>
              <a:t>Job Corps, AmeriCorps, Peace Corps</a:t>
            </a:r>
          </a:p>
        </p:txBody>
      </p:sp>
      <p:sp>
        <p:nvSpPr>
          <p:cNvPr id="5" name="Slide Number Placeholder 4">
            <a:extLst>
              <a:ext uri="{FF2B5EF4-FFF2-40B4-BE49-F238E27FC236}">
                <a16:creationId xmlns:a16="http://schemas.microsoft.com/office/drawing/2014/main" id="{1685D8FD-4EAD-0141-971C-E40B3FCCB966}"/>
              </a:ext>
            </a:extLst>
          </p:cNvPr>
          <p:cNvSpPr>
            <a:spLocks noGrp="1"/>
          </p:cNvSpPr>
          <p:nvPr>
            <p:ph type="sldNum" sz="quarter" idx="4"/>
          </p:nvPr>
        </p:nvSpPr>
        <p:spPr/>
        <p:txBody>
          <a:bodyPr/>
          <a:lstStyle/>
          <a:p>
            <a:fld id="{AF83BEB6-139A-B746-BC33-1F5B6187E651}" type="slidenum">
              <a:rPr lang="en-US" smtClean="0"/>
              <a:t>35</a:t>
            </a:fld>
            <a:endParaRPr lang="en-US"/>
          </a:p>
        </p:txBody>
      </p:sp>
    </p:spTree>
    <p:extLst>
      <p:ext uri="{BB962C8B-B14F-4D97-AF65-F5344CB8AC3E}">
        <p14:creationId xmlns:p14="http://schemas.microsoft.com/office/powerpoint/2010/main" val="652355668"/>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dirty="0">
                <a:solidFill>
                  <a:srgbClr val="318FC5"/>
                </a:solidFill>
                <a:effectLst/>
                <a:latin typeface="Franklin Gothic Medium"/>
                <a:ea typeface="Franklin Gothic Medium"/>
                <a:cs typeface="Franklin Gothic Medium"/>
              </a:rPr>
              <a:t>Continuar la educación y la formación</a:t>
            </a:r>
          </a:p>
        </p:txBody>
      </p:sp>
      <p:sp>
        <p:nvSpPr>
          <p:cNvPr id="3" name="Content Placeholder 2"/>
          <p:cNvSpPr>
            <a:spLocks noGrp="1"/>
          </p:cNvSpPr>
          <p:nvPr>
            <p:ph idx="1"/>
          </p:nvPr>
        </p:nvSpPr>
        <p:spPr/>
        <p:txBody>
          <a:bodyPr>
            <a:normAutofit/>
          </a:bodyPr>
          <a:lstStyle/>
          <a:p>
            <a:r>
              <a:rPr lang="es" sz="3200" b="0" i="0" strike="noStrike" cap="none" spc="0" baseline="0">
                <a:solidFill>
                  <a:srgbClr val="000000"/>
                </a:solidFill>
                <a:effectLst/>
                <a:latin typeface="Franklin Gothic Medium"/>
                <a:ea typeface="Franklin Gothic Medium"/>
                <a:cs typeface="Franklin Gothic Medium"/>
              </a:rPr>
              <a:t>Puede que necesite invertir sus propios recursos, como tiempo y dinero </a:t>
            </a:r>
          </a:p>
          <a:p>
            <a:r>
              <a:rPr lang="es" sz="3200" b="0" i="0" strike="noStrike" cap="none" spc="0" baseline="0">
                <a:solidFill>
                  <a:srgbClr val="000000"/>
                </a:solidFill>
                <a:effectLst/>
                <a:latin typeface="Franklin Gothic Medium"/>
                <a:ea typeface="Franklin Gothic Medium"/>
                <a:cs typeface="Franklin Gothic Medium"/>
              </a:rPr>
              <a:t>Puede necesitar préstamos estudiantiles</a:t>
            </a:r>
          </a:p>
          <a:p>
            <a:pPr lvl="0"/>
            <a:r>
              <a:rPr lang="es" sz="3200" b="0" i="0" strike="noStrike" cap="none" spc="0" baseline="0">
                <a:solidFill>
                  <a:srgbClr val="000000"/>
                </a:solidFill>
                <a:effectLst/>
                <a:latin typeface="Franklin Gothic Medium"/>
                <a:ea typeface="Franklin Gothic Medium"/>
                <a:cs typeface="Franklin Gothic Medium"/>
              </a:rPr>
              <a:t>Costo de oportunidad: </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El tiempo pasado en la escuela puede ser tiempo no gastado ganando dinero </a:t>
            </a:r>
          </a:p>
        </p:txBody>
      </p:sp>
      <p:sp>
        <p:nvSpPr>
          <p:cNvPr id="5" name="Slide Number Placeholder 4">
            <a:extLst>
              <a:ext uri="{FF2B5EF4-FFF2-40B4-BE49-F238E27FC236}">
                <a16:creationId xmlns:a16="http://schemas.microsoft.com/office/drawing/2014/main" id="{AAB86C45-3BA6-C648-A5C8-3B892C93CFB3}"/>
              </a:ext>
            </a:extLst>
          </p:cNvPr>
          <p:cNvSpPr>
            <a:spLocks noGrp="1"/>
          </p:cNvSpPr>
          <p:nvPr>
            <p:ph type="sldNum" sz="quarter" idx="4"/>
          </p:nvPr>
        </p:nvSpPr>
        <p:spPr/>
        <p:txBody>
          <a:bodyPr/>
          <a:lstStyle/>
          <a:p>
            <a:fld id="{AF83BEB6-139A-B746-BC33-1F5B6187E651}" type="slidenum">
              <a:rPr lang="en-US" smtClean="0"/>
              <a:t>36</a:t>
            </a:fld>
            <a:endParaRPr lang="en-US"/>
          </a:p>
        </p:txBody>
      </p:sp>
    </p:spTree>
    <p:extLst>
      <p:ext uri="{BB962C8B-B14F-4D97-AF65-F5344CB8AC3E}">
        <p14:creationId xmlns:p14="http://schemas.microsoft.com/office/powerpoint/2010/main" val="405433055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 sz="3600" b="0" i="0" strike="noStrike" cap="none" spc="-60" baseline="0" dirty="0">
                <a:solidFill>
                  <a:srgbClr val="318FC5"/>
                </a:solidFill>
                <a:effectLst/>
                <a:latin typeface="Franklin Gothic Medium"/>
                <a:ea typeface="Franklin Gothic Medium"/>
                <a:cs typeface="Franklin Gothic Medium"/>
              </a:rPr>
              <a:t>La formación o educación no siempre es una inversión inteligente</a:t>
            </a:r>
          </a:p>
        </p:txBody>
      </p:sp>
      <p:sp>
        <p:nvSpPr>
          <p:cNvPr id="3" name="Content Placeholder 2"/>
          <p:cNvSpPr>
            <a:spLocks noGrp="1"/>
          </p:cNvSpPr>
          <p:nvPr>
            <p:ph idx="1"/>
          </p:nvPr>
        </p:nvSpPr>
        <p:spPr/>
        <p:txBody>
          <a:bodyPr>
            <a:normAutofit/>
          </a:bodyPr>
          <a:lstStyle/>
          <a:p>
            <a:r>
              <a:rPr lang="es" sz="3200" b="0" i="0" strike="noStrike" cap="none" spc="0" baseline="0" dirty="0">
                <a:solidFill>
                  <a:srgbClr val="000000"/>
                </a:solidFill>
                <a:effectLst/>
                <a:latin typeface="Franklin Gothic Medium"/>
                <a:ea typeface="Franklin Gothic Medium"/>
                <a:cs typeface="Franklin Gothic Medium"/>
              </a:rPr>
              <a:t>Depende de la escuela, el programa de formación, el historial de la colocación laboral, el costo y otros elementos relacionados</a:t>
            </a:r>
          </a:p>
          <a:p>
            <a:r>
              <a:rPr lang="es" sz="3200" b="0" i="0" strike="noStrike" cap="none" spc="0" baseline="0" dirty="0">
                <a:solidFill>
                  <a:srgbClr val="000000"/>
                </a:solidFill>
                <a:effectLst/>
                <a:latin typeface="Franklin Gothic Medium"/>
                <a:ea typeface="Franklin Gothic Medium"/>
                <a:cs typeface="Franklin Gothic Medium"/>
              </a:rPr>
              <a:t>Esto no significa que no deba seguir una formación o educación</a:t>
            </a:r>
          </a:p>
          <a:p>
            <a:r>
              <a:rPr lang="es" sz="3200" b="0" i="0" strike="noStrike" cap="none" spc="0" baseline="0" dirty="0">
                <a:solidFill>
                  <a:srgbClr val="000000"/>
                </a:solidFill>
                <a:effectLst/>
                <a:latin typeface="Franklin Gothic Medium"/>
                <a:ea typeface="Franklin Gothic Medium"/>
                <a:cs typeface="Franklin Gothic Medium"/>
              </a:rPr>
              <a:t>Tome decisiones informadas </a:t>
            </a:r>
          </a:p>
        </p:txBody>
      </p:sp>
      <p:sp>
        <p:nvSpPr>
          <p:cNvPr id="5" name="Slide Number Placeholder 4">
            <a:extLst>
              <a:ext uri="{FF2B5EF4-FFF2-40B4-BE49-F238E27FC236}">
                <a16:creationId xmlns:a16="http://schemas.microsoft.com/office/drawing/2014/main" id="{ED9118E3-66E7-994D-8427-FFB8239C70FB}"/>
              </a:ext>
            </a:extLst>
          </p:cNvPr>
          <p:cNvSpPr>
            <a:spLocks noGrp="1"/>
          </p:cNvSpPr>
          <p:nvPr>
            <p:ph type="sldNum" sz="quarter" idx="4"/>
          </p:nvPr>
        </p:nvSpPr>
        <p:spPr/>
        <p:txBody>
          <a:bodyPr/>
          <a:lstStyle/>
          <a:p>
            <a:fld id="{AF83BEB6-139A-B746-BC33-1F5B6187E651}" type="slidenum">
              <a:rPr lang="en-US" smtClean="0"/>
              <a:t>37</a:t>
            </a:fld>
            <a:endParaRPr lang="en-US"/>
          </a:p>
        </p:txBody>
      </p:sp>
    </p:spTree>
    <p:extLst>
      <p:ext uri="{BB962C8B-B14F-4D97-AF65-F5344CB8AC3E}">
        <p14:creationId xmlns:p14="http://schemas.microsoft.com/office/powerpoint/2010/main" val="264897780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0540"/>
            <a:ext cx="8036079" cy="1316924"/>
          </a:xfrm>
        </p:spPr>
        <p:txBody>
          <a:bodyPr>
            <a:noAutofit/>
          </a:bodyPr>
          <a:lstStyle/>
          <a:p>
            <a:r>
              <a:rPr lang="es" sz="2800" b="0" i="0" strike="noStrike" cap="none" spc="-60" baseline="0" dirty="0">
                <a:solidFill>
                  <a:srgbClr val="318FC5"/>
                </a:solidFill>
                <a:effectLst/>
                <a:latin typeface="Franklin Gothic Medium"/>
                <a:ea typeface="Franklin Gothic Medium"/>
                <a:cs typeface="Franklin Gothic Medium"/>
              </a:rPr>
              <a:t>Aplíquelo: Mis consideraciones clave en el pago de formación o educación</a:t>
            </a:r>
            <a:r>
              <a:rPr lang="es" sz="2400" b="0" i="0" strike="noStrike" cap="none" spc="-60" baseline="0" dirty="0">
                <a:solidFill>
                  <a:srgbClr val="318FC5"/>
                </a:solidFill>
                <a:effectLst/>
                <a:latin typeface="Franklin Gothic Medium"/>
                <a:ea typeface="Franklin Gothic Medium"/>
                <a:cs typeface="Franklin Gothic Medium"/>
              </a:rPr>
              <a:t> </a:t>
            </a:r>
            <a:r>
              <a:rPr sz="2400" dirty="0"/>
              <a:t/>
            </a:r>
            <a:br>
              <a:rPr sz="2400" dirty="0"/>
            </a:br>
            <a:r>
              <a:rPr lang="es" sz="1800" b="0" i="0" strike="noStrike" cap="none" spc="-60" baseline="0" dirty="0">
                <a:solidFill>
                  <a:srgbClr val="318FC5"/>
                </a:solidFill>
                <a:effectLst/>
                <a:latin typeface="Franklin Gothic Medium"/>
                <a:ea typeface="Franklin Gothic Medium"/>
                <a:cs typeface="Franklin Gothic Medium"/>
              </a:rPr>
              <a:t>Consulte la página 25 en su Guía del participante</a:t>
            </a:r>
          </a:p>
        </p:txBody>
      </p:sp>
      <p:pic>
        <p:nvPicPr>
          <p:cNvPr id="6" name="Picture 5" descr="Captura de pantalla de Aplíquelo: Mis consideraciones clave en el pago de capacitación o educación.&#10;">
            <a:extLst>
              <a:ext uri="{FF2B5EF4-FFF2-40B4-BE49-F238E27FC236}">
                <a16:creationId xmlns:a16="http://schemas.microsoft.com/office/drawing/2014/main" id="{D1058FD9-F9A7-4503-A42A-521B95ED73B0}"/>
              </a:ext>
            </a:extLst>
          </p:cNvPr>
          <p:cNvPicPr>
            <a:picLocks noChangeAspect="1"/>
          </p:cNvPicPr>
          <p:nvPr/>
        </p:nvPicPr>
        <p:blipFill rotWithShape="1">
          <a:blip r:embed="rId2"/>
          <a:srcRect l="23156" t="37676" r="39062" b="20216"/>
          <a:stretch/>
        </p:blipFill>
        <p:spPr>
          <a:xfrm>
            <a:off x="1234808" y="1793623"/>
            <a:ext cx="6901485" cy="4077411"/>
          </a:xfrm>
          <a:prstGeom prst="rect">
            <a:avLst/>
          </a:prstGeom>
          <a:ln>
            <a:noFill/>
          </a:ln>
          <a:effectLst>
            <a:outerShdw blurRad="292100" dist="139700" dir="2700000" algn="tl" rotWithShape="0">
              <a:srgbClr val="333333">
                <a:alpha val="65000"/>
              </a:srgbClr>
            </a:outerShdw>
          </a:effectLst>
        </p:spPr>
      </p:pic>
      <p:sp>
        <p:nvSpPr>
          <p:cNvPr id="3" name="Slide Number Placeholder 2">
            <a:extLst>
              <a:ext uri="{FF2B5EF4-FFF2-40B4-BE49-F238E27FC236}">
                <a16:creationId xmlns:a16="http://schemas.microsoft.com/office/drawing/2014/main" id="{9199B726-3480-A349-9A89-7F70750A519C}"/>
              </a:ext>
            </a:extLst>
          </p:cNvPr>
          <p:cNvSpPr>
            <a:spLocks noGrp="1"/>
          </p:cNvSpPr>
          <p:nvPr>
            <p:ph type="sldNum" sz="quarter" idx="4"/>
          </p:nvPr>
        </p:nvSpPr>
        <p:spPr/>
        <p:txBody>
          <a:bodyPr/>
          <a:lstStyle/>
          <a:p>
            <a:fld id="{AF83BEB6-139A-B746-BC33-1F5B6187E651}" type="slidenum">
              <a:rPr lang="en-US" smtClean="0"/>
              <a:t>38</a:t>
            </a:fld>
            <a:endParaRPr lang="en-US"/>
          </a:p>
        </p:txBody>
      </p:sp>
    </p:spTree>
    <p:extLst>
      <p:ext uri="{BB962C8B-B14F-4D97-AF65-F5344CB8AC3E}">
        <p14:creationId xmlns:p14="http://schemas.microsoft.com/office/powerpoint/2010/main" val="286034592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187696"/>
            <a:ext cx="7499213" cy="881682"/>
          </a:xfrm>
        </p:spPr>
        <p:txBody>
          <a:bodyPr/>
          <a:lstStyle/>
          <a:p>
            <a:r>
              <a:rPr lang="es" sz="3600" b="0" i="0" strike="noStrike" cap="none" spc="-60" baseline="0" dirty="0">
                <a:solidFill>
                  <a:srgbClr val="318FC5"/>
                </a:solidFill>
                <a:effectLst/>
                <a:latin typeface="Franklin Gothic Medium"/>
                <a:ea typeface="Franklin Gothic Medium"/>
                <a:cs typeface="Franklin Gothic Medium"/>
              </a:rPr>
              <a:t>Formas de pago	</a:t>
            </a:r>
          </a:p>
        </p:txBody>
      </p:sp>
      <p:sp>
        <p:nvSpPr>
          <p:cNvPr id="3" name="Content Placeholder 2"/>
          <p:cNvSpPr>
            <a:spLocks noGrp="1"/>
          </p:cNvSpPr>
          <p:nvPr>
            <p:ph idx="1"/>
          </p:nvPr>
        </p:nvSpPr>
        <p:spPr>
          <a:xfrm>
            <a:off x="577987" y="1069378"/>
            <a:ext cx="7499214" cy="4701440"/>
          </a:xfrm>
        </p:spPr>
        <p:txBody>
          <a:bodyPr>
            <a:noAutofit/>
          </a:bodyPr>
          <a:lstStyle/>
          <a:p>
            <a:r>
              <a:rPr lang="es" sz="3000" b="0" i="0" strike="noStrike" cap="none" spc="0" baseline="0" dirty="0">
                <a:solidFill>
                  <a:srgbClr val="000000"/>
                </a:solidFill>
                <a:effectLst/>
                <a:latin typeface="Franklin Gothic Medium"/>
                <a:ea typeface="Franklin Gothic Medium"/>
                <a:cs typeface="Franklin Gothic Medium"/>
              </a:rPr>
              <a:t>Pedir ayuda a amigos y familiares</a:t>
            </a:r>
          </a:p>
          <a:p>
            <a:r>
              <a:rPr lang="es" sz="3000" b="0" i="0" strike="noStrike" cap="none" spc="0" baseline="0" dirty="0">
                <a:solidFill>
                  <a:srgbClr val="000000"/>
                </a:solidFill>
                <a:effectLst/>
                <a:latin typeface="Franklin Gothic Medium"/>
                <a:ea typeface="Franklin Gothic Medium"/>
                <a:cs typeface="Franklin Gothic Medium"/>
              </a:rPr>
              <a:t>Ahorre dinero ahora o use dinero ahorrado</a:t>
            </a:r>
          </a:p>
          <a:p>
            <a:r>
              <a:rPr lang="es" sz="3000" b="0" i="0" strike="noStrike" cap="none" spc="0" baseline="0" dirty="0">
                <a:solidFill>
                  <a:srgbClr val="000000"/>
                </a:solidFill>
                <a:effectLst/>
                <a:latin typeface="Franklin Gothic Medium"/>
                <a:ea typeface="Franklin Gothic Medium"/>
                <a:cs typeface="Franklin Gothic Medium"/>
              </a:rPr>
              <a:t>Trabaje mientras asiste a la escuela</a:t>
            </a:r>
          </a:p>
          <a:p>
            <a:r>
              <a:rPr lang="es" sz="3000" b="0" i="0" strike="noStrike" cap="none" spc="0" baseline="0" dirty="0">
                <a:solidFill>
                  <a:srgbClr val="000000"/>
                </a:solidFill>
                <a:effectLst/>
                <a:latin typeface="Franklin Gothic Medium"/>
                <a:ea typeface="Franklin Gothic Medium"/>
                <a:cs typeface="Franklin Gothic Medium"/>
              </a:rPr>
              <a:t>Solicite becas y subvenciones</a:t>
            </a:r>
          </a:p>
          <a:p>
            <a:r>
              <a:rPr lang="es" sz="3000" b="0" i="0" strike="noStrike" cap="none" spc="0" baseline="0" dirty="0">
                <a:solidFill>
                  <a:srgbClr val="000000"/>
                </a:solidFill>
                <a:effectLst/>
                <a:latin typeface="Franklin Gothic Medium"/>
                <a:ea typeface="Franklin Gothic Medium"/>
                <a:cs typeface="Franklin Gothic Medium"/>
              </a:rPr>
              <a:t>Pida ayuda a su empleador</a:t>
            </a:r>
          </a:p>
          <a:p>
            <a:r>
              <a:rPr lang="es" sz="3000" b="0" i="0" strike="noStrike" cap="none" spc="0" baseline="0" dirty="0">
                <a:solidFill>
                  <a:srgbClr val="000000"/>
                </a:solidFill>
                <a:effectLst/>
                <a:latin typeface="Franklin Gothic Medium"/>
                <a:ea typeface="Franklin Gothic Medium"/>
                <a:cs typeface="Franklin Gothic Medium"/>
              </a:rPr>
              <a:t>Pida dinero prestado usando préstamos estudiantiles</a:t>
            </a:r>
          </a:p>
          <a:p>
            <a:r>
              <a:rPr lang="es" sz="3000" b="0" i="0" strike="noStrike" cap="none" spc="0" baseline="0" dirty="0">
                <a:solidFill>
                  <a:srgbClr val="000000"/>
                </a:solidFill>
                <a:effectLst/>
                <a:latin typeface="Franklin Gothic Medium"/>
                <a:ea typeface="Franklin Gothic Medium"/>
                <a:cs typeface="Franklin Gothic Medium"/>
              </a:rPr>
              <a:t>Combinación de lo anterior</a:t>
            </a:r>
          </a:p>
        </p:txBody>
      </p:sp>
      <p:sp>
        <p:nvSpPr>
          <p:cNvPr id="5" name="Slide Number Placeholder 4">
            <a:extLst>
              <a:ext uri="{FF2B5EF4-FFF2-40B4-BE49-F238E27FC236}">
                <a16:creationId xmlns:a16="http://schemas.microsoft.com/office/drawing/2014/main" id="{1ABB54B8-1200-DD4E-8A96-169ECC8FAF22}"/>
              </a:ext>
            </a:extLst>
          </p:cNvPr>
          <p:cNvSpPr>
            <a:spLocks noGrp="1"/>
          </p:cNvSpPr>
          <p:nvPr>
            <p:ph type="sldNum" sz="quarter" idx="4"/>
          </p:nvPr>
        </p:nvSpPr>
        <p:spPr/>
        <p:txBody>
          <a:bodyPr/>
          <a:lstStyle/>
          <a:p>
            <a:fld id="{AF83BEB6-139A-B746-BC33-1F5B6187E651}" type="slidenum">
              <a:rPr lang="en-US" smtClean="0"/>
              <a:t>39</a:t>
            </a:fld>
            <a:endParaRPr lang="en-US"/>
          </a:p>
        </p:txBody>
      </p:sp>
    </p:spTree>
    <p:extLst>
      <p:ext uri="{BB962C8B-B14F-4D97-AF65-F5344CB8AC3E}">
        <p14:creationId xmlns:p14="http://schemas.microsoft.com/office/powerpoint/2010/main" val="143154863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Sección 1: Conclusión principal</a:t>
            </a:r>
          </a:p>
        </p:txBody>
      </p:sp>
      <p:sp>
        <p:nvSpPr>
          <p:cNvPr id="3" name="Content Placeholder 2"/>
          <p:cNvSpPr>
            <a:spLocks noGrp="1"/>
          </p:cNvSpPr>
          <p:nvPr>
            <p:ph idx="1"/>
          </p:nvPr>
        </p:nvSpPr>
        <p:spPr>
          <a:xfrm>
            <a:off x="629536" y="1405584"/>
            <a:ext cx="7548109" cy="4958031"/>
          </a:xfrm>
        </p:spPr>
        <p:txBody>
          <a:bodyPr>
            <a:normAutofit/>
          </a:bodyPr>
          <a:lstStyle/>
          <a:p>
            <a:pPr marL="0" indent="0">
              <a:buNone/>
            </a:pPr>
            <a:r>
              <a:rPr lang="es" sz="3600" b="0" i="1" strike="noStrike" cap="none" spc="0" baseline="0" dirty="0">
                <a:solidFill>
                  <a:srgbClr val="000000"/>
                </a:solidFill>
                <a:effectLst/>
                <a:latin typeface="Franklin Gothic Medium"/>
                <a:ea typeface="Franklin Gothic Medium"/>
                <a:cs typeface="Franklin Gothic Medium"/>
              </a:rPr>
              <a:t>Los activos pueden conducir a</a:t>
            </a:r>
          </a:p>
          <a:p>
            <a:pPr marL="0" indent="0">
              <a:buNone/>
            </a:pPr>
            <a:r>
              <a:rPr lang="es" sz="3600" b="0" i="1" strike="noStrike" cap="none" spc="0" baseline="0" dirty="0">
                <a:solidFill>
                  <a:srgbClr val="000000"/>
                </a:solidFill>
                <a:effectLst/>
                <a:latin typeface="Franklin Gothic Medium"/>
                <a:ea typeface="Franklin Gothic Medium"/>
                <a:cs typeface="Franklin Gothic Medium"/>
              </a:rPr>
              <a:t>riqueza y</a:t>
            </a:r>
          </a:p>
          <a:p>
            <a:pPr marL="0" indent="0">
              <a:buNone/>
            </a:pPr>
            <a:r>
              <a:rPr lang="es" sz="3600" b="0" i="1" strike="noStrike" cap="none" spc="0" baseline="0" dirty="0">
                <a:solidFill>
                  <a:srgbClr val="000000"/>
                </a:solidFill>
                <a:effectLst/>
                <a:latin typeface="Franklin Gothic Medium"/>
                <a:ea typeface="Franklin Gothic Medium"/>
                <a:cs typeface="Franklin Gothic Medium"/>
              </a:rPr>
              <a:t>seguridad financiera.</a:t>
            </a:r>
          </a:p>
          <a:p>
            <a:endParaRPr lang="en-US" sz="3200" dirty="0"/>
          </a:p>
        </p:txBody>
      </p:sp>
      <p:sp>
        <p:nvSpPr>
          <p:cNvPr id="5" name="Slide Number Placeholder 4">
            <a:extLst>
              <a:ext uri="{FF2B5EF4-FFF2-40B4-BE49-F238E27FC236}">
                <a16:creationId xmlns:a16="http://schemas.microsoft.com/office/drawing/2014/main" id="{276FAD5E-08E8-994A-909E-1047D278DE27}"/>
              </a:ext>
            </a:extLst>
          </p:cNvPr>
          <p:cNvSpPr>
            <a:spLocks noGrp="1"/>
          </p:cNvSpPr>
          <p:nvPr>
            <p:ph type="sldNum" sz="quarter" idx="4"/>
          </p:nvPr>
        </p:nvSpPr>
        <p:spPr/>
        <p:txBody>
          <a:bodyPr/>
          <a:lstStyle/>
          <a:p>
            <a:fld id="{AF83BEB6-139A-B746-BC33-1F5B6187E651}" type="slidenum">
              <a:rPr lang="en-US" smtClean="0"/>
              <a:t>4</a:t>
            </a:fld>
            <a:endParaRPr lang="en-US"/>
          </a:p>
        </p:txBody>
      </p:sp>
    </p:spTree>
    <p:extLst>
      <p:ext uri="{BB962C8B-B14F-4D97-AF65-F5344CB8AC3E}">
        <p14:creationId xmlns:p14="http://schemas.microsoft.com/office/powerpoint/2010/main" val="184936494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Becas y Subvenciones</a:t>
            </a:r>
          </a:p>
        </p:txBody>
      </p:sp>
      <p:sp>
        <p:nvSpPr>
          <p:cNvPr id="3" name="Content Placeholder 2"/>
          <p:cNvSpPr>
            <a:spLocks noGrp="1"/>
          </p:cNvSpPr>
          <p:nvPr>
            <p:ph idx="1"/>
          </p:nvPr>
        </p:nvSpPr>
        <p:spPr/>
        <p:txBody>
          <a:bodyPr>
            <a:normAutofit fontScale="90000"/>
          </a:bodyPr>
          <a:lstStyle/>
          <a:p>
            <a:r>
              <a:rPr lang="es" sz="3200" b="0" i="0" strike="noStrike" cap="none" spc="0" baseline="0">
                <a:solidFill>
                  <a:srgbClr val="000000"/>
                </a:solidFill>
                <a:effectLst/>
                <a:latin typeface="Franklin Gothic Medium"/>
                <a:ea typeface="Franklin Gothic Medium"/>
                <a:cs typeface="Franklin Gothic Medium"/>
              </a:rPr>
              <a:t>Becas:La mayoría están basados en méritos </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Otorgado a estudiantes con ciertas cualidades, como la capacidad académica o atlética</a:t>
            </a:r>
          </a:p>
          <a:p>
            <a:pPr lvl="1">
              <a:spcAft>
                <a:spcPts val="1800"/>
              </a:spcAft>
              <a:buFont typeface="Arial"/>
              <a:buChar char="•"/>
            </a:pPr>
            <a:r>
              <a:rPr lang="es" sz="2800" b="0" i="0" strike="noStrike" cap="none" spc="0" baseline="0">
                <a:solidFill>
                  <a:srgbClr val="000000"/>
                </a:solidFill>
                <a:effectLst/>
                <a:latin typeface="Franklin Gothic Book"/>
                <a:ea typeface="Franklin Gothic Book"/>
                <a:cs typeface="Franklin Gothic Book"/>
              </a:rPr>
              <a:t>Generalmente competitivo</a:t>
            </a:r>
          </a:p>
          <a:p>
            <a:r>
              <a:rPr lang="es" sz="3200" b="0" i="0" strike="noStrike" cap="none" spc="0" baseline="0">
                <a:solidFill>
                  <a:srgbClr val="000000"/>
                </a:solidFill>
                <a:effectLst/>
                <a:latin typeface="Franklin Gothic Medium"/>
                <a:ea typeface="Franklin Gothic Medium"/>
                <a:cs typeface="Franklin Gothic Medium"/>
              </a:rPr>
              <a:t>Subvenciones: La mayoría se basan en las necesidades </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Generalmente se otorga según la situación financiera</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Puede ser competitivo</a:t>
            </a:r>
          </a:p>
          <a:p>
            <a:endParaRPr lang="en-US" sz="3200"/>
          </a:p>
        </p:txBody>
      </p:sp>
      <p:sp>
        <p:nvSpPr>
          <p:cNvPr id="5" name="Slide Number Placeholder 4">
            <a:extLst>
              <a:ext uri="{FF2B5EF4-FFF2-40B4-BE49-F238E27FC236}">
                <a16:creationId xmlns:a16="http://schemas.microsoft.com/office/drawing/2014/main" id="{C3E96B46-A41D-4F4B-A423-317CEB767E02}"/>
              </a:ext>
            </a:extLst>
          </p:cNvPr>
          <p:cNvSpPr>
            <a:spLocks noGrp="1"/>
          </p:cNvSpPr>
          <p:nvPr>
            <p:ph type="sldNum" sz="quarter" idx="4"/>
          </p:nvPr>
        </p:nvSpPr>
        <p:spPr/>
        <p:txBody>
          <a:bodyPr/>
          <a:lstStyle/>
          <a:p>
            <a:fld id="{AF83BEB6-139A-B746-BC33-1F5B6187E651}" type="slidenum">
              <a:rPr lang="en-US" smtClean="0"/>
              <a:t>40</a:t>
            </a:fld>
            <a:endParaRPr lang="en-US"/>
          </a:p>
        </p:txBody>
      </p:sp>
    </p:spTree>
    <p:extLst>
      <p:ext uri="{BB962C8B-B14F-4D97-AF65-F5344CB8AC3E}">
        <p14:creationId xmlns:p14="http://schemas.microsoft.com/office/powerpoint/2010/main" val="2872342949"/>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 sz="3600" b="0" i="0" strike="noStrike" cap="none" spc="-60" baseline="0" dirty="0">
                <a:solidFill>
                  <a:srgbClr val="318FC5"/>
                </a:solidFill>
                <a:effectLst/>
                <a:latin typeface="Franklin Gothic Medium"/>
                <a:ea typeface="Franklin Gothic Medium"/>
                <a:cs typeface="Franklin Gothic Medium"/>
              </a:rPr>
              <a:t>Ahorrar dinero para formación o educación</a:t>
            </a:r>
          </a:p>
        </p:txBody>
      </p:sp>
      <p:sp>
        <p:nvSpPr>
          <p:cNvPr id="3" name="Content Placeholder 2"/>
          <p:cNvSpPr>
            <a:spLocks noGrp="1"/>
          </p:cNvSpPr>
          <p:nvPr>
            <p:ph idx="1"/>
          </p:nvPr>
        </p:nvSpPr>
        <p:spPr/>
        <p:txBody>
          <a:bodyPr/>
          <a:lstStyle/>
          <a:p>
            <a:pPr>
              <a:spcAft>
                <a:spcPct val="0"/>
              </a:spcAft>
            </a:pPr>
            <a:r>
              <a:rPr lang="es" sz="3200" b="0" i="0" strike="noStrike" cap="none" spc="0" baseline="0">
                <a:solidFill>
                  <a:srgbClr val="000000"/>
                </a:solidFill>
                <a:effectLst/>
                <a:latin typeface="Franklin Gothic Medium"/>
                <a:ea typeface="Franklin Gothic Medium"/>
                <a:cs typeface="Franklin Gothic Medium"/>
              </a:rPr>
              <a:t>Planes 529</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Ayuda a ahorrar dinero para futuros costos de educación</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Las reglas varían según el estado</a:t>
            </a:r>
          </a:p>
          <a:p>
            <a:pPr>
              <a:spcBef>
                <a:spcPts val="1800"/>
              </a:spcBef>
              <a:spcAft>
                <a:spcPct val="0"/>
              </a:spcAft>
            </a:pPr>
            <a:r>
              <a:rPr lang="es" sz="3200" b="0" i="0" strike="noStrike" cap="none" spc="0" baseline="0">
                <a:solidFill>
                  <a:srgbClr val="000000"/>
                </a:solidFill>
                <a:effectLst/>
                <a:latin typeface="Franklin Gothic Medium"/>
                <a:ea typeface="Franklin Gothic Medium"/>
                <a:cs typeface="Franklin Gothic Medium"/>
              </a:rPr>
              <a:t>Cuentas ABLE (Planes 529A)</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Para personas de cualquier edad con discapacidades significativas que comenzaron antes del cumpleaños 26</a:t>
            </a:r>
          </a:p>
          <a:p>
            <a:pPr lvl="1">
              <a:buFont typeface="Arial"/>
              <a:buChar char="•"/>
            </a:pPr>
            <a:r>
              <a:rPr lang="es" sz="2800" b="0" i="0" strike="noStrike" cap="none" spc="0" baseline="0">
                <a:solidFill>
                  <a:srgbClr val="000000"/>
                </a:solidFill>
                <a:effectLst/>
                <a:latin typeface="Franklin Gothic Book"/>
                <a:ea typeface="Franklin Gothic Book"/>
                <a:cs typeface="Franklin Gothic Book"/>
              </a:rPr>
              <a:t>Puede usar fondos para educación</a:t>
            </a:r>
          </a:p>
        </p:txBody>
      </p:sp>
      <p:sp>
        <p:nvSpPr>
          <p:cNvPr id="5" name="Slide Number Placeholder 4">
            <a:extLst>
              <a:ext uri="{FF2B5EF4-FFF2-40B4-BE49-F238E27FC236}">
                <a16:creationId xmlns:a16="http://schemas.microsoft.com/office/drawing/2014/main" id="{D2A38B5F-6E68-394B-A53E-0FDFFC88B97A}"/>
              </a:ext>
            </a:extLst>
          </p:cNvPr>
          <p:cNvSpPr>
            <a:spLocks noGrp="1"/>
          </p:cNvSpPr>
          <p:nvPr>
            <p:ph type="sldNum" sz="quarter" idx="4"/>
          </p:nvPr>
        </p:nvSpPr>
        <p:spPr/>
        <p:txBody>
          <a:bodyPr/>
          <a:lstStyle/>
          <a:p>
            <a:fld id="{AF83BEB6-139A-B746-BC33-1F5B6187E651}" type="slidenum">
              <a:rPr lang="en-US" smtClean="0"/>
              <a:t>41</a:t>
            </a:fld>
            <a:endParaRPr lang="en-US"/>
          </a:p>
        </p:txBody>
      </p:sp>
    </p:spTree>
    <p:extLst>
      <p:ext uri="{BB962C8B-B14F-4D97-AF65-F5344CB8AC3E}">
        <p14:creationId xmlns:p14="http://schemas.microsoft.com/office/powerpoint/2010/main" val="2372509702"/>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Préstamos estudiantiles</a:t>
            </a:r>
          </a:p>
        </p:txBody>
      </p:sp>
      <p:sp>
        <p:nvSpPr>
          <p:cNvPr id="3" name="Content Placeholder 2"/>
          <p:cNvSpPr>
            <a:spLocks noGrp="1"/>
          </p:cNvSpPr>
          <p:nvPr>
            <p:ph idx="1"/>
          </p:nvPr>
        </p:nvSpPr>
        <p:spPr>
          <a:xfrm>
            <a:off x="577986" y="1424723"/>
            <a:ext cx="7499214" cy="2863813"/>
          </a:xfrm>
        </p:spPr>
        <p:txBody>
          <a:bodyPr>
            <a:normAutofit/>
          </a:bodyPr>
          <a:lstStyle/>
          <a:p>
            <a:r>
              <a:rPr lang="es" sz="3600" b="0" i="0" strike="noStrike" cap="none" spc="0" baseline="0" dirty="0">
                <a:solidFill>
                  <a:srgbClr val="000000"/>
                </a:solidFill>
                <a:effectLst/>
                <a:latin typeface="Franklin Gothic Medium"/>
                <a:ea typeface="Franklin Gothic Medium"/>
                <a:cs typeface="Franklin Gothic Medium"/>
              </a:rPr>
              <a:t>Dos tipos: federal y privado</a:t>
            </a:r>
          </a:p>
          <a:p>
            <a:r>
              <a:rPr lang="es" sz="3600" b="0" i="0" strike="noStrike" cap="none" spc="0" baseline="0" dirty="0">
                <a:solidFill>
                  <a:srgbClr val="000000"/>
                </a:solidFill>
                <a:effectLst/>
                <a:latin typeface="Franklin Gothic Medium"/>
                <a:ea typeface="Franklin Gothic Medium"/>
                <a:cs typeface="Franklin Gothic Medium"/>
              </a:rPr>
              <a:t>No tiene que pedir prestado el monto máximo que se le ofrece</a:t>
            </a:r>
          </a:p>
          <a:p>
            <a:r>
              <a:rPr lang="es" sz="3600" b="0" i="0" strike="noStrike" cap="none" spc="0" baseline="0" dirty="0">
                <a:solidFill>
                  <a:srgbClr val="000000"/>
                </a:solidFill>
                <a:effectLst/>
                <a:latin typeface="Franklin Gothic Medium"/>
                <a:ea typeface="Franklin Gothic Medium"/>
                <a:cs typeface="Franklin Gothic Medium"/>
              </a:rPr>
              <a:t>Solo tome prestado lo que necesita</a:t>
            </a:r>
          </a:p>
        </p:txBody>
      </p:sp>
      <p:sp>
        <p:nvSpPr>
          <p:cNvPr id="8" name="TextBox 7">
            <a:extLst>
              <a:ext uri="{FF2B5EF4-FFF2-40B4-BE49-F238E27FC236}">
                <a16:creationId xmlns:a16="http://schemas.microsoft.com/office/drawing/2014/main" id="{F0EB5708-5497-BB49-9CAF-08A564023EEB}"/>
              </a:ext>
            </a:extLst>
          </p:cNvPr>
          <p:cNvSpPr txBox="1"/>
          <p:nvPr/>
        </p:nvSpPr>
        <p:spPr>
          <a:xfrm>
            <a:off x="1050125" y="4397221"/>
            <a:ext cx="2874087" cy="1067867"/>
          </a:xfrm>
          <a:prstGeom prst="rect">
            <a:avLst/>
          </a:prstGeom>
          <a:noFill/>
        </p:spPr>
        <p:txBody>
          <a:bodyPr wrap="square" rtlCol="0">
            <a:spAutoFit/>
          </a:bodyPr>
          <a:lstStyle/>
          <a:p>
            <a:pPr algn="ctr"/>
            <a:r>
              <a:rPr lang="es" sz="3200" b="1" i="0" strike="noStrike" cap="none" spc="0" baseline="0" dirty="0">
                <a:solidFill>
                  <a:srgbClr val="000000"/>
                </a:solidFill>
                <a:effectLst/>
                <a:latin typeface="Segoe Print"/>
                <a:ea typeface="Segoe Print"/>
                <a:cs typeface="Segoe Print"/>
              </a:rPr>
              <a:t>Deuda estudiantil total</a:t>
            </a:r>
          </a:p>
        </p:txBody>
      </p:sp>
      <p:sp>
        <p:nvSpPr>
          <p:cNvPr id="10" name="TextBox 9">
            <a:extLst>
              <a:ext uri="{FF2B5EF4-FFF2-40B4-BE49-F238E27FC236}">
                <a16:creationId xmlns:a16="http://schemas.microsoft.com/office/drawing/2014/main" id="{8D7FFA5F-DA7D-1A45-B7A3-2B530F203E5E}"/>
              </a:ext>
            </a:extLst>
          </p:cNvPr>
          <p:cNvSpPr txBox="1"/>
          <p:nvPr/>
        </p:nvSpPr>
        <p:spPr>
          <a:xfrm>
            <a:off x="3934603" y="4595952"/>
            <a:ext cx="678391" cy="1200329"/>
          </a:xfrm>
          <a:prstGeom prst="rect">
            <a:avLst/>
          </a:prstGeom>
          <a:noFill/>
        </p:spPr>
        <p:txBody>
          <a:bodyPr wrap="none" rtlCol="0">
            <a:spAutoFit/>
          </a:bodyPr>
          <a:lstStyle/>
          <a:p>
            <a:r>
              <a:rPr lang="en-US" sz="7200" dirty="0">
                <a:latin typeface="Segoe Print" panose="02000800000000000000" pitchFamily="2" charset="0"/>
              </a:rPr>
              <a:t>&lt;</a:t>
            </a:r>
          </a:p>
        </p:txBody>
      </p:sp>
      <p:sp>
        <p:nvSpPr>
          <p:cNvPr id="9" name="TextBox 8">
            <a:extLst>
              <a:ext uri="{FF2B5EF4-FFF2-40B4-BE49-F238E27FC236}">
                <a16:creationId xmlns:a16="http://schemas.microsoft.com/office/drawing/2014/main" id="{AF1F50A7-C2C3-8449-84D1-FA8A36EE89D4}"/>
              </a:ext>
            </a:extLst>
          </p:cNvPr>
          <p:cNvSpPr txBox="1"/>
          <p:nvPr/>
        </p:nvSpPr>
        <p:spPr>
          <a:xfrm>
            <a:off x="4954350" y="4495741"/>
            <a:ext cx="2557013" cy="1067867"/>
          </a:xfrm>
          <a:prstGeom prst="rect">
            <a:avLst/>
          </a:prstGeom>
          <a:noFill/>
        </p:spPr>
        <p:txBody>
          <a:bodyPr wrap="none" rtlCol="0">
            <a:spAutoFit/>
          </a:bodyPr>
          <a:lstStyle/>
          <a:p>
            <a:pPr algn="ctr"/>
            <a:r>
              <a:rPr lang="es" sz="3200" b="1" i="0" strike="noStrike" cap="none" spc="0" baseline="0" dirty="0">
                <a:solidFill>
                  <a:srgbClr val="000000"/>
                </a:solidFill>
                <a:effectLst/>
                <a:latin typeface="Segoe Print"/>
                <a:ea typeface="Segoe Print"/>
                <a:cs typeface="Segoe Print"/>
              </a:rPr>
              <a:t>Salario anual</a:t>
            </a:r>
            <a:r>
              <a:rPr sz="3200" dirty="0"/>
              <a:t/>
            </a:r>
            <a:br>
              <a:rPr sz="3200" dirty="0"/>
            </a:br>
            <a:r>
              <a:rPr lang="es" sz="3200" b="1" i="0" strike="noStrike" cap="none" spc="0" baseline="0" dirty="0">
                <a:solidFill>
                  <a:srgbClr val="000000"/>
                </a:solidFill>
                <a:effectLst/>
                <a:latin typeface="Segoe Print"/>
                <a:ea typeface="Segoe Print"/>
                <a:cs typeface="Segoe Print"/>
              </a:rPr>
              <a:t> inicial</a:t>
            </a:r>
          </a:p>
        </p:txBody>
      </p:sp>
      <p:sp>
        <p:nvSpPr>
          <p:cNvPr id="4" name="TextBox 3"/>
          <p:cNvSpPr txBox="1"/>
          <p:nvPr/>
        </p:nvSpPr>
        <p:spPr>
          <a:xfrm>
            <a:off x="2358736" y="5928082"/>
            <a:ext cx="4673667" cy="307777"/>
          </a:xfrm>
          <a:prstGeom prst="rect">
            <a:avLst/>
          </a:prstGeom>
          <a:noFill/>
        </p:spPr>
        <p:txBody>
          <a:bodyPr wrap="square" rtlCol="0">
            <a:spAutoFit/>
          </a:bodyPr>
          <a:lstStyle/>
          <a:p>
            <a:r>
              <a:rPr lang="es" sz="1400" b="0" i="0" strike="noStrike" cap="none" spc="0" baseline="0" dirty="0">
                <a:solidFill>
                  <a:srgbClr val="000000"/>
                </a:solidFill>
                <a:effectLst/>
                <a:latin typeface="Franklin Gothic Book"/>
                <a:ea typeface="Franklin Gothic Book"/>
                <a:cs typeface="Franklin Gothic Book"/>
              </a:rPr>
              <a:t>Fuente: Oficina de Protección Financiera del Consumidor</a:t>
            </a:r>
          </a:p>
        </p:txBody>
      </p:sp>
      <p:sp>
        <p:nvSpPr>
          <p:cNvPr id="6" name="Slide Number Placeholder 5">
            <a:extLst>
              <a:ext uri="{FF2B5EF4-FFF2-40B4-BE49-F238E27FC236}">
                <a16:creationId xmlns:a16="http://schemas.microsoft.com/office/drawing/2014/main" id="{AC3C0C8A-9532-6942-BE32-414AF4F466A1}"/>
              </a:ext>
            </a:extLst>
          </p:cNvPr>
          <p:cNvSpPr>
            <a:spLocks noGrp="1"/>
          </p:cNvSpPr>
          <p:nvPr>
            <p:ph type="sldNum" sz="quarter" idx="4"/>
          </p:nvPr>
        </p:nvSpPr>
        <p:spPr/>
        <p:txBody>
          <a:bodyPr/>
          <a:lstStyle/>
          <a:p>
            <a:fld id="{AF83BEB6-139A-B746-BC33-1F5B6187E651}" type="slidenum">
              <a:rPr lang="en-US" smtClean="0"/>
              <a:t>42</a:t>
            </a:fld>
            <a:endParaRPr lang="en-US"/>
          </a:p>
        </p:txBody>
      </p:sp>
    </p:spTree>
    <p:extLst>
      <p:ext uri="{BB962C8B-B14F-4D97-AF65-F5344CB8AC3E}">
        <p14:creationId xmlns:p14="http://schemas.microsoft.com/office/powerpoint/2010/main" val="867682781"/>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Préstamos federales para estudiantes</a:t>
            </a:r>
          </a:p>
        </p:txBody>
      </p:sp>
      <p:sp>
        <p:nvSpPr>
          <p:cNvPr id="3" name="Content Placeholder 2"/>
          <p:cNvSpPr>
            <a:spLocks noGrp="1"/>
          </p:cNvSpPr>
          <p:nvPr>
            <p:ph idx="1"/>
          </p:nvPr>
        </p:nvSpPr>
        <p:spPr/>
        <p:txBody>
          <a:bodyPr>
            <a:normAutofit/>
          </a:bodyPr>
          <a:lstStyle/>
          <a:p>
            <a:r>
              <a:rPr lang="es" sz="3200" b="0" i="0" strike="noStrike" cap="none" spc="0" baseline="0" dirty="0">
                <a:solidFill>
                  <a:srgbClr val="000000"/>
                </a:solidFill>
                <a:effectLst/>
                <a:latin typeface="Franklin Gothic Medium"/>
                <a:ea typeface="Franklin Gothic Medium"/>
                <a:cs typeface="Franklin Gothic Medium"/>
              </a:rPr>
              <a:t>Ofrecidos por el gobierno federal</a:t>
            </a:r>
          </a:p>
          <a:p>
            <a:r>
              <a:rPr lang="es" sz="3200" b="0" i="0" strike="noStrike" cap="none" spc="0" baseline="0" dirty="0">
                <a:solidFill>
                  <a:srgbClr val="000000"/>
                </a:solidFill>
                <a:effectLst/>
                <a:latin typeface="Franklin Gothic Medium"/>
                <a:ea typeface="Franklin Gothic Medium"/>
                <a:cs typeface="Franklin Gothic Medium"/>
              </a:rPr>
              <a:t>Usualmente tienen tasas de interés más bajas y ofrecen mejores condiciones de pago, beneficios y opciones que los préstamos privados para estudiantes</a:t>
            </a:r>
          </a:p>
          <a:p>
            <a:r>
              <a:rPr lang="es" sz="3200" b="0" i="0" strike="noStrike" cap="none" spc="0" baseline="0" dirty="0">
                <a:solidFill>
                  <a:srgbClr val="000000"/>
                </a:solidFill>
                <a:effectLst/>
                <a:latin typeface="Franklin Gothic Medium"/>
                <a:ea typeface="Franklin Gothic Medium"/>
                <a:cs typeface="Franklin Gothic Medium"/>
              </a:rPr>
              <a:t>En general, el pago comienza después de que el estudiante </a:t>
            </a:r>
            <a:r>
              <a:rPr lang="es" sz="3200" dirty="0">
                <a:solidFill>
                  <a:srgbClr val="000000"/>
                </a:solidFill>
                <a:ea typeface="Franklin Gothic Medium"/>
              </a:rPr>
              <a:t>concluye en</a:t>
            </a:r>
            <a:r>
              <a:rPr lang="es" sz="3200" b="0" i="0" strike="noStrike" cap="none" spc="0" baseline="0" dirty="0">
                <a:solidFill>
                  <a:srgbClr val="000000"/>
                </a:solidFill>
                <a:effectLst/>
                <a:latin typeface="Franklin Gothic Medium"/>
                <a:ea typeface="Franklin Gothic Medium"/>
                <a:cs typeface="Franklin Gothic Medium"/>
              </a:rPr>
              <a:t> la escuela</a:t>
            </a:r>
          </a:p>
        </p:txBody>
      </p:sp>
      <p:sp>
        <p:nvSpPr>
          <p:cNvPr id="5" name="Slide Number Placeholder 4">
            <a:extLst>
              <a:ext uri="{FF2B5EF4-FFF2-40B4-BE49-F238E27FC236}">
                <a16:creationId xmlns:a16="http://schemas.microsoft.com/office/drawing/2014/main" id="{39402568-F24C-8D4A-8ED8-ADDE36DFD5AC}"/>
              </a:ext>
            </a:extLst>
          </p:cNvPr>
          <p:cNvSpPr>
            <a:spLocks noGrp="1"/>
          </p:cNvSpPr>
          <p:nvPr>
            <p:ph type="sldNum" sz="quarter" idx="4"/>
          </p:nvPr>
        </p:nvSpPr>
        <p:spPr/>
        <p:txBody>
          <a:bodyPr/>
          <a:lstStyle/>
          <a:p>
            <a:fld id="{AF83BEB6-139A-B746-BC33-1F5B6187E651}" type="slidenum">
              <a:rPr lang="en-US" smtClean="0"/>
              <a:t>43</a:t>
            </a:fld>
            <a:endParaRPr lang="en-US"/>
          </a:p>
        </p:txBody>
      </p:sp>
    </p:spTree>
    <p:extLst>
      <p:ext uri="{BB962C8B-B14F-4D97-AF65-F5344CB8AC3E}">
        <p14:creationId xmlns:p14="http://schemas.microsoft.com/office/powerpoint/2010/main" val="373400262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 sz="3600" b="0" i="0" strike="noStrike" cap="none" spc="-60" baseline="0" dirty="0">
                <a:solidFill>
                  <a:srgbClr val="318FC5"/>
                </a:solidFill>
                <a:effectLst/>
                <a:latin typeface="Franklin Gothic Medium"/>
                <a:ea typeface="Franklin Gothic Medium"/>
                <a:cs typeface="Franklin Gothic Medium"/>
              </a:rPr>
              <a:t>Solicitud gratuita de Ayuda Federal para Estudiantes (FAFSA)</a:t>
            </a:r>
          </a:p>
        </p:txBody>
      </p:sp>
      <p:sp>
        <p:nvSpPr>
          <p:cNvPr id="3" name="Content Placeholder 2"/>
          <p:cNvSpPr>
            <a:spLocks noGrp="1"/>
          </p:cNvSpPr>
          <p:nvPr>
            <p:ph idx="1"/>
          </p:nvPr>
        </p:nvSpPr>
        <p:spPr/>
        <p:txBody>
          <a:bodyPr>
            <a:normAutofit fontScale="85000" lnSpcReduction="20000"/>
          </a:bodyPr>
          <a:lstStyle/>
          <a:p>
            <a:r>
              <a:rPr lang="es" sz="3200" b="0" i="0" strike="noStrike" cap="none" spc="0" baseline="0">
                <a:solidFill>
                  <a:srgbClr val="000000"/>
                </a:solidFill>
                <a:effectLst/>
                <a:latin typeface="Franklin Gothic Medium"/>
                <a:ea typeface="Franklin Gothic Medium"/>
                <a:cs typeface="Franklin Gothic Medium"/>
              </a:rPr>
              <a:t>Complete la FAFSA para ser considerado para préstamos federales, estudio de trabajo y subvenciones </a:t>
            </a:r>
          </a:p>
          <a:p>
            <a:r>
              <a:rPr lang="es" sz="3200" b="0" i="0" strike="noStrike" cap="none" spc="0" baseline="0">
                <a:solidFill>
                  <a:srgbClr val="000000"/>
                </a:solidFill>
                <a:effectLst/>
                <a:latin typeface="Franklin Gothic Medium"/>
                <a:ea typeface="Franklin Gothic Medium"/>
                <a:cs typeface="Franklin Gothic Medium"/>
              </a:rPr>
              <a:t>Utilice </a:t>
            </a:r>
            <a:r>
              <a:rPr lang="es" sz="3200" b="0" i="0" strike="noStrike" cap="none" spc="0" baseline="0">
                <a:solidFill>
                  <a:srgbClr val="0000FF"/>
                </a:solidFill>
                <a:effectLst/>
                <a:latin typeface="Franklin Gothic Medium"/>
                <a:ea typeface="Franklin Gothic Medium"/>
                <a:cs typeface="Franklin Gothic Medium"/>
              </a:rPr>
              <a:t> </a:t>
            </a:r>
            <a:r>
              <a:rPr lang="es" sz="3200" b="0" i="0" strike="noStrike" cap="none" spc="0" baseline="0">
                <a:solidFill>
                  <a:srgbClr val="0000FF"/>
                </a:solidFill>
                <a:latin typeface="Franklin Gothic Medium"/>
                <a:ea typeface="Franklin Gothic Medium"/>
                <a:cs typeface="Franklin Gothic Medium"/>
                <a:hlinkClick r:id="rId2" tooltip="www.fafsa.gov" history="0"/>
              </a:rPr>
              <a:t>www.fafsa.gov</a:t>
            </a:r>
            <a:r>
              <a:rPr lang="es" sz="3200" b="0" i="0" strike="noStrike" cap="none" spc="0" baseline="0">
                <a:solidFill>
                  <a:srgbClr val="0000FF"/>
                </a:solidFill>
                <a:effectLst/>
                <a:latin typeface="Franklin Gothic Medium"/>
                <a:ea typeface="Franklin Gothic Medium"/>
                <a:cs typeface="Franklin Gothic Medium"/>
              </a:rPr>
              <a:t> </a:t>
            </a:r>
            <a:r>
              <a:rPr lang="es" sz="3200" b="0" i="0" strike="noStrike" cap="none" spc="0" baseline="0">
                <a:solidFill>
                  <a:srgbClr val="000000"/>
                </a:solidFill>
                <a:effectLst/>
                <a:latin typeface="Franklin Gothic Medium"/>
                <a:ea typeface="Franklin Gothic Medium"/>
                <a:cs typeface="Franklin Gothic Medium"/>
              </a:rPr>
              <a:t>o la aplicación móvil de FAFSA</a:t>
            </a:r>
          </a:p>
          <a:p>
            <a:r>
              <a:rPr lang="es" sz="3200" b="0" i="0" strike="noStrike" cap="none" spc="0" baseline="0">
                <a:solidFill>
                  <a:srgbClr val="000000"/>
                </a:solidFill>
                <a:effectLst/>
                <a:latin typeface="Franklin Gothic Medium"/>
                <a:ea typeface="Franklin Gothic Medium"/>
                <a:cs typeface="Franklin Gothic Medium"/>
              </a:rPr>
              <a:t>Verifique los plazos y haga la solicitud con anticipación</a:t>
            </a:r>
          </a:p>
          <a:p>
            <a:r>
              <a:rPr lang="es" sz="3200" b="0" i="0" strike="noStrike" cap="none" spc="0" baseline="0">
                <a:solidFill>
                  <a:srgbClr val="000000"/>
                </a:solidFill>
                <a:effectLst/>
                <a:latin typeface="Franklin Gothic Medium"/>
                <a:ea typeface="Franklin Gothic Medium"/>
                <a:cs typeface="Franklin Gothic Medium"/>
              </a:rPr>
              <a:t>Revise cuidadosamente el Informe de Ayuda Estudiantil</a:t>
            </a:r>
          </a:p>
          <a:p>
            <a:r>
              <a:rPr lang="es" sz="3200" b="0" i="0" strike="noStrike" cap="none" spc="0" baseline="0">
                <a:solidFill>
                  <a:srgbClr val="000000"/>
                </a:solidFill>
                <a:effectLst/>
                <a:latin typeface="Franklin Gothic Medium"/>
                <a:ea typeface="Franklin Gothic Medium"/>
                <a:cs typeface="Franklin Gothic Medium"/>
              </a:rPr>
              <a:t>Responda de inmediato a las solicitudes legítimas de información</a:t>
            </a:r>
          </a:p>
        </p:txBody>
      </p:sp>
      <p:sp>
        <p:nvSpPr>
          <p:cNvPr id="5" name="Slide Number Placeholder 4">
            <a:extLst>
              <a:ext uri="{FF2B5EF4-FFF2-40B4-BE49-F238E27FC236}">
                <a16:creationId xmlns:a16="http://schemas.microsoft.com/office/drawing/2014/main" id="{2D37FB4A-A8A6-324F-8E6E-1B4E4B8470B0}"/>
              </a:ext>
            </a:extLst>
          </p:cNvPr>
          <p:cNvSpPr>
            <a:spLocks noGrp="1"/>
          </p:cNvSpPr>
          <p:nvPr>
            <p:ph type="sldNum" sz="quarter" idx="4"/>
          </p:nvPr>
        </p:nvSpPr>
        <p:spPr/>
        <p:txBody>
          <a:bodyPr/>
          <a:lstStyle/>
          <a:p>
            <a:fld id="{AF83BEB6-139A-B746-BC33-1F5B6187E651}" type="slidenum">
              <a:rPr lang="en-US" smtClean="0"/>
              <a:t>44</a:t>
            </a:fld>
            <a:endParaRPr lang="en-US"/>
          </a:p>
        </p:txBody>
      </p:sp>
    </p:spTree>
    <p:extLst>
      <p:ext uri="{BB962C8B-B14F-4D97-AF65-F5344CB8AC3E}">
        <p14:creationId xmlns:p14="http://schemas.microsoft.com/office/powerpoint/2010/main" val="905951395"/>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625856" cy="881682"/>
          </a:xfrm>
        </p:spPr>
        <p:txBody>
          <a:bodyPr/>
          <a:lstStyle/>
          <a:p>
            <a:r>
              <a:rPr lang="es" dirty="0">
                <a:solidFill>
                  <a:srgbClr val="318FC5"/>
                </a:solidFill>
                <a:ea typeface="Franklin Gothic Medium"/>
              </a:rPr>
              <a:t>Reembolso</a:t>
            </a:r>
            <a:r>
              <a:rPr lang="es" sz="3600" b="0" i="0" strike="noStrike" cap="none" spc="-60" baseline="0" dirty="0">
                <a:solidFill>
                  <a:srgbClr val="318FC5"/>
                </a:solidFill>
                <a:effectLst/>
                <a:latin typeface="Franklin Gothic Medium"/>
                <a:ea typeface="Franklin Gothic Medium"/>
                <a:cs typeface="Franklin Gothic Medium"/>
              </a:rPr>
              <a:t> de préstamos estudiantiles</a:t>
            </a:r>
          </a:p>
        </p:txBody>
      </p:sp>
      <p:sp>
        <p:nvSpPr>
          <p:cNvPr id="3" name="Content Placeholder 2"/>
          <p:cNvSpPr>
            <a:spLocks noGrp="1"/>
          </p:cNvSpPr>
          <p:nvPr>
            <p:ph idx="1"/>
          </p:nvPr>
        </p:nvSpPr>
        <p:spPr>
          <a:xfrm>
            <a:off x="577986" y="1424724"/>
            <a:ext cx="7499214" cy="4703702"/>
          </a:xfrm>
        </p:spPr>
        <p:txBody>
          <a:bodyPr>
            <a:normAutofit fontScale="82500" lnSpcReduction="10000"/>
          </a:bodyPr>
          <a:lstStyle/>
          <a:p>
            <a:pPr>
              <a:spcBef>
                <a:spcPct val="0"/>
              </a:spcBef>
            </a:pPr>
            <a:r>
              <a:rPr lang="es" sz="3200" b="0" i="0" strike="noStrike" cap="none" spc="0" baseline="0" dirty="0">
                <a:solidFill>
                  <a:srgbClr val="000000"/>
                </a:solidFill>
                <a:effectLst/>
                <a:latin typeface="Franklin Gothic Medium"/>
                <a:ea typeface="Franklin Gothic Medium"/>
                <a:cs typeface="Franklin Gothic Medium"/>
              </a:rPr>
              <a:t>Importante pagarlos a tiempo</a:t>
            </a:r>
          </a:p>
          <a:p>
            <a:pPr>
              <a:spcBef>
                <a:spcPct val="0"/>
              </a:spcBef>
            </a:pPr>
            <a:r>
              <a:rPr lang="es" sz="3200" b="0" i="0" strike="noStrike" cap="none" spc="0" baseline="0" dirty="0">
                <a:solidFill>
                  <a:srgbClr val="000000"/>
                </a:solidFill>
                <a:effectLst/>
                <a:latin typeface="Franklin Gothic Medium"/>
                <a:ea typeface="Franklin Gothic Medium"/>
                <a:cs typeface="Franklin Gothic Medium"/>
              </a:rPr>
              <a:t>Los préstamos federales para estudiantes no se cancelan automáticamente por bancarrota</a:t>
            </a:r>
          </a:p>
          <a:p>
            <a:pPr>
              <a:spcBef>
                <a:spcPct val="0"/>
              </a:spcBef>
            </a:pPr>
            <a:r>
              <a:rPr lang="es" sz="3200" b="0" i="0" strike="noStrike" cap="none" spc="0" baseline="0" dirty="0">
                <a:solidFill>
                  <a:srgbClr val="000000"/>
                </a:solidFill>
                <a:effectLst/>
                <a:latin typeface="Franklin Gothic Medium"/>
                <a:ea typeface="Franklin Gothic Medium"/>
                <a:cs typeface="Franklin Gothic Medium"/>
              </a:rPr>
              <a:t>La falta de pago puede resultar en: </a:t>
            </a:r>
          </a:p>
          <a:p>
            <a:pPr lvl="1">
              <a:lnSpc>
                <a:spcPct val="120000"/>
              </a:lnSpc>
              <a:spcBef>
                <a:spcPct val="0"/>
              </a:spcBef>
              <a:buFont typeface="Arial"/>
              <a:buChar char="•"/>
            </a:pPr>
            <a:r>
              <a:rPr lang="es" sz="2800" b="0" i="0" strike="noStrike" cap="none" spc="0" baseline="0" dirty="0">
                <a:solidFill>
                  <a:srgbClr val="000000"/>
                </a:solidFill>
                <a:effectLst/>
                <a:latin typeface="Franklin Gothic Book"/>
                <a:ea typeface="Franklin Gothic Book"/>
                <a:cs typeface="Franklin Gothic Book"/>
              </a:rPr>
              <a:t>Remisión a agencia de cobro de deudas, disminución de puntajes de crédito, salarios retenidos (embargo) </a:t>
            </a:r>
          </a:p>
          <a:p>
            <a:pPr>
              <a:lnSpc>
                <a:spcPct val="120000"/>
              </a:lnSpc>
              <a:spcBef>
                <a:spcPct val="0"/>
              </a:spcBef>
              <a:buFont typeface="Arial"/>
              <a:buChar char="•"/>
            </a:pPr>
            <a:r>
              <a:rPr lang="es" sz="3200" b="0" i="0" strike="noStrike" cap="none" spc="0" baseline="0" dirty="0">
                <a:solidFill>
                  <a:srgbClr val="000000"/>
                </a:solidFill>
                <a:effectLst/>
                <a:latin typeface="Franklin Gothic Medium"/>
                <a:ea typeface="Franklin Gothic Medium"/>
                <a:cs typeface="Franklin Gothic Medium"/>
              </a:rPr>
              <a:t>Antes de obtener un préstamo estudiantil, comprenda sus términos y sus opciones de reembolso </a:t>
            </a:r>
          </a:p>
          <a:p>
            <a:pPr>
              <a:lnSpc>
                <a:spcPct val="120000"/>
              </a:lnSpc>
              <a:spcBef>
                <a:spcPct val="0"/>
              </a:spcBef>
              <a:buFont typeface="Arial"/>
              <a:buChar char="•"/>
            </a:pPr>
            <a:endParaRPr lang="en-US" sz="3200" dirty="0"/>
          </a:p>
        </p:txBody>
      </p:sp>
      <p:sp>
        <p:nvSpPr>
          <p:cNvPr id="6" name="Slide Number Placeholder 5">
            <a:extLst>
              <a:ext uri="{FF2B5EF4-FFF2-40B4-BE49-F238E27FC236}">
                <a16:creationId xmlns:a16="http://schemas.microsoft.com/office/drawing/2014/main" id="{EC49434D-F536-FA42-8EEA-E80E8A8633BC}"/>
              </a:ext>
            </a:extLst>
          </p:cNvPr>
          <p:cNvSpPr>
            <a:spLocks noGrp="1"/>
          </p:cNvSpPr>
          <p:nvPr>
            <p:ph type="sldNum" sz="quarter" idx="4"/>
          </p:nvPr>
        </p:nvSpPr>
        <p:spPr/>
        <p:txBody>
          <a:bodyPr/>
          <a:lstStyle/>
          <a:p>
            <a:fld id="{AF83BEB6-139A-B746-BC33-1F5B6187E651}" type="slidenum">
              <a:rPr lang="en-US" smtClean="0"/>
              <a:t>45</a:t>
            </a:fld>
            <a:endParaRPr lang="en-US"/>
          </a:p>
        </p:txBody>
      </p:sp>
    </p:spTree>
    <p:extLst>
      <p:ext uri="{BB962C8B-B14F-4D97-AF65-F5344CB8AC3E}">
        <p14:creationId xmlns:p14="http://schemas.microsoft.com/office/powerpoint/2010/main" val="150156470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Comuníquese con su entidad administradora de préstamos</a:t>
            </a:r>
          </a:p>
        </p:txBody>
      </p:sp>
      <p:sp>
        <p:nvSpPr>
          <p:cNvPr id="3" name="Content Placeholder 2"/>
          <p:cNvSpPr>
            <a:spLocks noGrp="1"/>
          </p:cNvSpPr>
          <p:nvPr>
            <p:ph idx="1"/>
          </p:nvPr>
        </p:nvSpPr>
        <p:spPr/>
        <p:txBody>
          <a:bodyPr>
            <a:normAutofit/>
          </a:bodyPr>
          <a:lstStyle/>
          <a:p>
            <a:r>
              <a:rPr lang="es" sz="3200" b="0" i="0" strike="noStrike" cap="none" spc="0" baseline="0" dirty="0">
                <a:solidFill>
                  <a:srgbClr val="000000"/>
                </a:solidFill>
                <a:effectLst/>
                <a:latin typeface="Franklin Gothic Medium"/>
                <a:ea typeface="Franklin Gothic Medium"/>
                <a:cs typeface="Franklin Gothic Medium"/>
              </a:rPr>
              <a:t>Es posible que pueda reestructurar sus pagos para ser más asequible</a:t>
            </a:r>
          </a:p>
          <a:p>
            <a:r>
              <a:rPr lang="es" sz="3000" b="0" i="0" strike="noStrike" cap="none" spc="0" baseline="0" dirty="0">
                <a:solidFill>
                  <a:srgbClr val="000000"/>
                </a:solidFill>
                <a:effectLst/>
                <a:latin typeface="Franklin Gothic Medium"/>
                <a:ea typeface="Franklin Gothic Medium"/>
                <a:cs typeface="Franklin Gothic Medium"/>
              </a:rPr>
              <a:t>Para obtener más información, incluidas las opciones de pagos de préstamos federales para estudiantes, visite: </a:t>
            </a:r>
            <a:r>
              <a:rPr lang="es" sz="3000" b="0" i="0" strike="noStrike" cap="none" spc="0" baseline="0" dirty="0">
                <a:solidFill>
                  <a:srgbClr val="000000"/>
                </a:solidFill>
                <a:latin typeface="Franklin Gothic Medium"/>
                <a:ea typeface="Franklin Gothic Medium"/>
                <a:cs typeface="Franklin Gothic Medium"/>
                <a:hlinkClick r:id="rId2" tooltip="www.studentaid.gov" history="0"/>
              </a:rPr>
              <a:t>www.studentaid.gov</a:t>
            </a:r>
            <a:r>
              <a:rPr lang="es" sz="3000" b="0" i="0" strike="noStrike" cap="none" spc="0" baseline="0" dirty="0">
                <a:solidFill>
                  <a:srgbClr val="000000"/>
                </a:solidFill>
                <a:effectLst/>
                <a:latin typeface="Franklin Gothic Medium"/>
                <a:ea typeface="Franklin Gothic Medium"/>
                <a:cs typeface="Franklin Gothic Medium"/>
              </a:rPr>
              <a:t>  </a:t>
            </a:r>
          </a:p>
        </p:txBody>
      </p:sp>
      <p:sp>
        <p:nvSpPr>
          <p:cNvPr id="5" name="Slide Number Placeholder 4">
            <a:extLst>
              <a:ext uri="{FF2B5EF4-FFF2-40B4-BE49-F238E27FC236}">
                <a16:creationId xmlns:a16="http://schemas.microsoft.com/office/drawing/2014/main" id="{F8E0D034-2132-7C44-8088-1707DDC04084}"/>
              </a:ext>
            </a:extLst>
          </p:cNvPr>
          <p:cNvSpPr>
            <a:spLocks noGrp="1"/>
          </p:cNvSpPr>
          <p:nvPr>
            <p:ph type="sldNum" sz="quarter" idx="4"/>
          </p:nvPr>
        </p:nvSpPr>
        <p:spPr/>
        <p:txBody>
          <a:bodyPr/>
          <a:lstStyle/>
          <a:p>
            <a:fld id="{AF83BEB6-139A-B746-BC33-1F5B6187E651}" type="slidenum">
              <a:rPr lang="en-US" smtClean="0"/>
              <a:t>46</a:t>
            </a:fld>
            <a:endParaRPr lang="en-US"/>
          </a:p>
        </p:txBody>
      </p:sp>
    </p:spTree>
    <p:extLst>
      <p:ext uri="{BB962C8B-B14F-4D97-AF65-F5344CB8AC3E}">
        <p14:creationId xmlns:p14="http://schemas.microsoft.com/office/powerpoint/2010/main" val="315733649"/>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 sz="3600" b="0" i="0" strike="noStrike" cap="none" spc="-60" baseline="0">
                <a:solidFill>
                  <a:srgbClr val="318FC5"/>
                </a:solidFill>
                <a:effectLst/>
                <a:latin typeface="Franklin Gothic Medium"/>
                <a:ea typeface="Franklin Gothic Medium"/>
                <a:cs typeface="Franklin Gothic Medium"/>
              </a:rPr>
              <a:t>Sección 4: Recordar la conclusión principal</a:t>
            </a:r>
          </a:p>
        </p:txBody>
      </p:sp>
      <p:sp>
        <p:nvSpPr>
          <p:cNvPr id="3" name="Content Placeholder 2"/>
          <p:cNvSpPr>
            <a:spLocks noGrp="1"/>
          </p:cNvSpPr>
          <p:nvPr>
            <p:ph idx="1"/>
          </p:nvPr>
        </p:nvSpPr>
        <p:spPr>
          <a:xfrm>
            <a:off x="611873" y="1416581"/>
            <a:ext cx="6047719" cy="4966171"/>
          </a:xfrm>
        </p:spPr>
        <p:txBody>
          <a:bodyPr>
            <a:normAutofit fontScale="87500" lnSpcReduction="10000"/>
          </a:bodyPr>
          <a:lstStyle/>
          <a:p>
            <a:pPr marL="0" indent="0">
              <a:lnSpc>
                <a:spcPct val="140000"/>
              </a:lnSpc>
              <a:buNone/>
            </a:pPr>
            <a:r>
              <a:rPr lang="es" sz="3200" b="0" i="1" strike="noStrike" cap="none" spc="0" baseline="0" dirty="0">
                <a:solidFill>
                  <a:srgbClr val="000000"/>
                </a:solidFill>
                <a:effectLst/>
                <a:latin typeface="Franklin Gothic Medium"/>
                <a:ea typeface="Franklin Gothic Medium"/>
                <a:cs typeface="Franklin Gothic Medium"/>
              </a:rPr>
              <a:t>La formación y la educación pueden ser activos productivos cuando le brindan una gran posibilidad de asegurar una mejor carrera o un </a:t>
            </a:r>
            <a:r>
              <a:rPr sz="3200" dirty="0"/>
              <a:t/>
            </a:r>
            <a:br>
              <a:rPr sz="3200" dirty="0"/>
            </a:br>
            <a:r>
              <a:rPr lang="es" sz="3200" b="0" i="1" strike="noStrike" cap="none" spc="0" baseline="0" dirty="0">
                <a:solidFill>
                  <a:srgbClr val="000000"/>
                </a:solidFill>
                <a:effectLst/>
                <a:latin typeface="Franklin Gothic Medium"/>
                <a:ea typeface="Franklin Gothic Medium"/>
                <a:cs typeface="Franklin Gothic Medium"/>
              </a:rPr>
              <a:t>trabajo mejor remunerado. </a:t>
            </a:r>
            <a:br>
              <a:rPr lang="es" sz="3200" b="0" i="1" strike="noStrike" cap="none" spc="0" baseline="0" dirty="0">
                <a:solidFill>
                  <a:srgbClr val="000000"/>
                </a:solidFill>
                <a:effectLst/>
                <a:latin typeface="Franklin Gothic Medium"/>
                <a:ea typeface="Franklin Gothic Medium"/>
                <a:cs typeface="Franklin Gothic Medium"/>
              </a:rPr>
            </a:br>
            <a:r>
              <a:rPr lang="es" sz="3200" b="0" i="1" strike="noStrike" cap="none" spc="0" baseline="0" dirty="0">
                <a:solidFill>
                  <a:srgbClr val="000000"/>
                </a:solidFill>
                <a:effectLst/>
                <a:latin typeface="Franklin Gothic Medium"/>
                <a:ea typeface="Franklin Gothic Medium"/>
                <a:cs typeface="Franklin Gothic Medium"/>
              </a:rPr>
              <a:t>Planifique con anticipación </a:t>
            </a:r>
            <a:r>
              <a:rPr sz="3200" dirty="0"/>
              <a:t/>
            </a:r>
            <a:br>
              <a:rPr sz="3200" dirty="0"/>
            </a:br>
            <a:r>
              <a:rPr lang="es" sz="3200" b="0" i="1" strike="noStrike" cap="none" spc="0" baseline="0" dirty="0">
                <a:solidFill>
                  <a:srgbClr val="000000"/>
                </a:solidFill>
                <a:effectLst/>
                <a:latin typeface="Franklin Gothic Medium"/>
                <a:ea typeface="Franklin Gothic Medium"/>
                <a:cs typeface="Franklin Gothic Medium"/>
              </a:rPr>
              <a:t>para pagarlos con la menor deuda posible.</a:t>
            </a:r>
          </a:p>
          <a:p>
            <a:endParaRPr lang="en-US" sz="2800" dirty="0"/>
          </a:p>
        </p:txBody>
      </p:sp>
      <p:sp>
        <p:nvSpPr>
          <p:cNvPr id="5" name="Slide Number Placeholder 4">
            <a:extLst>
              <a:ext uri="{FF2B5EF4-FFF2-40B4-BE49-F238E27FC236}">
                <a16:creationId xmlns:a16="http://schemas.microsoft.com/office/drawing/2014/main" id="{FDD79819-16AD-1846-8EEF-DE8A7EC3B4BB}"/>
              </a:ext>
            </a:extLst>
          </p:cNvPr>
          <p:cNvSpPr>
            <a:spLocks noGrp="1"/>
          </p:cNvSpPr>
          <p:nvPr>
            <p:ph type="sldNum" sz="quarter" idx="4"/>
          </p:nvPr>
        </p:nvSpPr>
        <p:spPr/>
        <p:txBody>
          <a:bodyPr/>
          <a:lstStyle/>
          <a:p>
            <a:fld id="{AF83BEB6-139A-B746-BC33-1F5B6187E651}" type="slidenum">
              <a:rPr lang="en-US" smtClean="0"/>
              <a:t>47</a:t>
            </a:fld>
            <a:endParaRPr lang="en-US"/>
          </a:p>
        </p:txBody>
      </p:sp>
    </p:spTree>
    <p:extLst>
      <p:ext uri="{BB962C8B-B14F-4D97-AF65-F5344CB8AC3E}">
        <p14:creationId xmlns:p14="http://schemas.microsoft.com/office/powerpoint/2010/main" val="3469381118"/>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436" y="798307"/>
            <a:ext cx="7620000" cy="889206"/>
          </a:xfrm>
        </p:spPr>
        <p:txBody>
          <a:bodyPr>
            <a:normAutofit fontScale="90000"/>
          </a:bodyPr>
          <a:lstStyle/>
          <a:p>
            <a:r>
              <a:rPr lang="es" sz="4000" b="0" i="0" strike="noStrike" cap="none" spc="-60" baseline="0" dirty="0">
                <a:solidFill>
                  <a:srgbClr val="318FC5"/>
                </a:solidFill>
                <a:effectLst/>
                <a:latin typeface="Franklin Gothic Medium"/>
                <a:ea typeface="Franklin Gothic Medium"/>
                <a:cs typeface="Franklin Gothic Medium"/>
              </a:rPr>
              <a:t>Tomar medidas </a:t>
            </a:r>
            <a:r>
              <a:rPr sz="3600" dirty="0"/>
              <a:t/>
            </a:r>
            <a:br>
              <a:rPr sz="3600" dirty="0"/>
            </a:br>
            <a:r>
              <a:rPr lang="es" sz="2700" b="0" i="0" strike="noStrike" cap="none" spc="-60" baseline="0" dirty="0">
                <a:solidFill>
                  <a:srgbClr val="318FC5"/>
                </a:solidFill>
                <a:effectLst/>
                <a:latin typeface="Franklin Gothic Medium"/>
                <a:ea typeface="Franklin Gothic Medium"/>
                <a:cs typeface="Franklin Gothic Medium"/>
              </a:rPr>
              <a:t>Consulte la página 29 de la Guía </a:t>
            </a:r>
            <a:br>
              <a:rPr lang="es" sz="2700" b="0" i="0" strike="noStrike" cap="none" spc="-60" baseline="0" dirty="0">
                <a:solidFill>
                  <a:srgbClr val="318FC5"/>
                </a:solidFill>
                <a:effectLst/>
                <a:latin typeface="Franklin Gothic Medium"/>
                <a:ea typeface="Franklin Gothic Medium"/>
                <a:cs typeface="Franklin Gothic Medium"/>
              </a:rPr>
            </a:br>
            <a:r>
              <a:rPr lang="es" sz="2700" b="0" i="0" strike="noStrike" cap="none" spc="-60" baseline="0" dirty="0">
                <a:solidFill>
                  <a:srgbClr val="318FC5"/>
                </a:solidFill>
                <a:effectLst/>
                <a:latin typeface="Franklin Gothic Medium"/>
                <a:ea typeface="Franklin Gothic Medium"/>
                <a:cs typeface="Franklin Gothic Medium"/>
              </a:rPr>
              <a:t>del participante</a:t>
            </a:r>
          </a:p>
        </p:txBody>
      </p:sp>
      <p:sp>
        <p:nvSpPr>
          <p:cNvPr id="3" name="Content Placeholder 2"/>
          <p:cNvSpPr>
            <a:spLocks noGrp="1"/>
          </p:cNvSpPr>
          <p:nvPr>
            <p:ph idx="1"/>
          </p:nvPr>
        </p:nvSpPr>
        <p:spPr>
          <a:xfrm>
            <a:off x="644435" y="1962150"/>
            <a:ext cx="4910975" cy="4438128"/>
          </a:xfrm>
        </p:spPr>
        <p:txBody>
          <a:bodyPr>
            <a:normAutofit/>
          </a:bodyPr>
          <a:lstStyle/>
          <a:p>
            <a:r>
              <a:rPr lang="es" sz="3200" b="0" i="0" strike="noStrike" cap="none" spc="0" baseline="0" dirty="0">
                <a:solidFill>
                  <a:srgbClr val="000000"/>
                </a:solidFill>
                <a:effectLst/>
                <a:latin typeface="Franklin Gothic Medium"/>
                <a:ea typeface="Franklin Gothic Medium"/>
                <a:cs typeface="Franklin Gothic Medium"/>
              </a:rPr>
              <a:t>¿Qué haré?</a:t>
            </a:r>
          </a:p>
          <a:p>
            <a:r>
              <a:rPr lang="es" sz="3200" b="0" i="0" strike="noStrike" cap="none" spc="0" baseline="0" dirty="0">
                <a:solidFill>
                  <a:srgbClr val="000000"/>
                </a:solidFill>
                <a:effectLst/>
                <a:latin typeface="Franklin Gothic Medium"/>
                <a:ea typeface="Franklin Gothic Medium"/>
                <a:cs typeface="Franklin Gothic Medium"/>
              </a:rPr>
              <a:t>¿Cómo lo haré?</a:t>
            </a:r>
          </a:p>
          <a:p>
            <a:r>
              <a:rPr lang="es" sz="3200" b="0" i="0" strike="noStrike" cap="none" spc="0" baseline="0" dirty="0">
                <a:solidFill>
                  <a:srgbClr val="000000"/>
                </a:solidFill>
                <a:effectLst/>
                <a:latin typeface="Franklin Gothic Medium"/>
                <a:ea typeface="Franklin Gothic Medium"/>
                <a:cs typeface="Franklin Gothic Medium"/>
              </a:rPr>
              <a:t>¿Le contaré mis planes a alguien? En caso de que fuera así, ¿a quién?</a:t>
            </a:r>
          </a:p>
          <a:p>
            <a:endParaRPr lang="en-US" dirty="0"/>
          </a:p>
          <a:p>
            <a:endParaRPr lang="en-US" dirty="0"/>
          </a:p>
          <a:p>
            <a:pPr marL="0" indent="0">
              <a:buNone/>
            </a:pPr>
            <a:endParaRPr lang="en-US" dirty="0"/>
          </a:p>
        </p:txBody>
      </p:sp>
      <p:sp>
        <p:nvSpPr>
          <p:cNvPr id="5" name="TextBox 4"/>
          <p:cNvSpPr txBox="1"/>
          <p:nvPr/>
        </p:nvSpPr>
        <p:spPr>
          <a:xfrm>
            <a:off x="531523" y="5610552"/>
            <a:ext cx="8093542" cy="457657"/>
          </a:xfrm>
          <a:prstGeom prst="rect">
            <a:avLst/>
          </a:prstGeom>
          <a:solidFill>
            <a:schemeClr val="accent2"/>
          </a:solidFill>
        </p:spPr>
        <p:txBody>
          <a:bodyPr wrap="square" rtlCol="0">
            <a:spAutoFit/>
          </a:bodyPr>
          <a:lstStyle/>
          <a:p>
            <a:r>
              <a:rPr lang="es" sz="2400" b="0" i="0" strike="noStrike" cap="none" spc="0" baseline="0">
                <a:solidFill>
                  <a:srgbClr val="000000"/>
                </a:solidFill>
                <a:effectLst/>
                <a:latin typeface="Franklin Gothic Medium"/>
                <a:ea typeface="Franklin Gothic Medium"/>
                <a:cs typeface="Franklin Gothic Medium"/>
              </a:rPr>
              <a:t>Ingrese en fdic.gov/education, si desea más información.</a:t>
            </a:r>
          </a:p>
        </p:txBody>
      </p:sp>
      <p:sp>
        <p:nvSpPr>
          <p:cNvPr id="7" name="Slide Number Placeholder 6">
            <a:extLst>
              <a:ext uri="{FF2B5EF4-FFF2-40B4-BE49-F238E27FC236}">
                <a16:creationId xmlns:a16="http://schemas.microsoft.com/office/drawing/2014/main" id="{9DEBBB1D-1243-6945-978A-2BEBD013041C}"/>
              </a:ext>
            </a:extLst>
          </p:cNvPr>
          <p:cNvSpPr>
            <a:spLocks noGrp="1"/>
          </p:cNvSpPr>
          <p:nvPr>
            <p:ph type="sldNum" sz="quarter" idx="4"/>
          </p:nvPr>
        </p:nvSpPr>
        <p:spPr/>
        <p:txBody>
          <a:bodyPr/>
          <a:lstStyle/>
          <a:p>
            <a:fld id="{AF83BEB6-139A-B746-BC33-1F5B6187E651}" type="slidenum">
              <a:rPr lang="en-US" smtClean="0"/>
              <a:t>48</a:t>
            </a:fld>
            <a:endParaRPr lang="en-US"/>
          </a:p>
        </p:txBody>
      </p:sp>
    </p:spTree>
    <p:extLst>
      <p:ext uri="{BB962C8B-B14F-4D97-AF65-F5344CB8AC3E}">
        <p14:creationId xmlns:p14="http://schemas.microsoft.com/office/powerpoint/2010/main" val="191103936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7744"/>
            <a:ext cx="5698123" cy="1078294"/>
          </a:xfrm>
        </p:spPr>
        <p:txBody>
          <a:bodyPr anchor="t">
            <a:noAutofit/>
          </a:bodyPr>
          <a:lstStyle/>
          <a:p>
            <a:r>
              <a:rPr lang="es" sz="2800" b="0" i="0" strike="noStrike" cap="none" spc="-60" baseline="0" dirty="0">
                <a:solidFill>
                  <a:srgbClr val="318FC5"/>
                </a:solidFill>
                <a:effectLst/>
                <a:latin typeface="Franklin Gothic Medium"/>
                <a:ea typeface="Franklin Gothic Medium"/>
                <a:cs typeface="Franklin Gothic Medium"/>
              </a:rPr>
              <a:t>Encuesta posterior a la capacitación</a:t>
            </a:r>
            <a:r>
              <a:rPr sz="2800" dirty="0"/>
              <a:t/>
            </a:r>
            <a:br>
              <a:rPr sz="2800" dirty="0"/>
            </a:br>
            <a:r>
              <a:rPr lang="es" sz="2000" b="0" i="0" strike="noStrike" cap="none" spc="-60" baseline="0" dirty="0">
                <a:solidFill>
                  <a:srgbClr val="318FC5"/>
                </a:solidFill>
                <a:effectLst/>
                <a:latin typeface="Franklin Gothic Medium"/>
                <a:ea typeface="Franklin Gothic Medium"/>
                <a:cs typeface="Franklin Gothic Medium"/>
              </a:rPr>
              <a:t> Consulte la página 33 de la Guía del participante</a:t>
            </a:r>
          </a:p>
        </p:txBody>
      </p:sp>
      <p:pic>
        <p:nvPicPr>
          <p:cNvPr id="5" name="Picture 4" descr="GRACIAS escrito con cada letra en blanco en un rectángulo negro que cuelga con una cuerda desde la parte superior&#10;">
            <a:extLst>
              <a:ext uri="{FF2B5EF4-FFF2-40B4-BE49-F238E27FC236}">
                <a16:creationId xmlns:a16="http://schemas.microsoft.com/office/drawing/2014/main" id="{95B4FB9D-9D3E-4DCE-A356-5401A27A39B2}"/>
              </a:ext>
            </a:extLst>
          </p:cNvPr>
          <p:cNvPicPr>
            <a:picLocks noChangeAspect="1"/>
          </p:cNvPicPr>
          <p:nvPr/>
        </p:nvPicPr>
        <p:blipFill>
          <a:blip r:embed="rId2"/>
          <a:stretch>
            <a:fillRect/>
          </a:stretch>
        </p:blipFill>
        <p:spPr>
          <a:xfrm>
            <a:off x="5892840" y="151009"/>
            <a:ext cx="3243072" cy="1133856"/>
          </a:xfrm>
          <a:prstGeom prst="rect">
            <a:avLst/>
          </a:prstGeom>
        </p:spPr>
      </p:pic>
      <p:pic>
        <p:nvPicPr>
          <p:cNvPr id="8" name="Picture 7" descr="Captura de pantalla de la Encuesta posterior a la capacitación de la Guía del participante. Se muestra solo con fines de navegación.&#10;&#10;"/>
          <p:cNvPicPr>
            <a:picLocks noChangeAspect="1"/>
          </p:cNvPicPr>
          <p:nvPr/>
        </p:nvPicPr>
        <p:blipFill rotWithShape="1">
          <a:blip r:embed="rId3"/>
          <a:srcRect l="20111" t="25555" r="37222" b="25061"/>
          <a:stretch/>
        </p:blipFill>
        <p:spPr>
          <a:xfrm>
            <a:off x="678705" y="1116378"/>
            <a:ext cx="7286030" cy="4743509"/>
          </a:xfrm>
          <a:prstGeom prst="rect">
            <a:avLst/>
          </a:prstGeom>
          <a:ln w="12700">
            <a:solidFill>
              <a:schemeClr val="tx1"/>
            </a:solidFill>
          </a:ln>
          <a:effectLst>
            <a:glow rad="63500">
              <a:schemeClr val="bg1">
                <a:lumMod val="75000"/>
                <a:alpha val="40000"/>
              </a:schemeClr>
            </a:glow>
          </a:effectLst>
        </p:spPr>
      </p:pic>
      <p:sp>
        <p:nvSpPr>
          <p:cNvPr id="3" name="Slide Number Placeholder 2">
            <a:extLst>
              <a:ext uri="{FF2B5EF4-FFF2-40B4-BE49-F238E27FC236}">
                <a16:creationId xmlns:a16="http://schemas.microsoft.com/office/drawing/2014/main" id="{4B2A124F-201D-5247-AECD-99FDBA02B42B}"/>
              </a:ext>
            </a:extLst>
          </p:cNvPr>
          <p:cNvSpPr>
            <a:spLocks noGrp="1"/>
          </p:cNvSpPr>
          <p:nvPr>
            <p:ph type="sldNum" sz="quarter" idx="4"/>
          </p:nvPr>
        </p:nvSpPr>
        <p:spPr/>
        <p:txBody>
          <a:bodyPr/>
          <a:lstStyle/>
          <a:p>
            <a:fld id="{AF83BEB6-139A-B746-BC33-1F5B6187E651}" type="slidenum">
              <a:rPr lang="en-US" smtClean="0"/>
              <a:t>49</a:t>
            </a:fld>
            <a:endParaRPr lang="en-US"/>
          </a:p>
        </p:txBody>
      </p:sp>
    </p:spTree>
    <p:extLst>
      <p:ext uri="{BB962C8B-B14F-4D97-AF65-F5344CB8AC3E}">
        <p14:creationId xmlns:p14="http://schemas.microsoft.com/office/powerpoint/2010/main" val="181443506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0" i="0" strike="noStrike" cap="none" spc="-60" baseline="0">
                <a:solidFill>
                  <a:srgbClr val="318FC5"/>
                </a:solidFill>
                <a:effectLst/>
                <a:latin typeface="Franklin Gothic Medium"/>
                <a:ea typeface="Franklin Gothic Medium"/>
                <a:cs typeface="Franklin Gothic Medium"/>
              </a:rPr>
              <a:t>¿Qué es un activo?</a:t>
            </a:r>
          </a:p>
        </p:txBody>
      </p:sp>
      <p:sp>
        <p:nvSpPr>
          <p:cNvPr id="3" name="Content Placeholder 2"/>
          <p:cNvSpPr>
            <a:spLocks noGrp="1"/>
          </p:cNvSpPr>
          <p:nvPr>
            <p:ph idx="1"/>
          </p:nvPr>
        </p:nvSpPr>
        <p:spPr/>
        <p:txBody>
          <a:bodyPr>
            <a:normAutofit/>
          </a:bodyPr>
          <a:lstStyle/>
          <a:p>
            <a:pPr lvl="0"/>
            <a:r>
              <a:rPr lang="es" sz="3200" b="0" i="0" strike="noStrike" cap="none" spc="0" baseline="0">
                <a:solidFill>
                  <a:srgbClr val="000000"/>
                </a:solidFill>
                <a:effectLst/>
                <a:latin typeface="Franklin Gothic Medium"/>
                <a:ea typeface="Franklin Gothic Medium"/>
                <a:cs typeface="Franklin Gothic Medium"/>
              </a:rPr>
              <a:t>Algo que usted posee que tiene valor </a:t>
            </a:r>
          </a:p>
          <a:p>
            <a:pPr lvl="0">
              <a:spcAft>
                <a:spcPct val="0"/>
              </a:spcAft>
            </a:pPr>
            <a:r>
              <a:rPr lang="es" sz="3200" b="0" i="0" strike="noStrike" cap="none" spc="0" baseline="0">
                <a:solidFill>
                  <a:srgbClr val="000000"/>
                </a:solidFill>
                <a:effectLst/>
                <a:latin typeface="Franklin Gothic Medium"/>
                <a:ea typeface="Franklin Gothic Medium"/>
                <a:cs typeface="Franklin Gothic Medium"/>
              </a:rPr>
              <a:t>Tres tipos de activos: </a:t>
            </a:r>
          </a:p>
          <a:p>
            <a:pPr lvl="1">
              <a:buFont typeface="Arial" pitchFamily="34" charset="0"/>
              <a:buChar char="•"/>
            </a:pPr>
            <a:r>
              <a:rPr lang="es" sz="2800" b="0" i="0" strike="noStrike" cap="none" spc="0" baseline="0">
                <a:solidFill>
                  <a:srgbClr val="000000"/>
                </a:solidFill>
                <a:effectLst/>
                <a:latin typeface="Franklin Gothic Book"/>
                <a:ea typeface="Franklin Gothic Book"/>
                <a:cs typeface="Franklin Gothic Book"/>
              </a:rPr>
              <a:t>Físicos </a:t>
            </a:r>
          </a:p>
          <a:p>
            <a:pPr lvl="1">
              <a:buFont typeface="Arial" pitchFamily="34" charset="0"/>
              <a:buChar char="•"/>
            </a:pPr>
            <a:r>
              <a:rPr lang="es" sz="2800" b="0" i="0" strike="noStrike" cap="none" spc="0" baseline="0">
                <a:solidFill>
                  <a:srgbClr val="000000"/>
                </a:solidFill>
                <a:effectLst/>
                <a:latin typeface="Franklin Gothic Book"/>
                <a:ea typeface="Franklin Gothic Book"/>
                <a:cs typeface="Franklin Gothic Book"/>
              </a:rPr>
              <a:t>Financieros </a:t>
            </a:r>
          </a:p>
          <a:p>
            <a:pPr lvl="1">
              <a:buFont typeface="Arial" pitchFamily="34" charset="0"/>
              <a:buChar char="•"/>
            </a:pPr>
            <a:r>
              <a:rPr lang="es" sz="2800" b="0" i="0" strike="noStrike" cap="none" spc="0" baseline="0">
                <a:solidFill>
                  <a:srgbClr val="000000"/>
                </a:solidFill>
                <a:effectLst/>
                <a:latin typeface="Franklin Gothic Book"/>
                <a:ea typeface="Franklin Gothic Book"/>
                <a:cs typeface="Franklin Gothic Book"/>
              </a:rPr>
              <a:t>Productivos </a:t>
            </a:r>
          </a:p>
          <a:p>
            <a:pPr>
              <a:spcBef>
                <a:spcPts val="1800"/>
              </a:spcBef>
            </a:pPr>
            <a:r>
              <a:rPr lang="es" sz="3200" b="0" i="0" strike="noStrike" cap="none" spc="0" baseline="0">
                <a:solidFill>
                  <a:srgbClr val="000000"/>
                </a:solidFill>
                <a:effectLst/>
                <a:latin typeface="Franklin Gothic Medium"/>
                <a:ea typeface="Franklin Gothic Medium"/>
                <a:cs typeface="Franklin Gothic Medium"/>
              </a:rPr>
              <a:t>Valor determinado según el tipo de activo</a:t>
            </a:r>
          </a:p>
        </p:txBody>
      </p:sp>
      <p:sp>
        <p:nvSpPr>
          <p:cNvPr id="5" name="Slide Number Placeholder 4">
            <a:extLst>
              <a:ext uri="{FF2B5EF4-FFF2-40B4-BE49-F238E27FC236}">
                <a16:creationId xmlns:a16="http://schemas.microsoft.com/office/drawing/2014/main" id="{9200980A-A5BB-FB4F-8262-9418201C8997}"/>
              </a:ext>
            </a:extLst>
          </p:cNvPr>
          <p:cNvSpPr>
            <a:spLocks noGrp="1"/>
          </p:cNvSpPr>
          <p:nvPr>
            <p:ph type="sldNum" sz="quarter" idx="4"/>
          </p:nvPr>
        </p:nvSpPr>
        <p:spPr/>
        <p:txBody>
          <a:bodyPr/>
          <a:lstStyle/>
          <a:p>
            <a:fld id="{AF83BEB6-139A-B746-BC33-1F5B6187E651}" type="slidenum">
              <a:rPr lang="en-US" smtClean="0"/>
              <a:t>5</a:t>
            </a:fld>
            <a:endParaRPr lang="en-US"/>
          </a:p>
        </p:txBody>
      </p:sp>
    </p:spTree>
    <p:extLst>
      <p:ext uri="{BB962C8B-B14F-4D97-AF65-F5344CB8AC3E}">
        <p14:creationId xmlns:p14="http://schemas.microsoft.com/office/powerpoint/2010/main" val="270654888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87467"/>
            <a:ext cx="8036079" cy="1383181"/>
          </a:xfrm>
        </p:spPr>
        <p:txBody>
          <a:bodyPr anchor="t">
            <a:normAutofit/>
          </a:bodyPr>
          <a:lstStyle/>
          <a:p>
            <a:r>
              <a:rPr lang="es" sz="3600" b="0" i="0" strike="noStrike" cap="none" spc="-60" baseline="0">
                <a:solidFill>
                  <a:srgbClr val="318FC5"/>
                </a:solidFill>
                <a:effectLst/>
                <a:latin typeface="Franklin Gothic Medium"/>
                <a:ea typeface="Franklin Gothic Medium"/>
                <a:cs typeface="Franklin Gothic Medium"/>
              </a:rPr>
              <a:t>Pruébelo: ¿Es un activo? </a:t>
            </a:r>
            <a:r>
              <a:rPr sz="4800"/>
              <a:t/>
            </a:r>
            <a:br>
              <a:rPr sz="4800"/>
            </a:br>
            <a:r>
              <a:rPr lang="es" sz="2400" b="0" i="0" strike="noStrike" cap="none" spc="-60" baseline="0">
                <a:solidFill>
                  <a:srgbClr val="318FC5"/>
                </a:solidFill>
                <a:effectLst/>
                <a:latin typeface="Franklin Gothic Medium"/>
                <a:ea typeface="Franklin Gothic Medium"/>
                <a:cs typeface="Franklin Gothic Medium"/>
              </a:rPr>
              <a:t>Consulte la pág. 5 de su Guía del participante</a:t>
            </a:r>
          </a:p>
        </p:txBody>
      </p:sp>
      <p:pic>
        <p:nvPicPr>
          <p:cNvPr id="5" name="Picture 4" descr="Captura de pantalla de Pruébelo: ¿Es un activo? de la Guía del participante. Se muestra solo con fines de navegación.&#10;&#10;">
            <a:extLst>
              <a:ext uri="{FF2B5EF4-FFF2-40B4-BE49-F238E27FC236}">
                <a16:creationId xmlns:a16="http://schemas.microsoft.com/office/drawing/2014/main" id="{756988C7-721C-4757-956E-FE577141C9FC}"/>
              </a:ext>
            </a:extLst>
          </p:cNvPr>
          <p:cNvPicPr>
            <a:picLocks noChangeAspect="1"/>
          </p:cNvPicPr>
          <p:nvPr/>
        </p:nvPicPr>
        <p:blipFill>
          <a:blip r:embed="rId3"/>
          <a:stretch>
            <a:fillRect/>
          </a:stretch>
        </p:blipFill>
        <p:spPr>
          <a:xfrm>
            <a:off x="1266798" y="1390261"/>
            <a:ext cx="6610403" cy="4542731"/>
          </a:xfrm>
          <a:prstGeom prst="rect">
            <a:avLst/>
          </a:prstGeom>
          <a:ln>
            <a:solidFill>
              <a:schemeClr val="tx1"/>
            </a:solidFill>
          </a:ln>
          <a:effectLst>
            <a:outerShdw blurRad="292100" dist="139700" dir="2700000" algn="tl" rotWithShape="0">
              <a:srgbClr val="333333">
                <a:alpha val="65000"/>
              </a:srgbClr>
            </a:outerShdw>
          </a:effectLst>
        </p:spPr>
      </p:pic>
      <p:sp>
        <p:nvSpPr>
          <p:cNvPr id="3" name="Slide Number Placeholder 2">
            <a:extLst>
              <a:ext uri="{FF2B5EF4-FFF2-40B4-BE49-F238E27FC236}">
                <a16:creationId xmlns:a16="http://schemas.microsoft.com/office/drawing/2014/main" id="{CF62DEE2-0519-B046-9D50-09DCAF43B01D}"/>
              </a:ext>
            </a:extLst>
          </p:cNvPr>
          <p:cNvSpPr>
            <a:spLocks noGrp="1"/>
          </p:cNvSpPr>
          <p:nvPr>
            <p:ph type="sldNum" sz="quarter" idx="4"/>
          </p:nvPr>
        </p:nvSpPr>
        <p:spPr/>
        <p:txBody>
          <a:bodyPr/>
          <a:lstStyle/>
          <a:p>
            <a:fld id="{AF83BEB6-139A-B746-BC33-1F5B6187E651}" type="slidenum">
              <a:rPr lang="en-US" smtClean="0"/>
              <a:t>6</a:t>
            </a:fld>
            <a:endParaRPr lang="en-US"/>
          </a:p>
        </p:txBody>
      </p:sp>
    </p:spTree>
    <p:extLst>
      <p:ext uri="{BB962C8B-B14F-4D97-AF65-F5344CB8AC3E}">
        <p14:creationId xmlns:p14="http://schemas.microsoft.com/office/powerpoint/2010/main" val="163508606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4900"/>
            <a:ext cx="7979071" cy="1522992"/>
          </a:xfrm>
        </p:spPr>
        <p:txBody>
          <a:bodyPr anchor="t">
            <a:normAutofit/>
          </a:bodyPr>
          <a:lstStyle/>
          <a:p>
            <a:r>
              <a:rPr lang="es" sz="3600" b="0" i="0" strike="noStrike" cap="none" spc="-60" baseline="0">
                <a:solidFill>
                  <a:srgbClr val="318FC5"/>
                </a:solidFill>
                <a:effectLst/>
                <a:latin typeface="Franklin Gothic Medium"/>
                <a:ea typeface="Franklin Gothic Medium"/>
                <a:cs typeface="Franklin Gothic Medium"/>
              </a:rPr>
              <a:t>Aplíquelo: Mis activos</a:t>
            </a:r>
            <a:r>
              <a:rPr sz="3600"/>
              <a:t/>
            </a:r>
            <a:br>
              <a:rPr sz="3600"/>
            </a:br>
            <a:r>
              <a:rPr lang="es" sz="2400" b="0" i="0" strike="noStrike" cap="none" spc="-60" baseline="0">
                <a:solidFill>
                  <a:srgbClr val="318FC5"/>
                </a:solidFill>
                <a:effectLst/>
                <a:latin typeface="Franklin Gothic Medium"/>
                <a:ea typeface="Franklin Gothic Medium"/>
                <a:cs typeface="Franklin Gothic Medium"/>
              </a:rPr>
              <a:t> Consulte la página 6 de su Guía del participante</a:t>
            </a:r>
          </a:p>
        </p:txBody>
      </p:sp>
      <p:pic>
        <p:nvPicPr>
          <p:cNvPr id="4" name="Picture 3" descr="Captura de pantalla de Aplíquelo: Mis activos de la Guía del participante. Se muestra solo con fines de navegación.&#10;&#10;">
            <a:extLst>
              <a:ext uri="{FF2B5EF4-FFF2-40B4-BE49-F238E27FC236}">
                <a16:creationId xmlns:a16="http://schemas.microsoft.com/office/drawing/2014/main" id="{4F01EC90-6287-46D8-A280-DBEC038BD246}"/>
              </a:ext>
            </a:extLst>
          </p:cNvPr>
          <p:cNvPicPr>
            <a:picLocks noChangeAspect="1"/>
          </p:cNvPicPr>
          <p:nvPr/>
        </p:nvPicPr>
        <p:blipFill>
          <a:blip r:embed="rId2"/>
          <a:stretch>
            <a:fillRect/>
          </a:stretch>
        </p:blipFill>
        <p:spPr>
          <a:xfrm>
            <a:off x="1212131" y="1362268"/>
            <a:ext cx="6719737" cy="4392489"/>
          </a:xfrm>
          <a:prstGeom prst="rect">
            <a:avLst/>
          </a:prstGeom>
          <a:ln>
            <a:noFill/>
          </a:ln>
          <a:effectLst>
            <a:outerShdw blurRad="292100" dist="139700" dir="2700000" algn="tl" rotWithShape="0">
              <a:srgbClr val="333333">
                <a:alpha val="65000"/>
              </a:srgbClr>
            </a:outerShdw>
          </a:effectLst>
        </p:spPr>
      </p:pic>
      <p:sp>
        <p:nvSpPr>
          <p:cNvPr id="6" name="Slide Number Placeholder 5">
            <a:extLst>
              <a:ext uri="{FF2B5EF4-FFF2-40B4-BE49-F238E27FC236}">
                <a16:creationId xmlns:a16="http://schemas.microsoft.com/office/drawing/2014/main" id="{E607F540-69E8-3048-B511-FC612AF6B3F0}"/>
              </a:ext>
            </a:extLst>
          </p:cNvPr>
          <p:cNvSpPr>
            <a:spLocks noGrp="1"/>
          </p:cNvSpPr>
          <p:nvPr>
            <p:ph type="sldNum" sz="quarter" idx="4"/>
          </p:nvPr>
        </p:nvSpPr>
        <p:spPr/>
        <p:txBody>
          <a:bodyPr/>
          <a:lstStyle/>
          <a:p>
            <a:fld id="{AF83BEB6-139A-B746-BC33-1F5B6187E651}" type="slidenum">
              <a:rPr lang="en-US" smtClean="0"/>
              <a:t>7</a:t>
            </a:fld>
            <a:endParaRPr lang="en-US"/>
          </a:p>
        </p:txBody>
      </p:sp>
    </p:spTree>
    <p:extLst>
      <p:ext uri="{BB962C8B-B14F-4D97-AF65-F5344CB8AC3E}">
        <p14:creationId xmlns:p14="http://schemas.microsoft.com/office/powerpoint/2010/main" val="377027888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 sz="3600" b="0" i="0" strike="noStrike" cap="none" spc="-60" baseline="0" dirty="0">
                <a:solidFill>
                  <a:srgbClr val="318FC5"/>
                </a:solidFill>
                <a:effectLst/>
                <a:latin typeface="Franklin Gothic Medium"/>
                <a:ea typeface="Franklin Gothic Medium"/>
                <a:cs typeface="Franklin Gothic Medium"/>
              </a:rPr>
              <a:t>Beneficios del desarrollo de activos</a:t>
            </a:r>
          </a:p>
        </p:txBody>
      </p:sp>
      <p:sp>
        <p:nvSpPr>
          <p:cNvPr id="3" name="Content Placeholder 2"/>
          <p:cNvSpPr>
            <a:spLocks noGrp="1"/>
          </p:cNvSpPr>
          <p:nvPr>
            <p:ph idx="1"/>
          </p:nvPr>
        </p:nvSpPr>
        <p:spPr/>
        <p:txBody>
          <a:bodyPr>
            <a:normAutofit/>
          </a:bodyPr>
          <a:lstStyle/>
          <a:p>
            <a:pPr>
              <a:spcAft>
                <a:spcPts val="3000"/>
              </a:spcAft>
            </a:pPr>
            <a:r>
              <a:rPr lang="es" sz="3200" b="0" i="0" strike="noStrike" cap="none" spc="0" baseline="0" dirty="0">
                <a:solidFill>
                  <a:srgbClr val="000000"/>
                </a:solidFill>
                <a:effectLst/>
                <a:latin typeface="Franklin Gothic Medium"/>
                <a:ea typeface="Franklin Gothic Medium"/>
                <a:cs typeface="Franklin Gothic Medium"/>
              </a:rPr>
              <a:t>Seguridad financiera: ingresos </a:t>
            </a:r>
            <a:r>
              <a:rPr lang="es" sz="3200" b="1" i="0" strike="noStrike" cap="none" spc="0" baseline="0" dirty="0">
                <a:solidFill>
                  <a:srgbClr val="000000"/>
                </a:solidFill>
                <a:effectLst/>
                <a:latin typeface="Franklin Gothic Medium"/>
                <a:ea typeface="Franklin Gothic Medium"/>
                <a:cs typeface="Franklin Gothic Medium"/>
              </a:rPr>
              <a:t>y</a:t>
            </a:r>
            <a:r>
              <a:rPr lang="es" sz="3200" b="0" i="0" strike="noStrike" cap="none" spc="0" baseline="0" dirty="0">
                <a:solidFill>
                  <a:srgbClr val="000000"/>
                </a:solidFill>
                <a:effectLst/>
                <a:latin typeface="Franklin Gothic Medium"/>
                <a:ea typeface="Franklin Gothic Medium"/>
                <a:cs typeface="Franklin Gothic Medium"/>
              </a:rPr>
              <a:t> activos</a:t>
            </a:r>
          </a:p>
          <a:p>
            <a:pPr>
              <a:spcAft>
                <a:spcPts val="3000"/>
              </a:spcAft>
            </a:pPr>
            <a:r>
              <a:rPr lang="es" sz="3200" b="0" i="0" strike="noStrike" cap="none" spc="0" baseline="0" dirty="0">
                <a:solidFill>
                  <a:srgbClr val="000000"/>
                </a:solidFill>
                <a:effectLst/>
                <a:latin typeface="Franklin Gothic Medium"/>
                <a:ea typeface="Franklin Gothic Medium"/>
                <a:cs typeface="Franklin Gothic Medium"/>
              </a:rPr>
              <a:t>Base para tu futuro financiero  </a:t>
            </a:r>
          </a:p>
          <a:p>
            <a:pPr>
              <a:spcAft>
                <a:spcPts val="3000"/>
              </a:spcAft>
            </a:pPr>
            <a:r>
              <a:rPr lang="es" sz="3200" b="0" i="0" strike="noStrike" cap="none" spc="0" baseline="0" dirty="0">
                <a:solidFill>
                  <a:srgbClr val="000000"/>
                </a:solidFill>
                <a:effectLst/>
                <a:latin typeface="Franklin Gothic Medium"/>
                <a:ea typeface="Franklin Gothic Medium"/>
                <a:cs typeface="Franklin Gothic Medium"/>
              </a:rPr>
              <a:t>Esencial para lograr la estabilidad financiera a largo plazo y el aumento de la riqueza</a:t>
            </a:r>
          </a:p>
          <a:p>
            <a:pPr marL="274320" lvl="1" indent="0">
              <a:spcAft>
                <a:spcPts val="3000"/>
              </a:spcAft>
              <a:buNone/>
            </a:pPr>
            <a:endParaRPr lang="en-US" sz="3200" dirty="0"/>
          </a:p>
          <a:p>
            <a:pPr>
              <a:spcAft>
                <a:spcPts val="3000"/>
              </a:spcAft>
            </a:pPr>
            <a:endParaRPr lang="en-US" sz="3200" dirty="0"/>
          </a:p>
        </p:txBody>
      </p:sp>
      <p:sp>
        <p:nvSpPr>
          <p:cNvPr id="5" name="Slide Number Placeholder 4">
            <a:extLst>
              <a:ext uri="{FF2B5EF4-FFF2-40B4-BE49-F238E27FC236}">
                <a16:creationId xmlns:a16="http://schemas.microsoft.com/office/drawing/2014/main" id="{348A13C2-D73B-9C40-9400-ADC6A1B3B160}"/>
              </a:ext>
            </a:extLst>
          </p:cNvPr>
          <p:cNvSpPr>
            <a:spLocks noGrp="1"/>
          </p:cNvSpPr>
          <p:nvPr>
            <p:ph type="sldNum" sz="quarter" idx="4"/>
          </p:nvPr>
        </p:nvSpPr>
        <p:spPr/>
        <p:txBody>
          <a:bodyPr/>
          <a:lstStyle/>
          <a:p>
            <a:fld id="{AF83BEB6-139A-B746-BC33-1F5B6187E651}" type="slidenum">
              <a:rPr lang="en-US" smtClean="0"/>
              <a:t>8</a:t>
            </a:fld>
            <a:endParaRPr lang="en-US"/>
          </a:p>
        </p:txBody>
      </p:sp>
    </p:spTree>
    <p:extLst>
      <p:ext uri="{BB962C8B-B14F-4D97-AF65-F5344CB8AC3E}">
        <p14:creationId xmlns:p14="http://schemas.microsoft.com/office/powerpoint/2010/main" val="209640027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 sz="3600" b="0" i="0" strike="noStrike" cap="none" spc="-60" baseline="0">
                <a:solidFill>
                  <a:srgbClr val="318FC5"/>
                </a:solidFill>
                <a:effectLst/>
                <a:latin typeface="Franklin Gothic Medium"/>
                <a:ea typeface="Franklin Gothic Medium"/>
                <a:cs typeface="Franklin Gothic Medium"/>
              </a:rPr>
              <a:t>Poseer activos</a:t>
            </a:r>
          </a:p>
        </p:txBody>
      </p:sp>
      <p:sp>
        <p:nvSpPr>
          <p:cNvPr id="3" name="Content Placeholder 2"/>
          <p:cNvSpPr>
            <a:spLocks noGrp="1"/>
          </p:cNvSpPr>
          <p:nvPr>
            <p:ph idx="1"/>
          </p:nvPr>
        </p:nvSpPr>
        <p:spPr>
          <a:xfrm>
            <a:off x="577986" y="1424723"/>
            <a:ext cx="7640856" cy="4701440"/>
          </a:xfrm>
        </p:spPr>
        <p:txBody>
          <a:bodyPr>
            <a:noAutofit/>
          </a:bodyPr>
          <a:lstStyle/>
          <a:p>
            <a:r>
              <a:rPr lang="es" sz="3200" b="0" i="0" strike="noStrike" cap="none" spc="0" baseline="0">
                <a:solidFill>
                  <a:srgbClr val="000000"/>
                </a:solidFill>
                <a:effectLst/>
                <a:latin typeface="Franklin Gothic Medium"/>
                <a:ea typeface="Franklin Gothic Medium"/>
                <a:cs typeface="Franklin Gothic Medium"/>
              </a:rPr>
              <a:t>Crea un "amortiguador" para manejar emergencias</a:t>
            </a:r>
          </a:p>
          <a:p>
            <a:r>
              <a:rPr lang="es" sz="3200" b="0" i="0" strike="noStrike" cap="none" spc="0" baseline="0">
                <a:solidFill>
                  <a:srgbClr val="000000"/>
                </a:solidFill>
                <a:effectLst/>
                <a:latin typeface="Franklin Gothic Medium"/>
                <a:ea typeface="Franklin Gothic Medium"/>
                <a:cs typeface="Franklin Gothic Medium"/>
              </a:rPr>
              <a:t>Te ayuda a alcanzar tus objetivos</a:t>
            </a:r>
          </a:p>
          <a:p>
            <a:r>
              <a:rPr lang="es" sz="3200" b="0" i="0" strike="noStrike" cap="none" spc="0" baseline="0">
                <a:solidFill>
                  <a:srgbClr val="000000"/>
                </a:solidFill>
                <a:effectLst/>
                <a:latin typeface="Franklin Gothic Medium"/>
                <a:ea typeface="Franklin Gothic Medium"/>
                <a:cs typeface="Franklin Gothic Medium"/>
              </a:rPr>
              <a:t>Aumenta tus opciones</a:t>
            </a:r>
          </a:p>
          <a:p>
            <a:r>
              <a:rPr lang="es" sz="3200" b="0" i="0" strike="noStrike" cap="none" spc="0" baseline="0">
                <a:solidFill>
                  <a:srgbClr val="000000"/>
                </a:solidFill>
                <a:effectLst/>
                <a:latin typeface="Franklin Gothic Medium"/>
                <a:ea typeface="Franklin Gothic Medium"/>
                <a:cs typeface="Franklin Gothic Medium"/>
              </a:rPr>
              <a:t>Te ayuda a ganar más ingresos </a:t>
            </a:r>
          </a:p>
          <a:p>
            <a:r>
              <a:rPr lang="es" sz="3200" b="0" i="0" strike="noStrike" cap="none" spc="0" baseline="0">
                <a:solidFill>
                  <a:srgbClr val="000000"/>
                </a:solidFill>
                <a:effectLst/>
                <a:latin typeface="Franklin Gothic Medium"/>
                <a:ea typeface="Franklin Gothic Medium"/>
                <a:cs typeface="Franklin Gothic Medium"/>
              </a:rPr>
              <a:t>Te inspira a mirar hacia el futuro </a:t>
            </a:r>
          </a:p>
          <a:p>
            <a:r>
              <a:rPr lang="es" sz="3200" b="0" i="0" strike="noStrike" cap="none" spc="0" baseline="0">
                <a:solidFill>
                  <a:srgbClr val="000000"/>
                </a:solidFill>
                <a:effectLst/>
                <a:latin typeface="Franklin Gothic Medium"/>
                <a:ea typeface="Franklin Gothic Medium"/>
                <a:cs typeface="Franklin Gothic Medium"/>
              </a:rPr>
              <a:t>Reduce el estrés</a:t>
            </a:r>
          </a:p>
        </p:txBody>
      </p:sp>
      <p:sp>
        <p:nvSpPr>
          <p:cNvPr id="5" name="Slide Number Placeholder 4">
            <a:extLst>
              <a:ext uri="{FF2B5EF4-FFF2-40B4-BE49-F238E27FC236}">
                <a16:creationId xmlns:a16="http://schemas.microsoft.com/office/drawing/2014/main" id="{B4297BDD-0A66-E14B-9DA7-99B8D09F0DD1}"/>
              </a:ext>
            </a:extLst>
          </p:cNvPr>
          <p:cNvSpPr>
            <a:spLocks noGrp="1"/>
          </p:cNvSpPr>
          <p:nvPr>
            <p:ph type="sldNum" sz="quarter" idx="4"/>
          </p:nvPr>
        </p:nvSpPr>
        <p:spPr/>
        <p:txBody>
          <a:bodyPr/>
          <a:lstStyle/>
          <a:p>
            <a:fld id="{AF83BEB6-139A-B746-BC33-1F5B6187E651}" type="slidenum">
              <a:rPr lang="en-US" smtClean="0"/>
              <a:t>9</a:t>
            </a:fld>
            <a:endParaRPr lang="en-US"/>
          </a:p>
        </p:txBody>
      </p:sp>
    </p:spTree>
    <p:extLst>
      <p:ext uri="{BB962C8B-B14F-4D97-AF65-F5344CB8AC3E}">
        <p14:creationId xmlns:p14="http://schemas.microsoft.com/office/powerpoint/2010/main" val="258800549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10.31"/>
  <p:tag name="AS_TITLE" val="Aspose.Slides for Java"/>
  <p:tag name="AS_VERSION" val="17.10"/>
  <p:tag name="SECTOMILLISECCONVERTED" val="1"/>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Module 10: Building Your Financial Future&amp;quot;&quot;/&gt;&lt;property id=&quot;20307&quot; value=&quot;256&quot;/&gt;&lt;/object&gt;&lt;object type=&quot;3&quot; unique_id=&quot;10004&quot;&gt;&lt;property id=&quot;20148&quot; value=&quot;5&quot;/&gt;&lt;property id=&quot;20300&quot; value=&quot;Slide 2 - &amp;quot;Encuesta previa a la capacitación Vea la pág. 31 de su Guía del Participante&amp;quot;&quot;/&gt;&lt;property id=&quot;20307&quot; value=&quot;561&quot;/&gt;&lt;/object&gt;&lt;object type=&quot;3&quot; unique_id=&quot;10005&quot;&gt;&lt;property id=&quot;20148&quot; value=&quot;5&quot;/&gt;&lt;property id=&quot;20300&quot; value=&quot;Slide 3 - &amp;quot;Section 1: Assets and Asset-Building&amp;quot;&quot;/&gt;&lt;property id=&quot;20307&quot; value=&quot;274&quot;/&gt;&lt;/object&gt;&lt;object type=&quot;3&quot; unique_id=&quot;10006&quot;&gt;&lt;property id=&quot;20148&quot; value=&quot;5&quot;/&gt;&lt;property id=&quot;20300&quot; value=&quot;Slide 4 - &amp;quot;Sección 1: Conclusión principal&amp;quot;&quot;/&gt;&lt;property id=&quot;20307&quot; value=&quot;261&quot;/&gt;&lt;/object&gt;&lt;object type=&quot;3&quot; unique_id=&quot;10007&quot;&gt;&lt;property id=&quot;20148&quot; value=&quot;5&quot;/&gt;&lt;property id=&quot;20300&quot; value=&quot;Slide 5 - &amp;quot;¿Qué es un activo?&amp;quot;&quot;/&gt;&lt;property id=&quot;20307&quot; value=&quot;436&quot;/&gt;&lt;/object&gt;&lt;object type=&quot;3&quot; unique_id=&quot;10008&quot;&gt;&lt;property id=&quot;20148&quot; value=&quot;5&quot;/&gt;&lt;property id=&quot;20300&quot; value=&quot;Slide 6 - &amp;quot;Pruébelo: ¿Es un activo?  Consulte la pág. 5 de su Guía del participante&amp;quot;&quot;/&gt;&lt;property id=&quot;20307&quot; value=&quot;359&quot;/&gt;&lt;/object&gt;&lt;object type=&quot;3&quot; unique_id=&quot;10009&quot;&gt;&lt;property id=&quot;20148&quot; value=&quot;5&quot;/&gt;&lt;property id=&quot;20300&quot; value=&quot;Slide 7 - &amp;quot;Aplíquelo: Mis activos  Consulte la página 6 de su Guía del participante&amp;quot;&quot;/&gt;&lt;property id=&quot;20307&quot; value=&quot;489&quot;/&gt;&lt;/object&gt;&lt;object type=&quot;3&quot; unique_id=&quot;10010&quot;&gt;&lt;property id=&quot;20148&quot; value=&quot;5&quot;/&gt;&lt;property id=&quot;20300&quot; value=&quot;Slide 8 - &amp;quot;Beneficios del desarrollo de activos&amp;quot;&quot;/&gt;&lt;property id=&quot;20307&quot; value=&quot;437&quot;/&gt;&lt;/object&gt;&lt;object type=&quot;3&quot; unique_id=&quot;10011&quot;&gt;&lt;property id=&quot;20148&quot; value=&quot;5&quot;/&gt;&lt;property id=&quot;20300&quot; value=&quot;Slide 9 - &amp;quot;Poseer activos&amp;quot;&quot;/&gt;&lt;property id=&quot;20307&quot; value=&quot;490&quot;/&gt;&lt;/object&gt;&lt;object type=&quot;3&quot; unique_id=&quot;10012&quot;&gt;&lt;property id=&quot;20148&quot; value=&quot;5&quot;/&gt;&lt;property id=&quot;20300&quot; value=&quot;Slide 10 - &amp;quot;Aplíquelo: Desarrollando mi plan para crear mas activos   Consulte la página 8 en su Guía del participante&amp;quot;&quot;/&gt;&lt;property id=&quot;20307&quot; value=&quot;360&quot;/&gt;&lt;/object&gt;&lt;object type=&quot;3&quot; unique_id=&quot;10013&quot;&gt;&lt;property id=&quot;20148&quot; value=&quot;5&quot;/&gt;&lt;property id=&quot;20300&quot; value=&quot;Slide 11 - &amp;quot;Sección 1: Recordar la conclusión principal&amp;quot;&quot;/&gt;&lt;property id=&quot;20307&quot; value=&quot;414&quot;/&gt;&lt;/object&gt;&lt;object type=&quot;3&quot; unique_id=&quot;10014&quot;&gt;&lt;property id=&quot;20148&quot; value=&quot;5&quot;/&gt;&lt;property id=&quot;20300&quot; value=&quot;Slide 12 - &amp;quot;Section 2: How Assets Create a Financial Foundation&amp;quot;&quot;/&gt;&lt;property id=&quot;20307&quot; value=&quot;275&quot;/&gt;&lt;/object&gt;&lt;object type=&quot;3&quot; unique_id=&quot;10015&quot;&gt;&lt;property id=&quot;20148&quot; value=&quot;5&quot;/&gt;&lt;property id=&quot;20300&quot; value=&quot;Slide 13 - &amp;quot;Sección 2: Conclusión principal&amp;quot;&quot;/&gt;&lt;property id=&quot;20307&quot; value=&quot;278&quot;/&gt;&lt;/object&gt;&lt;object type=&quot;3&quot; unique_id=&quot;10016&quot;&gt;&lt;property id=&quot;20148&quot; value=&quot;5&quot;/&gt;&lt;property id=&quot;20300&quot; value=&quot;Slide 14 - &amp;quot;Activos, pasivos y capital neto&amp;quot;&quot;/&gt;&lt;property id=&quot;20307&quot; value=&quot;415&quot;/&gt;&lt;/object&gt;&lt;object type=&quot;3&quot; unique_id=&quot;10017&quot;&gt;&lt;property id=&quot;20148&quot; value=&quot;5&quot;/&gt;&lt;property id=&quot;20300&quot; value=&quot;Slide 15 - &amp;quot;Pruébelo: Cálculo del pasivo y el capital neto  Consulte la página 11 en su Guía del participante&amp;quot;&quot;/&gt;&lt;property id=&quot;20307&quot; value=&quot;492&quot;/&gt;&lt;/object&gt;&lt;object type=&quot;3&quot; unique_id=&quot;10018&quot;&gt;&lt;property id=&quot;20148&quot; value=&quot;5&quot;/&gt;&lt;property id=&quot;20300&quot; value=&quot;Slide 16 - &amp;quot;Patrimonio neto&amp;quot;&quot;/&gt;&lt;property id=&quot;20307&quot; value=&quot;493&quot;/&gt;&lt;/object&gt;&lt;object type=&quot;3&quot; unique_id=&quot;10019&quot;&gt;&lt;property id=&quot;20148&quot; value=&quot;5&quot;/&gt;&lt;property id=&quot;20300&quot; value=&quot;Slide 17 - &amp;quot;Valor del patrimonio neto&amp;quot;&quot;/&gt;&lt;property id=&quot;20307&quot; value=&quot;494&quot;/&gt;&lt;/object&gt;&lt;object type=&quot;3&quot; unique_id=&quot;10020&quot;&gt;&lt;property id=&quot;20148&quot; value=&quot;5&quot;/&gt;&lt;property id=&quot;20300&quot; value=&quot;Slide 18 - &amp;quot;Pruébelo: Cálculo del patrimonio neto    Consulte la página 12 en su Guía del participante&amp;quot;&quot;/&gt;&lt;property id=&quot;20307&quot; value=&quot;497&quot;/&gt;&lt;/object&gt;&lt;object type=&quot;3&quot; unique_id=&quot;10021&quot;&gt;&lt;property id=&quot;20148&quot; value=&quot;5&quot;/&gt;&lt;property id=&quot;20300&quot; value=&quot;Slide 19 - &amp;quot;El patrimonio neto de Justine&amp;quot;&quot;/&gt;&lt;property id=&quot;20307&quot; value=&quot;564&quot;/&gt;&lt;/object&gt;&lt;object type=&quot;3&quot; unique_id=&quot;10022&quot;&gt;&lt;property id=&quot;20148&quot; value=&quot;5&quot;/&gt;&lt;property id=&quot;20300&quot; value=&quot;Slide 20 - &amp;quot;Aplíquelo: Cálculo de Mi patrimonio neto Consulte la página 15 en su Guía del participante&amp;quot;&quot;/&gt;&lt;property id=&quot;20307&quot; value=&quot;556&quot;/&gt;&lt;/object&gt;&lt;object type=&quot;3&quot; unique_id=&quot;10023&quot;&gt;&lt;property id=&quot;20148&quot; value=&quot;5&quot;/&gt;&lt;property id=&quot;20300&quot; value=&quot;Slide 21 - &amp;quot;Cambiar su patrimonio neto&amp;quot;&quot;/&gt;&lt;property id=&quot;20307&quot; value=&quot;548&quot;/&gt;&lt;/object&gt;&lt;object type=&quot;3&quot; unique_id=&quot;10024&quot;&gt;&lt;property id=&quot;20148&quot; value=&quot;5&quot;/&gt;&lt;property id=&quot;20300&quot; value=&quot;Slide 22 - &amp;quot;Formas de aumentar su patrimonio neto&amp;quot;&quot;/&gt;&lt;property id=&quot;20307&quot; value=&quot;501&quot;/&gt;&lt;/object&gt;&lt;object type=&quot;3&quot; unique_id=&quot;10025&quot;&gt;&lt;property id=&quot;20148&quot; value=&quot;5&quot;/&gt;&lt;property id=&quot;20300&quot; value=&quot;Slide 23 - &amp;quot;Aplíquelo: Aumento de Mi patrimonio neto Consulte la página 19 en su Guía del participante&amp;quot;&quot;/&gt;&lt;property id=&quot;20307&quot; value=&quot;554&quot;/&gt;&lt;/object&gt;&lt;object type=&quot;3&quot; unique_id=&quot;10026&quot;&gt;&lt;property id=&quot;20148&quot; value=&quot;5&quot;/&gt;&lt;property id=&quot;20300&quot; value=&quot;Slide 24 - &amp;quot;Sección 2: Recordar la conclusión principal&amp;quot;&quot;/&gt;&lt;property id=&quot;20307&quot; value=&quot;417&quot;/&gt;&lt;/object&gt;&lt;object type=&quot;3&quot; unique_id=&quot;10027&quot;&gt;&lt;property id=&quot;20148&quot; value=&quot;5&quot;/&gt;&lt;property id=&quot;20300&quot; value=&quot;Slide 25 - &amp;quot;Section 3: Cars as Assets&amp;quot;&quot;/&gt;&lt;property id=&quot;20307&quot; value=&quot;303&quot;/&gt;&lt;/object&gt;&lt;object type=&quot;3&quot; unique_id=&quot;10028&quot;&gt;&lt;property id=&quot;20148&quot; value=&quot;5&quot;/&gt;&lt;property id=&quot;20300&quot; value=&quot;Slide 26 - &amp;quot;Sección 3: Conclusión principal&amp;quot;&quot;/&gt;&lt;property id=&quot;20307&quot; value=&quot;424&quot;/&gt;&lt;/object&gt;&lt;object type=&quot;3&quot; unique_id=&quot;10029&quot;&gt;&lt;property id=&quot;20148&quot; value=&quot;5&quot;/&gt;&lt;property id=&quot;20300&quot; value=&quot;Slide 27 - &amp;quot;Los autos pueden ser activos productivos&amp;quot;&quot;/&gt;&lt;property id=&quot;20307&quot; value=&quot;504&quot;/&gt;&lt;/object&gt;&lt;object type=&quot;3&quot; unique_id=&quot;10030&quot;&gt;&lt;property id=&quot;20148&quot; value=&quot;5&quot;/&gt;&lt;property id=&quot;20300&quot; value=&quot;Slide 28 - &amp;quot;Pruébelo: ¿Debe comprar o arrendar un auto? Consulte la pág. 22 de su Guía del participante&amp;quot;&quot;/&gt;&lt;property id=&quot;20307&quot; value=&quot;509&quot;/&gt;&lt;/object&gt;&lt;object type=&quot;3&quot; unique_id=&quot;10031&quot;&gt;&lt;property id=&quot;20148&quot; value=&quot;5&quot;/&gt;&lt;property id=&quot;20300&quot; value=&quot;Slide 29 - &amp;quot;¿Cuánto puede pagar en un auto? &amp;quot;&quot;/&gt;&lt;property id=&quot;20307&quot; value=&quot;515&quot;/&gt;&lt;/object&gt;&lt;object type=&quot;3&quot; unique_id=&quot;10032&quot;&gt;&lt;property id=&quot;20148&quot; value=&quot;5&quot;/&gt;&lt;property id=&quot;20300&quot; value=&quot;Slide 30 - &amp;quot;Consejos para obtener un préstamo para autos&amp;quot;&quot;/&gt;&lt;property id=&quot;20307&quot; value=&quot;558&quot;/&gt;&lt;/object&gt;&lt;object type=&quot;3&quot; unique_id=&quot;10033&quot;&gt;&lt;property id=&quot;20148&quot; value=&quot;5&quot;/&gt;&lt;property id=&quot;20300&quot; value=&quot;Slide 31 - &amp;quot;Sección 3: Recordar la conclusión principal&amp;quot;&quot;/&gt;&lt;property id=&quot;20307&quot; value=&quot;428&quot;/&gt;&lt;/object&gt;&lt;object type=&quot;3&quot; unique_id=&quot;10034&quot;&gt;&lt;property id=&quot;20148&quot; value=&quot;5&quot;/&gt;&lt;property id=&quot;20300&quot; value=&quot;Slide 32 - &amp;quot;Section 4: Training and Education as Assets&amp;quot;&quot;/&gt;&lt;property id=&quot;20307&quot; value=&quot;394&quot;/&gt;&lt;/object&gt;&lt;object type=&quot;3&quot; unique_id=&quot;10035&quot;&gt;&lt;property id=&quot;20148&quot; value=&quot;5&quot;/&gt;&lt;property id=&quot;20300&quot; value=&quot;Slide 33 - &amp;quot;Sección 4: Conclusión principal&amp;quot;&quot;/&gt;&lt;property id=&quot;20307&quot; value=&quot;306&quot;/&gt;&lt;/object&gt;&lt;object type=&quot;3&quot; unique_id=&quot;10036&quot;&gt;&lt;property id=&quot;20148&quot; value=&quot;5&quot;/&gt;&lt;property id=&quot;20300&quot; value=&quot;Slide 34 - &amp;quot;La formación y la educación pueden ser activos productivos&amp;quot;&quot;/&gt;&lt;property id=&quot;20307&quot; value=&quot;522&quot;/&gt;&lt;/object&gt;&lt;object type=&quot;3&quot; unique_id=&quot;10037&quot;&gt;&lt;property id=&quot;20148&quot; value=&quot;5&quot;/&gt;&lt;property id=&quot;20300&quot; value=&quot;Slide 35 - &amp;quot;Tipos de experiencias educativas e instituciones&amp;quot;&quot;/&gt;&lt;property id=&quot;20307&quot; value=&quot;524&quot;/&gt;&lt;/object&gt;&lt;object type=&quot;3&quot; unique_id=&quot;10038&quot;&gt;&lt;property id=&quot;20148&quot; value=&quot;5&quot;/&gt;&lt;property id=&quot;20300&quot; value=&quot;Slide 36 - &amp;quot;Continuar la educación y la formación&amp;quot;&quot;/&gt;&lt;property id=&quot;20307&quot; value=&quot;525&quot;/&gt;&lt;/object&gt;&lt;object type=&quot;3&quot; unique_id=&quot;10039&quot;&gt;&lt;property id=&quot;20148&quot; value=&quot;5&quot;/&gt;&lt;property id=&quot;20300&quot; value=&quot;Slide 37 - &amp;quot;La formación o educación no siempre es una inversión inteligente&amp;quot;&quot;/&gt;&lt;property id=&quot;20307&quot; value=&quot;526&quot;/&gt;&lt;/object&gt;&lt;object type=&quot;3&quot; unique_id=&quot;10040&quot;&gt;&lt;property id=&quot;20148&quot; value=&quot;5&quot;/&gt;&lt;property id=&quot;20300&quot; value=&quot;Slide 38 - &amp;quot;Aplíquelo: Mis consideraciones clave en el pago de formación o educación  Consulte la página 25 en su Guía del par&quot;/&gt;&lt;property id=&quot;20307&quot; value=&quot;557&quot;/&gt;&lt;/object&gt;&lt;object type=&quot;3&quot; unique_id=&quot;10041&quot;&gt;&lt;property id=&quot;20148&quot; value=&quot;5&quot;/&gt;&lt;property id=&quot;20300&quot; value=&quot;Slide 39 - &amp;quot;Formas de pago&amp;amp;#x09;&amp;quot;&quot;/&gt;&lt;property id=&quot;20307&quot; value=&quot;529&quot;/&gt;&lt;/object&gt;&lt;object type=&quot;3&quot; unique_id=&quot;10042&quot;&gt;&lt;property id=&quot;20148&quot; value=&quot;5&quot;/&gt;&lt;property id=&quot;20300&quot; value=&quot;Slide 40 - &amp;quot;Becas y Subvenciones&amp;quot;&quot;/&gt;&lt;property id=&quot;20307&quot; value=&quot;530&quot;/&gt;&lt;/object&gt;&lt;object type=&quot;3&quot; unique_id=&quot;10043&quot;&gt;&lt;property id=&quot;20148&quot; value=&quot;5&quot;/&gt;&lt;property id=&quot;20300&quot; value=&quot;Slide 41 - &amp;quot;Ahorrar dinero para formación o educación&amp;quot;&quot;/&gt;&lt;property id=&quot;20307&quot; value=&quot;531&quot;/&gt;&lt;/object&gt;&lt;object type=&quot;3&quot; unique_id=&quot;10044&quot;&gt;&lt;property id=&quot;20148&quot; value=&quot;5&quot;/&gt;&lt;property id=&quot;20300&quot; value=&quot;Slide 42 - &amp;quot;Préstamos estudiantiles&amp;quot;&quot;/&gt;&lt;property id=&quot;20307&quot; value=&quot;532&quot;/&gt;&lt;/object&gt;&lt;object type=&quot;3&quot; unique_id=&quot;10045&quot;&gt;&lt;property id=&quot;20148&quot; value=&quot;5&quot;/&gt;&lt;property id=&quot;20300&quot; value=&quot;Slide 43 - &amp;quot;Préstamos federales para estudiantes&amp;quot;&quot;/&gt;&lt;property id=&quot;20307&quot; value=&quot;533&quot;/&gt;&lt;/object&gt;&lt;object type=&quot;3&quot; unique_id=&quot;10046&quot;&gt;&lt;property id=&quot;20148&quot; value=&quot;5&quot;/&gt;&lt;property id=&quot;20300&quot; value=&quot;Slide 44 - &amp;quot;Solicitud gratuita de Ayuda Federal para Estudiantes (FAFSA)&amp;quot;&quot;/&gt;&lt;property id=&quot;20307&quot; value=&quot;534&quot;/&gt;&lt;/object&gt;&lt;object type=&quot;3&quot; unique_id=&quot;10047&quot;&gt;&lt;property id=&quot;20148&quot; value=&quot;5&quot;/&gt;&lt;property id=&quot;20300&quot; value=&quot;Slide 45 - &amp;quot;Reembolso de préstamos estudiantiles&amp;quot;&quot;/&gt;&lt;property id=&quot;20307&quot; value=&quot;535&quot;/&gt;&lt;/object&gt;&lt;object type=&quot;3&quot; unique_id=&quot;10048&quot;&gt;&lt;property id=&quot;20148&quot; value=&quot;5&quot;/&gt;&lt;property id=&quot;20300&quot; value=&quot;Slide 46 - &amp;quot;Comuníquese con su entidad administradora de préstamos&amp;quot;&quot;/&gt;&lt;property id=&quot;20307&quot; value=&quot;536&quot;/&gt;&lt;/object&gt;&lt;object type=&quot;3&quot; unique_id=&quot;10049&quot;&gt;&lt;property id=&quot;20148&quot; value=&quot;5&quot;/&gt;&lt;property id=&quot;20300&quot; value=&quot;Slide 47 - &amp;quot;Sección 4: Recordar la conclusión principal&amp;quot;&quot;/&gt;&lt;property id=&quot;20307&quot; value=&quot;429&quot;/&gt;&lt;/object&gt;&lt;object type=&quot;3&quot; unique_id=&quot;10050&quot;&gt;&lt;property id=&quot;20148&quot; value=&quot;5&quot;/&gt;&lt;property id=&quot;20300&quot; value=&quot;Slide 48 - &amp;quot;Tomar medidas  Consulte la página 29 de la Guía  del participante&amp;quot;&quot;/&gt;&lt;property id=&quot;20307&quot; value=&quot;562&quot;/&gt;&lt;/object&gt;&lt;object type=&quot;3&quot; unique_id=&quot;10051&quot;&gt;&lt;property id=&quot;20148&quot; value=&quot;5&quot;/&gt;&lt;property id=&quot;20300&quot; value=&quot;Slide 49 - &amp;quot;Encuesta posterior a la capacitación  Consulte la página 33 de la Guía del participante&amp;quot;&quot;/&gt;&lt;property id=&quot;20307&quot; value=&quot;563&quot;/&gt;&lt;/object&gt;&lt;/object&gt;&lt;object type=&quot;8&quot; unique_id=&quot;10102&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3">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00FF"/>
      </a:hlink>
      <a:folHlink>
        <a:srgbClr val="83B0D3"/>
      </a:folHlink>
    </a:clrScheme>
    <a:fontScheme name="Angles">
      <a:majorFont>
        <a:latin typeface="Franklin Gothic Medium"/>
        <a:ea typeface="Arial"/>
        <a:cs typeface="Arial"/>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Arial"/>
        <a:cs typeface="Arial"/>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9E986EF-F9FB-4D89-9955-62295FA3E60A}"/>
</file>

<file path=customXml/itemProps2.xml><?xml version="1.0" encoding="utf-8"?>
<ds:datastoreItem xmlns:ds="http://schemas.openxmlformats.org/officeDocument/2006/customXml" ds:itemID="{251B647F-836A-41FD-84EA-02328966564D}">
  <ds:schemaRefs>
    <ds:schemaRef ds:uri="http://schemas.microsoft.com/sharepoint/v3/contenttype/forms"/>
  </ds:schemaRefs>
</ds:datastoreItem>
</file>

<file path=customXml/itemProps3.xml><?xml version="1.0" encoding="utf-8"?>
<ds:datastoreItem xmlns:ds="http://schemas.openxmlformats.org/officeDocument/2006/customXml" ds:itemID="{2CCF8E34-0824-4E41-8872-1DC0A8E459C1}">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a9ea5901-5d6f-43a6-8870-a09b753afc6a"/>
    <ds:schemaRef ds:uri="46b93f41-955d-4ad8-ab2a-363dbf4a553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15798</TotalTime>
  <Words>1750</Words>
  <Application>Microsoft Office PowerPoint</Application>
  <PresentationFormat>On-screen Show (4:3)</PresentationFormat>
  <Paragraphs>281</Paragraphs>
  <Slides>49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Arial</vt:lpstr>
      <vt:lpstr>Calibri</vt:lpstr>
      <vt:lpstr>Courier New</vt:lpstr>
      <vt:lpstr>Franklin Gothic Book</vt:lpstr>
      <vt:lpstr>Franklin Gothic Medium</vt:lpstr>
      <vt:lpstr>Segoe Print</vt:lpstr>
      <vt:lpstr>Wingdings</vt:lpstr>
      <vt:lpstr>Modules_new</vt:lpstr>
      <vt:lpstr>Module 10: Building Your Financial Future</vt:lpstr>
      <vt:lpstr>Encuesta previa a la capacitación Vea la pág. 31 de su Guía del Participante</vt:lpstr>
      <vt:lpstr>Section 1: Assets and Asset-Building</vt:lpstr>
      <vt:lpstr>Sección 1: Conclusión principal</vt:lpstr>
      <vt:lpstr>¿Qué es un activo?</vt:lpstr>
      <vt:lpstr>Pruébelo: ¿Es un activo?  Consulte la pág. 5 de su Guía del participante</vt:lpstr>
      <vt:lpstr>Aplíquelo: Mis activos  Consulte la página 6 de su Guía del participante</vt:lpstr>
      <vt:lpstr>Beneficios del desarrollo de activos</vt:lpstr>
      <vt:lpstr>Poseer activos</vt:lpstr>
      <vt:lpstr>Aplíquelo: Desarrollando mi plan para crear mas activos   Consulte la página 8 en su Guía del participante</vt:lpstr>
      <vt:lpstr>Sección 1: Recordar la conclusión principal</vt:lpstr>
      <vt:lpstr>Section 2: How Assets Create a Financial Foundation</vt:lpstr>
      <vt:lpstr>Sección 2: Conclusión principal</vt:lpstr>
      <vt:lpstr>Activos, pasivos y capital neto</vt:lpstr>
      <vt:lpstr>Pruébelo: Cálculo del pasivo y el capital neto  Consulte la página 11 en su Guía del participante</vt:lpstr>
      <vt:lpstr>Patrimonio neto</vt:lpstr>
      <vt:lpstr>Valor del patrimonio neto</vt:lpstr>
      <vt:lpstr>Pruébelo: Cálculo del patrimonio neto    Consulte la página 12 en su Guía del participante</vt:lpstr>
      <vt:lpstr>El patrimonio neto de Justine</vt:lpstr>
      <vt:lpstr>Aplíquelo: Cálculo de Mi patrimonio neto Consulte la página 15 en su Guía del participante</vt:lpstr>
      <vt:lpstr>Cambiar su patrimonio neto</vt:lpstr>
      <vt:lpstr>Formas de aumentar su patrimonio neto</vt:lpstr>
      <vt:lpstr>Aplíquelo: Aumento de Mi patrimonio neto Consulte la página 19 en su Guía del participante</vt:lpstr>
      <vt:lpstr>Sección 2: Recordar la conclusión principal</vt:lpstr>
      <vt:lpstr>Section 3: Cars as Assets</vt:lpstr>
      <vt:lpstr>Sección 3: Conclusión principal</vt:lpstr>
      <vt:lpstr>Los autos pueden ser activos productivos</vt:lpstr>
      <vt:lpstr>Pruébelo: ¿Debe comprar o arrendar un auto? Consulte la pág. 22 de su Guía del participante</vt:lpstr>
      <vt:lpstr>¿Cuánto puede pagar en un auto? </vt:lpstr>
      <vt:lpstr>Consejos para obtener un préstamo para autos</vt:lpstr>
      <vt:lpstr>Sección 3: Recordar la conclusión principal</vt:lpstr>
      <vt:lpstr>Section 4: Training and Education as Assets</vt:lpstr>
      <vt:lpstr>Sección 4: Conclusión principal</vt:lpstr>
      <vt:lpstr>La formación y la educación pueden ser activos productivos</vt:lpstr>
      <vt:lpstr>Tipos de experiencias educativas e instituciones</vt:lpstr>
      <vt:lpstr>Continuar la educación y la formación</vt:lpstr>
      <vt:lpstr>La formación o educación no siempre es una inversión inteligente</vt:lpstr>
      <vt:lpstr>Aplíquelo: Mis consideraciones clave en el pago de formación o educación  Consulte la página 25 en su Guía del participante</vt:lpstr>
      <vt:lpstr>Formas de pago </vt:lpstr>
      <vt:lpstr>Becas y Subvenciones</vt:lpstr>
      <vt:lpstr>Ahorrar dinero para formación o educación</vt:lpstr>
      <vt:lpstr>Préstamos estudiantiles</vt:lpstr>
      <vt:lpstr>Préstamos federales para estudiantes</vt:lpstr>
      <vt:lpstr>Solicitud gratuita de Ayuda Federal para Estudiantes (FAFSA)</vt:lpstr>
      <vt:lpstr>Reembolso de préstamos estudiantiles</vt:lpstr>
      <vt:lpstr>Comuníquese con su entidad administradora de préstamos</vt:lpstr>
      <vt:lpstr>Sección 4: Recordar la conclusión principal</vt:lpstr>
      <vt:lpstr>Tomar medidas  Consulte la página 29 de la Guía  del participante</vt:lpstr>
      <vt:lpstr>Encuesta posterior a la capacitación  Consulte la página 33 de la Guía del participante</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10 Establecer su futuro financiero</dc:title>
  <dc:subject>Modulo 10 Establecer su futuro financiero</dc:subject>
  <dc:creator>FDIC</dc:creator>
  <cp:keywords>Modulo 10 Establecer su futuro financiero</cp:keywords>
  <dc:description>Modulo 10 Establecer su futuro financiero</dc:description>
  <cp:lastModifiedBy>Vallarta, Alfred J. [CTR]</cp:lastModifiedBy>
  <cp:revision>447</cp:revision>
  <cp:lastPrinted>2018-10-16T21:15:21Z</cp:lastPrinted>
  <dcterms:created xsi:type="dcterms:W3CDTF">2017-05-22T18:21:11Z</dcterms:created>
  <dcterms:modified xsi:type="dcterms:W3CDTF">2022-10-28T20:42:45Z</dcterms:modified>
  <cp:category>Modulo 10 Establecer su futuro financiero</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