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bookmarkIdSeed="2">
  <p:sldMasterIdLst>
    <p:sldMasterId id="2147483660" r:id="rId4"/>
  </p:sldMasterIdLst>
  <p:notesMasterIdLst>
    <p:notesMasterId r:id="rId42"/>
  </p:notesMasterIdLst>
  <p:handoutMasterIdLst>
    <p:handoutMasterId r:id="rId43"/>
  </p:handoutMasterIdLst>
  <p:sldIdLst>
    <p:sldId id="597" r:id="rId5"/>
    <p:sldId id="594" r:id="rId6"/>
    <p:sldId id="274" r:id="rId7"/>
    <p:sldId id="261" r:id="rId8"/>
    <p:sldId id="564" r:id="rId9"/>
    <p:sldId id="566" r:id="rId10"/>
    <p:sldId id="567" r:id="rId11"/>
    <p:sldId id="568" r:id="rId12"/>
    <p:sldId id="563" r:id="rId13"/>
    <p:sldId id="595" r:id="rId14"/>
    <p:sldId id="596" r:id="rId15"/>
    <p:sldId id="569" r:id="rId16"/>
    <p:sldId id="590" r:id="rId17"/>
    <p:sldId id="591" r:id="rId18"/>
    <p:sldId id="572" r:id="rId19"/>
    <p:sldId id="575" r:id="rId20"/>
    <p:sldId id="414" r:id="rId21"/>
    <p:sldId id="275" r:id="rId22"/>
    <p:sldId id="278" r:id="rId23"/>
    <p:sldId id="593" r:id="rId24"/>
    <p:sldId id="576" r:id="rId25"/>
    <p:sldId id="577" r:id="rId26"/>
    <p:sldId id="578" r:id="rId27"/>
    <p:sldId id="579" r:id="rId28"/>
    <p:sldId id="580" r:id="rId29"/>
    <p:sldId id="592" r:id="rId30"/>
    <p:sldId id="581" r:id="rId31"/>
    <p:sldId id="583" r:id="rId32"/>
    <p:sldId id="584" r:id="rId33"/>
    <p:sldId id="585" r:id="rId34"/>
    <p:sldId id="586" r:id="rId35"/>
    <p:sldId id="587" r:id="rId36"/>
    <p:sldId id="589" r:id="rId37"/>
    <p:sldId id="588" r:id="rId38"/>
    <p:sldId id="417" r:id="rId39"/>
    <p:sldId id="560" r:id="rId40"/>
    <p:sldId id="561" r:id="rId41"/>
  </p:sldIdLst>
  <p:sldSz cx="9144000" cy="6858000" type="screen4x3"/>
  <p:notesSz cx="7010400" cy="9296400"/>
  <p:custDataLst>
    <p:tags r:id="rId44"/>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guide id="3" orient="horz" pos="819">
          <p15:clr>
            <a:srgbClr val="A4A3A4"/>
          </p15:clr>
        </p15:guide>
        <p15:guide id="4" pos="1877">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Phillip Pena" initials="PP" lastIdx="9" clrIdx="6">
    <p:extLst>
      <p:ext uri="{19B8F6BF-5375-455C-9EA6-DF929625EA0E}">
        <p15:presenceInfo xmlns:p15="http://schemas.microsoft.com/office/powerpoint/2012/main" userId="S::ppena@tiverbatim.com::99938363-602f-46e9-8adf-b3c537de4599" providerId="AD"/>
      </p:ext>
    </p:extLst>
  </p:cmAuthor>
  <p:cmAuthor id="1" name="Miller, Benjamin" initials="MB" lastIdx="26" clrIdx="0"/>
  <p:cmAuthor id="2" name="Lawrence, Laura J." initials="LLJ" lastIdx="102" clrIdx="1"/>
  <p:cmAuthor id="3" name="Gordon, Janet R." initials="GJR" lastIdx="18" clrIdx="2"/>
  <p:cmAuthor id="4" name="Inger Giuffrida" initials="IG" lastIdx="0" clrIdx="3"/>
  <p:cmAuthor id="5" name="Villafranca, Eloy A." initials="VEA" lastIdx="1" clrIdx="4"/>
  <p:cmAuthor id="6" name="Sanchez de Leon, Yaribsa M." initials="SdLYM" lastIdx="21" clrIdx="5">
    <p:extLst>
      <p:ext uri="{19B8F6BF-5375-455C-9EA6-DF929625EA0E}">
        <p15:presenceInfo xmlns:p15="http://schemas.microsoft.com/office/powerpoint/2012/main" userId="S-1-5-21-2025429265-436374069-725345543-1875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DBB"/>
    <a:srgbClr val="DA00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736" autoAdjust="0"/>
    <p:restoredTop sz="95226" autoAdjust="0"/>
  </p:normalViewPr>
  <p:slideViewPr>
    <p:cSldViewPr snapToGrid="0" snapToObjects="1">
      <p:cViewPr varScale="1">
        <p:scale>
          <a:sx n="77" d="100"/>
          <a:sy n="77" d="100"/>
        </p:scale>
        <p:origin x="950" y="43"/>
      </p:cViewPr>
      <p:guideLst>
        <p:guide orient="horz" pos="2160"/>
        <p:guide pos="2880"/>
        <p:guide orient="horz" pos="819"/>
        <p:guide pos="1877"/>
      </p:guideLst>
    </p:cSldViewPr>
  </p:slideViewPr>
  <p:outlineViewPr>
    <p:cViewPr>
      <p:scale>
        <a:sx n="33" d="100"/>
        <a:sy n="33" d="100"/>
      </p:scale>
      <p:origin x="0" y="8994"/>
    </p:cViewPr>
  </p:outlineViewPr>
  <p:notesTextViewPr>
    <p:cViewPr>
      <p:scale>
        <a:sx n="100" d="100"/>
        <a:sy n="100" d="100"/>
      </p:scale>
      <p:origin x="0" y="0"/>
    </p:cViewPr>
  </p:notesTextViewPr>
  <p:sorterViewPr>
    <p:cViewPr varScale="1">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notesMaster" Target="notesMasters/notesMaster1.xml"/><Relationship Id="rId47"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ags" Target="tags/tag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handoutMaster" Target="handoutMasters/handoutMaster1.xml"/><Relationship Id="rId48" Type="http://schemas.openxmlformats.org/officeDocument/2006/relationships/theme" Target="theme/theme1.xml"/><Relationship Id="rId8"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4F36DB84-C3D9-4045-B12A-1DC30B0C96C0}" type="datetimeFigureOut">
              <a:rPr lang="en-US" smtClean="0"/>
              <a:t>11/7/2022</a:t>
            </a:fld>
            <a:endParaRPr lang="en-US" dirty="0"/>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78E28735-6512-D14E-BA86-7ACCB7EDAEE8}" type="slidenum">
              <a:rPr lang="en-US" smtClean="0"/>
              <a:t>‹#›</a:t>
            </a:fld>
            <a:endParaRPr lang="en-US" dirty="0"/>
          </a:p>
        </p:txBody>
      </p:sp>
    </p:spTree>
    <p:extLst>
      <p:ext uri="{BB962C8B-B14F-4D97-AF65-F5344CB8AC3E}">
        <p14:creationId xmlns:p14="http://schemas.microsoft.com/office/powerpoint/2010/main" val="28229846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26419D04-B7DB-2B4D-885F-E8F5B8FE3E52}" type="datetimeFigureOut">
              <a:rPr lang="en-US" smtClean="0"/>
              <a:t>11/7/2022</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194FDA3B-D772-9D44-B8B4-BB6CF7F1C08A}" type="slidenum">
              <a:rPr lang="en-US" smtClean="0"/>
              <a:t>‹#›</a:t>
            </a:fld>
            <a:endParaRPr lang="en-US" dirty="0"/>
          </a:p>
        </p:txBody>
      </p:sp>
    </p:spTree>
    <p:extLst>
      <p:ext uri="{BB962C8B-B14F-4D97-AF65-F5344CB8AC3E}">
        <p14:creationId xmlns:p14="http://schemas.microsoft.com/office/powerpoint/2010/main" val="376127043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94FDA3B-D772-9D44-B8B4-BB6CF7F1C08A}" type="slidenum">
              <a:rPr lang="en-US" smtClean="0"/>
              <a:t>3</a:t>
            </a:fld>
            <a:endParaRPr lang="en-US" dirty="0"/>
          </a:p>
        </p:txBody>
      </p:sp>
    </p:spTree>
    <p:extLst>
      <p:ext uri="{BB962C8B-B14F-4D97-AF65-F5344CB8AC3E}">
        <p14:creationId xmlns:p14="http://schemas.microsoft.com/office/powerpoint/2010/main" val="28786048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94FDA3B-D772-9D44-B8B4-BB6CF7F1C08A}" type="slidenum">
              <a:rPr lang="en-US" smtClean="0"/>
              <a:t>17</a:t>
            </a:fld>
            <a:endParaRPr lang="en-US" dirty="0"/>
          </a:p>
        </p:txBody>
      </p:sp>
    </p:spTree>
    <p:extLst>
      <p:ext uri="{BB962C8B-B14F-4D97-AF65-F5344CB8AC3E}">
        <p14:creationId xmlns:p14="http://schemas.microsoft.com/office/powerpoint/2010/main" val="615066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1" name="Rectangle 10"/>
          <p:cNvSpPr/>
          <p:nvPr userDrawn="1"/>
        </p:nvSpPr>
        <p:spPr>
          <a:xfrm>
            <a:off x="11733" y="2936618"/>
            <a:ext cx="8989391" cy="1913206"/>
          </a:xfrm>
          <a:prstGeom prst="rect">
            <a:avLst/>
          </a:prstGeom>
          <a:solidFill>
            <a:schemeClr val="bg1">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p:nvPr>
        </p:nvSpPr>
        <p:spPr>
          <a:xfrm>
            <a:off x="457200" y="3130585"/>
            <a:ext cx="7772400" cy="1670014"/>
          </a:xfrm>
        </p:spPr>
        <p:txBody>
          <a:bodyPr anchor="b" anchorCtr="0">
            <a:normAutofit/>
          </a:bodyPr>
          <a:lstStyle>
            <a:lvl1pPr>
              <a:lnSpc>
                <a:spcPct val="100000"/>
              </a:lnSpc>
              <a:defRPr sz="5400" spc="-80" baseline="0">
                <a:solidFill>
                  <a:schemeClr val="tx1"/>
                </a:solidFill>
              </a:defRPr>
            </a:lvl1pPr>
          </a:lstStyle>
          <a:p>
            <a:r>
              <a:rPr lang="en-US"/>
              <a:t>Click to edit Master title style</a:t>
            </a:r>
            <a:endParaRPr lang="en-US" dirty="0"/>
          </a:p>
        </p:txBody>
      </p:sp>
      <p:sp>
        <p:nvSpPr>
          <p:cNvPr id="3" name="Subtitle 2"/>
          <p:cNvSpPr>
            <a:spLocks noGrp="1"/>
          </p:cNvSpPr>
          <p:nvPr>
            <p:ph type="subTitle" idx="1"/>
          </p:nvPr>
        </p:nvSpPr>
        <p:spPr>
          <a:xfrm>
            <a:off x="457200" y="4800600"/>
            <a:ext cx="6858000" cy="914400"/>
          </a:xfrm>
        </p:spPr>
        <p:txBody>
          <a:bodyPr/>
          <a:lstStyle>
            <a:lvl1pPr marL="0" indent="0" algn="l">
              <a:buNone/>
              <a:defRPr b="0" cap="all" spc="120" baseline="0">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9" name="Rectangle 8"/>
          <p:cNvSpPr/>
          <p:nvPr userDrawn="1"/>
        </p:nvSpPr>
        <p:spPr>
          <a:xfrm>
            <a:off x="8782891" y="0"/>
            <a:ext cx="361109"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Slide Number Placeholder 5"/>
          <p:cNvSpPr>
            <a:spLocks noGrp="1"/>
          </p:cNvSpPr>
          <p:nvPr>
            <p:ph type="sldNum" sz="quarter" idx="12"/>
          </p:nvPr>
        </p:nvSpPr>
        <p:spPr>
          <a:xfrm>
            <a:off x="7986570" y="6419181"/>
            <a:ext cx="459794" cy="283845"/>
          </a:xfrm>
          <a:prstGeom prst="rect">
            <a:avLst/>
          </a:prstGeom>
        </p:spPr>
        <p:txBody>
          <a:bodyPr/>
          <a:lstStyle>
            <a:lvl1pPr>
              <a:defRPr>
                <a:solidFill>
                  <a:schemeClr val="tx1"/>
                </a:solidFill>
              </a:defRPr>
            </a:lvl1pPr>
          </a:lstStyle>
          <a:p>
            <a:fld id="{AF83BEB6-139A-B746-BC33-1F5B6187E651}" type="slidenum">
              <a:rPr lang="en-US" smtClean="0"/>
              <a:t>‹#›</a:t>
            </a:fld>
            <a:endParaRPr lang="en-US" dirty="0"/>
          </a:p>
        </p:txBody>
      </p:sp>
      <p:sp>
        <p:nvSpPr>
          <p:cNvPr id="12" name="Rectangle 11"/>
          <p:cNvSpPr/>
          <p:nvPr userDrawn="1"/>
        </p:nvSpPr>
        <p:spPr>
          <a:xfrm>
            <a:off x="11734" y="5777982"/>
            <a:ext cx="7840362" cy="10800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a:extLst>
              <a:ext uri="{FF2B5EF4-FFF2-40B4-BE49-F238E27FC236}">
                <a16:creationId xmlns:a16="http://schemas.microsoft.com/office/drawing/2014/main" id="{61122C05-11C1-CCC9-90BD-FC2D0B8BC5F8}"/>
              </a:ext>
            </a:extLst>
          </p:cNvPr>
          <p:cNvSpPr/>
          <p:nvPr userDrawn="1"/>
        </p:nvSpPr>
        <p:spPr>
          <a:xfrm>
            <a:off x="6819" y="-12943"/>
            <a:ext cx="9116665" cy="3785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4113247526"/>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577986" y="1424723"/>
            <a:ext cx="7499214" cy="4701440"/>
          </a:xfrm>
        </p:spPr>
        <p:txBody>
          <a:bodyPr ancho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Slide Number Placeholder 4"/>
          <p:cNvSpPr>
            <a:spLocks noGrp="1"/>
          </p:cNvSpPr>
          <p:nvPr>
            <p:ph type="sldNum" sz="quarter" idx="4"/>
          </p:nvPr>
        </p:nvSpPr>
        <p:spPr>
          <a:xfrm>
            <a:off x="7778496" y="6363615"/>
            <a:ext cx="938784" cy="283845"/>
          </a:xfrm>
          <a:prstGeom prst="rect">
            <a:avLst/>
          </a:prstGeom>
        </p:spPr>
        <p:txBody>
          <a:bodyPr anchor="ctr"/>
          <a:lstStyle>
            <a:lvl1pPr algn="ctr">
              <a:defRPr sz="3600">
                <a:latin typeface="+mj-lt"/>
              </a:defRPr>
            </a:lvl1pPr>
          </a:lstStyle>
          <a:p>
            <a:fld id="{AF83BEB6-139A-B746-BC33-1F5B6187E651}" type="slidenum">
              <a:rPr lang="en-US" smtClean="0"/>
              <a:pPr/>
              <a:t>‹#›</a:t>
            </a:fld>
            <a:endParaRPr lang="en-US" dirty="0"/>
          </a:p>
        </p:txBody>
      </p:sp>
      <p:sp>
        <p:nvSpPr>
          <p:cNvPr id="4" name="Title 3">
            <a:extLst>
              <a:ext uri="{FF2B5EF4-FFF2-40B4-BE49-F238E27FC236}">
                <a16:creationId xmlns:a16="http://schemas.microsoft.com/office/drawing/2014/main" id="{06E94D6E-E19C-4DFC-8216-EA35FC9329B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0710549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7" name="Picture 6" descr="GettyImages-665215966.eps"/>
          <p:cNvPicPr>
            <a:picLocks noChangeAspect="1"/>
          </p:cNvPicPr>
          <p:nvPr/>
        </p:nvPicPr>
        <p:blipFill rotWithShape="1">
          <a:blip r:embed="rId2" cstate="screen">
            <a:extLst>
              <a:ext uri="{28A0092B-C50C-407E-A947-70E740481C1C}">
                <a14:useLocalDpi xmlns:a14="http://schemas.microsoft.com/office/drawing/2010/main"/>
              </a:ext>
            </a:extLst>
          </a:blip>
          <a:srcRect l="14853" t="14685" r="12861" b="17800"/>
          <a:stretch/>
        </p:blipFill>
        <p:spPr>
          <a:xfrm>
            <a:off x="5217191" y="2733825"/>
            <a:ext cx="3766515" cy="3517888"/>
          </a:xfrm>
          <a:prstGeom prst="rect">
            <a:avLst/>
          </a:prstGeom>
        </p:spPr>
      </p:pic>
      <p:sp>
        <p:nvSpPr>
          <p:cNvPr id="2" name="Title 1"/>
          <p:cNvSpPr>
            <a:spLocks noGrp="1"/>
          </p:cNvSpPr>
          <p:nvPr>
            <p:ph type="title"/>
          </p:nvPr>
        </p:nvSpPr>
        <p:spPr>
          <a:xfrm>
            <a:off x="595591" y="425590"/>
            <a:ext cx="7620000" cy="890448"/>
          </a:xfrm>
        </p:spPr>
        <p:txBody>
          <a:bodyPr/>
          <a:lstStyle/>
          <a:p>
            <a:r>
              <a:rPr lang="en-US" dirty="0"/>
              <a:t>Click to edit Master title style</a:t>
            </a:r>
          </a:p>
        </p:txBody>
      </p:sp>
      <p:sp>
        <p:nvSpPr>
          <p:cNvPr id="3" name="Content Placeholder 2"/>
          <p:cNvSpPr>
            <a:spLocks noGrp="1"/>
          </p:cNvSpPr>
          <p:nvPr>
            <p:ph idx="1"/>
          </p:nvPr>
        </p:nvSpPr>
        <p:spPr>
          <a:xfrm>
            <a:off x="595591" y="1441004"/>
            <a:ext cx="7620000" cy="4958031"/>
          </a:xfrm>
        </p:spPr>
        <p:txBody>
          <a:bodyPr/>
          <a:lstStyle>
            <a:lvl1pPr>
              <a:defRPr i="0"/>
            </a:lvl1pPr>
            <a:lvl2pPr>
              <a:defRPr i="0"/>
            </a:lvl2pPr>
            <a:lvl3pPr>
              <a:defRPr i="0"/>
            </a:lvl3pPr>
            <a:lvl4pPr>
              <a:defRPr i="0"/>
            </a:lvl4pPr>
            <a:lvl5pPr>
              <a:defRPr i="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6172201"/>
            <a:ext cx="3429000" cy="304800"/>
          </a:xfrm>
          <a:prstGeom prst="rect">
            <a:avLst/>
          </a:prstGeom>
        </p:spPr>
        <p:txBody>
          <a:bodyPr/>
          <a:lstStyle/>
          <a:p>
            <a:endParaRPr lang="en-US" dirty="0"/>
          </a:p>
        </p:txBody>
      </p:sp>
      <p:sp>
        <p:nvSpPr>
          <p:cNvPr id="5" name="Footer Placeholder 4"/>
          <p:cNvSpPr>
            <a:spLocks noGrp="1"/>
          </p:cNvSpPr>
          <p:nvPr>
            <p:ph type="ftr" sz="quarter" idx="11"/>
          </p:nvPr>
        </p:nvSpPr>
        <p:spPr>
          <a:xfrm>
            <a:off x="457200" y="6492875"/>
            <a:ext cx="3429000" cy="283845"/>
          </a:xfrm>
          <a:prstGeom prst="rect">
            <a:avLst/>
          </a:prstGeom>
        </p:spPr>
        <p:txBody>
          <a:bodyPr/>
          <a:lstStyle/>
          <a:p>
            <a:endParaRPr lang="en-US" dirty="0"/>
          </a:p>
        </p:txBody>
      </p:sp>
      <p:sp>
        <p:nvSpPr>
          <p:cNvPr id="9" name="Slide Number Placeholder 4"/>
          <p:cNvSpPr>
            <a:spLocks noGrp="1"/>
          </p:cNvSpPr>
          <p:nvPr>
            <p:ph type="sldNum" sz="quarter" idx="4"/>
          </p:nvPr>
        </p:nvSpPr>
        <p:spPr>
          <a:xfrm>
            <a:off x="7778496" y="6363615"/>
            <a:ext cx="938784" cy="283845"/>
          </a:xfrm>
          <a:prstGeom prst="rect">
            <a:avLst/>
          </a:prstGeom>
        </p:spPr>
        <p:txBody>
          <a:bodyPr anchor="ctr"/>
          <a:lstStyle>
            <a:lvl1pPr algn="ctr">
              <a:defRPr sz="3600">
                <a:latin typeface="+mj-lt"/>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11019145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4_Title and Content">
    <p:spTree>
      <p:nvGrpSpPr>
        <p:cNvPr id="1" name=""/>
        <p:cNvGrpSpPr/>
        <p:nvPr/>
      </p:nvGrpSpPr>
      <p:grpSpPr>
        <a:xfrm>
          <a:off x="0" y="0"/>
          <a:ext cx="0" cy="0"/>
          <a:chOff x="0" y="0"/>
          <a:chExt cx="0" cy="0"/>
        </a:xfrm>
      </p:grpSpPr>
      <p:pic>
        <p:nvPicPr>
          <p:cNvPr id="7" name="Picture 6" descr="GettyImages-623292622.jpg"/>
          <p:cNvPicPr>
            <a:picLocks noChangeAspect="1"/>
          </p:cNvPicPr>
          <p:nvPr userDrawn="1"/>
        </p:nvPicPr>
        <p:blipFill rotWithShape="1">
          <a:blip r:embed="rId2" cstate="print">
            <a:extLst>
              <a:ext uri="{28A0092B-C50C-407E-A947-70E740481C1C}">
                <a14:useLocalDpi xmlns:a14="http://schemas.microsoft.com/office/drawing/2010/main"/>
              </a:ext>
            </a:extLst>
          </a:blip>
          <a:srcRect l="19468" t="7317" r="21819" b="8978"/>
          <a:stretch/>
        </p:blipFill>
        <p:spPr>
          <a:xfrm flipH="1">
            <a:off x="5742464" y="2792409"/>
            <a:ext cx="3258660" cy="3484327"/>
          </a:xfrm>
          <a:prstGeom prst="rect">
            <a:avLst/>
          </a:prstGeom>
        </p:spPr>
      </p:pic>
      <p:sp>
        <p:nvSpPr>
          <p:cNvPr id="3" name="Content Placeholder 2"/>
          <p:cNvSpPr>
            <a:spLocks noGrp="1"/>
          </p:cNvSpPr>
          <p:nvPr>
            <p:ph idx="1"/>
          </p:nvPr>
        </p:nvSpPr>
        <p:spPr>
          <a:xfrm>
            <a:off x="611873" y="1416581"/>
            <a:ext cx="7620000" cy="4966171"/>
          </a:xfrm>
        </p:spPr>
        <p:txBody>
          <a:bodyPr/>
          <a:lstStyle>
            <a:lvl1pPr>
              <a:defRPr i="0">
                <a:solidFill>
                  <a:schemeClr val="tx1"/>
                </a:solidFill>
              </a:defRPr>
            </a:lvl1pPr>
            <a:lvl2pPr>
              <a:defRPr i="0">
                <a:solidFill>
                  <a:schemeClr val="tx1"/>
                </a:solidFill>
              </a:defRPr>
            </a:lvl2pPr>
            <a:lvl3pPr>
              <a:defRPr i="0">
                <a:solidFill>
                  <a:schemeClr val="tx1"/>
                </a:solidFill>
              </a:defRPr>
            </a:lvl3pPr>
            <a:lvl4pPr>
              <a:defRPr i="0">
                <a:solidFill>
                  <a:schemeClr val="tx1"/>
                </a:solidFill>
              </a:defRPr>
            </a:lvl4pPr>
            <a:lvl5pPr>
              <a:defRPr i="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a:xfrm>
            <a:off x="611873" y="399954"/>
            <a:ext cx="7620000" cy="916084"/>
          </a:xfrm>
        </p:spPr>
        <p:txBody>
          <a:bodyPr/>
          <a:lstStyle/>
          <a:p>
            <a:r>
              <a:rPr lang="en-US" dirty="0"/>
              <a:t>Click to edit Master title style</a:t>
            </a:r>
          </a:p>
        </p:txBody>
      </p:sp>
      <p:sp>
        <p:nvSpPr>
          <p:cNvPr id="4" name="Date Placeholder 3"/>
          <p:cNvSpPr>
            <a:spLocks noGrp="1"/>
          </p:cNvSpPr>
          <p:nvPr>
            <p:ph type="dt" sz="half" idx="10"/>
          </p:nvPr>
        </p:nvSpPr>
        <p:spPr>
          <a:xfrm>
            <a:off x="457200" y="6172201"/>
            <a:ext cx="3429000" cy="304800"/>
          </a:xfrm>
          <a:prstGeom prst="rect">
            <a:avLst/>
          </a:prstGeom>
        </p:spPr>
        <p:txBody>
          <a:bodyPr/>
          <a:lstStyle/>
          <a:p>
            <a:endParaRPr lang="en-US" dirty="0"/>
          </a:p>
        </p:txBody>
      </p:sp>
      <p:sp>
        <p:nvSpPr>
          <p:cNvPr id="5" name="Footer Placeholder 4"/>
          <p:cNvSpPr>
            <a:spLocks noGrp="1"/>
          </p:cNvSpPr>
          <p:nvPr>
            <p:ph type="ftr" sz="quarter" idx="11"/>
          </p:nvPr>
        </p:nvSpPr>
        <p:spPr>
          <a:xfrm>
            <a:off x="457200" y="6492875"/>
            <a:ext cx="3429000" cy="283845"/>
          </a:xfrm>
          <a:prstGeom prst="rect">
            <a:avLst/>
          </a:prstGeom>
        </p:spPr>
        <p:txBody>
          <a:bodyPr/>
          <a:lstStyle/>
          <a:p>
            <a:endParaRPr lang="en-US" dirty="0"/>
          </a:p>
        </p:txBody>
      </p:sp>
      <p:sp>
        <p:nvSpPr>
          <p:cNvPr id="9" name="Slide Number Placeholder 4"/>
          <p:cNvSpPr>
            <a:spLocks noGrp="1"/>
          </p:cNvSpPr>
          <p:nvPr>
            <p:ph type="sldNum" sz="quarter" idx="4"/>
          </p:nvPr>
        </p:nvSpPr>
        <p:spPr>
          <a:xfrm>
            <a:off x="7778496" y="6363615"/>
            <a:ext cx="938784" cy="283845"/>
          </a:xfrm>
          <a:prstGeom prst="rect">
            <a:avLst/>
          </a:prstGeom>
        </p:spPr>
        <p:txBody>
          <a:bodyPr anchor="ctr"/>
          <a:lstStyle>
            <a:lvl1pPr algn="ctr">
              <a:defRPr sz="3600">
                <a:latin typeface="+mj-lt"/>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25859779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pic>
        <p:nvPicPr>
          <p:cNvPr id="10" name="Picture 9"/>
          <p:cNvPicPr>
            <a:picLocks noChangeAspect="1"/>
          </p:cNvPicPr>
          <p:nvPr/>
        </p:nvPicPr>
        <p:blipFill rotWithShape="1">
          <a:blip r:embed="rId2" cstate="screen">
            <a:extLst>
              <a:ext uri="{28A0092B-C50C-407E-A947-70E740481C1C}">
                <a14:useLocalDpi xmlns:a14="http://schemas.microsoft.com/office/drawing/2010/main"/>
              </a:ext>
            </a:extLst>
          </a:blip>
          <a:srcRect b="7080"/>
          <a:stretch/>
        </p:blipFill>
        <p:spPr>
          <a:xfrm>
            <a:off x="4458789" y="3505948"/>
            <a:ext cx="4467496" cy="2767461"/>
          </a:xfrm>
          <a:prstGeom prst="rect">
            <a:avLst/>
          </a:prstGeom>
        </p:spPr>
      </p:pic>
      <p:sp>
        <p:nvSpPr>
          <p:cNvPr id="2" name="Title 1"/>
          <p:cNvSpPr>
            <a:spLocks noGrp="1"/>
          </p:cNvSpPr>
          <p:nvPr>
            <p:ph type="title"/>
          </p:nvPr>
        </p:nvSpPr>
        <p:spPr>
          <a:xfrm>
            <a:off x="667534" y="152718"/>
            <a:ext cx="7409666" cy="1163320"/>
          </a:xfrm>
        </p:spPr>
        <p:txBody>
          <a:bodyPr/>
          <a:lstStyle/>
          <a:p>
            <a:r>
              <a:rPr lang="en-US" dirty="0"/>
              <a:t>Click to edit Master title style</a:t>
            </a:r>
          </a:p>
        </p:txBody>
      </p:sp>
      <p:sp>
        <p:nvSpPr>
          <p:cNvPr id="3" name="Content Placeholder 2"/>
          <p:cNvSpPr>
            <a:spLocks noGrp="1"/>
          </p:cNvSpPr>
          <p:nvPr>
            <p:ph idx="1"/>
          </p:nvPr>
        </p:nvSpPr>
        <p:spPr>
          <a:xfrm>
            <a:off x="667534" y="1441004"/>
            <a:ext cx="7409666" cy="4685159"/>
          </a:xfrm>
        </p:spPr>
        <p:txBody>
          <a:bodyPr/>
          <a:lstStyle>
            <a:lvl1pPr>
              <a:defRPr i="0"/>
            </a:lvl1pPr>
            <a:lvl2pPr>
              <a:defRPr i="0"/>
            </a:lvl2pPr>
            <a:lvl3pPr>
              <a:defRPr i="0"/>
            </a:lvl3pPr>
            <a:lvl4pPr>
              <a:defRPr i="0"/>
            </a:lvl4pPr>
            <a:lvl5pPr>
              <a:defRPr i="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6172201"/>
            <a:ext cx="3429000" cy="304800"/>
          </a:xfrm>
          <a:prstGeom prst="rect">
            <a:avLst/>
          </a:prstGeom>
        </p:spPr>
        <p:txBody>
          <a:bodyPr/>
          <a:lstStyle/>
          <a:p>
            <a:endParaRPr lang="en-US" dirty="0"/>
          </a:p>
        </p:txBody>
      </p:sp>
      <p:sp>
        <p:nvSpPr>
          <p:cNvPr id="5" name="Footer Placeholder 4"/>
          <p:cNvSpPr>
            <a:spLocks noGrp="1"/>
          </p:cNvSpPr>
          <p:nvPr>
            <p:ph type="ftr" sz="quarter" idx="11"/>
          </p:nvPr>
        </p:nvSpPr>
        <p:spPr>
          <a:xfrm>
            <a:off x="457200" y="6492875"/>
            <a:ext cx="3429000" cy="283845"/>
          </a:xfrm>
          <a:prstGeom prst="rect">
            <a:avLst/>
          </a:prstGeom>
        </p:spPr>
        <p:txBody>
          <a:bodyPr/>
          <a:lstStyle/>
          <a:p>
            <a:endParaRPr lang="en-US" dirty="0"/>
          </a:p>
        </p:txBody>
      </p:sp>
      <p:sp>
        <p:nvSpPr>
          <p:cNvPr id="9" name="Slide Number Placeholder 4"/>
          <p:cNvSpPr>
            <a:spLocks noGrp="1"/>
          </p:cNvSpPr>
          <p:nvPr>
            <p:ph type="sldNum" sz="quarter" idx="4"/>
          </p:nvPr>
        </p:nvSpPr>
        <p:spPr>
          <a:xfrm>
            <a:off x="7778496" y="6363615"/>
            <a:ext cx="938784" cy="283845"/>
          </a:xfrm>
          <a:prstGeom prst="rect">
            <a:avLst/>
          </a:prstGeom>
        </p:spPr>
        <p:txBody>
          <a:bodyPr anchor="ctr"/>
          <a:lstStyle>
            <a:lvl1pPr algn="ctr">
              <a:defRPr sz="3600">
                <a:latin typeface="+mj-lt"/>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34217813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44436" y="426832"/>
            <a:ext cx="7620000" cy="889206"/>
          </a:xfrm>
        </p:spPr>
        <p:txBody>
          <a:bodyPr/>
          <a:lstStyle/>
          <a:p>
            <a:r>
              <a:rPr lang="en-US"/>
              <a:t>Click to edit Master title style</a:t>
            </a:r>
            <a:endParaRPr lang="en-US" dirty="0"/>
          </a:p>
        </p:txBody>
      </p:sp>
      <p:sp>
        <p:nvSpPr>
          <p:cNvPr id="3" name="Content Placeholder 2"/>
          <p:cNvSpPr>
            <a:spLocks noGrp="1"/>
          </p:cNvSpPr>
          <p:nvPr>
            <p:ph idx="1"/>
          </p:nvPr>
        </p:nvSpPr>
        <p:spPr>
          <a:xfrm>
            <a:off x="644436" y="1432864"/>
            <a:ext cx="7620000" cy="4967414"/>
          </a:xfrm>
        </p:spPr>
        <p:txBody>
          <a:bodyPr/>
          <a:lstStyle>
            <a:lvl1pPr>
              <a:defRPr i="0"/>
            </a:lvl1pPr>
            <a:lvl2pPr>
              <a:defRPr i="0"/>
            </a:lvl2pPr>
            <a:lvl3pPr>
              <a:defRPr i="0"/>
            </a:lvl3pPr>
            <a:lvl4pPr>
              <a:defRPr i="0"/>
            </a:lvl4pPr>
            <a:lvl5pPr>
              <a:defRPr i="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6172201"/>
            <a:ext cx="3429000" cy="304800"/>
          </a:xfrm>
          <a:prstGeom prst="rect">
            <a:avLst/>
          </a:prstGeom>
        </p:spPr>
        <p:txBody>
          <a:bodyPr/>
          <a:lstStyle/>
          <a:p>
            <a:endParaRPr lang="en-US" dirty="0"/>
          </a:p>
        </p:txBody>
      </p:sp>
      <p:sp>
        <p:nvSpPr>
          <p:cNvPr id="5" name="Footer Placeholder 4"/>
          <p:cNvSpPr>
            <a:spLocks noGrp="1"/>
          </p:cNvSpPr>
          <p:nvPr>
            <p:ph type="ftr" sz="quarter" idx="11"/>
          </p:nvPr>
        </p:nvSpPr>
        <p:spPr>
          <a:xfrm>
            <a:off x="457200" y="6492875"/>
            <a:ext cx="3429000" cy="283845"/>
          </a:xfrm>
          <a:prstGeom prst="rect">
            <a:avLst/>
          </a:prstGeom>
        </p:spPr>
        <p:txBody>
          <a:bodyPr/>
          <a:lstStyle/>
          <a:p>
            <a:endParaRPr lang="en-US" dirty="0"/>
          </a:p>
        </p:txBody>
      </p:sp>
      <p:sp>
        <p:nvSpPr>
          <p:cNvPr id="8" name="Slide Number Placeholder 4"/>
          <p:cNvSpPr>
            <a:spLocks noGrp="1"/>
          </p:cNvSpPr>
          <p:nvPr>
            <p:ph type="sldNum" sz="quarter" idx="4"/>
          </p:nvPr>
        </p:nvSpPr>
        <p:spPr>
          <a:xfrm>
            <a:off x="7778496" y="6363615"/>
            <a:ext cx="938784" cy="283845"/>
          </a:xfrm>
          <a:prstGeom prst="rect">
            <a:avLst/>
          </a:prstGeom>
        </p:spPr>
        <p:txBody>
          <a:bodyPr anchor="ctr"/>
          <a:lstStyle>
            <a:lvl1pPr algn="ctr">
              <a:defRPr sz="3600">
                <a:latin typeface="+mj-lt"/>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12014756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3_Title and Content">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91956" y="152718"/>
            <a:ext cx="7385244" cy="1163320"/>
          </a:xfrm>
        </p:spPr>
        <p:txBody>
          <a:bodyPr/>
          <a:lstStyle/>
          <a:p>
            <a:r>
              <a:rPr lang="en-US" dirty="0"/>
              <a:t>Click to edit Master title style</a:t>
            </a:r>
          </a:p>
        </p:txBody>
      </p:sp>
      <p:sp>
        <p:nvSpPr>
          <p:cNvPr id="3" name="Content Placeholder 2"/>
          <p:cNvSpPr>
            <a:spLocks noGrp="1"/>
          </p:cNvSpPr>
          <p:nvPr>
            <p:ph idx="1"/>
          </p:nvPr>
        </p:nvSpPr>
        <p:spPr>
          <a:xfrm>
            <a:off x="691956" y="1432864"/>
            <a:ext cx="7385244" cy="4693300"/>
          </a:xfrm>
        </p:spPr>
        <p:txBody>
          <a:bodyPr/>
          <a:lstStyle>
            <a:lvl1pPr>
              <a:defRPr i="0"/>
            </a:lvl1pPr>
            <a:lvl2pPr>
              <a:defRPr i="0"/>
            </a:lvl2pPr>
            <a:lvl3pPr>
              <a:defRPr i="0"/>
            </a:lvl3pPr>
            <a:lvl4pPr>
              <a:defRPr i="0"/>
            </a:lvl4pPr>
            <a:lvl5pPr>
              <a:defRPr i="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6172201"/>
            <a:ext cx="3429000" cy="304800"/>
          </a:xfrm>
          <a:prstGeom prst="rect">
            <a:avLst/>
          </a:prstGeom>
        </p:spPr>
        <p:txBody>
          <a:bodyPr/>
          <a:lstStyle/>
          <a:p>
            <a:endParaRPr lang="en-US" dirty="0"/>
          </a:p>
        </p:txBody>
      </p:sp>
      <p:sp>
        <p:nvSpPr>
          <p:cNvPr id="5" name="Footer Placeholder 4"/>
          <p:cNvSpPr>
            <a:spLocks noGrp="1"/>
          </p:cNvSpPr>
          <p:nvPr>
            <p:ph type="ftr" sz="quarter" idx="11"/>
          </p:nvPr>
        </p:nvSpPr>
        <p:spPr>
          <a:xfrm>
            <a:off x="457200" y="6492875"/>
            <a:ext cx="3429000" cy="283845"/>
          </a:xfrm>
          <a:prstGeom prst="rect">
            <a:avLst/>
          </a:prstGeom>
        </p:spPr>
        <p:txBody>
          <a:bodyPr/>
          <a:lstStyle/>
          <a:p>
            <a:endParaRPr lang="en-US" dirty="0"/>
          </a:p>
        </p:txBody>
      </p:sp>
      <p:sp>
        <p:nvSpPr>
          <p:cNvPr id="9" name="Slide Number Placeholder 4"/>
          <p:cNvSpPr>
            <a:spLocks noGrp="1"/>
          </p:cNvSpPr>
          <p:nvPr>
            <p:ph type="sldNum" sz="quarter" idx="4"/>
          </p:nvPr>
        </p:nvSpPr>
        <p:spPr>
          <a:xfrm>
            <a:off x="7778496" y="6363615"/>
            <a:ext cx="938784" cy="283845"/>
          </a:xfrm>
          <a:prstGeom prst="rect">
            <a:avLst/>
          </a:prstGeom>
        </p:spPr>
        <p:txBody>
          <a:bodyPr anchor="ctr"/>
          <a:lstStyle>
            <a:lvl1pPr algn="ctr">
              <a:defRPr sz="3600">
                <a:latin typeface="+mj-lt"/>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15754986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7200" y="1447800"/>
            <a:ext cx="7772400" cy="4321175"/>
          </a:xfrm>
        </p:spPr>
        <p:txBody>
          <a:bodyPr anchor="t" anchorCtr="0">
            <a:noAutofit/>
          </a:bodyPr>
          <a:lstStyle>
            <a:lvl1pPr algn="l">
              <a:lnSpc>
                <a:spcPct val="100000"/>
              </a:lnSpc>
              <a:defRPr sz="5400" b="0" cap="all" spc="-80" baseline="0">
                <a:solidFill>
                  <a:schemeClr val="tx1"/>
                </a:solidFill>
              </a:defRPr>
            </a:lvl1pPr>
          </a:lstStyle>
          <a:p>
            <a:r>
              <a:rPr lang="en-US"/>
              <a:t>Click to edit Master title style</a:t>
            </a:r>
            <a:endParaRPr lang="en-US" dirty="0"/>
          </a:p>
        </p:txBody>
      </p:sp>
      <p:sp>
        <p:nvSpPr>
          <p:cNvPr id="3" name="Text Placeholder 2"/>
          <p:cNvSpPr>
            <a:spLocks noGrp="1"/>
          </p:cNvSpPr>
          <p:nvPr>
            <p:ph type="body" idx="1"/>
          </p:nvPr>
        </p:nvSpPr>
        <p:spPr>
          <a:xfrm>
            <a:off x="457200" y="228601"/>
            <a:ext cx="7772400" cy="1066800"/>
          </a:xfrm>
        </p:spPr>
        <p:txBody>
          <a:bodyPr anchor="b"/>
          <a:lstStyle>
            <a:lvl1pPr marL="0" indent="0">
              <a:buNone/>
              <a:defRPr sz="2000" b="0" cap="all" spc="12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7" name="Date Placeholder 6"/>
          <p:cNvSpPr>
            <a:spLocks noGrp="1"/>
          </p:cNvSpPr>
          <p:nvPr>
            <p:ph type="dt" sz="half" idx="10"/>
          </p:nvPr>
        </p:nvSpPr>
        <p:spPr>
          <a:xfrm>
            <a:off x="457200" y="6172201"/>
            <a:ext cx="3429000" cy="304800"/>
          </a:xfrm>
          <a:prstGeom prst="rect">
            <a:avLst/>
          </a:prstGeom>
        </p:spPr>
        <p:txBody>
          <a:bodyPr/>
          <a:lstStyle/>
          <a:p>
            <a:endParaRPr lang="en-US" dirty="0"/>
          </a:p>
        </p:txBody>
      </p:sp>
      <p:sp>
        <p:nvSpPr>
          <p:cNvPr id="9" name="Footer Placeholder 8"/>
          <p:cNvSpPr>
            <a:spLocks noGrp="1"/>
          </p:cNvSpPr>
          <p:nvPr>
            <p:ph type="ftr" sz="quarter" idx="12"/>
          </p:nvPr>
        </p:nvSpPr>
        <p:spPr>
          <a:xfrm>
            <a:off x="457200" y="6492875"/>
            <a:ext cx="3429000" cy="283845"/>
          </a:xfrm>
          <a:prstGeom prst="rect">
            <a:avLst/>
          </a:prstGeom>
        </p:spPr>
        <p:txBody>
          <a:bodyPr/>
          <a:lstStyle/>
          <a:p>
            <a:endParaRPr lang="en-US" dirty="0"/>
          </a:p>
        </p:txBody>
      </p:sp>
      <p:sp>
        <p:nvSpPr>
          <p:cNvPr id="11" name="Slide Number Placeholder 4"/>
          <p:cNvSpPr>
            <a:spLocks noGrp="1"/>
          </p:cNvSpPr>
          <p:nvPr>
            <p:ph type="sldNum" sz="quarter" idx="4"/>
          </p:nvPr>
        </p:nvSpPr>
        <p:spPr>
          <a:xfrm>
            <a:off x="7778496" y="6363615"/>
            <a:ext cx="938784" cy="283845"/>
          </a:xfrm>
          <a:prstGeom prst="rect">
            <a:avLst/>
          </a:prstGeom>
        </p:spPr>
        <p:txBody>
          <a:bodyPr anchor="ctr"/>
          <a:lstStyle>
            <a:lvl1pPr algn="ctr">
              <a:defRPr sz="3600">
                <a:latin typeface="+mj-lt"/>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28811438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1_Custom Layout">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rot="5400000">
            <a:off x="1239403" y="2963597"/>
            <a:ext cx="5029200" cy="274320"/>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9" name="Text Placeholder 7"/>
          <p:cNvSpPr>
            <a:spLocks noGrp="1"/>
          </p:cNvSpPr>
          <p:nvPr>
            <p:ph type="body" sz="quarter" idx="11"/>
          </p:nvPr>
        </p:nvSpPr>
        <p:spPr>
          <a:xfrm>
            <a:off x="457654" y="949570"/>
            <a:ext cx="3059567" cy="3268947"/>
          </a:xfrm>
        </p:spPr>
        <p:txBody>
          <a:bodyPr>
            <a:normAutofit/>
          </a:bodyPr>
          <a:lstStyle>
            <a:lvl1pPr marL="0" indent="0">
              <a:lnSpc>
                <a:spcPct val="100000"/>
              </a:lnSpc>
              <a:spcAft>
                <a:spcPts val="0"/>
              </a:spcAft>
              <a:buNone/>
              <a:defRPr sz="4000"/>
            </a:lvl1pPr>
          </a:lstStyle>
          <a:p>
            <a:pPr lvl="0"/>
            <a:r>
              <a:rPr lang="en-US" dirty="0"/>
              <a:t>Click to edit Master text styles</a:t>
            </a:r>
          </a:p>
        </p:txBody>
      </p:sp>
      <p:sp>
        <p:nvSpPr>
          <p:cNvPr id="11" name="Content Placeholder 9"/>
          <p:cNvSpPr>
            <a:spLocks noGrp="1"/>
          </p:cNvSpPr>
          <p:nvPr>
            <p:ph sz="quarter" idx="12"/>
          </p:nvPr>
        </p:nvSpPr>
        <p:spPr>
          <a:xfrm>
            <a:off x="458108" y="586158"/>
            <a:ext cx="3059113" cy="363412"/>
          </a:xfrm>
        </p:spPr>
        <p:txBody>
          <a:bodyPr tIns="0" bIns="0" anchor="t"/>
          <a:lstStyle>
            <a:lvl1pPr marL="0" indent="0">
              <a:lnSpc>
                <a:spcPct val="100000"/>
              </a:lnSpc>
              <a:buNone/>
              <a:defRPr>
                <a:solidFill>
                  <a:schemeClr val="tx2"/>
                </a:solidFill>
              </a:defRPr>
            </a:lvl1pPr>
          </a:lstStyle>
          <a:p>
            <a:pPr lvl="0"/>
            <a:r>
              <a:rPr lang="en-US" dirty="0"/>
              <a:t>Click to edit Master text styles</a:t>
            </a:r>
          </a:p>
        </p:txBody>
      </p:sp>
      <p:sp>
        <p:nvSpPr>
          <p:cNvPr id="14" name="TextBox 13"/>
          <p:cNvSpPr txBox="1"/>
          <p:nvPr userDrawn="1"/>
        </p:nvSpPr>
        <p:spPr>
          <a:xfrm>
            <a:off x="626533" y="6451745"/>
            <a:ext cx="2036135" cy="261610"/>
          </a:xfrm>
          <a:prstGeom prst="rect">
            <a:avLst/>
          </a:prstGeom>
          <a:noFill/>
        </p:spPr>
        <p:txBody>
          <a:bodyPr wrap="none" rtlCol="0" anchor="t">
            <a:spAutoFit/>
          </a:bodyPr>
          <a:lstStyle/>
          <a:p>
            <a:r>
              <a:rPr lang="es-ES_tradnl" sz="1100" cap="all" dirty="0">
                <a:solidFill>
                  <a:schemeClr val="tx1"/>
                </a:solidFill>
                <a:latin typeface="+mn-lt"/>
              </a:rPr>
              <a:t>Money Smart para Adultos</a:t>
            </a:r>
          </a:p>
        </p:txBody>
      </p:sp>
      <p:sp>
        <p:nvSpPr>
          <p:cNvPr id="15" name="Rectangle 14"/>
          <p:cNvSpPr/>
          <p:nvPr userDrawn="1"/>
        </p:nvSpPr>
        <p:spPr>
          <a:xfrm>
            <a:off x="2662668" y="6437581"/>
            <a:ext cx="3927061" cy="261610"/>
          </a:xfrm>
          <a:prstGeom prst="rect">
            <a:avLst/>
          </a:prstGeom>
        </p:spPr>
        <p:txBody>
          <a:bodyPr wrap="square" anchor="t">
            <a:spAutoFit/>
          </a:bodyPr>
          <a:lstStyle/>
          <a:p>
            <a:r>
              <a:rPr lang="es-ES_tradnl" sz="1100" kern="1200" dirty="0">
                <a:solidFill>
                  <a:schemeClr val="tx1"/>
                </a:solidFill>
                <a:latin typeface="+mj-lt"/>
                <a:ea typeface="+mn-ea"/>
                <a:cs typeface="+mn-cs"/>
              </a:rPr>
              <a:t>Módulo 14: Desastres: preparación y recuperación financiera</a:t>
            </a:r>
            <a:endParaRPr lang="en-US" sz="1100" b="0" kern="1200" dirty="0">
              <a:solidFill>
                <a:schemeClr val="tx1"/>
              </a:solidFill>
              <a:latin typeface="+mj-lt"/>
              <a:ea typeface="+mn-ea"/>
              <a:cs typeface="+mn-cs"/>
            </a:endParaRPr>
          </a:p>
        </p:txBody>
      </p:sp>
      <p:sp>
        <p:nvSpPr>
          <p:cNvPr id="10" name="Rectangle 9"/>
          <p:cNvSpPr/>
          <p:nvPr userDrawn="1"/>
        </p:nvSpPr>
        <p:spPr>
          <a:xfrm>
            <a:off x="7888303" y="6294783"/>
            <a:ext cx="725763" cy="563217"/>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2" name="Rectangle 11"/>
          <p:cNvSpPr/>
          <p:nvPr userDrawn="1"/>
        </p:nvSpPr>
        <p:spPr>
          <a:xfrm>
            <a:off x="5761796" y="6437581"/>
            <a:ext cx="2300057" cy="261610"/>
          </a:xfrm>
          <a:prstGeom prst="rect">
            <a:avLst/>
          </a:prstGeom>
        </p:spPr>
        <p:txBody>
          <a:bodyPr wrap="square" anchor="t">
            <a:spAutoFit/>
          </a:bodyPr>
          <a:lstStyle/>
          <a:p>
            <a:r>
              <a:rPr lang="en-US" sz="1100" dirty="0">
                <a:solidFill>
                  <a:schemeClr val="tx1"/>
                </a:solidFill>
              </a:rPr>
              <a:t>                     </a:t>
            </a:r>
            <a:r>
              <a:rPr lang="es-ES_tradnl" sz="1100" dirty="0">
                <a:solidFill>
                  <a:schemeClr val="tx1"/>
                </a:solidFill>
              </a:rPr>
              <a:t>Septiembre de 2018</a:t>
            </a:r>
            <a:endParaRPr lang="en-US" sz="1100" dirty="0">
              <a:solidFill>
                <a:schemeClr val="tx1"/>
              </a:solidFill>
            </a:endParaRPr>
          </a:p>
        </p:txBody>
      </p:sp>
      <p:sp>
        <p:nvSpPr>
          <p:cNvPr id="18" name="Slide Number Placeholder 4"/>
          <p:cNvSpPr>
            <a:spLocks noGrp="1"/>
          </p:cNvSpPr>
          <p:nvPr>
            <p:ph type="sldNum" sz="quarter" idx="4"/>
          </p:nvPr>
        </p:nvSpPr>
        <p:spPr>
          <a:xfrm>
            <a:off x="7778496" y="6363615"/>
            <a:ext cx="938784" cy="283845"/>
          </a:xfrm>
          <a:prstGeom prst="rect">
            <a:avLst/>
          </a:prstGeom>
        </p:spPr>
        <p:txBody>
          <a:bodyPr anchor="ctr"/>
          <a:lstStyle>
            <a:lvl1pPr algn="ctr">
              <a:defRPr sz="3600">
                <a:latin typeface="+mj-lt"/>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40413428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6533" y="152718"/>
            <a:ext cx="7450666" cy="1163320"/>
          </a:xfrm>
          <a:prstGeom prst="rect">
            <a:avLst/>
          </a:prstGeom>
        </p:spPr>
        <p:txBody>
          <a:bodyPr vert="horz" lIns="91440" tIns="45720" rIns="91440" bIns="45720" rtlCol="0" anchor="b">
            <a:noAutofit/>
          </a:bodyPr>
          <a:lstStyle/>
          <a:p>
            <a:r>
              <a:rPr lang="en-US" dirty="0"/>
              <a:t>Click to edit Master title style</a:t>
            </a:r>
          </a:p>
        </p:txBody>
      </p:sp>
      <p:sp>
        <p:nvSpPr>
          <p:cNvPr id="3" name="Text Placeholder 2"/>
          <p:cNvSpPr>
            <a:spLocks noGrp="1"/>
          </p:cNvSpPr>
          <p:nvPr>
            <p:ph type="body" idx="1"/>
          </p:nvPr>
        </p:nvSpPr>
        <p:spPr>
          <a:xfrm>
            <a:off x="626533" y="1441004"/>
            <a:ext cx="7450666" cy="4685159"/>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p:nvSpPr>
        <p:spPr>
          <a:xfrm>
            <a:off x="529935" y="0"/>
            <a:ext cx="8084130" cy="15271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TextBox 12"/>
          <p:cNvSpPr txBox="1"/>
          <p:nvPr userDrawn="1"/>
        </p:nvSpPr>
        <p:spPr>
          <a:xfrm>
            <a:off x="626533" y="6451745"/>
            <a:ext cx="2036135" cy="261610"/>
          </a:xfrm>
          <a:prstGeom prst="rect">
            <a:avLst/>
          </a:prstGeom>
          <a:noFill/>
        </p:spPr>
        <p:txBody>
          <a:bodyPr wrap="none" rtlCol="0" anchor="t">
            <a:spAutoFit/>
          </a:bodyPr>
          <a:lstStyle/>
          <a:p>
            <a:r>
              <a:rPr lang="es-ES_tradnl" sz="1100" cap="all" dirty="0">
                <a:solidFill>
                  <a:schemeClr val="tx1"/>
                </a:solidFill>
                <a:latin typeface="+mn-lt"/>
              </a:rPr>
              <a:t>Money Smart para Adultos</a:t>
            </a:r>
          </a:p>
        </p:txBody>
      </p:sp>
      <p:sp>
        <p:nvSpPr>
          <p:cNvPr id="14" name="Rectangle 13"/>
          <p:cNvSpPr/>
          <p:nvPr userDrawn="1"/>
        </p:nvSpPr>
        <p:spPr>
          <a:xfrm>
            <a:off x="2607513" y="6448656"/>
            <a:ext cx="3928973" cy="261610"/>
          </a:xfrm>
          <a:prstGeom prst="rect">
            <a:avLst/>
          </a:prstGeom>
        </p:spPr>
        <p:txBody>
          <a:bodyPr wrap="square" anchor="t">
            <a:spAutoFit/>
          </a:bodyPr>
          <a:lstStyle/>
          <a:p>
            <a:r>
              <a:rPr lang="es-ES_tradnl" sz="1100" dirty="0">
                <a:solidFill>
                  <a:schemeClr val="tx1"/>
                </a:solidFill>
                <a:latin typeface="+mj-lt"/>
              </a:rPr>
              <a:t>Módulo 14: Desastres: preparación y recuperación financiera</a:t>
            </a:r>
            <a:endParaRPr lang="en-US" sz="1100" dirty="0">
              <a:solidFill>
                <a:schemeClr val="tx1"/>
              </a:solidFill>
              <a:latin typeface="+mj-lt"/>
            </a:endParaRPr>
          </a:p>
        </p:txBody>
      </p:sp>
      <p:sp>
        <p:nvSpPr>
          <p:cNvPr id="15" name="Rectangle 14"/>
          <p:cNvSpPr/>
          <p:nvPr userDrawn="1"/>
        </p:nvSpPr>
        <p:spPr>
          <a:xfrm>
            <a:off x="7888303" y="6294783"/>
            <a:ext cx="725763" cy="563217"/>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6" name="Rectangle 15"/>
          <p:cNvSpPr/>
          <p:nvPr userDrawn="1"/>
        </p:nvSpPr>
        <p:spPr>
          <a:xfrm>
            <a:off x="5650999" y="6451745"/>
            <a:ext cx="2300057" cy="261610"/>
          </a:xfrm>
          <a:prstGeom prst="rect">
            <a:avLst/>
          </a:prstGeom>
        </p:spPr>
        <p:txBody>
          <a:bodyPr wrap="square" anchor="t">
            <a:spAutoFit/>
          </a:bodyPr>
          <a:lstStyle/>
          <a:p>
            <a:r>
              <a:rPr lang="en-US" sz="1100" dirty="0">
                <a:solidFill>
                  <a:schemeClr val="tx1"/>
                </a:solidFill>
              </a:rPr>
              <a:t>                       </a:t>
            </a:r>
            <a:r>
              <a:rPr lang="es-ES_tradnl" sz="1100" dirty="0">
                <a:solidFill>
                  <a:schemeClr val="tx1"/>
                </a:solidFill>
              </a:rPr>
              <a:t>Septiembre de 2018</a:t>
            </a:r>
            <a:endParaRPr lang="en-US" sz="1100" dirty="0">
              <a:solidFill>
                <a:schemeClr val="tx1"/>
              </a:solidFill>
            </a:endParaRPr>
          </a:p>
        </p:txBody>
      </p:sp>
      <p:sp>
        <p:nvSpPr>
          <p:cNvPr id="18" name="Slide Number Placeholder 4"/>
          <p:cNvSpPr>
            <a:spLocks noGrp="1"/>
          </p:cNvSpPr>
          <p:nvPr>
            <p:ph type="sldNum" sz="quarter" idx="4"/>
          </p:nvPr>
        </p:nvSpPr>
        <p:spPr>
          <a:xfrm>
            <a:off x="7778496" y="6363615"/>
            <a:ext cx="938784" cy="283845"/>
          </a:xfrm>
          <a:prstGeom prst="rect">
            <a:avLst/>
          </a:prstGeom>
        </p:spPr>
        <p:txBody>
          <a:bodyPr anchor="ctr"/>
          <a:lstStyle>
            <a:lvl1pPr algn="ctr">
              <a:defRPr sz="3600">
                <a:latin typeface="+mj-lt"/>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197126818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78" r:id="rId9"/>
  </p:sldLayoutIdLst>
  <p:hf hdr="0" ftr="0" dt="0"/>
  <p:txStyles>
    <p:titleStyle>
      <a:lvl1pPr algn="l" defTabSz="914400" rtl="0" eaLnBrk="1" latinLnBrk="0" hangingPunct="1">
        <a:spcBef>
          <a:spcPct val="0"/>
        </a:spcBef>
        <a:buNone/>
        <a:defRPr sz="3600" b="0" i="0" u="none" kern="1200" cap="none" spc="-60" baseline="0">
          <a:solidFill>
            <a:schemeClr val="tx2"/>
          </a:solidFill>
          <a:latin typeface="Franklin Gothic Medium"/>
          <a:ea typeface="+mj-ea"/>
          <a:cs typeface="Franklin Gothic Medium"/>
        </a:defRPr>
      </a:lvl1pPr>
    </p:titleStyle>
    <p:bodyStyle>
      <a:lvl1pPr marL="256032" indent="-256032" algn="l" defTabSz="914400" rtl="0" eaLnBrk="1" latinLnBrk="0" hangingPunct="1">
        <a:lnSpc>
          <a:spcPct val="140000"/>
        </a:lnSpc>
        <a:spcBef>
          <a:spcPct val="20000"/>
        </a:spcBef>
        <a:spcAft>
          <a:spcPts val="1200"/>
        </a:spcAft>
        <a:buClr>
          <a:schemeClr val="tx2"/>
        </a:buClr>
        <a:buFont typeface="Arial"/>
        <a:buChar char="•"/>
        <a:defRPr sz="2400" b="0" kern="1200">
          <a:solidFill>
            <a:schemeClr val="tx1"/>
          </a:solidFill>
          <a:latin typeface="Franklin Gothic Medium"/>
          <a:ea typeface="+mn-ea"/>
          <a:cs typeface="Franklin Gothic Medium"/>
        </a:defRPr>
      </a:lvl1pPr>
      <a:lvl2pPr marL="457200" indent="-182880" algn="l" defTabSz="914400" rtl="0" eaLnBrk="1" latinLnBrk="0" hangingPunct="1">
        <a:lnSpc>
          <a:spcPct val="140000"/>
        </a:lnSpc>
        <a:spcBef>
          <a:spcPct val="20000"/>
        </a:spcBef>
        <a:buClr>
          <a:schemeClr val="tx2"/>
        </a:buClr>
        <a:buFont typeface="Arial" pitchFamily="34" charset="0"/>
        <a:buChar char="•"/>
        <a:defRPr sz="2000" b="0" i="0" u="none" kern="1200">
          <a:solidFill>
            <a:schemeClr val="tx1"/>
          </a:solidFill>
          <a:latin typeface="Franklin Gothic Book"/>
          <a:ea typeface="+mn-ea"/>
          <a:cs typeface="Franklin Gothic Book"/>
        </a:defRPr>
      </a:lvl2pPr>
      <a:lvl3pPr marL="1143000" indent="-228600" algn="l" defTabSz="914400" rtl="0" eaLnBrk="1" latinLnBrk="0" hangingPunct="1">
        <a:spcBef>
          <a:spcPct val="20000"/>
        </a:spcBef>
        <a:buClr>
          <a:schemeClr val="tx2"/>
        </a:buClr>
        <a:buFont typeface="Arial" pitchFamily="34" charset="0"/>
        <a:buChar char="•"/>
        <a:defRPr sz="1800" kern="1200">
          <a:solidFill>
            <a:schemeClr val="tx1"/>
          </a:solidFill>
          <a:latin typeface="Franklin Gothic Book"/>
          <a:ea typeface="+mn-ea"/>
          <a:cs typeface="Franklin Gothic Book"/>
        </a:defRPr>
      </a:lvl3pPr>
      <a:lvl4pPr marL="1600200" indent="-228600" algn="l" defTabSz="914400" rtl="0" eaLnBrk="1" latinLnBrk="0" hangingPunct="1">
        <a:spcBef>
          <a:spcPct val="20000"/>
        </a:spcBef>
        <a:buClr>
          <a:schemeClr val="tx2"/>
        </a:buClr>
        <a:buFont typeface="Arial" pitchFamily="34" charset="0"/>
        <a:buChar char="•"/>
        <a:defRPr sz="1800" kern="1200">
          <a:solidFill>
            <a:schemeClr val="tx1"/>
          </a:solidFill>
          <a:latin typeface="Franklin Gothic Book"/>
          <a:ea typeface="+mn-ea"/>
          <a:cs typeface="Franklin Gothic Book"/>
        </a:defRPr>
      </a:lvl4pPr>
      <a:lvl5pPr marL="2057400" indent="-228600" algn="l" defTabSz="914400" rtl="0" eaLnBrk="1" latinLnBrk="0" hangingPunct="1">
        <a:spcBef>
          <a:spcPct val="20000"/>
        </a:spcBef>
        <a:buClr>
          <a:schemeClr val="tx2"/>
        </a:buClr>
        <a:buFont typeface="Arial" pitchFamily="34" charset="0"/>
        <a:buChar char="•"/>
        <a:defRPr sz="1800" kern="1200" baseline="0">
          <a:solidFill>
            <a:schemeClr val="tx1"/>
          </a:solidFill>
          <a:latin typeface="Franklin Gothic Book"/>
          <a:ea typeface="+mn-ea"/>
          <a:cs typeface="Franklin Gothic Book"/>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3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image" Target="../media/image25.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hyperlink" Target="http://www.ready.gov/"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99151F-8595-9B52-9CD6-98D7BFFE7C40}"/>
              </a:ext>
            </a:extLst>
          </p:cNvPr>
          <p:cNvSpPr>
            <a:spLocks noGrp="1"/>
          </p:cNvSpPr>
          <p:nvPr>
            <p:ph type="ctrTitle"/>
          </p:nvPr>
        </p:nvSpPr>
        <p:spPr>
          <a:xfrm>
            <a:off x="2845295" y="5299963"/>
            <a:ext cx="7772400" cy="1021557"/>
          </a:xfrm>
        </p:spPr>
        <p:txBody>
          <a:bodyPr>
            <a:normAutofit fontScale="90000"/>
          </a:bodyPr>
          <a:lstStyle/>
          <a:p>
            <a:pPr>
              <a:lnSpc>
                <a:spcPts val="3800"/>
              </a:lnSpc>
            </a:pPr>
            <a:r>
              <a:rPr lang="es-ES" sz="3600" dirty="0"/>
              <a:t>Desastres: preparación y </a:t>
            </a:r>
            <a:br>
              <a:rPr lang="es-ES" sz="3600" dirty="0"/>
            </a:br>
            <a:r>
              <a:rPr lang="es-ES" sz="3600" dirty="0"/>
              <a:t>recuperación financiera</a:t>
            </a:r>
            <a:endParaRPr lang="en-US" sz="3600" dirty="0"/>
          </a:p>
        </p:txBody>
      </p:sp>
      <p:sp>
        <p:nvSpPr>
          <p:cNvPr id="8" name="Subtitle 7">
            <a:extLst>
              <a:ext uri="{FF2B5EF4-FFF2-40B4-BE49-F238E27FC236}">
                <a16:creationId xmlns:a16="http://schemas.microsoft.com/office/drawing/2014/main" id="{236D8E61-D29B-CD1D-049D-36B3D7F9CE11}"/>
              </a:ext>
            </a:extLst>
          </p:cNvPr>
          <p:cNvSpPr>
            <a:spLocks noGrp="1"/>
          </p:cNvSpPr>
          <p:nvPr>
            <p:ph type="subTitle" idx="1"/>
          </p:nvPr>
        </p:nvSpPr>
        <p:spPr>
          <a:xfrm>
            <a:off x="2889534" y="4938009"/>
            <a:ext cx="1549153" cy="588145"/>
          </a:xfrm>
        </p:spPr>
        <p:txBody>
          <a:bodyPr>
            <a:normAutofit/>
          </a:bodyPr>
          <a:lstStyle/>
          <a:p>
            <a:r>
              <a:rPr lang="es-ES_tradnl" sz="1800" dirty="0"/>
              <a:t>Módulo 14</a:t>
            </a:r>
            <a:endParaRPr lang="en-US" sz="1800" dirty="0"/>
          </a:p>
        </p:txBody>
      </p:sp>
      <p:pic>
        <p:nvPicPr>
          <p:cNvPr id="14" name="Picture 13" descr="Imagen icónica del Módulo 14. Árbol con sus hojas en forma de signo de dólar que se las lleva el viento.">
            <a:extLst>
              <a:ext uri="{FF2B5EF4-FFF2-40B4-BE49-F238E27FC236}">
                <a16:creationId xmlns:a16="http://schemas.microsoft.com/office/drawing/2014/main" id="{3AF091B5-E317-52B2-A0E3-143AD90CF8FB}"/>
              </a:ext>
            </a:extLst>
          </p:cNvPr>
          <p:cNvPicPr>
            <a:picLocks noChangeAspect="1"/>
          </p:cNvPicPr>
          <p:nvPr/>
        </p:nvPicPr>
        <p:blipFill>
          <a:blip r:embed="rId2"/>
          <a:stretch>
            <a:fillRect/>
          </a:stretch>
        </p:blipFill>
        <p:spPr>
          <a:xfrm>
            <a:off x="1476864" y="-3877"/>
            <a:ext cx="6190271" cy="4610837"/>
          </a:xfrm>
          <a:prstGeom prst="rect">
            <a:avLst/>
          </a:prstGeom>
        </p:spPr>
      </p:pic>
      <p:pic>
        <p:nvPicPr>
          <p:cNvPr id="10" name="Picture 9" descr="Logotipo de Money Smart&#10;">
            <a:extLst>
              <a:ext uri="{FF2B5EF4-FFF2-40B4-BE49-F238E27FC236}">
                <a16:creationId xmlns:a16="http://schemas.microsoft.com/office/drawing/2014/main" id="{41A4BA68-8A32-85BF-BE10-C40CEA923E1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03184" y="5093106"/>
            <a:ext cx="1124400" cy="1124400"/>
          </a:xfrm>
          <a:prstGeom prst="rect">
            <a:avLst/>
          </a:prstGeom>
        </p:spPr>
      </p:pic>
      <p:sp>
        <p:nvSpPr>
          <p:cNvPr id="9" name="Rectangle 8">
            <a:extLst>
              <a:ext uri="{FF2B5EF4-FFF2-40B4-BE49-F238E27FC236}">
                <a16:creationId xmlns:a16="http://schemas.microsoft.com/office/drawing/2014/main" id="{A770F94C-813C-188B-F55A-9B6CE80B7F71}"/>
              </a:ext>
            </a:extLst>
          </p:cNvPr>
          <p:cNvSpPr/>
          <p:nvPr/>
        </p:nvSpPr>
        <p:spPr>
          <a:xfrm>
            <a:off x="1403184" y="6378742"/>
            <a:ext cx="1530740" cy="276999"/>
          </a:xfrm>
          <a:prstGeom prst="rect">
            <a:avLst/>
          </a:prstGeom>
        </p:spPr>
        <p:txBody>
          <a:bodyPr wrap="none">
            <a:spAutoFit/>
          </a:bodyPr>
          <a:lstStyle/>
          <a:p>
            <a:r>
              <a:rPr lang="es-ES_tradnl" sz="1200" dirty="0"/>
              <a:t>Septiembre de 2018</a:t>
            </a:r>
            <a:endParaRPr lang="en-US" sz="1200" i="0" dirty="0"/>
          </a:p>
        </p:txBody>
      </p:sp>
      <p:sp>
        <p:nvSpPr>
          <p:cNvPr id="4" name="Slide Number Placeholder 3">
            <a:extLst>
              <a:ext uri="{FF2B5EF4-FFF2-40B4-BE49-F238E27FC236}">
                <a16:creationId xmlns:a16="http://schemas.microsoft.com/office/drawing/2014/main" id="{18130CF0-E01F-1D5F-153C-268E62DDF552}"/>
              </a:ext>
            </a:extLst>
          </p:cNvPr>
          <p:cNvSpPr>
            <a:spLocks noGrp="1"/>
          </p:cNvSpPr>
          <p:nvPr>
            <p:ph type="sldNum" sz="quarter" idx="12"/>
          </p:nvPr>
        </p:nvSpPr>
        <p:spPr/>
        <p:txBody>
          <a:bodyPr/>
          <a:lstStyle/>
          <a:p>
            <a:fld id="{AF83BEB6-139A-B746-BC33-1F5B6187E651}" type="slidenum">
              <a:rPr lang="en-US" smtClean="0"/>
              <a:t>1</a:t>
            </a:fld>
            <a:endParaRPr lang="en-US" dirty="0"/>
          </a:p>
        </p:txBody>
      </p:sp>
    </p:spTree>
    <p:extLst>
      <p:ext uri="{BB962C8B-B14F-4D97-AF65-F5344CB8AC3E}">
        <p14:creationId xmlns:p14="http://schemas.microsoft.com/office/powerpoint/2010/main" val="30530978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658092"/>
            <a:ext cx="8456286" cy="881682"/>
          </a:xfrm>
        </p:spPr>
        <p:txBody>
          <a:bodyPr/>
          <a:lstStyle/>
          <a:p>
            <a:r>
              <a:rPr lang="es-ES_tradnl" dirty="0"/>
              <a:t>Ahorre dinero en un</a:t>
            </a:r>
            <a:r>
              <a:rPr lang="en-US" dirty="0"/>
              <a:t/>
            </a:r>
            <a:br>
              <a:rPr lang="en-US" dirty="0"/>
            </a:br>
            <a:r>
              <a:rPr lang="es-ES_tradnl" dirty="0"/>
              <a:t>Fondo de ahorro de emergencia</a:t>
            </a:r>
          </a:p>
        </p:txBody>
      </p:sp>
      <p:sp>
        <p:nvSpPr>
          <p:cNvPr id="3" name="Content Placeholder 2"/>
          <p:cNvSpPr>
            <a:spLocks noGrp="1"/>
          </p:cNvSpPr>
          <p:nvPr>
            <p:ph idx="1"/>
          </p:nvPr>
        </p:nvSpPr>
        <p:spPr>
          <a:xfrm>
            <a:off x="577986" y="1539773"/>
            <a:ext cx="4749918" cy="4586389"/>
          </a:xfrm>
        </p:spPr>
        <p:txBody>
          <a:bodyPr>
            <a:normAutofit/>
          </a:bodyPr>
          <a:lstStyle/>
          <a:p>
            <a:pPr marL="0" indent="0">
              <a:buNone/>
            </a:pPr>
            <a:r>
              <a:rPr lang="es-ES_tradnl" sz="3200" dirty="0"/>
              <a:t>¿Por qué tener un fondo de ahorro de emergencia?</a:t>
            </a:r>
          </a:p>
        </p:txBody>
      </p:sp>
      <p:sp>
        <p:nvSpPr>
          <p:cNvPr id="4" name="Rectangular Callout 3" descr="signo de interrogación negro sobre un fondo cuadrado azul&#10;"/>
          <p:cNvSpPr/>
          <p:nvPr/>
        </p:nvSpPr>
        <p:spPr>
          <a:xfrm>
            <a:off x="5327904" y="2093590"/>
            <a:ext cx="2450592" cy="2278597"/>
          </a:xfrm>
          <a:prstGeom prst="wedgeRectCallout">
            <a:avLst>
              <a:gd name="adj1" fmla="val -33768"/>
              <a:gd name="adj2" fmla="val 76303"/>
            </a:avLst>
          </a:prstGeom>
          <a:solidFill>
            <a:schemeClr val="tx2">
              <a:lumMod val="20000"/>
              <a:lumOff val="8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600" dirty="0">
                <a:solidFill>
                  <a:schemeClr val="tx1"/>
                </a:solidFill>
                <a:latin typeface="Arial Rounded MT Bold" panose="020F0704030504030204" pitchFamily="34" charset="0"/>
              </a:rPr>
              <a:t>?</a:t>
            </a:r>
          </a:p>
        </p:txBody>
      </p:sp>
      <p:sp>
        <p:nvSpPr>
          <p:cNvPr id="7" name="Slide Number Placeholder 6"/>
          <p:cNvSpPr>
            <a:spLocks noGrp="1"/>
          </p:cNvSpPr>
          <p:nvPr>
            <p:ph type="sldNum" sz="quarter" idx="4"/>
          </p:nvPr>
        </p:nvSpPr>
        <p:spPr/>
        <p:txBody>
          <a:bodyPr/>
          <a:lstStyle/>
          <a:p>
            <a:fld id="{AF83BEB6-139A-B746-BC33-1F5B6187E651}" type="slidenum">
              <a:rPr lang="en-US" smtClean="0"/>
              <a:t>10</a:t>
            </a:fld>
            <a:endParaRPr lang="en-US" dirty="0"/>
          </a:p>
        </p:txBody>
      </p:sp>
    </p:spTree>
    <p:extLst>
      <p:ext uri="{BB962C8B-B14F-4D97-AF65-F5344CB8AC3E}">
        <p14:creationId xmlns:p14="http://schemas.microsoft.com/office/powerpoint/2010/main" val="23173674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434356"/>
            <a:ext cx="7499213" cy="881682"/>
          </a:xfrm>
        </p:spPr>
        <p:txBody>
          <a:bodyPr/>
          <a:lstStyle/>
          <a:p>
            <a:r>
              <a:rPr lang="es-ES_tradnl" dirty="0"/>
              <a:t>Establecer un fondo de ahorro de emergencia</a:t>
            </a:r>
          </a:p>
        </p:txBody>
      </p:sp>
      <p:sp>
        <p:nvSpPr>
          <p:cNvPr id="3" name="Content Placeholder 2"/>
          <p:cNvSpPr>
            <a:spLocks noGrp="1"/>
          </p:cNvSpPr>
          <p:nvPr>
            <p:ph idx="1"/>
          </p:nvPr>
        </p:nvSpPr>
        <p:spPr/>
        <p:txBody>
          <a:bodyPr>
            <a:noAutofit/>
          </a:bodyPr>
          <a:lstStyle/>
          <a:p>
            <a:pPr lvl="0">
              <a:lnSpc>
                <a:spcPct val="100000"/>
              </a:lnSpc>
              <a:spcAft>
                <a:spcPts val="1800"/>
              </a:spcAft>
              <a:buFont typeface="Wingdings" panose="05000000000000000000" pitchFamily="2" charset="2"/>
              <a:buChar char="§"/>
            </a:pPr>
            <a:r>
              <a:rPr lang="es-ES_tradnl" sz="3200" dirty="0"/>
              <a:t>Establecer objetivos realistas</a:t>
            </a:r>
          </a:p>
          <a:p>
            <a:pPr lvl="0">
              <a:lnSpc>
                <a:spcPct val="100000"/>
              </a:lnSpc>
              <a:spcAft>
                <a:spcPts val="1800"/>
              </a:spcAft>
              <a:buFont typeface="Wingdings" panose="05000000000000000000" pitchFamily="2" charset="2"/>
              <a:buChar char="§"/>
            </a:pPr>
            <a:r>
              <a:rPr lang="es-ES_tradnl" sz="3200" dirty="0"/>
              <a:t>Lleva tiempo y compromiso.</a:t>
            </a:r>
          </a:p>
          <a:p>
            <a:pPr lvl="0">
              <a:lnSpc>
                <a:spcPct val="100000"/>
              </a:lnSpc>
              <a:spcAft>
                <a:spcPts val="1800"/>
              </a:spcAft>
              <a:buFont typeface="Wingdings" panose="05000000000000000000" pitchFamily="2" charset="2"/>
              <a:buChar char="§"/>
            </a:pPr>
            <a:r>
              <a:rPr lang="es-ES_tradnl" sz="3200" dirty="0"/>
              <a:t>Es un ciclo.</a:t>
            </a:r>
          </a:p>
          <a:p>
            <a:pPr lvl="0">
              <a:lnSpc>
                <a:spcPct val="100000"/>
              </a:lnSpc>
              <a:spcAft>
                <a:spcPts val="1800"/>
              </a:spcAft>
              <a:buFont typeface="Wingdings" panose="05000000000000000000" pitchFamily="2" charset="2"/>
              <a:buChar char="§"/>
            </a:pPr>
            <a:r>
              <a:rPr lang="es-ES_tradnl" sz="3200" dirty="0"/>
              <a:t>Vale la pena hacerlo.</a:t>
            </a:r>
          </a:p>
          <a:p>
            <a:pPr lvl="0">
              <a:lnSpc>
                <a:spcPct val="100000"/>
              </a:lnSpc>
              <a:spcAft>
                <a:spcPts val="1800"/>
              </a:spcAft>
              <a:buFont typeface="Wingdings" panose="05000000000000000000" pitchFamily="2" charset="2"/>
              <a:buChar char="§"/>
            </a:pPr>
            <a:r>
              <a:rPr lang="es-ES_tradnl" sz="3200" dirty="0"/>
              <a:t>Es un paso importante para mejorar la solidez y estabilidad financieras.</a:t>
            </a:r>
          </a:p>
        </p:txBody>
      </p:sp>
      <p:pic>
        <p:nvPicPr>
          <p:cNvPr id="5" name="Picture 2" descr="flechas superpuestas en un círculo; una rojo, una azul, una verde&#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20009" y="2269065"/>
            <a:ext cx="2565004" cy="2565004"/>
          </a:xfrm>
          <a:prstGeom prst="rect">
            <a:avLst/>
          </a:prstGeom>
          <a:noFill/>
          <a:extLst>
            <a:ext uri="{909E8E84-426E-40DD-AFC4-6F175D3DCCD1}">
              <a14:hiddenFill xmlns:a14="http://schemas.microsoft.com/office/drawing/2010/main">
                <a:solidFill>
                  <a:srgbClr val="FFFFFF"/>
                </a:solidFill>
              </a14:hiddenFill>
            </a:ext>
          </a:extLst>
        </p:spPr>
      </p:pic>
      <p:sp>
        <p:nvSpPr>
          <p:cNvPr id="7" name="Slide Number Placeholder 6"/>
          <p:cNvSpPr>
            <a:spLocks noGrp="1"/>
          </p:cNvSpPr>
          <p:nvPr>
            <p:ph type="sldNum" sz="quarter" idx="4"/>
          </p:nvPr>
        </p:nvSpPr>
        <p:spPr/>
        <p:txBody>
          <a:bodyPr/>
          <a:lstStyle/>
          <a:p>
            <a:fld id="{AF83BEB6-139A-B746-BC33-1F5B6187E651}" type="slidenum">
              <a:rPr lang="en-US" smtClean="0"/>
              <a:t>11</a:t>
            </a:fld>
            <a:endParaRPr lang="en-US" dirty="0"/>
          </a:p>
        </p:txBody>
      </p:sp>
    </p:spTree>
    <p:extLst>
      <p:ext uri="{BB962C8B-B14F-4D97-AF65-F5344CB8AC3E}">
        <p14:creationId xmlns:p14="http://schemas.microsoft.com/office/powerpoint/2010/main" val="29093034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6376" y="434356"/>
            <a:ext cx="7818024" cy="881682"/>
          </a:xfrm>
        </p:spPr>
        <p:txBody>
          <a:bodyPr anchor="t"/>
          <a:lstStyle/>
          <a:p>
            <a:r>
              <a:rPr lang="es-ES_tradnl" dirty="0"/>
              <a:t>Guarde algo de efectivo en un lugar seguro</a:t>
            </a:r>
          </a:p>
        </p:txBody>
      </p:sp>
      <p:sp>
        <p:nvSpPr>
          <p:cNvPr id="3" name="Content Placeholder 2"/>
          <p:cNvSpPr>
            <a:spLocks noGrp="1"/>
          </p:cNvSpPr>
          <p:nvPr>
            <p:ph idx="1"/>
          </p:nvPr>
        </p:nvSpPr>
        <p:spPr>
          <a:xfrm>
            <a:off x="716377" y="1647825"/>
            <a:ext cx="7499214" cy="4715790"/>
          </a:xfrm>
        </p:spPr>
        <p:txBody>
          <a:bodyPr>
            <a:normAutofit fontScale="85000" lnSpcReduction="20000"/>
          </a:bodyPr>
          <a:lstStyle/>
          <a:p>
            <a:pPr>
              <a:lnSpc>
                <a:spcPct val="110000"/>
              </a:lnSpc>
              <a:buFont typeface="Wingdings" panose="05000000000000000000" pitchFamily="2" charset="2"/>
              <a:buChar char="§"/>
            </a:pPr>
            <a:r>
              <a:rPr lang="es-ES_tradnl" sz="3200" dirty="0"/>
              <a:t>El efectivo puede ser la </a:t>
            </a:r>
            <a:br>
              <a:rPr lang="es-ES_tradnl" sz="3200" dirty="0"/>
            </a:br>
            <a:r>
              <a:rPr lang="es-ES_tradnl" sz="3200" dirty="0"/>
              <a:t>única opción justo después </a:t>
            </a:r>
            <a:br>
              <a:rPr lang="es-ES_tradnl" sz="3200" dirty="0"/>
            </a:br>
            <a:r>
              <a:rPr lang="es-ES_tradnl" sz="3200" dirty="0"/>
              <a:t>de un desastre</a:t>
            </a:r>
          </a:p>
          <a:p>
            <a:pPr>
              <a:lnSpc>
                <a:spcPct val="110000"/>
              </a:lnSpc>
              <a:buFont typeface="Wingdings" panose="05000000000000000000" pitchFamily="2" charset="2"/>
              <a:buChar char="§"/>
            </a:pPr>
            <a:r>
              <a:rPr lang="es-ES_tradnl" sz="3200" dirty="0"/>
              <a:t>Guarde algo de efectivo en </a:t>
            </a:r>
            <a:br>
              <a:rPr lang="es-ES_tradnl" sz="3200" dirty="0"/>
            </a:br>
            <a:r>
              <a:rPr lang="es-ES_tradnl" sz="3200" dirty="0"/>
              <a:t>un lugar seguro donde pueda </a:t>
            </a:r>
            <a:br>
              <a:rPr lang="es-ES_tradnl" sz="3200" dirty="0"/>
            </a:br>
            <a:r>
              <a:rPr lang="es-ES_tradnl" sz="3200" dirty="0"/>
              <a:t>acceder a él rápidamente</a:t>
            </a:r>
          </a:p>
          <a:p>
            <a:pPr>
              <a:lnSpc>
                <a:spcPct val="110000"/>
              </a:lnSpc>
              <a:buFont typeface="Wingdings" panose="05000000000000000000" pitchFamily="2" charset="2"/>
              <a:buChar char="§"/>
            </a:pPr>
            <a:r>
              <a:rPr lang="es-ES_tradnl" sz="3200" dirty="0"/>
              <a:t>Es posible que desee guardarlo </a:t>
            </a:r>
            <a:br>
              <a:rPr lang="es-ES_tradnl" sz="3200" dirty="0"/>
            </a:br>
            <a:r>
              <a:rPr lang="es-ES_tradnl" sz="3200" dirty="0"/>
              <a:t>en un kit de emergencia más grande (“Go bags”, “Bug Out Bags” o BOB)</a:t>
            </a:r>
          </a:p>
          <a:p>
            <a:pPr>
              <a:lnSpc>
                <a:spcPct val="110000"/>
              </a:lnSpc>
              <a:buFont typeface="Wingdings" panose="05000000000000000000" pitchFamily="2" charset="2"/>
              <a:buChar char="§"/>
            </a:pPr>
            <a:r>
              <a:rPr lang="es-ES_tradnl" sz="3200" dirty="0"/>
              <a:t>No guarde más efectivo del necesario</a:t>
            </a:r>
          </a:p>
          <a:p>
            <a:pPr marL="457200" lvl="1" indent="0">
              <a:lnSpc>
                <a:spcPct val="110000"/>
              </a:lnSpc>
              <a:buNone/>
            </a:pPr>
            <a:endParaRPr lang="en-US" dirty="0"/>
          </a:p>
        </p:txBody>
      </p:sp>
      <p:grpSp>
        <p:nvGrpSpPr>
          <p:cNvPr id="8" name="Group 7" descr="alcancía con gafas en una caja fuerte cerrada con una ventana transparente. La caja fuerte tiene el texto:: Rompa el vidrio en caso de emergencia.&#10;">
            <a:extLst>
              <a:ext uri="{FF2B5EF4-FFF2-40B4-BE49-F238E27FC236}">
                <a16:creationId xmlns:a16="http://schemas.microsoft.com/office/drawing/2014/main" id="{2443E84C-83C2-4503-9AF4-AE1A58B1B40B}"/>
              </a:ext>
            </a:extLst>
          </p:cNvPr>
          <p:cNvGrpSpPr/>
          <p:nvPr/>
        </p:nvGrpSpPr>
        <p:grpSpPr>
          <a:xfrm>
            <a:off x="5648980" y="1445478"/>
            <a:ext cx="2987040" cy="2791968"/>
            <a:chOff x="5648980" y="1445478"/>
            <a:chExt cx="2987040" cy="2791968"/>
          </a:xfrm>
        </p:grpSpPr>
        <p:pic>
          <p:nvPicPr>
            <p:cNvPr id="5" name="Picture 4" descr="piggy bank with glasses in a locked safe with a clear window. Safe reads: Break Glass in Case of Emergency."/>
            <p:cNvPicPr>
              <a:picLocks noChangeAspect="1"/>
            </p:cNvPicPr>
            <p:nvPr/>
          </p:nvPicPr>
          <p:blipFill rotWithShape="1">
            <a:blip r:embed="rId2">
              <a:extLst>
                <a:ext uri="{28A0092B-C50C-407E-A947-70E740481C1C}">
                  <a14:useLocalDpi xmlns:a14="http://schemas.microsoft.com/office/drawing/2010/main" val="0"/>
                </a:ext>
              </a:extLst>
            </a:blip>
            <a:srcRect l="27179" t="18212" r="26613" b="16938"/>
            <a:stretch/>
          </p:blipFill>
          <p:spPr>
            <a:xfrm>
              <a:off x="5648980" y="1445478"/>
              <a:ext cx="2987040" cy="2791968"/>
            </a:xfrm>
            <a:prstGeom prst="rect">
              <a:avLst/>
            </a:prstGeom>
          </p:spPr>
        </p:pic>
        <p:sp>
          <p:nvSpPr>
            <p:cNvPr id="7" name="TextBox 6">
              <a:extLst>
                <a:ext uri="{FF2B5EF4-FFF2-40B4-BE49-F238E27FC236}">
                  <a16:creationId xmlns:a16="http://schemas.microsoft.com/office/drawing/2014/main" id="{86AD0997-A436-409D-B937-C25BF973BD02}"/>
                </a:ext>
              </a:extLst>
            </p:cNvPr>
            <p:cNvSpPr txBox="1"/>
            <p:nvPr/>
          </p:nvSpPr>
          <p:spPr>
            <a:xfrm>
              <a:off x="6419850" y="1581150"/>
              <a:ext cx="1795741" cy="430887"/>
            </a:xfrm>
            <a:prstGeom prst="rect">
              <a:avLst/>
            </a:prstGeom>
            <a:solidFill>
              <a:srgbClr val="DA0000"/>
            </a:solidFill>
          </p:spPr>
          <p:txBody>
            <a:bodyPr wrap="square" rtlCol="0">
              <a:spAutoFit/>
            </a:bodyPr>
            <a:lstStyle/>
            <a:p>
              <a:pPr algn="ctr"/>
              <a:r>
                <a:rPr lang="en-US" sz="1100" b="1" dirty="0">
                  <a:solidFill>
                    <a:schemeClr val="bg1">
                      <a:lumMod val="95000"/>
                    </a:schemeClr>
                  </a:solidFill>
                  <a:latin typeface="Aharoni" panose="02010803020104030203" pitchFamily="2" charset="-79"/>
                  <a:cs typeface="Aharoni" panose="02010803020104030203" pitchFamily="2" charset="-79"/>
                </a:rPr>
                <a:t>ROMPA EL VIDRIO EN CASO DE EMERGENCIA</a:t>
              </a:r>
            </a:p>
          </p:txBody>
        </p:sp>
      </p:grpSp>
      <p:sp>
        <p:nvSpPr>
          <p:cNvPr id="9" name="Slide Number Placeholder 8"/>
          <p:cNvSpPr>
            <a:spLocks noGrp="1"/>
          </p:cNvSpPr>
          <p:nvPr>
            <p:ph type="sldNum" sz="quarter" idx="4"/>
          </p:nvPr>
        </p:nvSpPr>
        <p:spPr/>
        <p:txBody>
          <a:bodyPr/>
          <a:lstStyle/>
          <a:p>
            <a:fld id="{AF83BEB6-139A-B746-BC33-1F5B6187E651}" type="slidenum">
              <a:rPr lang="en-US" smtClean="0"/>
              <a:t>12</a:t>
            </a:fld>
            <a:endParaRPr lang="en-US" dirty="0"/>
          </a:p>
        </p:txBody>
      </p:sp>
    </p:spTree>
    <p:extLst>
      <p:ext uri="{BB962C8B-B14F-4D97-AF65-F5344CB8AC3E}">
        <p14:creationId xmlns:p14="http://schemas.microsoft.com/office/powerpoint/2010/main" val="34610993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
          <p:cNvSpPr>
            <a:spLocks noGrp="1" noChangeArrowheads="1"/>
          </p:cNvSpPr>
          <p:nvPr>
            <p:ph type="title"/>
          </p:nvPr>
        </p:nvSpPr>
        <p:spPr>
          <a:xfrm>
            <a:off x="675674" y="434356"/>
            <a:ext cx="8041605" cy="881682"/>
          </a:xfrm>
        </p:spPr>
        <p:txBody>
          <a:bodyPr>
            <a:noAutofit/>
          </a:bodyPr>
          <a:lstStyle/>
          <a:p>
            <a:pPr lvl="0"/>
            <a:r>
              <a:rPr lang="es-ES_tradnl" altLang="en-US" dirty="0"/>
              <a:t>Inscríbase para recibir depósitos directos</a:t>
            </a:r>
          </a:p>
        </p:txBody>
      </p:sp>
      <p:sp>
        <p:nvSpPr>
          <p:cNvPr id="9" name="Rectangle 2"/>
          <p:cNvSpPr>
            <a:spLocks noGrp="1" noChangeArrowheads="1"/>
          </p:cNvSpPr>
          <p:nvPr>
            <p:ph idx="1"/>
          </p:nvPr>
        </p:nvSpPr>
        <p:spPr>
          <a:xfrm>
            <a:off x="675674" y="1316038"/>
            <a:ext cx="7401525" cy="4810125"/>
          </a:xfrm>
        </p:spPr>
        <p:txBody>
          <a:bodyPr/>
          <a:lstStyle/>
          <a:p>
            <a:pPr lvl="0">
              <a:lnSpc>
                <a:spcPct val="100000"/>
              </a:lnSpc>
              <a:spcAft>
                <a:spcPts val="600"/>
              </a:spcAft>
              <a:buFont typeface="Wingdings" panose="05000000000000000000" pitchFamily="2" charset="2"/>
              <a:buChar char="§"/>
            </a:pPr>
            <a:r>
              <a:rPr lang="es-ES_tradnl" altLang="en-US" sz="3200" dirty="0"/>
              <a:t>Con el depósito directo, su cheque de pago, pensión y beneficios públicos van directamente a su cuenta en una institución financiera</a:t>
            </a:r>
          </a:p>
          <a:p>
            <a:pPr lvl="0">
              <a:lnSpc>
                <a:spcPct val="100000"/>
              </a:lnSpc>
              <a:spcAft>
                <a:spcPts val="600"/>
              </a:spcAft>
              <a:buFont typeface="Wingdings" panose="05000000000000000000" pitchFamily="2" charset="2"/>
              <a:buChar char="§"/>
            </a:pPr>
            <a:r>
              <a:rPr lang="es-ES_tradnl" altLang="en-US" sz="3200" dirty="0"/>
              <a:t>Le ayuda a tener acceso a ingresos importantes durante un desastre</a:t>
            </a:r>
          </a:p>
          <a:p>
            <a:pPr lvl="0">
              <a:lnSpc>
                <a:spcPct val="100000"/>
              </a:lnSpc>
              <a:spcAft>
                <a:spcPts val="600"/>
              </a:spcAft>
              <a:buFont typeface="Wingdings" panose="05000000000000000000" pitchFamily="2" charset="2"/>
              <a:buChar char="§"/>
            </a:pPr>
            <a:r>
              <a:rPr lang="es-ES_tradnl" altLang="en-US" sz="3200" dirty="0"/>
              <a:t>Si aún no tiene una cuenta, puede considerar una</a:t>
            </a:r>
          </a:p>
          <a:p>
            <a:pPr marL="0" lvl="0" indent="0">
              <a:spcAft>
                <a:spcPts val="600"/>
              </a:spcAft>
              <a:buNone/>
            </a:pPr>
            <a:endParaRPr lang="en-US" altLang="en-US" dirty="0"/>
          </a:p>
        </p:txBody>
      </p:sp>
      <p:sp>
        <p:nvSpPr>
          <p:cNvPr id="7" name="Slide Number Placeholder 6"/>
          <p:cNvSpPr>
            <a:spLocks noGrp="1"/>
          </p:cNvSpPr>
          <p:nvPr>
            <p:ph type="sldNum" sz="quarter" idx="4"/>
          </p:nvPr>
        </p:nvSpPr>
        <p:spPr/>
        <p:txBody>
          <a:bodyPr/>
          <a:lstStyle/>
          <a:p>
            <a:fld id="{AF83BEB6-139A-B746-BC33-1F5B6187E651}" type="slidenum">
              <a:rPr lang="en-US" smtClean="0"/>
              <a:t>13</a:t>
            </a:fld>
            <a:endParaRPr lang="en-US" dirty="0"/>
          </a:p>
        </p:txBody>
      </p:sp>
    </p:spTree>
    <p:extLst>
      <p:ext uri="{BB962C8B-B14F-4D97-AF65-F5344CB8AC3E}">
        <p14:creationId xmlns:p14="http://schemas.microsoft.com/office/powerpoint/2010/main" val="32603803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
          <p:cNvSpPr>
            <a:spLocks noGrp="1" noChangeArrowheads="1"/>
          </p:cNvSpPr>
          <p:nvPr>
            <p:ph type="title"/>
          </p:nvPr>
        </p:nvSpPr>
        <p:spPr>
          <a:xfrm>
            <a:off x="716378" y="399954"/>
            <a:ext cx="7824951" cy="926132"/>
          </a:xfrm>
        </p:spPr>
        <p:txBody>
          <a:bodyPr>
            <a:noAutofit/>
          </a:bodyPr>
          <a:lstStyle/>
          <a:p>
            <a:pPr lvl="0"/>
            <a:r>
              <a:rPr lang="es-ES_tradnl" altLang="en-US" sz="2800" dirty="0"/>
              <a:t>Considere la posibilidad de establecer una cuenta de servicios bancarios en línea o móviles</a:t>
            </a:r>
          </a:p>
        </p:txBody>
      </p:sp>
      <p:sp>
        <p:nvSpPr>
          <p:cNvPr id="6" name="Rectangle 2" descr="hands holding a mobile phone. Face of mobile phone reads &quot;Mobile Banking, Login, Password, Submit."/>
          <p:cNvSpPr>
            <a:spLocks noGrp="1" noChangeArrowheads="1"/>
          </p:cNvSpPr>
          <p:nvPr>
            <p:ph idx="1"/>
          </p:nvPr>
        </p:nvSpPr>
        <p:spPr>
          <a:xfrm>
            <a:off x="716378" y="1326086"/>
            <a:ext cx="7360822" cy="4800077"/>
          </a:xfrm>
        </p:spPr>
        <p:txBody>
          <a:bodyPr>
            <a:normAutofit lnSpcReduction="10000"/>
          </a:bodyPr>
          <a:lstStyle/>
          <a:p>
            <a:pPr lvl="0">
              <a:lnSpc>
                <a:spcPct val="100000"/>
              </a:lnSpc>
              <a:spcAft>
                <a:spcPts val="600"/>
              </a:spcAft>
              <a:buFont typeface="Wingdings" panose="05000000000000000000" pitchFamily="2" charset="2"/>
              <a:buChar char="§"/>
            </a:pPr>
            <a:r>
              <a:rPr lang="es-ES_tradnl" altLang="en-US" sz="3200" dirty="0"/>
              <a:t>Su institución financiera puede no estar disponible temporalmente</a:t>
            </a:r>
          </a:p>
          <a:p>
            <a:pPr lvl="0">
              <a:lnSpc>
                <a:spcPct val="100000"/>
              </a:lnSpc>
              <a:spcAft>
                <a:spcPts val="600"/>
              </a:spcAft>
              <a:buFont typeface="Wingdings" panose="05000000000000000000" pitchFamily="2" charset="2"/>
              <a:buChar char="§"/>
            </a:pPr>
            <a:r>
              <a:rPr lang="es-ES_tradnl" altLang="en-US" sz="3200" dirty="0"/>
              <a:t>Servicios bancarios en </a:t>
            </a:r>
            <a:br>
              <a:rPr lang="es-ES_tradnl" altLang="en-US" sz="3200" dirty="0"/>
            </a:br>
            <a:r>
              <a:rPr lang="es-ES_tradnl" altLang="en-US" sz="3200" dirty="0"/>
              <a:t>línea y móviles</a:t>
            </a:r>
          </a:p>
          <a:p>
            <a:pPr lvl="1">
              <a:lnSpc>
                <a:spcPct val="100000"/>
              </a:lnSpc>
            </a:pPr>
            <a:r>
              <a:rPr lang="es-ES_tradnl" altLang="en-US" sz="2800" dirty="0"/>
              <a:t>Pagar las cuentas</a:t>
            </a:r>
          </a:p>
          <a:p>
            <a:pPr lvl="1">
              <a:lnSpc>
                <a:spcPct val="100000"/>
              </a:lnSpc>
            </a:pPr>
            <a:r>
              <a:rPr lang="es-ES_tradnl" altLang="en-US" sz="2800" dirty="0"/>
              <a:t>Depositar cheques</a:t>
            </a:r>
          </a:p>
          <a:p>
            <a:pPr lvl="1">
              <a:lnSpc>
                <a:spcPct val="100000"/>
              </a:lnSpc>
            </a:pPr>
            <a:r>
              <a:rPr lang="es-ES_tradnl" altLang="en-US" sz="2800" dirty="0"/>
              <a:t>Realizar otras transacciones a</a:t>
            </a:r>
            <a:br>
              <a:rPr lang="es-ES_tradnl" altLang="en-US" sz="2800" dirty="0"/>
            </a:br>
            <a:r>
              <a:rPr lang="es-ES_tradnl" altLang="en-US" sz="2800" dirty="0"/>
              <a:t>través de un navegador en línea o una aplicación telefónica</a:t>
            </a:r>
          </a:p>
          <a:p>
            <a:pPr lvl="1">
              <a:lnSpc>
                <a:spcPct val="100000"/>
              </a:lnSpc>
            </a:pPr>
            <a:r>
              <a:rPr lang="es-ES_tradnl" altLang="en-US" sz="2800" dirty="0"/>
              <a:t>Comunicarse con su institución financiera</a:t>
            </a:r>
          </a:p>
        </p:txBody>
      </p:sp>
      <p:pic>
        <p:nvPicPr>
          <p:cNvPr id="4" name="Picture 3" descr="manos sosteniendo un teléfono móvil. La pantalla del teléfono móvil dice Banca móvil, Nombre de usuario, Contraseña, Enviar.">
            <a:extLst>
              <a:ext uri="{FF2B5EF4-FFF2-40B4-BE49-F238E27FC236}">
                <a16:creationId xmlns:a16="http://schemas.microsoft.com/office/drawing/2014/main" id="{018E7A41-DAA4-4501-8146-8D2062454770}"/>
              </a:ext>
            </a:extLst>
          </p:cNvPr>
          <p:cNvPicPr>
            <a:picLocks noChangeAspect="1"/>
          </p:cNvPicPr>
          <p:nvPr/>
        </p:nvPicPr>
        <p:blipFill>
          <a:blip r:embed="rId2"/>
          <a:stretch>
            <a:fillRect/>
          </a:stretch>
        </p:blipFill>
        <p:spPr>
          <a:xfrm>
            <a:off x="5901161" y="1947783"/>
            <a:ext cx="2816119" cy="2688114"/>
          </a:xfrm>
          <a:prstGeom prst="rect">
            <a:avLst/>
          </a:prstGeom>
        </p:spPr>
      </p:pic>
      <p:sp>
        <p:nvSpPr>
          <p:cNvPr id="10" name="Slide Number Placeholder 9"/>
          <p:cNvSpPr>
            <a:spLocks noGrp="1"/>
          </p:cNvSpPr>
          <p:nvPr>
            <p:ph type="sldNum" sz="quarter" idx="4"/>
          </p:nvPr>
        </p:nvSpPr>
        <p:spPr/>
        <p:txBody>
          <a:bodyPr/>
          <a:lstStyle/>
          <a:p>
            <a:fld id="{AF83BEB6-139A-B746-BC33-1F5B6187E651}" type="slidenum">
              <a:rPr lang="en-US" smtClean="0"/>
              <a:t>14</a:t>
            </a:fld>
            <a:endParaRPr lang="en-US" dirty="0"/>
          </a:p>
        </p:txBody>
      </p:sp>
    </p:spTree>
    <p:extLst>
      <p:ext uri="{BB962C8B-B14F-4D97-AF65-F5344CB8AC3E}">
        <p14:creationId xmlns:p14="http://schemas.microsoft.com/office/powerpoint/2010/main" val="204331953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1956" y="434356"/>
            <a:ext cx="7385243" cy="881682"/>
          </a:xfrm>
        </p:spPr>
        <p:txBody>
          <a:bodyPr>
            <a:noAutofit/>
          </a:bodyPr>
          <a:lstStyle/>
          <a:p>
            <a:r>
              <a:rPr lang="es-ES_tradnl" dirty="0"/>
              <a:t>Mantenga los documentos financieros y la información en un lugar seguro</a:t>
            </a:r>
          </a:p>
        </p:txBody>
      </p:sp>
      <p:sp>
        <p:nvSpPr>
          <p:cNvPr id="4" name="Content Placeholder 3"/>
          <p:cNvSpPr>
            <a:spLocks noGrp="1"/>
          </p:cNvSpPr>
          <p:nvPr>
            <p:ph idx="1"/>
          </p:nvPr>
        </p:nvSpPr>
        <p:spPr>
          <a:xfrm>
            <a:off x="691956" y="1316039"/>
            <a:ext cx="7994844" cy="4331226"/>
          </a:xfrm>
        </p:spPr>
        <p:txBody>
          <a:bodyPr>
            <a:normAutofit fontScale="92500" lnSpcReduction="10000"/>
          </a:bodyPr>
          <a:lstStyle/>
          <a:p>
            <a:pPr>
              <a:spcAft>
                <a:spcPts val="0"/>
              </a:spcAft>
              <a:buFont typeface="Wingdings" panose="05000000000000000000" pitchFamily="2" charset="2"/>
              <a:buChar char="§"/>
            </a:pPr>
            <a:r>
              <a:rPr lang="es-ES_tradnl" sz="3200" dirty="0"/>
              <a:t>Registros impresos</a:t>
            </a:r>
            <a:endParaRPr lang="en-US" sz="3200" dirty="0"/>
          </a:p>
          <a:p>
            <a:pPr lvl="1">
              <a:lnSpc>
                <a:spcPct val="110000"/>
              </a:lnSpc>
              <a:spcBef>
                <a:spcPts val="0"/>
              </a:spcBef>
            </a:pPr>
            <a:r>
              <a:rPr lang="es-ES_tradnl" sz="2600" dirty="0"/>
              <a:t>En casa, bolsa impermeable en caja resistente al fuego o caja fuerte</a:t>
            </a:r>
          </a:p>
          <a:p>
            <a:pPr lvl="1">
              <a:lnSpc>
                <a:spcPct val="110000"/>
              </a:lnSpc>
              <a:spcBef>
                <a:spcPts val="0"/>
              </a:spcBef>
            </a:pPr>
            <a:r>
              <a:rPr lang="es-ES_tradnl" sz="2600" dirty="0"/>
              <a:t>En su “Go bags”, “Bug Out Bags” o BOB</a:t>
            </a:r>
          </a:p>
          <a:p>
            <a:pPr lvl="1">
              <a:lnSpc>
                <a:spcPct val="110000"/>
              </a:lnSpc>
              <a:spcBef>
                <a:spcPts val="0"/>
              </a:spcBef>
            </a:pPr>
            <a:r>
              <a:rPr lang="es-ES_tradnl" sz="2600" dirty="0"/>
              <a:t>En una caja de seguridad en una institución financiera</a:t>
            </a:r>
          </a:p>
          <a:p>
            <a:pPr lvl="1">
              <a:lnSpc>
                <a:spcPct val="100000"/>
              </a:lnSpc>
              <a:spcBef>
                <a:spcPts val="0"/>
              </a:spcBef>
            </a:pPr>
            <a:r>
              <a:rPr lang="es-ES_tradnl" sz="2600" dirty="0"/>
              <a:t>Escanee y envíese a sí mismo correos electrónicos de forma segura</a:t>
            </a:r>
            <a:endParaRPr lang="en-US" sz="2600" dirty="0"/>
          </a:p>
          <a:p>
            <a:pPr>
              <a:spcAft>
                <a:spcPts val="0"/>
              </a:spcAft>
              <a:buFont typeface="Wingdings" panose="05000000000000000000" pitchFamily="2" charset="2"/>
              <a:buChar char="§"/>
            </a:pPr>
            <a:r>
              <a:rPr lang="es-ES_tradnl" sz="3200" dirty="0"/>
              <a:t>Registros electrónicos</a:t>
            </a:r>
          </a:p>
          <a:p>
            <a:pPr lvl="1">
              <a:lnSpc>
                <a:spcPct val="100000"/>
              </a:lnSpc>
              <a:spcBef>
                <a:spcPts val="0"/>
              </a:spcBef>
            </a:pPr>
            <a:r>
              <a:rPr lang="es-ES_tradnl" sz="2600" dirty="0"/>
              <a:t>Formato protegido por contraseña</a:t>
            </a:r>
          </a:p>
          <a:p>
            <a:pPr lvl="1">
              <a:lnSpc>
                <a:spcPct val="100000"/>
              </a:lnSpc>
              <a:spcBef>
                <a:spcPts val="0"/>
              </a:spcBef>
            </a:pPr>
            <a:r>
              <a:rPr lang="es-ES_tradnl" sz="2600" dirty="0"/>
              <a:t>Servicio seguro de almacenamiento de datos externo</a:t>
            </a:r>
          </a:p>
          <a:p>
            <a:pPr lvl="1"/>
            <a:endParaRPr lang="en-US" dirty="0"/>
          </a:p>
        </p:txBody>
      </p:sp>
      <p:sp>
        <p:nvSpPr>
          <p:cNvPr id="3" name="TextBox 2"/>
          <p:cNvSpPr txBox="1"/>
          <p:nvPr/>
        </p:nvSpPr>
        <p:spPr>
          <a:xfrm>
            <a:off x="2353733" y="5387065"/>
            <a:ext cx="4436534" cy="1077218"/>
          </a:xfrm>
          <a:prstGeom prst="rect">
            <a:avLst/>
          </a:prstGeom>
          <a:noFill/>
        </p:spPr>
        <p:txBody>
          <a:bodyPr wrap="square" rtlCol="0">
            <a:spAutoFit/>
          </a:bodyPr>
          <a:lstStyle/>
          <a:p>
            <a:pPr algn="ctr"/>
            <a:r>
              <a:rPr lang="es-ES_tradnl" sz="3200" dirty="0">
                <a:latin typeface="+mj-lt"/>
              </a:rPr>
              <a:t>¡Mantenga actualizados los registros!</a:t>
            </a:r>
          </a:p>
        </p:txBody>
      </p:sp>
      <p:sp>
        <p:nvSpPr>
          <p:cNvPr id="7" name="Slide Number Placeholder 6"/>
          <p:cNvSpPr>
            <a:spLocks noGrp="1"/>
          </p:cNvSpPr>
          <p:nvPr>
            <p:ph type="sldNum" sz="quarter" idx="4"/>
          </p:nvPr>
        </p:nvSpPr>
        <p:spPr/>
        <p:txBody>
          <a:bodyPr/>
          <a:lstStyle/>
          <a:p>
            <a:fld id="{AF83BEB6-139A-B746-BC33-1F5B6187E651}" type="slidenum">
              <a:rPr lang="en-US" smtClean="0"/>
              <a:t>15</a:t>
            </a:fld>
            <a:endParaRPr lang="en-US" dirty="0"/>
          </a:p>
        </p:txBody>
      </p:sp>
    </p:spTree>
    <p:extLst>
      <p:ext uri="{BB962C8B-B14F-4D97-AF65-F5344CB8AC3E}">
        <p14:creationId xmlns:p14="http://schemas.microsoft.com/office/powerpoint/2010/main" val="16640623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434356"/>
            <a:ext cx="8007214" cy="881682"/>
          </a:xfrm>
        </p:spPr>
        <p:txBody>
          <a:bodyPr>
            <a:noAutofit/>
          </a:bodyPr>
          <a:lstStyle/>
          <a:p>
            <a:r>
              <a:rPr lang="es-ES_tradnl" dirty="0"/>
              <a:t>Kit de primeros auxilios financieros de emergencia (EFFAK)</a:t>
            </a:r>
          </a:p>
        </p:txBody>
      </p:sp>
      <p:sp>
        <p:nvSpPr>
          <p:cNvPr id="3" name="Content Placeholder 2"/>
          <p:cNvSpPr>
            <a:spLocks noGrp="1"/>
          </p:cNvSpPr>
          <p:nvPr>
            <p:ph idx="1"/>
          </p:nvPr>
        </p:nvSpPr>
        <p:spPr>
          <a:xfrm>
            <a:off x="675674" y="1316038"/>
            <a:ext cx="7401525" cy="4810125"/>
          </a:xfrm>
        </p:spPr>
        <p:txBody>
          <a:bodyPr>
            <a:normAutofit/>
          </a:bodyPr>
          <a:lstStyle/>
          <a:p>
            <a:pPr>
              <a:lnSpc>
                <a:spcPct val="100000"/>
              </a:lnSpc>
              <a:spcAft>
                <a:spcPts val="1800"/>
              </a:spcAft>
              <a:buFont typeface="Wingdings" panose="05000000000000000000" pitchFamily="2" charset="2"/>
              <a:buChar char="§"/>
            </a:pPr>
            <a:r>
              <a:rPr lang="es-ES_tradnl" sz="3200" dirty="0"/>
              <a:t>La Agencia Federal para el Manejo de Emergencias (FEMA) recomienda que todos deben tener un EFFAK</a:t>
            </a:r>
          </a:p>
          <a:p>
            <a:pPr>
              <a:lnSpc>
                <a:spcPct val="100000"/>
              </a:lnSpc>
              <a:spcAft>
                <a:spcPts val="1800"/>
              </a:spcAft>
              <a:buFont typeface="Wingdings" panose="05000000000000000000" pitchFamily="2" charset="2"/>
              <a:buChar char="§"/>
            </a:pPr>
            <a:r>
              <a:rPr lang="es-ES_tradnl" sz="3200" dirty="0"/>
              <a:t>FEMA.gov incluye listas de comprobación y formularios para ayudarlo a preparar un EFFAK</a:t>
            </a:r>
          </a:p>
          <a:p>
            <a:pPr>
              <a:lnSpc>
                <a:spcPct val="100000"/>
              </a:lnSpc>
              <a:spcAft>
                <a:spcPts val="1800"/>
              </a:spcAft>
              <a:buFont typeface="Wingdings" panose="05000000000000000000" pitchFamily="2" charset="2"/>
              <a:buChar char="§"/>
            </a:pPr>
            <a:r>
              <a:rPr lang="es-ES_tradnl" sz="3200" dirty="0"/>
              <a:t>Visite FEMA.gov y busque "EFFAK"</a:t>
            </a:r>
          </a:p>
        </p:txBody>
      </p:sp>
      <p:sp>
        <p:nvSpPr>
          <p:cNvPr id="7" name="Slide Number Placeholder 6"/>
          <p:cNvSpPr>
            <a:spLocks noGrp="1"/>
          </p:cNvSpPr>
          <p:nvPr>
            <p:ph type="sldNum" sz="quarter" idx="4"/>
          </p:nvPr>
        </p:nvSpPr>
        <p:spPr/>
        <p:txBody>
          <a:bodyPr/>
          <a:lstStyle/>
          <a:p>
            <a:fld id="{AF83BEB6-139A-B746-BC33-1F5B6187E651}" type="slidenum">
              <a:rPr lang="en-US" smtClean="0"/>
              <a:t>16</a:t>
            </a:fld>
            <a:endParaRPr lang="en-US" dirty="0"/>
          </a:p>
        </p:txBody>
      </p:sp>
    </p:spTree>
    <p:extLst>
      <p:ext uri="{BB962C8B-B14F-4D97-AF65-F5344CB8AC3E}">
        <p14:creationId xmlns:p14="http://schemas.microsoft.com/office/powerpoint/2010/main" val="140419981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74068"/>
            <a:ext cx="8394192" cy="926132"/>
          </a:xfrm>
        </p:spPr>
        <p:txBody>
          <a:bodyPr anchor="t">
            <a:noAutofit/>
          </a:bodyPr>
          <a:lstStyle/>
          <a:p>
            <a:r>
              <a:rPr lang="es-ES_tradnl" dirty="0"/>
              <a:t>Sección 1: Recordar la conclusión principal</a:t>
            </a:r>
          </a:p>
        </p:txBody>
      </p:sp>
      <p:sp>
        <p:nvSpPr>
          <p:cNvPr id="3" name="Content Placeholder 2"/>
          <p:cNvSpPr>
            <a:spLocks noGrp="1"/>
          </p:cNvSpPr>
          <p:nvPr>
            <p:ph idx="1"/>
          </p:nvPr>
        </p:nvSpPr>
        <p:spPr>
          <a:xfrm>
            <a:off x="457200" y="1600200"/>
            <a:ext cx="6274525" cy="4525963"/>
          </a:xfrm>
        </p:spPr>
        <p:txBody>
          <a:bodyPr>
            <a:normAutofit/>
          </a:bodyPr>
          <a:lstStyle/>
          <a:p>
            <a:pPr marL="0" indent="0">
              <a:buNone/>
            </a:pPr>
            <a:r>
              <a:rPr lang="es-ES_tradnl" sz="3200" i="1" dirty="0"/>
              <a:t>Ahorre tiempo, dinero y estrés cuando ocurra un desastre haciendo preparativos financieros.</a:t>
            </a:r>
          </a:p>
        </p:txBody>
      </p:sp>
      <p:sp>
        <p:nvSpPr>
          <p:cNvPr id="7" name="Slide Number Placeholder 6"/>
          <p:cNvSpPr>
            <a:spLocks noGrp="1"/>
          </p:cNvSpPr>
          <p:nvPr>
            <p:ph type="sldNum" sz="quarter" idx="4"/>
          </p:nvPr>
        </p:nvSpPr>
        <p:spPr/>
        <p:txBody>
          <a:bodyPr/>
          <a:lstStyle/>
          <a:p>
            <a:fld id="{AF83BEB6-139A-B746-BC33-1F5B6187E651}" type="slidenum">
              <a:rPr lang="en-US" smtClean="0"/>
              <a:t>17</a:t>
            </a:fld>
            <a:endParaRPr lang="en-US" dirty="0"/>
          </a:p>
        </p:txBody>
      </p:sp>
    </p:spTree>
    <p:extLst>
      <p:ext uri="{BB962C8B-B14F-4D97-AF65-F5344CB8AC3E}">
        <p14:creationId xmlns:p14="http://schemas.microsoft.com/office/powerpoint/2010/main" val="181525380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hidden="1"/>
          <p:cNvSpPr>
            <a:spLocks noGrp="1"/>
          </p:cNvSpPr>
          <p:nvPr>
            <p:ph type="title" idx="4294967295"/>
          </p:nvPr>
        </p:nvSpPr>
        <p:spPr/>
        <p:txBody>
          <a:bodyPr/>
          <a:lstStyle/>
          <a:p>
            <a:r>
              <a:rPr lang="es-ES_tradnl" dirty="0">
                <a:solidFill>
                  <a:srgbClr val="008000"/>
                </a:solidFill>
              </a:rPr>
              <a:t>Sección 2: Recuperarse financieramente de los desastres</a:t>
            </a:r>
          </a:p>
        </p:txBody>
      </p:sp>
      <p:sp>
        <p:nvSpPr>
          <p:cNvPr id="13" name="Content Placeholder 12"/>
          <p:cNvSpPr>
            <a:spLocks noGrp="1"/>
          </p:cNvSpPr>
          <p:nvPr>
            <p:ph sz="quarter" idx="12"/>
          </p:nvPr>
        </p:nvSpPr>
        <p:spPr/>
        <p:txBody>
          <a:bodyPr>
            <a:noAutofit/>
          </a:bodyPr>
          <a:lstStyle/>
          <a:p>
            <a:r>
              <a:rPr lang="es-ES_tradnl" dirty="0"/>
              <a:t>Sección 2</a:t>
            </a:r>
          </a:p>
        </p:txBody>
      </p:sp>
      <p:sp>
        <p:nvSpPr>
          <p:cNvPr id="12" name="Text Placeholder 11"/>
          <p:cNvSpPr>
            <a:spLocks noGrp="1"/>
          </p:cNvSpPr>
          <p:nvPr>
            <p:ph type="body" sz="quarter" idx="11"/>
          </p:nvPr>
        </p:nvSpPr>
        <p:spPr>
          <a:xfrm>
            <a:off x="139212" y="949570"/>
            <a:ext cx="3517222" cy="3268947"/>
          </a:xfrm>
        </p:spPr>
        <p:txBody>
          <a:bodyPr tIns="0" anchor="t">
            <a:normAutofit/>
          </a:bodyPr>
          <a:lstStyle/>
          <a:p>
            <a:r>
              <a:rPr lang="es-ES_tradnl" sz="3650" dirty="0">
                <a:latin typeface="+mj-lt"/>
              </a:rPr>
              <a:t>Recuperarse financieramente de los desastres</a:t>
            </a:r>
          </a:p>
          <a:p>
            <a:endParaRPr lang="en-US" sz="2100" dirty="0">
              <a:latin typeface="Franklin Gothic Book" panose="020B0503020102020204" pitchFamily="34" charset="0"/>
            </a:endParaRPr>
          </a:p>
          <a:p>
            <a:r>
              <a:rPr lang="es-ES_tradnl" sz="1900" dirty="0">
                <a:latin typeface="Franklin Gothic Book" panose="020B0503020102020204" pitchFamily="34" charset="0"/>
              </a:rPr>
              <a:t>Consulte la pág. 10 de su Guía del participante</a:t>
            </a:r>
          </a:p>
        </p:txBody>
      </p:sp>
      <p:pic>
        <p:nvPicPr>
          <p:cNvPr id="3" name="Picture 2" descr="Las palabras &quot;EL CAMINO A LA RECUPERACIÓN&quot; en un camino que se adentra en las montañas, muy lejos.">
            <a:extLst>
              <a:ext uri="{FF2B5EF4-FFF2-40B4-BE49-F238E27FC236}">
                <a16:creationId xmlns:a16="http://schemas.microsoft.com/office/drawing/2014/main" id="{00FF3C6A-CC1E-4AB1-86DB-145872B0D1E9}"/>
              </a:ext>
            </a:extLst>
          </p:cNvPr>
          <p:cNvPicPr>
            <a:picLocks noChangeAspect="1"/>
          </p:cNvPicPr>
          <p:nvPr/>
        </p:nvPicPr>
        <p:blipFill rotWithShape="1">
          <a:blip r:embed="rId2">
            <a:extLst>
              <a:ext uri="{28A0092B-C50C-407E-A947-70E740481C1C}">
                <a14:useLocalDpi xmlns:a14="http://schemas.microsoft.com/office/drawing/2010/main" val="0"/>
              </a:ext>
            </a:extLst>
          </a:blip>
          <a:srcRect l="26097" t="9932" r="30510" b="17006"/>
          <a:stretch/>
        </p:blipFill>
        <p:spPr>
          <a:xfrm>
            <a:off x="3829202" y="586158"/>
            <a:ext cx="5314798" cy="5033592"/>
          </a:xfrm>
          <a:prstGeom prst="rect">
            <a:avLst/>
          </a:prstGeom>
        </p:spPr>
      </p:pic>
      <p:sp>
        <p:nvSpPr>
          <p:cNvPr id="5" name="Slide Number Placeholder 4"/>
          <p:cNvSpPr>
            <a:spLocks noGrp="1"/>
          </p:cNvSpPr>
          <p:nvPr>
            <p:ph type="sldNum" sz="quarter" idx="4"/>
          </p:nvPr>
        </p:nvSpPr>
        <p:spPr/>
        <p:txBody>
          <a:bodyPr/>
          <a:lstStyle/>
          <a:p>
            <a:fld id="{AF83BEB6-139A-B746-BC33-1F5B6187E651}" type="slidenum">
              <a:rPr lang="en-US" smtClean="0"/>
              <a:t>18</a:t>
            </a:fld>
            <a:endParaRPr lang="en-US" dirty="0"/>
          </a:p>
        </p:txBody>
      </p:sp>
    </p:spTree>
    <p:extLst>
      <p:ext uri="{BB962C8B-B14F-4D97-AF65-F5344CB8AC3E}">
        <p14:creationId xmlns:p14="http://schemas.microsoft.com/office/powerpoint/2010/main" val="73540928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3732" y="381968"/>
            <a:ext cx="7620000" cy="926132"/>
          </a:xfrm>
        </p:spPr>
        <p:txBody>
          <a:bodyPr/>
          <a:lstStyle/>
          <a:p>
            <a:r>
              <a:rPr lang="es-ES_tradnl" dirty="0"/>
              <a:t>Sección 2: Conclusión principal</a:t>
            </a:r>
          </a:p>
        </p:txBody>
      </p:sp>
      <p:sp>
        <p:nvSpPr>
          <p:cNvPr id="3" name="Content Placeholder 2"/>
          <p:cNvSpPr>
            <a:spLocks noGrp="1"/>
          </p:cNvSpPr>
          <p:nvPr>
            <p:ph idx="1"/>
          </p:nvPr>
        </p:nvSpPr>
        <p:spPr>
          <a:xfrm>
            <a:off x="724518" y="1308100"/>
            <a:ext cx="5136877" cy="5092177"/>
          </a:xfrm>
        </p:spPr>
        <p:txBody>
          <a:bodyPr>
            <a:normAutofit/>
          </a:bodyPr>
          <a:lstStyle/>
          <a:p>
            <a:pPr marL="0" indent="0">
              <a:buNone/>
            </a:pPr>
            <a:r>
              <a:rPr lang="es-ES_tradnl" sz="3200" i="1" dirty="0"/>
              <a:t>Desarrolle un plan inicial para recuperarse financieramente de un desastre.</a:t>
            </a:r>
            <a:r>
              <a:rPr lang="en-US" sz="3200" i="1" dirty="0"/>
              <a:t> </a:t>
            </a:r>
            <a:r>
              <a:rPr lang="es-ES_tradnl" sz="3200" i="1" dirty="0"/>
              <a:t>Tenga cuidado con las estafas.</a:t>
            </a:r>
          </a:p>
        </p:txBody>
      </p:sp>
      <p:sp>
        <p:nvSpPr>
          <p:cNvPr id="7" name="Slide Number Placeholder 6"/>
          <p:cNvSpPr>
            <a:spLocks noGrp="1"/>
          </p:cNvSpPr>
          <p:nvPr>
            <p:ph type="sldNum" sz="quarter" idx="4"/>
          </p:nvPr>
        </p:nvSpPr>
        <p:spPr/>
        <p:txBody>
          <a:bodyPr/>
          <a:lstStyle/>
          <a:p>
            <a:fld id="{AF83BEB6-139A-B746-BC33-1F5B6187E651}" type="slidenum">
              <a:rPr lang="en-US" smtClean="0"/>
              <a:t>19</a:t>
            </a:fld>
            <a:endParaRPr lang="en-US" dirty="0"/>
          </a:p>
        </p:txBody>
      </p:sp>
    </p:spTree>
    <p:extLst>
      <p:ext uri="{BB962C8B-B14F-4D97-AF65-F5344CB8AC3E}">
        <p14:creationId xmlns:p14="http://schemas.microsoft.com/office/powerpoint/2010/main" val="31134653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577986" y="259081"/>
            <a:ext cx="8005181" cy="1618310"/>
          </a:xfrm>
        </p:spPr>
        <p:txBody>
          <a:bodyPr anchor="t"/>
          <a:lstStyle/>
          <a:p>
            <a:r>
              <a:rPr lang="es-ES_tradnl" dirty="0"/>
              <a:t>Encuesta previa a la capacitación</a:t>
            </a:r>
            <a:r>
              <a:rPr lang="en-US" dirty="0"/>
              <a:t/>
            </a:r>
            <a:br>
              <a:rPr lang="en-US" dirty="0"/>
            </a:br>
            <a:r>
              <a:rPr lang="es-ES_tradnl" sz="2400" dirty="0"/>
              <a:t>Consulte la pág. 20 de su Guía del participante</a:t>
            </a:r>
            <a:endParaRPr lang="en-US" sz="2400" dirty="0"/>
          </a:p>
        </p:txBody>
      </p:sp>
      <p:pic>
        <p:nvPicPr>
          <p:cNvPr id="3" name="Picture 2" descr="Captura de pantalla de la Encuesta previa a la capacitación de la Guía del participante. Al igual que con todas las capturas de pantalla en el grupo de diapositivas, se muestra solo con fines de navegación, para que los participantes sepan qué buscar en la Guía del participante. No se muestra para que alguien lea la captura de pantalla.&#10;">
            <a:extLst>
              <a:ext uri="{FF2B5EF4-FFF2-40B4-BE49-F238E27FC236}">
                <a16:creationId xmlns:a16="http://schemas.microsoft.com/office/drawing/2014/main" id="{B9E1108E-CA13-4229-9561-10EDAF5A807B}"/>
              </a:ext>
            </a:extLst>
          </p:cNvPr>
          <p:cNvPicPr>
            <a:picLocks noChangeAspect="1"/>
          </p:cNvPicPr>
          <p:nvPr/>
        </p:nvPicPr>
        <p:blipFill>
          <a:blip r:embed="rId2"/>
          <a:stretch>
            <a:fillRect/>
          </a:stretch>
        </p:blipFill>
        <p:spPr>
          <a:xfrm>
            <a:off x="1160604" y="1457324"/>
            <a:ext cx="6484485" cy="4782711"/>
          </a:xfrm>
          <a:prstGeom prst="rect">
            <a:avLst/>
          </a:prstGeom>
          <a:ln>
            <a:solidFill>
              <a:schemeClr val="tx1"/>
            </a:solidFill>
          </a:ln>
          <a:effectLst>
            <a:outerShdw blurRad="292100" dist="139700" dir="2700000" algn="tl" rotWithShape="0">
              <a:srgbClr val="333333">
                <a:alpha val="65000"/>
              </a:srgbClr>
            </a:outerShdw>
          </a:effectLst>
        </p:spPr>
      </p:pic>
      <p:sp>
        <p:nvSpPr>
          <p:cNvPr id="12" name="Slide Number Placeholder 11"/>
          <p:cNvSpPr>
            <a:spLocks noGrp="1"/>
          </p:cNvSpPr>
          <p:nvPr>
            <p:ph type="sldNum" sz="quarter" idx="4"/>
          </p:nvPr>
        </p:nvSpPr>
        <p:spPr/>
        <p:txBody>
          <a:bodyPr/>
          <a:lstStyle/>
          <a:p>
            <a:fld id="{AF83BEB6-139A-B746-BC33-1F5B6187E651}" type="slidenum">
              <a:rPr lang="en-US" smtClean="0"/>
              <a:t>2</a:t>
            </a:fld>
            <a:endParaRPr lang="en-US" dirty="0"/>
          </a:p>
        </p:txBody>
      </p:sp>
    </p:spTree>
    <p:extLst>
      <p:ext uri="{BB962C8B-B14F-4D97-AF65-F5344CB8AC3E}">
        <p14:creationId xmlns:p14="http://schemas.microsoft.com/office/powerpoint/2010/main" val="79665775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9394" y="389906"/>
            <a:ext cx="8084130" cy="926132"/>
          </a:xfrm>
        </p:spPr>
        <p:txBody>
          <a:bodyPr>
            <a:noAutofit/>
          </a:bodyPr>
          <a:lstStyle/>
          <a:p>
            <a:r>
              <a:rPr lang="es-ES_tradnl" dirty="0"/>
              <a:t>Pasos para la recuperación financiera: Grupos reducidos</a:t>
            </a:r>
          </a:p>
        </p:txBody>
      </p:sp>
      <p:sp>
        <p:nvSpPr>
          <p:cNvPr id="3" name="Content Placeholder 2"/>
          <p:cNvSpPr>
            <a:spLocks noGrp="1"/>
          </p:cNvSpPr>
          <p:nvPr>
            <p:ph idx="1"/>
          </p:nvPr>
        </p:nvSpPr>
        <p:spPr>
          <a:xfrm>
            <a:off x="659394" y="1316038"/>
            <a:ext cx="7417806" cy="4810125"/>
          </a:xfrm>
        </p:spPr>
        <p:txBody>
          <a:bodyPr>
            <a:noAutofit/>
          </a:bodyPr>
          <a:lstStyle/>
          <a:p>
            <a:pPr marL="457200" indent="-457200">
              <a:spcAft>
                <a:spcPts val="0"/>
              </a:spcAft>
              <a:buFont typeface="+mj-lt"/>
              <a:buAutoNum type="arabicPeriod"/>
            </a:pPr>
            <a:r>
              <a:rPr lang="es-ES_tradnl" sz="3200" dirty="0"/>
              <a:t>Propiedad (que no sea una casa)</a:t>
            </a:r>
            <a:endParaRPr lang="en-US" sz="3200" dirty="0"/>
          </a:p>
          <a:p>
            <a:pPr marL="457200" indent="-457200">
              <a:spcAft>
                <a:spcPts val="0"/>
              </a:spcAft>
              <a:buFont typeface="+mj-lt"/>
              <a:buAutoNum type="arabicPeriod"/>
            </a:pPr>
            <a:r>
              <a:rPr lang="es-ES_tradnl" sz="3200" dirty="0"/>
              <a:t>Hogar</a:t>
            </a:r>
          </a:p>
          <a:p>
            <a:pPr marL="457200" indent="-457200">
              <a:spcAft>
                <a:spcPts val="0"/>
              </a:spcAft>
              <a:buFont typeface="+mj-lt"/>
              <a:buAutoNum type="arabicPeriod"/>
            </a:pPr>
            <a:r>
              <a:rPr lang="es-ES_tradnl" sz="3200" dirty="0"/>
              <a:t>Ingresos/trabajo</a:t>
            </a:r>
            <a:endParaRPr lang="en-US" sz="3200" dirty="0"/>
          </a:p>
          <a:p>
            <a:pPr marL="457200" indent="-457200">
              <a:spcAft>
                <a:spcPts val="0"/>
              </a:spcAft>
              <a:buFont typeface="+mj-lt"/>
              <a:buAutoNum type="arabicPeriod"/>
            </a:pPr>
            <a:r>
              <a:rPr lang="es-ES_tradnl" sz="3200" dirty="0"/>
              <a:t>Cuentas/gastos</a:t>
            </a:r>
            <a:endParaRPr lang="en-US" sz="3200" dirty="0"/>
          </a:p>
          <a:p>
            <a:pPr marL="457200" indent="-457200">
              <a:spcAft>
                <a:spcPts val="0"/>
              </a:spcAft>
              <a:buFont typeface="+mj-lt"/>
              <a:buAutoNum type="arabicPeriod"/>
            </a:pPr>
            <a:r>
              <a:rPr lang="es-ES_tradnl" sz="3200" dirty="0"/>
              <a:t>Proteger el dinero</a:t>
            </a:r>
          </a:p>
          <a:p>
            <a:pPr marL="457200" lvl="1" indent="0">
              <a:buNone/>
            </a:pPr>
            <a:endParaRPr lang="en-US" sz="2400" dirty="0"/>
          </a:p>
        </p:txBody>
      </p:sp>
      <p:sp>
        <p:nvSpPr>
          <p:cNvPr id="7" name="Slide Number Placeholder 6"/>
          <p:cNvSpPr>
            <a:spLocks noGrp="1"/>
          </p:cNvSpPr>
          <p:nvPr>
            <p:ph type="sldNum" sz="quarter" idx="4"/>
          </p:nvPr>
        </p:nvSpPr>
        <p:spPr/>
        <p:txBody>
          <a:bodyPr/>
          <a:lstStyle/>
          <a:p>
            <a:fld id="{AF83BEB6-139A-B746-BC33-1F5B6187E651}" type="slidenum">
              <a:rPr lang="en-US" smtClean="0"/>
              <a:t>20</a:t>
            </a:fld>
            <a:endParaRPr lang="en-US" dirty="0"/>
          </a:p>
        </p:txBody>
      </p:sp>
    </p:spTree>
    <p:extLst>
      <p:ext uri="{BB962C8B-B14F-4D97-AF65-F5344CB8AC3E}">
        <p14:creationId xmlns:p14="http://schemas.microsoft.com/office/powerpoint/2010/main" val="50007597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1956" y="434356"/>
            <a:ext cx="7385243" cy="881682"/>
          </a:xfrm>
        </p:spPr>
        <p:txBody>
          <a:bodyPr/>
          <a:lstStyle/>
          <a:p>
            <a:r>
              <a:rPr lang="es-ES_tradnl" dirty="0"/>
              <a:t>Propiedad (que no sea una casa)</a:t>
            </a:r>
          </a:p>
        </p:txBody>
      </p:sp>
      <p:sp>
        <p:nvSpPr>
          <p:cNvPr id="3" name="Content Placeholder 2"/>
          <p:cNvSpPr>
            <a:spLocks noGrp="1"/>
          </p:cNvSpPr>
          <p:nvPr>
            <p:ph idx="1"/>
          </p:nvPr>
        </p:nvSpPr>
        <p:spPr>
          <a:xfrm>
            <a:off x="691956" y="1316038"/>
            <a:ext cx="7385244" cy="4979987"/>
          </a:xfrm>
        </p:spPr>
        <p:txBody>
          <a:bodyPr>
            <a:normAutofit fontScale="92500" lnSpcReduction="10000"/>
          </a:bodyPr>
          <a:lstStyle/>
          <a:p>
            <a:pPr>
              <a:lnSpc>
                <a:spcPct val="100000"/>
              </a:lnSpc>
              <a:buFont typeface="Wingdings" panose="05000000000000000000" pitchFamily="2" charset="2"/>
              <a:buChar char="§"/>
            </a:pPr>
            <a:r>
              <a:rPr lang="es-ES_tradnl" sz="3200" dirty="0"/>
              <a:t>Evaluar y documentar el daño</a:t>
            </a:r>
          </a:p>
          <a:p>
            <a:pPr>
              <a:lnSpc>
                <a:spcPct val="100000"/>
              </a:lnSpc>
              <a:buFont typeface="Wingdings" panose="05000000000000000000" pitchFamily="2" charset="2"/>
              <a:buChar char="§"/>
            </a:pPr>
            <a:r>
              <a:rPr lang="es-ES_tradnl" sz="3200" dirty="0"/>
              <a:t>Comuníquese con sus proveedores de seguros</a:t>
            </a:r>
          </a:p>
          <a:p>
            <a:pPr>
              <a:lnSpc>
                <a:spcPct val="100000"/>
              </a:lnSpc>
              <a:buFont typeface="Wingdings" panose="05000000000000000000" pitchFamily="2" charset="2"/>
              <a:buChar char="§"/>
            </a:pPr>
            <a:r>
              <a:rPr lang="es-ES_tradnl" sz="3200" dirty="0"/>
              <a:t>Encuentre un lugar seguro para almacenar efectivo y objetos de valor</a:t>
            </a:r>
          </a:p>
          <a:p>
            <a:pPr>
              <a:lnSpc>
                <a:spcPct val="100000"/>
              </a:lnSpc>
              <a:buFont typeface="Wingdings" panose="05000000000000000000" pitchFamily="2" charset="2"/>
              <a:buChar char="§"/>
            </a:pPr>
            <a:r>
              <a:rPr lang="es-ES_tradnl" sz="3200" dirty="0"/>
              <a:t>Coordinar transporte alternativo</a:t>
            </a:r>
          </a:p>
          <a:p>
            <a:pPr>
              <a:lnSpc>
                <a:spcPct val="100000"/>
              </a:lnSpc>
              <a:buFont typeface="Wingdings" panose="05000000000000000000" pitchFamily="2" charset="2"/>
              <a:buChar char="§"/>
            </a:pPr>
            <a:r>
              <a:rPr lang="es-ES_tradnl" sz="3200" dirty="0"/>
              <a:t>Repare, reemplace o pida prestada la tecnología de asistencia que usa que fue dañada</a:t>
            </a:r>
          </a:p>
        </p:txBody>
      </p:sp>
      <p:sp>
        <p:nvSpPr>
          <p:cNvPr id="7" name="Slide Number Placeholder 6"/>
          <p:cNvSpPr>
            <a:spLocks noGrp="1"/>
          </p:cNvSpPr>
          <p:nvPr>
            <p:ph type="sldNum" sz="quarter" idx="4"/>
          </p:nvPr>
        </p:nvSpPr>
        <p:spPr/>
        <p:txBody>
          <a:bodyPr/>
          <a:lstStyle/>
          <a:p>
            <a:fld id="{AF83BEB6-139A-B746-BC33-1F5B6187E651}" type="slidenum">
              <a:rPr lang="en-US" smtClean="0"/>
              <a:t>21</a:t>
            </a:fld>
            <a:endParaRPr lang="en-US" dirty="0"/>
          </a:p>
        </p:txBody>
      </p:sp>
    </p:spTree>
    <p:extLst>
      <p:ext uri="{BB962C8B-B14F-4D97-AF65-F5344CB8AC3E}">
        <p14:creationId xmlns:p14="http://schemas.microsoft.com/office/powerpoint/2010/main" val="193174279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7785" y="434356"/>
            <a:ext cx="7279414" cy="881682"/>
          </a:xfrm>
        </p:spPr>
        <p:txBody>
          <a:bodyPr/>
          <a:lstStyle/>
          <a:p>
            <a:r>
              <a:rPr lang="es-ES_tradnl" dirty="0"/>
              <a:t>Hogar</a:t>
            </a:r>
          </a:p>
        </p:txBody>
      </p:sp>
      <p:sp>
        <p:nvSpPr>
          <p:cNvPr id="3" name="Content Placeholder 2"/>
          <p:cNvSpPr>
            <a:spLocks noGrp="1"/>
          </p:cNvSpPr>
          <p:nvPr>
            <p:ph idx="1"/>
          </p:nvPr>
        </p:nvSpPr>
        <p:spPr>
          <a:xfrm>
            <a:off x="797784" y="1724024"/>
            <a:ext cx="7919495" cy="4699619"/>
          </a:xfrm>
        </p:spPr>
        <p:txBody>
          <a:bodyPr>
            <a:normAutofit fontScale="77500" lnSpcReduction="20000"/>
          </a:bodyPr>
          <a:lstStyle/>
          <a:p>
            <a:pPr>
              <a:lnSpc>
                <a:spcPct val="110000"/>
              </a:lnSpc>
              <a:spcAft>
                <a:spcPts val="600"/>
              </a:spcAft>
              <a:buFont typeface="Wingdings" panose="05000000000000000000" pitchFamily="2" charset="2"/>
              <a:buChar char="§"/>
            </a:pPr>
            <a:r>
              <a:rPr lang="es-ES_tradnl" sz="3500" dirty="0"/>
              <a:t>Continúe haciendo pagos de vivienda o contacte al prestamista o al administrador de propiedad</a:t>
            </a:r>
          </a:p>
          <a:p>
            <a:pPr>
              <a:lnSpc>
                <a:spcPct val="110000"/>
              </a:lnSpc>
              <a:spcAft>
                <a:spcPts val="600"/>
              </a:spcAft>
              <a:buFont typeface="Wingdings" panose="05000000000000000000" pitchFamily="2" charset="2"/>
              <a:buChar char="§"/>
            </a:pPr>
            <a:r>
              <a:rPr lang="es-ES_tradnl" sz="3500" dirty="0"/>
              <a:t>Evaluar y documentar el daño</a:t>
            </a:r>
          </a:p>
          <a:p>
            <a:pPr>
              <a:lnSpc>
                <a:spcPct val="110000"/>
              </a:lnSpc>
              <a:spcAft>
                <a:spcPts val="600"/>
              </a:spcAft>
              <a:buFont typeface="Wingdings" panose="05000000000000000000" pitchFamily="2" charset="2"/>
              <a:buChar char="§"/>
            </a:pPr>
            <a:r>
              <a:rPr lang="es-ES_tradnl" sz="3500" dirty="0"/>
              <a:t>Comuníquese con sus proveedores de seguros</a:t>
            </a:r>
          </a:p>
          <a:p>
            <a:pPr>
              <a:lnSpc>
                <a:spcPct val="110000"/>
              </a:lnSpc>
              <a:spcAft>
                <a:spcPts val="600"/>
              </a:spcAft>
              <a:buFont typeface="Wingdings" panose="05000000000000000000" pitchFamily="2" charset="2"/>
              <a:buChar char="§"/>
            </a:pPr>
            <a:r>
              <a:rPr lang="es-ES_tradnl" sz="3500" dirty="0"/>
              <a:t>Comuníquese con su administrador de propiedad sobre daños si está alquilando</a:t>
            </a:r>
          </a:p>
          <a:p>
            <a:pPr>
              <a:lnSpc>
                <a:spcPct val="110000"/>
              </a:lnSpc>
              <a:spcAft>
                <a:spcPts val="600"/>
              </a:spcAft>
              <a:buFont typeface="Wingdings" panose="05000000000000000000" pitchFamily="2" charset="2"/>
              <a:buChar char="§"/>
            </a:pPr>
            <a:r>
              <a:rPr lang="es-ES_tradnl" sz="3500" dirty="0"/>
              <a:t>Obtenga ayuda de una agencia de asesoría para la compra de una vivienda certificada por la HUD</a:t>
            </a:r>
            <a:endParaRPr lang="en-US" sz="3500" dirty="0"/>
          </a:p>
          <a:p>
            <a:pPr>
              <a:spcAft>
                <a:spcPts val="0"/>
              </a:spcAft>
            </a:pPr>
            <a:endParaRPr lang="en-US" dirty="0"/>
          </a:p>
        </p:txBody>
      </p:sp>
      <p:sp>
        <p:nvSpPr>
          <p:cNvPr id="7" name="Slide Number Placeholder 6"/>
          <p:cNvSpPr>
            <a:spLocks noGrp="1"/>
          </p:cNvSpPr>
          <p:nvPr>
            <p:ph type="sldNum" sz="quarter" idx="4"/>
          </p:nvPr>
        </p:nvSpPr>
        <p:spPr/>
        <p:txBody>
          <a:bodyPr/>
          <a:lstStyle/>
          <a:p>
            <a:fld id="{AF83BEB6-139A-B746-BC33-1F5B6187E651}" type="slidenum">
              <a:rPr lang="en-US" smtClean="0"/>
              <a:t>22</a:t>
            </a:fld>
            <a:endParaRPr lang="en-US" dirty="0"/>
          </a:p>
        </p:txBody>
      </p:sp>
    </p:spTree>
    <p:extLst>
      <p:ext uri="{BB962C8B-B14F-4D97-AF65-F5344CB8AC3E}">
        <p14:creationId xmlns:p14="http://schemas.microsoft.com/office/powerpoint/2010/main" val="2877248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3112" y="434356"/>
            <a:ext cx="7434087" cy="881682"/>
          </a:xfrm>
        </p:spPr>
        <p:txBody>
          <a:bodyPr/>
          <a:lstStyle/>
          <a:p>
            <a:r>
              <a:rPr lang="es-ES_tradnl" dirty="0"/>
              <a:t>Ingresos/trabajo</a:t>
            </a:r>
            <a:endParaRPr lang="en-US" dirty="0"/>
          </a:p>
        </p:txBody>
      </p:sp>
      <p:sp>
        <p:nvSpPr>
          <p:cNvPr id="3" name="Content Placeholder 2"/>
          <p:cNvSpPr>
            <a:spLocks noGrp="1"/>
          </p:cNvSpPr>
          <p:nvPr>
            <p:ph idx="1"/>
          </p:nvPr>
        </p:nvSpPr>
        <p:spPr>
          <a:xfrm>
            <a:off x="716378" y="1316038"/>
            <a:ext cx="7360822" cy="4810125"/>
          </a:xfrm>
        </p:spPr>
        <p:txBody>
          <a:bodyPr>
            <a:normAutofit fontScale="85000" lnSpcReduction="10000"/>
          </a:bodyPr>
          <a:lstStyle/>
          <a:p>
            <a:pPr>
              <a:lnSpc>
                <a:spcPct val="100000"/>
              </a:lnSpc>
              <a:spcAft>
                <a:spcPts val="300"/>
              </a:spcAft>
              <a:buFont typeface="Wingdings" panose="05000000000000000000" pitchFamily="2" charset="2"/>
              <a:buChar char="§"/>
            </a:pPr>
            <a:r>
              <a:rPr lang="es-ES_tradnl" sz="2800" dirty="0"/>
              <a:t>Comuníquese con su empleador</a:t>
            </a:r>
          </a:p>
          <a:p>
            <a:pPr>
              <a:lnSpc>
                <a:spcPct val="100000"/>
              </a:lnSpc>
              <a:spcAft>
                <a:spcPts val="300"/>
              </a:spcAft>
              <a:buFont typeface="Wingdings" panose="05000000000000000000" pitchFamily="2" charset="2"/>
              <a:buChar char="§"/>
            </a:pPr>
            <a:r>
              <a:rPr lang="es-ES_tradnl" sz="2800" dirty="0"/>
              <a:t>Comuníquese con sus proveedores de beneficios</a:t>
            </a:r>
          </a:p>
          <a:p>
            <a:pPr>
              <a:lnSpc>
                <a:spcPct val="100000"/>
              </a:lnSpc>
              <a:spcAft>
                <a:spcPts val="300"/>
              </a:spcAft>
              <a:buFont typeface="Wingdings" panose="05000000000000000000" pitchFamily="2" charset="2"/>
              <a:buChar char="§"/>
            </a:pPr>
            <a:r>
              <a:rPr lang="es-ES_tradnl" sz="2800" dirty="0"/>
              <a:t>Mantenga un registro de los días de trabajo perdidos</a:t>
            </a:r>
          </a:p>
          <a:p>
            <a:pPr>
              <a:lnSpc>
                <a:spcPct val="100000"/>
              </a:lnSpc>
              <a:spcAft>
                <a:spcPts val="300"/>
              </a:spcAft>
              <a:buFont typeface="Wingdings" panose="05000000000000000000" pitchFamily="2" charset="2"/>
              <a:buChar char="§"/>
            </a:pPr>
            <a:r>
              <a:rPr lang="es-ES_tradnl" sz="2800" dirty="0"/>
              <a:t>Cuide su animal de servicio y repare la tecnología de asistencia</a:t>
            </a:r>
          </a:p>
          <a:p>
            <a:pPr>
              <a:lnSpc>
                <a:spcPct val="100000"/>
              </a:lnSpc>
              <a:spcAft>
                <a:spcPts val="300"/>
              </a:spcAft>
              <a:buFont typeface="Wingdings" panose="05000000000000000000" pitchFamily="2" charset="2"/>
              <a:buChar char="§"/>
            </a:pPr>
            <a:r>
              <a:rPr lang="es-ES_tradnl" sz="2800" dirty="0"/>
              <a:t>Comuníquese con su proveedor de seguro de discapacidad</a:t>
            </a:r>
          </a:p>
          <a:p>
            <a:pPr>
              <a:lnSpc>
                <a:spcPct val="100000"/>
              </a:lnSpc>
              <a:spcAft>
                <a:spcPts val="300"/>
              </a:spcAft>
              <a:buFont typeface="Wingdings" panose="05000000000000000000" pitchFamily="2" charset="2"/>
              <a:buChar char="§"/>
            </a:pPr>
            <a:r>
              <a:rPr lang="es-ES_tradnl" sz="2800" dirty="0"/>
              <a:t>Explore los beneficios públicos</a:t>
            </a:r>
          </a:p>
          <a:p>
            <a:pPr>
              <a:lnSpc>
                <a:spcPct val="100000"/>
              </a:lnSpc>
              <a:spcAft>
                <a:spcPts val="300"/>
              </a:spcAft>
              <a:buFont typeface="Wingdings" panose="05000000000000000000" pitchFamily="2" charset="2"/>
              <a:buChar char="§"/>
            </a:pPr>
            <a:r>
              <a:rPr lang="es-ES_tradnl" sz="2800" dirty="0"/>
              <a:t>Comuníquese con sus proveedores de seguro de vida</a:t>
            </a:r>
          </a:p>
          <a:p>
            <a:pPr>
              <a:lnSpc>
                <a:spcPct val="100000"/>
              </a:lnSpc>
              <a:spcAft>
                <a:spcPts val="300"/>
              </a:spcAft>
              <a:buFont typeface="Wingdings" panose="05000000000000000000" pitchFamily="2" charset="2"/>
              <a:buChar char="§"/>
            </a:pPr>
            <a:r>
              <a:rPr lang="es-ES_tradnl" sz="2800" dirty="0"/>
              <a:t>Comuníquese con escuelas y oficinas de ayuda económica</a:t>
            </a:r>
            <a:endParaRPr lang="en-US" sz="2800" dirty="0"/>
          </a:p>
        </p:txBody>
      </p:sp>
      <p:sp>
        <p:nvSpPr>
          <p:cNvPr id="7" name="Slide Number Placeholder 6"/>
          <p:cNvSpPr>
            <a:spLocks noGrp="1"/>
          </p:cNvSpPr>
          <p:nvPr>
            <p:ph type="sldNum" sz="quarter" idx="4"/>
          </p:nvPr>
        </p:nvSpPr>
        <p:spPr/>
        <p:txBody>
          <a:bodyPr/>
          <a:lstStyle/>
          <a:p>
            <a:fld id="{AF83BEB6-139A-B746-BC33-1F5B6187E651}" type="slidenum">
              <a:rPr lang="en-US" smtClean="0"/>
              <a:t>23</a:t>
            </a:fld>
            <a:endParaRPr lang="en-US" dirty="0"/>
          </a:p>
        </p:txBody>
      </p:sp>
    </p:spTree>
    <p:extLst>
      <p:ext uri="{BB962C8B-B14F-4D97-AF65-F5344CB8AC3E}">
        <p14:creationId xmlns:p14="http://schemas.microsoft.com/office/powerpoint/2010/main" val="265625521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434356"/>
            <a:ext cx="7499213" cy="881682"/>
          </a:xfrm>
        </p:spPr>
        <p:txBody>
          <a:bodyPr/>
          <a:lstStyle/>
          <a:p>
            <a:r>
              <a:rPr lang="es-ES_tradnl" dirty="0"/>
              <a:t>Cuentas/gastos</a:t>
            </a:r>
            <a:endParaRPr lang="en-US" dirty="0"/>
          </a:p>
        </p:txBody>
      </p:sp>
      <p:sp>
        <p:nvSpPr>
          <p:cNvPr id="3" name="Content Placeholder 2"/>
          <p:cNvSpPr>
            <a:spLocks noGrp="1"/>
          </p:cNvSpPr>
          <p:nvPr>
            <p:ph idx="1"/>
          </p:nvPr>
        </p:nvSpPr>
        <p:spPr/>
        <p:txBody>
          <a:bodyPr>
            <a:noAutofit/>
          </a:bodyPr>
          <a:lstStyle/>
          <a:p>
            <a:pPr>
              <a:lnSpc>
                <a:spcPct val="100000"/>
              </a:lnSpc>
              <a:buFont typeface="Wingdings" panose="05000000000000000000" pitchFamily="2" charset="2"/>
              <a:buChar char="§"/>
            </a:pPr>
            <a:r>
              <a:rPr lang="es-ES_tradnl" sz="3200" dirty="0"/>
              <a:t>Continúe pagando sus cuentas</a:t>
            </a:r>
          </a:p>
          <a:p>
            <a:pPr>
              <a:lnSpc>
                <a:spcPct val="100000"/>
              </a:lnSpc>
              <a:buFont typeface="Wingdings" panose="05000000000000000000" pitchFamily="2" charset="2"/>
              <a:buChar char="§"/>
            </a:pPr>
            <a:r>
              <a:rPr lang="es-ES_tradnl" sz="3200" dirty="0"/>
              <a:t>Comuníquese con la oficina de correos</a:t>
            </a:r>
          </a:p>
          <a:p>
            <a:pPr>
              <a:lnSpc>
                <a:spcPct val="100000"/>
              </a:lnSpc>
              <a:buFont typeface="Wingdings" panose="05000000000000000000" pitchFamily="2" charset="2"/>
              <a:buChar char="§"/>
            </a:pPr>
            <a:r>
              <a:rPr lang="es-ES_tradnl" sz="3200" dirty="0"/>
              <a:t>Comuníquese con sus instituciones financieras</a:t>
            </a:r>
          </a:p>
          <a:p>
            <a:pPr>
              <a:lnSpc>
                <a:spcPct val="100000"/>
              </a:lnSpc>
              <a:buFont typeface="Wingdings" panose="05000000000000000000" pitchFamily="2" charset="2"/>
              <a:buChar char="§"/>
            </a:pPr>
            <a:r>
              <a:rPr lang="es-ES_tradnl" sz="3200" dirty="0"/>
              <a:t>Comuníquese con sus acreedores</a:t>
            </a:r>
          </a:p>
          <a:p>
            <a:pPr>
              <a:lnSpc>
                <a:spcPct val="100000"/>
              </a:lnSpc>
              <a:buFont typeface="Wingdings" panose="05000000000000000000" pitchFamily="2" charset="2"/>
              <a:buChar char="§"/>
            </a:pPr>
            <a:r>
              <a:rPr lang="es-ES_tradnl" sz="3200" dirty="0"/>
              <a:t>Mantenga registros de lo que gasta</a:t>
            </a:r>
          </a:p>
          <a:p>
            <a:pPr>
              <a:lnSpc>
                <a:spcPct val="100000"/>
              </a:lnSpc>
              <a:buFont typeface="Wingdings" panose="05000000000000000000" pitchFamily="2" charset="2"/>
              <a:buChar char="§"/>
            </a:pPr>
            <a:r>
              <a:rPr lang="es-ES_tradnl" sz="3200" dirty="0"/>
              <a:t>Acceda a programas de asistencia</a:t>
            </a:r>
          </a:p>
        </p:txBody>
      </p:sp>
      <p:sp>
        <p:nvSpPr>
          <p:cNvPr id="7" name="Slide Number Placeholder 6"/>
          <p:cNvSpPr>
            <a:spLocks noGrp="1"/>
          </p:cNvSpPr>
          <p:nvPr>
            <p:ph type="sldNum" sz="quarter" idx="4"/>
          </p:nvPr>
        </p:nvSpPr>
        <p:spPr/>
        <p:txBody>
          <a:bodyPr/>
          <a:lstStyle/>
          <a:p>
            <a:fld id="{AF83BEB6-139A-B746-BC33-1F5B6187E651}" type="slidenum">
              <a:rPr lang="en-US" smtClean="0"/>
              <a:t>24</a:t>
            </a:fld>
            <a:endParaRPr lang="en-US" dirty="0"/>
          </a:p>
        </p:txBody>
      </p:sp>
    </p:spTree>
    <p:extLst>
      <p:ext uri="{BB962C8B-B14F-4D97-AF65-F5344CB8AC3E}">
        <p14:creationId xmlns:p14="http://schemas.microsoft.com/office/powerpoint/2010/main" val="58901218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5674" y="434356"/>
            <a:ext cx="7401525" cy="881682"/>
          </a:xfrm>
        </p:spPr>
        <p:txBody>
          <a:bodyPr/>
          <a:lstStyle/>
          <a:p>
            <a:r>
              <a:rPr lang="es-ES_tradnl" dirty="0"/>
              <a:t>Proteger el dinero</a:t>
            </a:r>
          </a:p>
        </p:txBody>
      </p:sp>
      <p:sp>
        <p:nvSpPr>
          <p:cNvPr id="3" name="Content Placeholder 2"/>
          <p:cNvSpPr>
            <a:spLocks noGrp="1"/>
          </p:cNvSpPr>
          <p:nvPr>
            <p:ph idx="1"/>
          </p:nvPr>
        </p:nvSpPr>
        <p:spPr>
          <a:xfrm>
            <a:off x="675674" y="1316038"/>
            <a:ext cx="7896826" cy="4810125"/>
          </a:xfrm>
        </p:spPr>
        <p:txBody>
          <a:bodyPr>
            <a:normAutofit lnSpcReduction="10000"/>
          </a:bodyPr>
          <a:lstStyle/>
          <a:p>
            <a:pPr>
              <a:lnSpc>
                <a:spcPct val="100000"/>
              </a:lnSpc>
              <a:spcAft>
                <a:spcPts val="600"/>
              </a:spcAft>
              <a:buFont typeface="Wingdings" panose="05000000000000000000" pitchFamily="2" charset="2"/>
              <a:buChar char="§"/>
            </a:pPr>
            <a:r>
              <a:rPr lang="es-ES_tradnl" sz="3200" dirty="0"/>
              <a:t>Obtener y revisar los informes de crédito</a:t>
            </a:r>
          </a:p>
          <a:p>
            <a:pPr>
              <a:lnSpc>
                <a:spcPct val="100000"/>
              </a:lnSpc>
              <a:spcAft>
                <a:spcPts val="600"/>
              </a:spcAft>
              <a:buFont typeface="Wingdings" panose="05000000000000000000" pitchFamily="2" charset="2"/>
              <a:buChar char="§"/>
            </a:pPr>
            <a:r>
              <a:rPr lang="es-ES_tradnl" sz="3200" dirty="0"/>
              <a:t>Comuníquese con sus instituciones financieras</a:t>
            </a:r>
          </a:p>
          <a:p>
            <a:pPr>
              <a:lnSpc>
                <a:spcPct val="100000"/>
              </a:lnSpc>
              <a:spcAft>
                <a:spcPts val="600"/>
              </a:spcAft>
              <a:buFont typeface="Wingdings" panose="05000000000000000000" pitchFamily="2" charset="2"/>
              <a:buChar char="§"/>
            </a:pPr>
            <a:r>
              <a:rPr lang="es-ES_tradnl" sz="3200" dirty="0"/>
              <a:t>Comuníquese con el departamento de vehículos automotores</a:t>
            </a:r>
          </a:p>
          <a:p>
            <a:pPr>
              <a:lnSpc>
                <a:spcPct val="100000"/>
              </a:lnSpc>
              <a:spcAft>
                <a:spcPts val="600"/>
              </a:spcAft>
              <a:buFont typeface="Wingdings" panose="05000000000000000000" pitchFamily="2" charset="2"/>
              <a:buChar char="§"/>
            </a:pPr>
            <a:r>
              <a:rPr lang="es-ES_tradnl" sz="3200" dirty="0"/>
              <a:t>Encuentre un lugar seguro para obtener información financiera, dinero en efectivo y otros objetos de valor</a:t>
            </a:r>
            <a:endParaRPr lang="en-US" sz="3200" dirty="0"/>
          </a:p>
          <a:p>
            <a:pPr>
              <a:lnSpc>
                <a:spcPct val="100000"/>
              </a:lnSpc>
              <a:spcAft>
                <a:spcPts val="600"/>
              </a:spcAft>
              <a:buFont typeface="Wingdings" panose="05000000000000000000" pitchFamily="2" charset="2"/>
              <a:buChar char="§"/>
            </a:pPr>
            <a:r>
              <a:rPr lang="es-ES_tradnl" sz="3200" dirty="0"/>
              <a:t>Comuníquese con la oficina de correos</a:t>
            </a:r>
          </a:p>
        </p:txBody>
      </p:sp>
      <p:sp>
        <p:nvSpPr>
          <p:cNvPr id="7" name="Slide Number Placeholder 6"/>
          <p:cNvSpPr>
            <a:spLocks noGrp="1"/>
          </p:cNvSpPr>
          <p:nvPr>
            <p:ph type="sldNum" sz="quarter" idx="4"/>
          </p:nvPr>
        </p:nvSpPr>
        <p:spPr/>
        <p:txBody>
          <a:bodyPr/>
          <a:lstStyle/>
          <a:p>
            <a:fld id="{AF83BEB6-139A-B746-BC33-1F5B6187E651}" type="slidenum">
              <a:rPr lang="en-US" smtClean="0"/>
              <a:t>25</a:t>
            </a:fld>
            <a:endParaRPr lang="en-US" dirty="0"/>
          </a:p>
        </p:txBody>
      </p:sp>
    </p:spTree>
    <p:extLst>
      <p:ext uri="{BB962C8B-B14F-4D97-AF65-F5344CB8AC3E}">
        <p14:creationId xmlns:p14="http://schemas.microsoft.com/office/powerpoint/2010/main" val="14226188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5674" y="434356"/>
            <a:ext cx="7401525" cy="881682"/>
          </a:xfrm>
        </p:spPr>
        <p:txBody>
          <a:bodyPr>
            <a:normAutofit/>
          </a:bodyPr>
          <a:lstStyle/>
          <a:p>
            <a:r>
              <a:rPr lang="es-ES_tradnl" dirty="0"/>
              <a:t>Sea proactivo</a:t>
            </a:r>
          </a:p>
        </p:txBody>
      </p:sp>
      <p:sp>
        <p:nvSpPr>
          <p:cNvPr id="5" name="Rectangle 1"/>
          <p:cNvSpPr>
            <a:spLocks noGrp="1" noChangeArrowheads="1"/>
          </p:cNvSpPr>
          <p:nvPr>
            <p:ph idx="1"/>
          </p:nvPr>
        </p:nvSpPr>
        <p:spPr>
          <a:xfrm>
            <a:off x="675674" y="1316038"/>
            <a:ext cx="7401525" cy="4810125"/>
          </a:xfrm>
        </p:spPr>
        <p:txBody>
          <a:bodyPr>
            <a:norm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a:lnSpc>
                <a:spcPct val="100000"/>
              </a:lnSpc>
              <a:spcBef>
                <a:spcPts val="768"/>
              </a:spcBef>
              <a:spcAft>
                <a:spcPts val="1800"/>
              </a:spcAft>
              <a:buFont typeface="Wingdings" panose="05000000000000000000" pitchFamily="2" charset="2"/>
              <a:buChar char="§"/>
            </a:pPr>
            <a:r>
              <a:rPr lang="es-ES_tradnl" altLang="en-US" sz="3200" dirty="0">
                <a:latin typeface="+mj-lt"/>
              </a:rPr>
              <a:t>Primero, comuníquese con la compañía directamente</a:t>
            </a:r>
          </a:p>
          <a:p>
            <a:pPr lvl="0">
              <a:lnSpc>
                <a:spcPct val="100000"/>
              </a:lnSpc>
              <a:spcBef>
                <a:spcPts val="768"/>
              </a:spcBef>
              <a:spcAft>
                <a:spcPts val="1800"/>
              </a:spcAft>
              <a:buFont typeface="Wingdings" panose="05000000000000000000" pitchFamily="2" charset="2"/>
              <a:buChar char="§"/>
            </a:pPr>
            <a:r>
              <a:rPr lang="es-ES_tradnl" altLang="en-US" sz="3200" dirty="0">
                <a:latin typeface="+mj-lt"/>
              </a:rPr>
              <a:t>Luego, si es necesario, comuníquese con la agencia reglamentaria</a:t>
            </a:r>
          </a:p>
          <a:p>
            <a:pPr>
              <a:lnSpc>
                <a:spcPct val="100000"/>
              </a:lnSpc>
              <a:spcBef>
                <a:spcPts val="768"/>
              </a:spcBef>
              <a:spcAft>
                <a:spcPts val="1800"/>
              </a:spcAft>
              <a:buFont typeface="Wingdings" panose="05000000000000000000" pitchFamily="2" charset="2"/>
              <a:buChar char="§"/>
            </a:pPr>
            <a:r>
              <a:rPr lang="es-ES_tradnl" altLang="en-US" sz="3200" dirty="0">
                <a:latin typeface="+mj-lt"/>
              </a:rPr>
              <a:t>Considere presentar una queja ante los reguladores estatales o la oficina del fiscal general de su estado</a:t>
            </a:r>
          </a:p>
        </p:txBody>
      </p:sp>
      <p:sp>
        <p:nvSpPr>
          <p:cNvPr id="7" name="Slide Number Placeholder 6"/>
          <p:cNvSpPr>
            <a:spLocks noGrp="1"/>
          </p:cNvSpPr>
          <p:nvPr>
            <p:ph type="sldNum" sz="quarter" idx="4"/>
          </p:nvPr>
        </p:nvSpPr>
        <p:spPr/>
        <p:txBody>
          <a:bodyPr/>
          <a:lstStyle/>
          <a:p>
            <a:fld id="{AF83BEB6-139A-B746-BC33-1F5B6187E651}" type="slidenum">
              <a:rPr lang="en-US" smtClean="0"/>
              <a:t>26</a:t>
            </a:fld>
            <a:endParaRPr lang="en-US" dirty="0"/>
          </a:p>
        </p:txBody>
      </p:sp>
    </p:spTree>
    <p:extLst>
      <p:ext uri="{BB962C8B-B14F-4D97-AF65-F5344CB8AC3E}">
        <p14:creationId xmlns:p14="http://schemas.microsoft.com/office/powerpoint/2010/main" val="203748415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2866" y="210540"/>
            <a:ext cx="8041757" cy="1011868"/>
          </a:xfrm>
        </p:spPr>
        <p:txBody>
          <a:bodyPr anchor="t">
            <a:normAutofit/>
          </a:bodyPr>
          <a:lstStyle/>
          <a:p>
            <a:r>
              <a:rPr lang="es-ES_tradnl" sz="2800" dirty="0"/>
              <a:t>Aplíquelo: Mis pasos para la recuperación financiera</a:t>
            </a:r>
            <a:r>
              <a:rPr lang="en-US" sz="1800" dirty="0"/>
              <a:t/>
            </a:r>
            <a:br>
              <a:rPr lang="en-US" sz="1800" dirty="0"/>
            </a:br>
            <a:r>
              <a:rPr lang="es-ES_tradnl" sz="1800" dirty="0"/>
              <a:t>Consulte la pág. 12 de su Guía del participante</a:t>
            </a:r>
            <a:endParaRPr lang="en-US" sz="1800" dirty="0"/>
          </a:p>
        </p:txBody>
      </p:sp>
      <p:pic>
        <p:nvPicPr>
          <p:cNvPr id="4" name="Picture 3" descr="Captura de pantalla de Aplíquelo: Mis pasos para la recuperación financiera de la Guía del participante. Se muestra solo con fines de navegación.&#10;">
            <a:extLst>
              <a:ext uri="{FF2B5EF4-FFF2-40B4-BE49-F238E27FC236}">
                <a16:creationId xmlns:a16="http://schemas.microsoft.com/office/drawing/2014/main" id="{95145C5F-5E2D-4E34-9083-D88B81E08D56}"/>
              </a:ext>
            </a:extLst>
          </p:cNvPr>
          <p:cNvPicPr>
            <a:picLocks noChangeAspect="1"/>
          </p:cNvPicPr>
          <p:nvPr/>
        </p:nvPicPr>
        <p:blipFill>
          <a:blip r:embed="rId2"/>
          <a:stretch>
            <a:fillRect/>
          </a:stretch>
        </p:blipFill>
        <p:spPr>
          <a:xfrm>
            <a:off x="1293632" y="1253201"/>
            <a:ext cx="6745467" cy="4522882"/>
          </a:xfrm>
          <a:prstGeom prst="rect">
            <a:avLst/>
          </a:prstGeom>
          <a:ln>
            <a:noFill/>
          </a:ln>
          <a:effectLst>
            <a:outerShdw blurRad="292100" dist="139700" dir="2700000" algn="tl" rotWithShape="0">
              <a:srgbClr val="333333">
                <a:alpha val="65000"/>
              </a:srgbClr>
            </a:outerShdw>
          </a:effectLst>
        </p:spPr>
      </p:pic>
      <p:sp>
        <p:nvSpPr>
          <p:cNvPr id="9" name="Slide Number Placeholder 8"/>
          <p:cNvSpPr>
            <a:spLocks noGrp="1"/>
          </p:cNvSpPr>
          <p:nvPr>
            <p:ph type="sldNum" sz="quarter" idx="4"/>
          </p:nvPr>
        </p:nvSpPr>
        <p:spPr/>
        <p:txBody>
          <a:bodyPr/>
          <a:lstStyle/>
          <a:p>
            <a:fld id="{AF83BEB6-139A-B746-BC33-1F5B6187E651}" type="slidenum">
              <a:rPr lang="en-US" smtClean="0"/>
              <a:t>27</a:t>
            </a:fld>
            <a:endParaRPr lang="en-US" dirty="0"/>
          </a:p>
        </p:txBody>
      </p:sp>
    </p:spTree>
    <p:extLst>
      <p:ext uri="{BB962C8B-B14F-4D97-AF65-F5344CB8AC3E}">
        <p14:creationId xmlns:p14="http://schemas.microsoft.com/office/powerpoint/2010/main" val="398932845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434356"/>
            <a:ext cx="7499213" cy="881682"/>
          </a:xfrm>
        </p:spPr>
        <p:txBody>
          <a:bodyPr>
            <a:normAutofit/>
          </a:bodyPr>
          <a:lstStyle/>
          <a:p>
            <a:r>
              <a:rPr lang="es-ES_tradnl" dirty="0"/>
              <a:t>Obtenga ayuda</a:t>
            </a:r>
          </a:p>
        </p:txBody>
      </p:sp>
      <p:sp>
        <p:nvSpPr>
          <p:cNvPr id="3" name="Content Placeholder 2"/>
          <p:cNvSpPr>
            <a:spLocks noGrp="1"/>
          </p:cNvSpPr>
          <p:nvPr>
            <p:ph idx="1"/>
          </p:nvPr>
        </p:nvSpPr>
        <p:spPr>
          <a:xfrm>
            <a:off x="667535" y="1316038"/>
            <a:ext cx="4563686" cy="4810125"/>
          </a:xfrm>
        </p:spPr>
        <p:txBody>
          <a:bodyPr>
            <a:normAutofit fontScale="92500" lnSpcReduction="10000"/>
          </a:bodyPr>
          <a:lstStyle/>
          <a:p>
            <a:pPr>
              <a:lnSpc>
                <a:spcPct val="100000"/>
              </a:lnSpc>
              <a:buFont typeface="Wingdings" panose="05000000000000000000" pitchFamily="2" charset="2"/>
              <a:buChar char="§"/>
            </a:pPr>
            <a:r>
              <a:rPr lang="es-ES_tradnl" sz="3200" dirty="0"/>
              <a:t>DisasterAssistance.gov</a:t>
            </a:r>
          </a:p>
          <a:p>
            <a:pPr>
              <a:lnSpc>
                <a:spcPct val="100000"/>
              </a:lnSpc>
              <a:buFont typeface="Wingdings" panose="05000000000000000000" pitchFamily="2" charset="2"/>
              <a:buChar char="§"/>
            </a:pPr>
            <a:r>
              <a:rPr lang="es-ES_tradnl" sz="3200" dirty="0"/>
              <a:t>Centros de recuperación de desastres de la Agencia Federal para el Manejo de Emergencias (FEMA)</a:t>
            </a:r>
          </a:p>
          <a:p>
            <a:pPr>
              <a:lnSpc>
                <a:spcPct val="100000"/>
              </a:lnSpc>
              <a:buFont typeface="Wingdings" panose="05000000000000000000" pitchFamily="2" charset="2"/>
              <a:buChar char="§"/>
            </a:pPr>
            <a:r>
              <a:rPr lang="es-ES_tradnl" sz="3200" dirty="0"/>
              <a:t>Reuniones de ayuda y recuperación de desastres organizadas localmente</a:t>
            </a:r>
          </a:p>
        </p:txBody>
      </p:sp>
      <p:pic>
        <p:nvPicPr>
          <p:cNvPr id="4" name="Picture 3" descr="Poste indicador con 6 señales en forma de flechas. Los letreros dicen Ayuda, Consejo, Asistencia a la derecha y Apoyo, Guía, Info a la izquierda.">
            <a:extLst>
              <a:ext uri="{FF2B5EF4-FFF2-40B4-BE49-F238E27FC236}">
                <a16:creationId xmlns:a16="http://schemas.microsoft.com/office/drawing/2014/main" id="{CB8570D6-C7F3-4017-86DB-8A2103044F43}"/>
              </a:ext>
            </a:extLst>
          </p:cNvPr>
          <p:cNvPicPr>
            <a:picLocks noChangeAspect="1"/>
          </p:cNvPicPr>
          <p:nvPr/>
        </p:nvPicPr>
        <p:blipFill rotWithShape="1">
          <a:blip r:embed="rId2">
            <a:extLst>
              <a:ext uri="{28A0092B-C50C-407E-A947-70E740481C1C}">
                <a14:useLocalDpi xmlns:a14="http://schemas.microsoft.com/office/drawing/2010/main" val="0"/>
              </a:ext>
            </a:extLst>
          </a:blip>
          <a:srcRect l="32276" t="12599" r="32288" b="16331"/>
          <a:stretch/>
        </p:blipFill>
        <p:spPr>
          <a:xfrm>
            <a:off x="5231221" y="1530899"/>
            <a:ext cx="3364963" cy="3796201"/>
          </a:xfrm>
          <a:prstGeom prst="rect">
            <a:avLst/>
          </a:prstGeom>
        </p:spPr>
      </p:pic>
      <p:sp>
        <p:nvSpPr>
          <p:cNvPr id="8" name="Slide Number Placeholder 7"/>
          <p:cNvSpPr>
            <a:spLocks noGrp="1"/>
          </p:cNvSpPr>
          <p:nvPr>
            <p:ph type="sldNum" sz="quarter" idx="4"/>
          </p:nvPr>
        </p:nvSpPr>
        <p:spPr/>
        <p:txBody>
          <a:bodyPr/>
          <a:lstStyle/>
          <a:p>
            <a:fld id="{AF83BEB6-139A-B746-BC33-1F5B6187E651}" type="slidenum">
              <a:rPr lang="en-US" smtClean="0"/>
              <a:t>28</a:t>
            </a:fld>
            <a:endParaRPr lang="en-US" dirty="0"/>
          </a:p>
        </p:txBody>
      </p:sp>
    </p:spTree>
    <p:extLst>
      <p:ext uri="{BB962C8B-B14F-4D97-AF65-F5344CB8AC3E}">
        <p14:creationId xmlns:p14="http://schemas.microsoft.com/office/powerpoint/2010/main" val="317397373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4972" y="434356"/>
            <a:ext cx="7442227" cy="881682"/>
          </a:xfrm>
        </p:spPr>
        <p:txBody>
          <a:bodyPr>
            <a:normAutofit/>
          </a:bodyPr>
          <a:lstStyle/>
          <a:p>
            <a:r>
              <a:rPr lang="es-ES_tradnl" dirty="0"/>
              <a:t>Recursos de recuperación financiera</a:t>
            </a:r>
          </a:p>
        </p:txBody>
      </p:sp>
      <p:sp>
        <p:nvSpPr>
          <p:cNvPr id="3" name="Content Placeholder 2"/>
          <p:cNvSpPr>
            <a:spLocks noGrp="1"/>
          </p:cNvSpPr>
          <p:nvPr>
            <p:ph idx="1"/>
          </p:nvPr>
        </p:nvSpPr>
        <p:spPr>
          <a:xfrm>
            <a:off x="700096" y="1316038"/>
            <a:ext cx="7377103" cy="4957762"/>
          </a:xfrm>
        </p:spPr>
        <p:txBody>
          <a:bodyPr>
            <a:normAutofit fontScale="85000" lnSpcReduction="10000"/>
          </a:bodyPr>
          <a:lstStyle/>
          <a:p>
            <a:pPr>
              <a:lnSpc>
                <a:spcPct val="110000"/>
              </a:lnSpc>
              <a:spcAft>
                <a:spcPts val="600"/>
              </a:spcAft>
              <a:buFont typeface="Wingdings" panose="05000000000000000000" pitchFamily="2" charset="2"/>
              <a:buChar char="§"/>
            </a:pPr>
            <a:r>
              <a:rPr lang="es-ES_tradnl" sz="2800" dirty="0"/>
              <a:t>Nuevamente, comience con DisasterAssistance.gov</a:t>
            </a:r>
          </a:p>
          <a:p>
            <a:pPr>
              <a:lnSpc>
                <a:spcPct val="110000"/>
              </a:lnSpc>
              <a:spcAft>
                <a:spcPts val="600"/>
              </a:spcAft>
              <a:buFont typeface="Wingdings" panose="05000000000000000000" pitchFamily="2" charset="2"/>
              <a:buChar char="§"/>
            </a:pPr>
            <a:r>
              <a:rPr lang="es-ES_tradnl" sz="2800" dirty="0"/>
              <a:t>Programa de Individuos y Hogares de FEMA</a:t>
            </a:r>
          </a:p>
          <a:p>
            <a:pPr>
              <a:lnSpc>
                <a:spcPct val="110000"/>
              </a:lnSpc>
              <a:spcAft>
                <a:spcPts val="600"/>
              </a:spcAft>
              <a:buFont typeface="Wingdings" panose="05000000000000000000" pitchFamily="2" charset="2"/>
              <a:buChar char="§"/>
            </a:pPr>
            <a:r>
              <a:rPr lang="es-ES_tradnl" sz="2800" dirty="0"/>
              <a:t>Préstamos a bajo interés y largo plazo para la recuperación de desastres de la Agencia Federal para el Desarrollo de la Pequeña Empresa (SBA)</a:t>
            </a:r>
          </a:p>
          <a:p>
            <a:pPr>
              <a:lnSpc>
                <a:spcPct val="110000"/>
              </a:lnSpc>
              <a:spcAft>
                <a:spcPts val="600"/>
              </a:spcAft>
              <a:buFont typeface="Wingdings" panose="05000000000000000000" pitchFamily="2" charset="2"/>
              <a:buChar char="§"/>
            </a:pPr>
            <a:r>
              <a:rPr lang="es-ES_tradnl" sz="2800" dirty="0"/>
              <a:t>Préstamos para la recuperación de desastres del Departamento de Agricultura</a:t>
            </a:r>
          </a:p>
          <a:p>
            <a:pPr>
              <a:lnSpc>
                <a:spcPct val="110000"/>
              </a:lnSpc>
              <a:spcAft>
                <a:spcPts val="600"/>
              </a:spcAft>
              <a:buFont typeface="Wingdings" panose="05000000000000000000" pitchFamily="2" charset="2"/>
              <a:buChar char="§"/>
            </a:pPr>
            <a:r>
              <a:rPr lang="es-ES_tradnl" sz="2800" dirty="0"/>
              <a:t>Agencias de asesoramiento de viviendas aprobadas por el Departamento de Vivienda y Desarrollo Urbano (HUD)</a:t>
            </a:r>
          </a:p>
          <a:p>
            <a:pPr>
              <a:lnSpc>
                <a:spcPct val="110000"/>
              </a:lnSpc>
              <a:spcAft>
                <a:spcPts val="600"/>
              </a:spcAft>
              <a:buFont typeface="Wingdings" panose="05000000000000000000" pitchFamily="2" charset="2"/>
              <a:buChar char="§"/>
            </a:pPr>
            <a:r>
              <a:rPr lang="es-ES_tradnl" sz="2800" dirty="0"/>
              <a:t>Línea telefónica directa de preservación del hogar</a:t>
            </a:r>
            <a:endParaRPr lang="en-US" sz="2800" dirty="0"/>
          </a:p>
          <a:p>
            <a:pPr>
              <a:spcAft>
                <a:spcPts val="0"/>
              </a:spcAft>
            </a:pPr>
            <a:endParaRPr lang="en-US" dirty="0"/>
          </a:p>
        </p:txBody>
      </p:sp>
      <p:sp>
        <p:nvSpPr>
          <p:cNvPr id="7" name="Slide Number Placeholder 6"/>
          <p:cNvSpPr>
            <a:spLocks noGrp="1"/>
          </p:cNvSpPr>
          <p:nvPr>
            <p:ph type="sldNum" sz="quarter" idx="4"/>
          </p:nvPr>
        </p:nvSpPr>
        <p:spPr/>
        <p:txBody>
          <a:bodyPr/>
          <a:lstStyle/>
          <a:p>
            <a:fld id="{AF83BEB6-139A-B746-BC33-1F5B6187E651}" type="slidenum">
              <a:rPr lang="en-US" smtClean="0"/>
              <a:t>29</a:t>
            </a:fld>
            <a:endParaRPr lang="en-US" dirty="0"/>
          </a:p>
        </p:txBody>
      </p:sp>
    </p:spTree>
    <p:extLst>
      <p:ext uri="{BB962C8B-B14F-4D97-AF65-F5344CB8AC3E}">
        <p14:creationId xmlns:p14="http://schemas.microsoft.com/office/powerpoint/2010/main" val="30318269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hidden="1"/>
          <p:cNvSpPr>
            <a:spLocks noGrp="1"/>
          </p:cNvSpPr>
          <p:nvPr>
            <p:ph type="title" idx="4294967295"/>
          </p:nvPr>
        </p:nvSpPr>
        <p:spPr/>
        <p:txBody>
          <a:bodyPr/>
          <a:lstStyle/>
          <a:p>
            <a:r>
              <a:rPr lang="es-ES_tradnl" dirty="0">
                <a:solidFill>
                  <a:srgbClr val="008000"/>
                </a:solidFill>
              </a:rPr>
              <a:t>Sección 1 - Preparación financiera para desastres</a:t>
            </a:r>
            <a:endParaRPr lang="en-US" dirty="0"/>
          </a:p>
        </p:txBody>
      </p:sp>
      <p:sp>
        <p:nvSpPr>
          <p:cNvPr id="3" name="Subtitle 2"/>
          <p:cNvSpPr>
            <a:spLocks noGrp="1"/>
          </p:cNvSpPr>
          <p:nvPr>
            <p:ph sz="quarter" idx="12"/>
          </p:nvPr>
        </p:nvSpPr>
        <p:spPr/>
        <p:txBody>
          <a:bodyPr anchor="b">
            <a:noAutofit/>
          </a:bodyPr>
          <a:lstStyle/>
          <a:p>
            <a:pPr>
              <a:lnSpc>
                <a:spcPct val="110000"/>
              </a:lnSpc>
            </a:pPr>
            <a:r>
              <a:rPr lang="es-ES_tradnl" dirty="0"/>
              <a:t>Sección 1</a:t>
            </a:r>
          </a:p>
        </p:txBody>
      </p:sp>
      <p:sp>
        <p:nvSpPr>
          <p:cNvPr id="4" name="Text Placeholder 3"/>
          <p:cNvSpPr>
            <a:spLocks noGrp="1"/>
          </p:cNvSpPr>
          <p:nvPr>
            <p:ph type="body" sz="quarter" idx="11"/>
          </p:nvPr>
        </p:nvSpPr>
        <p:spPr/>
        <p:txBody>
          <a:bodyPr>
            <a:normAutofit fontScale="92500" lnSpcReduction="10000"/>
          </a:bodyPr>
          <a:lstStyle/>
          <a:p>
            <a:r>
              <a:rPr lang="es-ES_tradnl" dirty="0"/>
              <a:t>Preparación financiera para desastres</a:t>
            </a:r>
          </a:p>
          <a:p>
            <a:endParaRPr lang="en-US" dirty="0">
              <a:latin typeface="Franklin Gothic Book" panose="020B0503020102020204" pitchFamily="34" charset="0"/>
            </a:endParaRPr>
          </a:p>
          <a:p>
            <a:r>
              <a:rPr lang="es-ES_tradnl" sz="1800" dirty="0">
                <a:latin typeface="Franklin Gothic Book" panose="020B0503020102020204" pitchFamily="34" charset="0"/>
              </a:rPr>
              <a:t>Consulte la pág. 3 de su Guía del participante</a:t>
            </a:r>
          </a:p>
        </p:txBody>
      </p:sp>
      <p:grpSp>
        <p:nvGrpSpPr>
          <p:cNvPr id="10" name="Group 9" descr="señal de tráfico amarilla e que dice en mayúsculas: ¿Estás listo?&#10;">
            <a:extLst>
              <a:ext uri="{FF2B5EF4-FFF2-40B4-BE49-F238E27FC236}">
                <a16:creationId xmlns:a16="http://schemas.microsoft.com/office/drawing/2014/main" id="{258769CA-F85B-4878-93C3-4B0EB6BAC277}"/>
              </a:ext>
            </a:extLst>
          </p:cNvPr>
          <p:cNvGrpSpPr/>
          <p:nvPr/>
        </p:nvGrpSpPr>
        <p:grpSpPr>
          <a:xfrm>
            <a:off x="3877437" y="586158"/>
            <a:ext cx="5266563" cy="5029200"/>
            <a:chOff x="67437" y="586158"/>
            <a:chExt cx="5370576" cy="5029200"/>
          </a:xfrm>
        </p:grpSpPr>
        <p:pic>
          <p:nvPicPr>
            <p:cNvPr id="6" name="Picture 5" descr="señal de tráfico amarilla que dice estas listo?">
              <a:extLst>
                <a:ext uri="{FF2B5EF4-FFF2-40B4-BE49-F238E27FC236}">
                  <a16:creationId xmlns:a16="http://schemas.microsoft.com/office/drawing/2014/main" id="{3854CBFE-1728-42D7-B28B-8E44E3D23844}"/>
                </a:ext>
              </a:extLst>
            </p:cNvPr>
            <p:cNvPicPr>
              <a:picLocks noChangeAspect="1"/>
            </p:cNvPicPr>
            <p:nvPr/>
          </p:nvPicPr>
          <p:blipFill>
            <a:blip r:embed="rId3"/>
            <a:stretch>
              <a:fillRect/>
            </a:stretch>
          </p:blipFill>
          <p:spPr>
            <a:xfrm>
              <a:off x="67437" y="586158"/>
              <a:ext cx="5370576" cy="5029200"/>
            </a:xfrm>
            <a:prstGeom prst="rect">
              <a:avLst/>
            </a:prstGeom>
          </p:spPr>
        </p:pic>
        <p:sp>
          <p:nvSpPr>
            <p:cNvPr id="9" name="Rectangle 8">
              <a:extLst>
                <a:ext uri="{FF2B5EF4-FFF2-40B4-BE49-F238E27FC236}">
                  <a16:creationId xmlns:a16="http://schemas.microsoft.com/office/drawing/2014/main" id="{29A82FF9-7657-418E-B626-860D9C11901C}"/>
                </a:ext>
              </a:extLst>
            </p:cNvPr>
            <p:cNvSpPr/>
            <p:nvPr/>
          </p:nvSpPr>
          <p:spPr>
            <a:xfrm>
              <a:off x="1597349" y="2109295"/>
              <a:ext cx="2631752" cy="1754326"/>
            </a:xfrm>
            <a:prstGeom prst="rect">
              <a:avLst/>
            </a:prstGeom>
            <a:noFill/>
          </p:spPr>
          <p:txBody>
            <a:bodyPr wrap="square" lIns="91440" tIns="45720" rIns="91440" bIns="45720">
              <a:prstTxWarp prst="textFadeLeft">
                <a:avLst>
                  <a:gd name="adj" fmla="val 3470"/>
                </a:avLst>
              </a:prstTxWarp>
              <a:spAutoFit/>
            </a:bodyPr>
            <a:lstStyle/>
            <a:p>
              <a:pPr algn="ctr"/>
              <a:r>
                <a:rPr lang="en-US" sz="5400" b="1" cap="none" spc="0" dirty="0">
                  <a:ln w="0"/>
                  <a:solidFill>
                    <a:schemeClr val="tx1">
                      <a:lumMod val="75000"/>
                      <a:lumOff val="25000"/>
                    </a:schemeClr>
                  </a:solidFill>
                </a:rPr>
                <a:t>¿ESTAS</a:t>
              </a:r>
              <a:r>
                <a:rPr lang="en-US" sz="5400" b="1" dirty="0">
                  <a:ln w="0"/>
                  <a:solidFill>
                    <a:schemeClr val="tx1">
                      <a:lumMod val="75000"/>
                      <a:lumOff val="25000"/>
                    </a:schemeClr>
                  </a:solidFill>
                </a:rPr>
                <a:t> LIST</a:t>
              </a:r>
              <a:r>
                <a:rPr lang="en-US" sz="5400" b="1" cap="none" spc="0" dirty="0">
                  <a:ln w="0"/>
                  <a:solidFill>
                    <a:schemeClr val="tx1">
                      <a:lumMod val="75000"/>
                      <a:lumOff val="25000"/>
                    </a:schemeClr>
                  </a:solidFill>
                </a:rPr>
                <a:t>O?</a:t>
              </a:r>
            </a:p>
          </p:txBody>
        </p:sp>
      </p:grpSp>
      <p:sp>
        <p:nvSpPr>
          <p:cNvPr id="8" name="Slide Number Placeholder 7"/>
          <p:cNvSpPr>
            <a:spLocks noGrp="1"/>
          </p:cNvSpPr>
          <p:nvPr>
            <p:ph type="sldNum" sz="quarter" idx="4"/>
          </p:nvPr>
        </p:nvSpPr>
        <p:spPr/>
        <p:txBody>
          <a:bodyPr/>
          <a:lstStyle/>
          <a:p>
            <a:fld id="{AF83BEB6-139A-B746-BC33-1F5B6187E651}" type="slidenum">
              <a:rPr lang="en-US" smtClean="0"/>
              <a:t>3</a:t>
            </a:fld>
            <a:endParaRPr lang="en-US" dirty="0"/>
          </a:p>
        </p:txBody>
      </p:sp>
    </p:spTree>
    <p:extLst>
      <p:ext uri="{BB962C8B-B14F-4D97-AF65-F5344CB8AC3E}">
        <p14:creationId xmlns:p14="http://schemas.microsoft.com/office/powerpoint/2010/main" val="401540631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7534" y="434356"/>
            <a:ext cx="7409665" cy="881682"/>
          </a:xfrm>
        </p:spPr>
        <p:txBody>
          <a:bodyPr anchor="t"/>
          <a:lstStyle/>
          <a:p>
            <a:r>
              <a:rPr lang="es-ES_tradnl" dirty="0"/>
              <a:t>Tenga cuidado con las estafas</a:t>
            </a:r>
          </a:p>
        </p:txBody>
      </p:sp>
      <p:sp>
        <p:nvSpPr>
          <p:cNvPr id="3" name="Content Placeholder 2"/>
          <p:cNvSpPr>
            <a:spLocks noGrp="1"/>
          </p:cNvSpPr>
          <p:nvPr>
            <p:ph idx="1"/>
          </p:nvPr>
        </p:nvSpPr>
        <p:spPr>
          <a:xfrm>
            <a:off x="667535" y="1112108"/>
            <a:ext cx="4840636" cy="5014055"/>
          </a:xfrm>
        </p:spPr>
        <p:txBody>
          <a:bodyPr>
            <a:noAutofit/>
          </a:bodyPr>
          <a:lstStyle/>
          <a:p>
            <a:pPr>
              <a:lnSpc>
                <a:spcPct val="100000"/>
              </a:lnSpc>
              <a:buFont typeface="Wingdings" panose="05000000000000000000" pitchFamily="2" charset="2"/>
              <a:buChar char="§"/>
            </a:pPr>
            <a:r>
              <a:rPr lang="es-ES_tradnl" sz="3200" dirty="0"/>
              <a:t>No todos los que ofrecen ayuda son una fuente legítima de ayuda</a:t>
            </a:r>
          </a:p>
          <a:p>
            <a:pPr>
              <a:lnSpc>
                <a:spcPct val="100000"/>
              </a:lnSpc>
              <a:buFont typeface="Wingdings" panose="05000000000000000000" pitchFamily="2" charset="2"/>
              <a:buChar char="§"/>
            </a:pPr>
            <a:r>
              <a:rPr lang="es-ES_tradnl" sz="3200" dirty="0"/>
              <a:t>Esté atento a las estafas</a:t>
            </a:r>
          </a:p>
          <a:p>
            <a:pPr>
              <a:lnSpc>
                <a:spcPct val="100000"/>
              </a:lnSpc>
              <a:buFont typeface="Wingdings" panose="05000000000000000000" pitchFamily="2" charset="2"/>
              <a:buChar char="§"/>
            </a:pPr>
            <a:r>
              <a:rPr lang="es-ES_tradnl" sz="3200" dirty="0"/>
              <a:t>Protéjase siendo cauteloso</a:t>
            </a:r>
          </a:p>
          <a:p>
            <a:pPr>
              <a:lnSpc>
                <a:spcPct val="100000"/>
              </a:lnSpc>
              <a:buFont typeface="Wingdings" panose="05000000000000000000" pitchFamily="2" charset="2"/>
              <a:buChar char="§"/>
            </a:pPr>
            <a:r>
              <a:rPr lang="es-ES_tradnl" sz="3200" dirty="0"/>
              <a:t>Sea selectivo cuando contrate o acepte ayuda</a:t>
            </a:r>
          </a:p>
          <a:p>
            <a:pPr>
              <a:lnSpc>
                <a:spcPct val="100000"/>
              </a:lnSpc>
              <a:buFont typeface="Wingdings" panose="05000000000000000000" pitchFamily="2" charset="2"/>
              <a:buChar char="§"/>
            </a:pPr>
            <a:endParaRPr lang="en-US" sz="3200" dirty="0"/>
          </a:p>
        </p:txBody>
      </p:sp>
      <p:pic>
        <p:nvPicPr>
          <p:cNvPr id="9" name="Picture 8" descr="Señal de tránsito amarilla con borde negro. Tiene el texto &quot;Alerta de estafa&quot;.">
            <a:extLst>
              <a:ext uri="{FF2B5EF4-FFF2-40B4-BE49-F238E27FC236}">
                <a16:creationId xmlns:a16="http://schemas.microsoft.com/office/drawing/2014/main" id="{0EA47AFC-174E-4C75-BF93-2C2244993FF0}"/>
              </a:ext>
            </a:extLst>
          </p:cNvPr>
          <p:cNvPicPr>
            <a:picLocks noChangeAspect="1"/>
          </p:cNvPicPr>
          <p:nvPr/>
        </p:nvPicPr>
        <p:blipFill>
          <a:blip r:embed="rId2"/>
          <a:stretch>
            <a:fillRect/>
          </a:stretch>
        </p:blipFill>
        <p:spPr>
          <a:xfrm>
            <a:off x="5462262" y="1633783"/>
            <a:ext cx="3663393" cy="4492380"/>
          </a:xfrm>
          <a:prstGeom prst="rect">
            <a:avLst/>
          </a:prstGeom>
        </p:spPr>
      </p:pic>
      <p:sp>
        <p:nvSpPr>
          <p:cNvPr id="8" name="Slide Number Placeholder 7"/>
          <p:cNvSpPr>
            <a:spLocks noGrp="1"/>
          </p:cNvSpPr>
          <p:nvPr>
            <p:ph type="sldNum" sz="quarter" idx="4"/>
          </p:nvPr>
        </p:nvSpPr>
        <p:spPr/>
        <p:txBody>
          <a:bodyPr/>
          <a:lstStyle/>
          <a:p>
            <a:fld id="{AF83BEB6-139A-B746-BC33-1F5B6187E651}" type="slidenum">
              <a:rPr lang="en-US" smtClean="0"/>
              <a:t>30</a:t>
            </a:fld>
            <a:endParaRPr lang="en-US" dirty="0"/>
          </a:p>
        </p:txBody>
      </p:sp>
    </p:spTree>
    <p:extLst>
      <p:ext uri="{BB962C8B-B14F-4D97-AF65-F5344CB8AC3E}">
        <p14:creationId xmlns:p14="http://schemas.microsoft.com/office/powerpoint/2010/main" val="205869518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434356"/>
            <a:ext cx="7499213" cy="881682"/>
          </a:xfrm>
        </p:spPr>
        <p:txBody>
          <a:bodyPr/>
          <a:lstStyle/>
          <a:p>
            <a:r>
              <a:rPr lang="es-ES_tradnl" dirty="0"/>
              <a:t>Para evitar estafas</a:t>
            </a:r>
          </a:p>
        </p:txBody>
      </p:sp>
      <p:sp>
        <p:nvSpPr>
          <p:cNvPr id="3" name="Content Placeholder 2"/>
          <p:cNvSpPr>
            <a:spLocks noGrp="1"/>
          </p:cNvSpPr>
          <p:nvPr>
            <p:ph idx="1"/>
          </p:nvPr>
        </p:nvSpPr>
        <p:spPr/>
        <p:txBody>
          <a:bodyPr>
            <a:noAutofit/>
          </a:bodyPr>
          <a:lstStyle/>
          <a:p>
            <a:pPr>
              <a:lnSpc>
                <a:spcPct val="100000"/>
              </a:lnSpc>
              <a:spcAft>
                <a:spcPts val="2400"/>
              </a:spcAft>
              <a:buFont typeface="Wingdings" panose="05000000000000000000" pitchFamily="2" charset="2"/>
              <a:buChar char="§"/>
            </a:pPr>
            <a:r>
              <a:rPr lang="es-ES_tradnl" sz="3200" dirty="0"/>
              <a:t>Obtenga y verifique referencias</a:t>
            </a:r>
          </a:p>
          <a:p>
            <a:pPr>
              <a:lnSpc>
                <a:spcPct val="100000"/>
              </a:lnSpc>
              <a:spcAft>
                <a:spcPts val="2400"/>
              </a:spcAft>
              <a:buFont typeface="Wingdings" panose="05000000000000000000" pitchFamily="2" charset="2"/>
              <a:buChar char="§"/>
            </a:pPr>
            <a:r>
              <a:rPr lang="es-ES_tradnl" sz="3200" dirty="0"/>
              <a:t>Solicite ver permisos estatales o locales</a:t>
            </a:r>
          </a:p>
          <a:p>
            <a:pPr>
              <a:lnSpc>
                <a:spcPct val="100000"/>
              </a:lnSpc>
              <a:spcAft>
                <a:spcPts val="2400"/>
              </a:spcAft>
              <a:buFont typeface="Wingdings" panose="05000000000000000000" pitchFamily="2" charset="2"/>
              <a:buChar char="§"/>
            </a:pPr>
            <a:r>
              <a:rPr lang="es-ES_tradnl" sz="3200" dirty="0"/>
              <a:t>No pague por adelantado</a:t>
            </a:r>
          </a:p>
          <a:p>
            <a:pPr>
              <a:lnSpc>
                <a:spcPct val="100000"/>
              </a:lnSpc>
              <a:spcAft>
                <a:spcPts val="2400"/>
              </a:spcAft>
              <a:buFont typeface="Wingdings" panose="05000000000000000000" pitchFamily="2" charset="2"/>
              <a:buChar char="§"/>
            </a:pPr>
            <a:r>
              <a:rPr lang="es-ES_tradnl" sz="3200" dirty="0"/>
              <a:t>Obtenga y guarde los recibos</a:t>
            </a:r>
          </a:p>
          <a:p>
            <a:pPr>
              <a:lnSpc>
                <a:spcPct val="100000"/>
              </a:lnSpc>
              <a:spcAft>
                <a:spcPts val="2400"/>
              </a:spcAft>
              <a:buFont typeface="Wingdings" panose="05000000000000000000" pitchFamily="2" charset="2"/>
              <a:buChar char="§"/>
            </a:pPr>
            <a:r>
              <a:rPr lang="es-ES_tradnl" sz="3200" dirty="0"/>
              <a:t>No pague por servicios que deberían ser gratuitos</a:t>
            </a:r>
          </a:p>
        </p:txBody>
      </p:sp>
      <p:sp>
        <p:nvSpPr>
          <p:cNvPr id="7" name="Slide Number Placeholder 6"/>
          <p:cNvSpPr>
            <a:spLocks noGrp="1"/>
          </p:cNvSpPr>
          <p:nvPr>
            <p:ph type="sldNum" sz="quarter" idx="4"/>
          </p:nvPr>
        </p:nvSpPr>
        <p:spPr/>
        <p:txBody>
          <a:bodyPr/>
          <a:lstStyle/>
          <a:p>
            <a:fld id="{AF83BEB6-139A-B746-BC33-1F5B6187E651}" type="slidenum">
              <a:rPr lang="en-US" smtClean="0"/>
              <a:t>31</a:t>
            </a:fld>
            <a:endParaRPr lang="en-US" dirty="0"/>
          </a:p>
        </p:txBody>
      </p:sp>
    </p:spTree>
    <p:extLst>
      <p:ext uri="{BB962C8B-B14F-4D97-AF65-F5344CB8AC3E}">
        <p14:creationId xmlns:p14="http://schemas.microsoft.com/office/powerpoint/2010/main" val="242190908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3112" y="434356"/>
            <a:ext cx="7434087" cy="881682"/>
          </a:xfrm>
        </p:spPr>
        <p:txBody>
          <a:bodyPr/>
          <a:lstStyle/>
          <a:p>
            <a:r>
              <a:rPr lang="es-ES_tradnl" dirty="0"/>
              <a:t>Más consejos para evitar </a:t>
            </a:r>
            <a:br>
              <a:rPr lang="es-ES_tradnl" dirty="0"/>
            </a:br>
            <a:r>
              <a:rPr lang="es-ES_tradnl" dirty="0"/>
              <a:t>estafas</a:t>
            </a:r>
            <a:endParaRPr lang="en-US" dirty="0"/>
          </a:p>
        </p:txBody>
      </p:sp>
      <p:grpSp>
        <p:nvGrpSpPr>
          <p:cNvPr id="5" name="Group 4" descr="Icono de megáfono y la palabra &quot;CONSEJOS&quot;&#10;">
            <a:extLst>
              <a:ext uri="{FF2B5EF4-FFF2-40B4-BE49-F238E27FC236}">
                <a16:creationId xmlns:a16="http://schemas.microsoft.com/office/drawing/2014/main" id="{7A3D9DE3-934E-4CD8-A9FB-0FE347E7A430}"/>
              </a:ext>
            </a:extLst>
          </p:cNvPr>
          <p:cNvGrpSpPr/>
          <p:nvPr/>
        </p:nvGrpSpPr>
        <p:grpSpPr>
          <a:xfrm>
            <a:off x="6114082" y="513099"/>
            <a:ext cx="2737422" cy="974052"/>
            <a:chOff x="5979858" y="829012"/>
            <a:chExt cx="2737422" cy="974052"/>
          </a:xfrm>
        </p:grpSpPr>
        <p:pic>
          <p:nvPicPr>
            <p:cNvPr id="6" name="Picture 5" descr="Icon of megaphone and the word Tips">
              <a:extLst>
                <a:ext uri="{FF2B5EF4-FFF2-40B4-BE49-F238E27FC236}">
                  <a16:creationId xmlns:a16="http://schemas.microsoft.com/office/drawing/2014/main" id="{C84CBB41-8FBA-D142-8856-C0AF3A92EF8F}"/>
                </a:ext>
              </a:extLst>
            </p:cNvPr>
            <p:cNvPicPr>
              <a:picLocks noChangeAspect="1"/>
            </p:cNvPicPr>
            <p:nvPr/>
          </p:nvPicPr>
          <p:blipFill>
            <a:blip r:embed="rId2"/>
            <a:stretch>
              <a:fillRect/>
            </a:stretch>
          </p:blipFill>
          <p:spPr>
            <a:xfrm>
              <a:off x="5979858" y="829012"/>
              <a:ext cx="2737422" cy="974052"/>
            </a:xfrm>
            <a:prstGeom prst="rect">
              <a:avLst/>
            </a:prstGeom>
          </p:spPr>
        </p:pic>
        <p:sp>
          <p:nvSpPr>
            <p:cNvPr id="4" name="TextBox 3">
              <a:extLst>
                <a:ext uri="{FF2B5EF4-FFF2-40B4-BE49-F238E27FC236}">
                  <a16:creationId xmlns:a16="http://schemas.microsoft.com/office/drawing/2014/main" id="{4267117A-1094-4FC4-A090-4477FB339754}"/>
                </a:ext>
              </a:extLst>
            </p:cNvPr>
            <p:cNvSpPr txBox="1"/>
            <p:nvPr/>
          </p:nvSpPr>
          <p:spPr>
            <a:xfrm>
              <a:off x="6972300" y="1000125"/>
              <a:ext cx="1638300" cy="553365"/>
            </a:xfrm>
            <a:prstGeom prst="rect">
              <a:avLst/>
            </a:prstGeom>
            <a:solidFill>
              <a:schemeClr val="bg1"/>
            </a:solidFill>
            <a:ln>
              <a:noFill/>
            </a:ln>
          </p:spPr>
          <p:txBody>
            <a:bodyPr wrap="square" lIns="0" tIns="0" rIns="0" bIns="0" rtlCol="0">
              <a:noAutofit/>
            </a:bodyPr>
            <a:lstStyle/>
            <a:p>
              <a:pPr algn="ctr"/>
              <a:r>
                <a:rPr lang="es-ES_tradnl" sz="2800" b="1" dirty="0">
                  <a:solidFill>
                    <a:srgbClr val="007DBB"/>
                  </a:solidFill>
                </a:rPr>
                <a:t>CONSEJOS</a:t>
              </a:r>
            </a:p>
          </p:txBody>
        </p:sp>
      </p:grpSp>
      <p:sp>
        <p:nvSpPr>
          <p:cNvPr id="3" name="Content Placeholder 2"/>
          <p:cNvSpPr>
            <a:spLocks noGrp="1"/>
          </p:cNvSpPr>
          <p:nvPr>
            <p:ph idx="1"/>
          </p:nvPr>
        </p:nvSpPr>
        <p:spPr>
          <a:xfrm>
            <a:off x="643112" y="1316038"/>
            <a:ext cx="7434088" cy="4810125"/>
          </a:xfrm>
        </p:spPr>
        <p:txBody>
          <a:bodyPr>
            <a:normAutofit/>
          </a:bodyPr>
          <a:lstStyle/>
          <a:p>
            <a:pPr>
              <a:lnSpc>
                <a:spcPct val="120000"/>
              </a:lnSpc>
              <a:spcAft>
                <a:spcPts val="1800"/>
              </a:spcAft>
              <a:buFont typeface="Wingdings" panose="05000000000000000000" pitchFamily="2" charset="2"/>
              <a:buChar char="§"/>
            </a:pPr>
            <a:r>
              <a:rPr lang="es-ES_tradnl" sz="3200" dirty="0"/>
              <a:t>Investigue las organizaciones              con las que no está familiarizado</a:t>
            </a:r>
          </a:p>
          <a:p>
            <a:pPr>
              <a:lnSpc>
                <a:spcPct val="120000"/>
              </a:lnSpc>
              <a:spcAft>
                <a:spcPts val="1800"/>
              </a:spcAft>
              <a:buFont typeface="Wingdings" panose="05000000000000000000" pitchFamily="2" charset="2"/>
              <a:buChar char="§"/>
            </a:pPr>
            <a:r>
              <a:rPr lang="es-ES_tradnl" sz="3200" dirty="0"/>
              <a:t>Proteja su información</a:t>
            </a:r>
          </a:p>
          <a:p>
            <a:pPr>
              <a:lnSpc>
                <a:spcPct val="120000"/>
              </a:lnSpc>
              <a:spcAft>
                <a:spcPts val="1800"/>
              </a:spcAft>
              <a:buFont typeface="Wingdings" panose="05000000000000000000" pitchFamily="2" charset="2"/>
              <a:buChar char="§"/>
            </a:pPr>
            <a:r>
              <a:rPr lang="es-ES_tradnl" sz="3200" dirty="0"/>
              <a:t>Monitoree sus informes crediticios</a:t>
            </a:r>
          </a:p>
          <a:p>
            <a:pPr>
              <a:lnSpc>
                <a:spcPct val="120000"/>
              </a:lnSpc>
              <a:spcAft>
                <a:spcPts val="1800"/>
              </a:spcAft>
              <a:buFont typeface="Wingdings" panose="05000000000000000000" pitchFamily="2" charset="2"/>
              <a:buChar char="§"/>
            </a:pPr>
            <a:r>
              <a:rPr lang="es-ES_tradnl" sz="3200" dirty="0"/>
              <a:t>Lea alertas de estafas y reporte las estafas</a:t>
            </a:r>
          </a:p>
        </p:txBody>
      </p:sp>
      <p:sp>
        <p:nvSpPr>
          <p:cNvPr id="7" name="Slide Number Placeholder 6"/>
          <p:cNvSpPr>
            <a:spLocks noGrp="1"/>
          </p:cNvSpPr>
          <p:nvPr>
            <p:ph type="sldNum" sz="quarter" idx="4"/>
          </p:nvPr>
        </p:nvSpPr>
        <p:spPr/>
        <p:txBody>
          <a:bodyPr/>
          <a:lstStyle/>
          <a:p>
            <a:fld id="{AF83BEB6-139A-B746-BC33-1F5B6187E651}" type="slidenum">
              <a:rPr lang="en-US" smtClean="0"/>
              <a:t>32</a:t>
            </a:fld>
            <a:endParaRPr lang="en-US" dirty="0"/>
          </a:p>
        </p:txBody>
      </p:sp>
    </p:spTree>
    <p:extLst>
      <p:ext uri="{BB962C8B-B14F-4D97-AF65-F5344CB8AC3E}">
        <p14:creationId xmlns:p14="http://schemas.microsoft.com/office/powerpoint/2010/main" val="58972029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16992"/>
            <a:ext cx="8138160" cy="3511822"/>
          </a:xfrm>
        </p:spPr>
        <p:txBody>
          <a:bodyPr anchor="t">
            <a:normAutofit/>
          </a:bodyPr>
          <a:lstStyle/>
          <a:p>
            <a:r>
              <a:rPr lang="es-ES_tradnl" dirty="0"/>
              <a:t>Pruébelo: Detectar señales de alerta</a:t>
            </a:r>
            <a:r>
              <a:rPr lang="en-US" dirty="0"/>
              <a:t/>
            </a:r>
            <a:br>
              <a:rPr lang="en-US" dirty="0"/>
            </a:br>
            <a:r>
              <a:rPr lang="es-ES_tradnl" sz="2400" dirty="0"/>
              <a:t>Consulte la pág. 16 de su Guía del participante</a:t>
            </a:r>
          </a:p>
        </p:txBody>
      </p:sp>
      <p:pic>
        <p:nvPicPr>
          <p:cNvPr id="4" name="Picture 3" descr="Captura de pantalla de Pruébelo: Detectar señales de alerta de la Guía del participante. Se muestra solo con fines de navegación.&#10;">
            <a:extLst>
              <a:ext uri="{FF2B5EF4-FFF2-40B4-BE49-F238E27FC236}">
                <a16:creationId xmlns:a16="http://schemas.microsoft.com/office/drawing/2014/main" id="{DB9A4E3C-957D-464F-87E7-EA717DD84C4F}"/>
              </a:ext>
            </a:extLst>
          </p:cNvPr>
          <p:cNvPicPr>
            <a:picLocks noChangeAspect="1"/>
          </p:cNvPicPr>
          <p:nvPr/>
        </p:nvPicPr>
        <p:blipFill>
          <a:blip r:embed="rId2"/>
          <a:stretch>
            <a:fillRect/>
          </a:stretch>
        </p:blipFill>
        <p:spPr>
          <a:xfrm>
            <a:off x="1370032" y="1362074"/>
            <a:ext cx="6403935" cy="4728139"/>
          </a:xfrm>
          <a:prstGeom prst="rect">
            <a:avLst/>
          </a:prstGeom>
          <a:ln>
            <a:noFill/>
          </a:ln>
          <a:effectLst>
            <a:outerShdw blurRad="292100" dist="139700" dir="2700000" algn="tl" rotWithShape="0">
              <a:srgbClr val="333333">
                <a:alpha val="65000"/>
              </a:srgbClr>
            </a:outerShdw>
          </a:effectLst>
        </p:spPr>
      </p:pic>
      <p:sp>
        <p:nvSpPr>
          <p:cNvPr id="9" name="Slide Number Placeholder 8"/>
          <p:cNvSpPr>
            <a:spLocks noGrp="1"/>
          </p:cNvSpPr>
          <p:nvPr>
            <p:ph type="sldNum" sz="quarter" idx="4"/>
          </p:nvPr>
        </p:nvSpPr>
        <p:spPr/>
        <p:txBody>
          <a:bodyPr/>
          <a:lstStyle/>
          <a:p>
            <a:fld id="{AF83BEB6-139A-B746-BC33-1F5B6187E651}" type="slidenum">
              <a:rPr lang="en-US" smtClean="0"/>
              <a:t>33</a:t>
            </a:fld>
            <a:endParaRPr lang="en-US" dirty="0"/>
          </a:p>
        </p:txBody>
      </p:sp>
    </p:spTree>
    <p:extLst>
      <p:ext uri="{BB962C8B-B14F-4D97-AF65-F5344CB8AC3E}">
        <p14:creationId xmlns:p14="http://schemas.microsoft.com/office/powerpoint/2010/main" val="32078293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434356"/>
            <a:ext cx="7499213" cy="881682"/>
          </a:xfrm>
        </p:spPr>
        <p:txBody>
          <a:bodyPr/>
          <a:lstStyle/>
          <a:p>
            <a:r>
              <a:rPr lang="es-ES_tradnl" dirty="0"/>
              <a:t>Ajuste su imagen financiera</a:t>
            </a:r>
            <a:r>
              <a:rPr lang="en-US" dirty="0"/>
              <a:t/>
            </a:r>
            <a:br>
              <a:rPr lang="en-US" dirty="0"/>
            </a:br>
            <a:r>
              <a:rPr lang="es-ES_tradnl" dirty="0"/>
              <a:t>Después del desastre</a:t>
            </a:r>
          </a:p>
        </p:txBody>
      </p:sp>
      <p:sp>
        <p:nvSpPr>
          <p:cNvPr id="3" name="Content Placeholder 2"/>
          <p:cNvSpPr>
            <a:spLocks noGrp="1"/>
          </p:cNvSpPr>
          <p:nvPr>
            <p:ph idx="1"/>
          </p:nvPr>
        </p:nvSpPr>
        <p:spPr>
          <a:xfrm>
            <a:off x="577985" y="1424723"/>
            <a:ext cx="8244281" cy="4701440"/>
          </a:xfrm>
        </p:spPr>
        <p:txBody>
          <a:bodyPr>
            <a:normAutofit fontScale="92500" lnSpcReduction="10000"/>
          </a:bodyPr>
          <a:lstStyle/>
          <a:p>
            <a:pPr>
              <a:lnSpc>
                <a:spcPct val="100000"/>
              </a:lnSpc>
              <a:buFont typeface="Wingdings" panose="05000000000000000000" pitchFamily="2" charset="2"/>
              <a:buChar char="§"/>
            </a:pPr>
            <a:r>
              <a:rPr lang="es-ES_tradnl" sz="3200" dirty="0"/>
              <a:t>Tómese el tiempo para superar el dolor y acostumbrarse a su nueva realidad</a:t>
            </a:r>
          </a:p>
          <a:p>
            <a:pPr>
              <a:lnSpc>
                <a:spcPct val="100000"/>
              </a:lnSpc>
              <a:buFont typeface="Wingdings" panose="05000000000000000000" pitchFamily="2" charset="2"/>
              <a:buChar char="§"/>
            </a:pPr>
            <a:r>
              <a:rPr lang="es-ES_tradnl" sz="3200" dirty="0"/>
              <a:t>Revise y ajuste el plan de gastos y de ahorros</a:t>
            </a:r>
          </a:p>
          <a:p>
            <a:pPr>
              <a:lnSpc>
                <a:spcPct val="100000"/>
              </a:lnSpc>
              <a:buFont typeface="Wingdings" panose="05000000000000000000" pitchFamily="2" charset="2"/>
              <a:buChar char="§"/>
            </a:pPr>
            <a:r>
              <a:rPr lang="es-ES_tradnl" sz="3200" dirty="0"/>
              <a:t>Comuníquese con sus prestamistas</a:t>
            </a:r>
          </a:p>
          <a:p>
            <a:pPr>
              <a:lnSpc>
                <a:spcPct val="100000"/>
              </a:lnSpc>
              <a:buFont typeface="Wingdings" panose="05000000000000000000" pitchFamily="2" charset="2"/>
              <a:buChar char="§"/>
            </a:pPr>
            <a:r>
              <a:rPr lang="es-ES_tradnl" sz="3200" dirty="0"/>
              <a:t>Comuníquese con su institución financiera</a:t>
            </a:r>
          </a:p>
          <a:p>
            <a:pPr>
              <a:lnSpc>
                <a:spcPct val="100000"/>
              </a:lnSpc>
              <a:buFont typeface="Wingdings" panose="05000000000000000000" pitchFamily="2" charset="2"/>
              <a:buChar char="§"/>
            </a:pPr>
            <a:r>
              <a:rPr lang="es-ES_tradnl" sz="3200" dirty="0"/>
              <a:t>Obtener y revisar los informes de crédito</a:t>
            </a:r>
          </a:p>
          <a:p>
            <a:pPr>
              <a:lnSpc>
                <a:spcPct val="100000"/>
              </a:lnSpc>
              <a:buFont typeface="Wingdings" panose="05000000000000000000" pitchFamily="2" charset="2"/>
              <a:buChar char="§"/>
            </a:pPr>
            <a:r>
              <a:rPr lang="es-ES_tradnl" sz="3200" dirty="0"/>
              <a:t>Establezca nuevas metas y haga planes para alcanzarlas</a:t>
            </a:r>
          </a:p>
        </p:txBody>
      </p:sp>
      <p:sp>
        <p:nvSpPr>
          <p:cNvPr id="7" name="Slide Number Placeholder 6"/>
          <p:cNvSpPr>
            <a:spLocks noGrp="1"/>
          </p:cNvSpPr>
          <p:nvPr>
            <p:ph type="sldNum" sz="quarter" idx="4"/>
          </p:nvPr>
        </p:nvSpPr>
        <p:spPr/>
        <p:txBody>
          <a:bodyPr/>
          <a:lstStyle/>
          <a:p>
            <a:fld id="{AF83BEB6-139A-B746-BC33-1F5B6187E651}" type="slidenum">
              <a:rPr lang="en-US" smtClean="0"/>
              <a:t>34</a:t>
            </a:fld>
            <a:endParaRPr lang="en-US" dirty="0"/>
          </a:p>
        </p:txBody>
      </p:sp>
    </p:spTree>
    <p:extLst>
      <p:ext uri="{BB962C8B-B14F-4D97-AF65-F5344CB8AC3E}">
        <p14:creationId xmlns:p14="http://schemas.microsoft.com/office/powerpoint/2010/main" val="248082876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4518" y="389906"/>
            <a:ext cx="7980570" cy="926132"/>
          </a:xfrm>
        </p:spPr>
        <p:txBody>
          <a:bodyPr anchor="t">
            <a:noAutofit/>
          </a:bodyPr>
          <a:lstStyle/>
          <a:p>
            <a:r>
              <a:rPr lang="es-ES_tradnl" dirty="0"/>
              <a:t>Sección 2: Recordar la conclusión principal</a:t>
            </a:r>
          </a:p>
        </p:txBody>
      </p:sp>
      <p:sp>
        <p:nvSpPr>
          <p:cNvPr id="3" name="Content Placeholder 2"/>
          <p:cNvSpPr>
            <a:spLocks noGrp="1"/>
          </p:cNvSpPr>
          <p:nvPr>
            <p:ph idx="1"/>
          </p:nvPr>
        </p:nvSpPr>
        <p:spPr>
          <a:xfrm>
            <a:off x="724518" y="1857375"/>
            <a:ext cx="5296733" cy="4542902"/>
          </a:xfrm>
        </p:spPr>
        <p:txBody>
          <a:bodyPr>
            <a:normAutofit/>
          </a:bodyPr>
          <a:lstStyle/>
          <a:p>
            <a:pPr marL="0" indent="0">
              <a:buNone/>
            </a:pPr>
            <a:r>
              <a:rPr lang="es-ES_tradnl" sz="3200" i="1" dirty="0"/>
              <a:t>Desarrolle un plan inicial para recuperarse financieramente de un desastre.</a:t>
            </a:r>
            <a:r>
              <a:rPr lang="en-US" sz="3200" i="1" dirty="0"/>
              <a:t> </a:t>
            </a:r>
            <a:r>
              <a:rPr lang="es-ES_tradnl" sz="3200" i="1" dirty="0"/>
              <a:t>Tenga cuidado con las estafas.</a:t>
            </a:r>
          </a:p>
          <a:p>
            <a:endParaRPr lang="en-US" dirty="0"/>
          </a:p>
        </p:txBody>
      </p:sp>
      <p:sp>
        <p:nvSpPr>
          <p:cNvPr id="7" name="Slide Number Placeholder 6"/>
          <p:cNvSpPr>
            <a:spLocks noGrp="1"/>
          </p:cNvSpPr>
          <p:nvPr>
            <p:ph type="sldNum" sz="quarter" idx="4"/>
          </p:nvPr>
        </p:nvSpPr>
        <p:spPr/>
        <p:txBody>
          <a:bodyPr/>
          <a:lstStyle/>
          <a:p>
            <a:fld id="{AF83BEB6-139A-B746-BC33-1F5B6187E651}" type="slidenum">
              <a:rPr lang="en-US" smtClean="0"/>
              <a:t>35</a:t>
            </a:fld>
            <a:endParaRPr lang="en-US" dirty="0"/>
          </a:p>
        </p:txBody>
      </p:sp>
    </p:spTree>
    <p:extLst>
      <p:ext uri="{BB962C8B-B14F-4D97-AF65-F5344CB8AC3E}">
        <p14:creationId xmlns:p14="http://schemas.microsoft.com/office/powerpoint/2010/main" val="385788296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0013" y="389906"/>
            <a:ext cx="6136387" cy="1083294"/>
          </a:xfrm>
        </p:spPr>
        <p:txBody>
          <a:bodyPr>
            <a:normAutofit fontScale="90000"/>
          </a:bodyPr>
          <a:lstStyle/>
          <a:p>
            <a:r>
              <a:rPr lang="es-ES_tradnl" sz="4000" dirty="0"/>
              <a:t>Tomar medidas</a:t>
            </a:r>
            <a:r>
              <a:rPr lang="en-US" dirty="0"/>
              <a:t/>
            </a:r>
            <a:br>
              <a:rPr lang="en-US" dirty="0"/>
            </a:br>
            <a:r>
              <a:rPr lang="es-ES_tradnl" sz="2700" dirty="0"/>
              <a:t>Consulte la pág. 18 de su Guía del </a:t>
            </a:r>
            <a:br>
              <a:rPr lang="es-ES_tradnl" sz="2700" dirty="0"/>
            </a:br>
            <a:r>
              <a:rPr lang="es-ES_tradnl" sz="2700" dirty="0"/>
              <a:t>Participante</a:t>
            </a:r>
            <a:endParaRPr lang="en-US" sz="2700" dirty="0"/>
          </a:p>
        </p:txBody>
      </p:sp>
      <p:sp>
        <p:nvSpPr>
          <p:cNvPr id="3" name="Content Placeholder 2"/>
          <p:cNvSpPr>
            <a:spLocks noGrp="1"/>
          </p:cNvSpPr>
          <p:nvPr>
            <p:ph idx="1"/>
          </p:nvPr>
        </p:nvSpPr>
        <p:spPr>
          <a:xfrm>
            <a:off x="742124" y="1616566"/>
            <a:ext cx="5155094" cy="4800077"/>
          </a:xfrm>
        </p:spPr>
        <p:txBody>
          <a:bodyPr>
            <a:normAutofit/>
          </a:bodyPr>
          <a:lstStyle/>
          <a:p>
            <a:pPr>
              <a:lnSpc>
                <a:spcPct val="120000"/>
              </a:lnSpc>
              <a:spcBef>
                <a:spcPts val="768"/>
              </a:spcBef>
            </a:pPr>
            <a:r>
              <a:rPr lang="es-ES_tradnl" sz="3200" dirty="0"/>
              <a:t>¿Qu</a:t>
            </a:r>
            <a:r>
              <a:rPr lang="es-ES_tradnl" sz="3200" i="1" dirty="0"/>
              <a:t>é</a:t>
            </a:r>
            <a:r>
              <a:rPr lang="es-ES_tradnl" sz="3200" dirty="0"/>
              <a:t> haré?</a:t>
            </a:r>
          </a:p>
          <a:p>
            <a:pPr>
              <a:lnSpc>
                <a:spcPct val="120000"/>
              </a:lnSpc>
              <a:spcBef>
                <a:spcPts val="768"/>
              </a:spcBef>
            </a:pPr>
            <a:r>
              <a:rPr lang="es-ES_tradnl" sz="3200" dirty="0"/>
              <a:t>¿Cómo lo haré?</a:t>
            </a:r>
          </a:p>
          <a:p>
            <a:pPr>
              <a:lnSpc>
                <a:spcPct val="120000"/>
              </a:lnSpc>
              <a:spcBef>
                <a:spcPts val="768"/>
              </a:spcBef>
            </a:pPr>
            <a:r>
              <a:rPr lang="es-ES_tradnl" sz="3200" dirty="0"/>
              <a:t>¿Le contaré mis planes a alguien?</a:t>
            </a:r>
            <a:r>
              <a:rPr lang="en-US" sz="3200" dirty="0"/>
              <a:t> </a:t>
            </a:r>
            <a:r>
              <a:rPr lang="es-ES_tradnl" sz="3200" dirty="0"/>
              <a:t>En caso de que fuera así, ¿a quién?</a:t>
            </a:r>
          </a:p>
          <a:p>
            <a:endParaRPr lang="en-US" sz="3200" dirty="0"/>
          </a:p>
          <a:p>
            <a:endParaRPr lang="en-US" sz="3200" dirty="0"/>
          </a:p>
          <a:p>
            <a:pPr marL="0" indent="0">
              <a:buNone/>
            </a:pPr>
            <a:endParaRPr lang="en-US" sz="3200" dirty="0"/>
          </a:p>
        </p:txBody>
      </p:sp>
      <p:sp>
        <p:nvSpPr>
          <p:cNvPr id="5" name="TextBox 4"/>
          <p:cNvSpPr txBox="1"/>
          <p:nvPr/>
        </p:nvSpPr>
        <p:spPr>
          <a:xfrm>
            <a:off x="531523" y="5610552"/>
            <a:ext cx="8085457" cy="461665"/>
          </a:xfrm>
          <a:prstGeom prst="rect">
            <a:avLst/>
          </a:prstGeom>
          <a:solidFill>
            <a:schemeClr val="accent2"/>
          </a:solidFill>
        </p:spPr>
        <p:txBody>
          <a:bodyPr wrap="square" rtlCol="0">
            <a:spAutoFit/>
          </a:bodyPr>
          <a:lstStyle/>
          <a:p>
            <a:r>
              <a:rPr lang="es-ES_tradnl" sz="2400" dirty="0">
                <a:latin typeface="+mj-lt"/>
              </a:rPr>
              <a:t>Ingrese en fdic.gov/education, si desea más información.</a:t>
            </a:r>
          </a:p>
        </p:txBody>
      </p:sp>
      <p:sp>
        <p:nvSpPr>
          <p:cNvPr id="9" name="Slide Number Placeholder 8"/>
          <p:cNvSpPr>
            <a:spLocks noGrp="1"/>
          </p:cNvSpPr>
          <p:nvPr>
            <p:ph type="sldNum" sz="quarter" idx="4"/>
          </p:nvPr>
        </p:nvSpPr>
        <p:spPr/>
        <p:txBody>
          <a:bodyPr/>
          <a:lstStyle/>
          <a:p>
            <a:fld id="{AF83BEB6-139A-B746-BC33-1F5B6187E651}" type="slidenum">
              <a:rPr lang="en-US" smtClean="0"/>
              <a:t>36</a:t>
            </a:fld>
            <a:endParaRPr lang="en-US" dirty="0"/>
          </a:p>
        </p:txBody>
      </p:sp>
    </p:spTree>
    <p:extLst>
      <p:ext uri="{BB962C8B-B14F-4D97-AF65-F5344CB8AC3E}">
        <p14:creationId xmlns:p14="http://schemas.microsoft.com/office/powerpoint/2010/main" val="138869275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p:cNvSpPr>
            <a:spLocks noGrp="1"/>
          </p:cNvSpPr>
          <p:nvPr>
            <p:ph type="title"/>
          </p:nvPr>
        </p:nvSpPr>
        <p:spPr>
          <a:xfrm>
            <a:off x="577986" y="259083"/>
            <a:ext cx="6337164" cy="881682"/>
          </a:xfrm>
        </p:spPr>
        <p:txBody>
          <a:bodyPr>
            <a:noAutofit/>
          </a:bodyPr>
          <a:lstStyle/>
          <a:p>
            <a:r>
              <a:rPr lang="es-ES_tradnl" sz="2800" dirty="0"/>
              <a:t>Encuesta posterior a la capacitación</a:t>
            </a:r>
            <a:r>
              <a:rPr lang="en-US" sz="2800" dirty="0"/>
              <a:t/>
            </a:r>
            <a:br>
              <a:rPr lang="en-US" sz="2800" dirty="0"/>
            </a:br>
            <a:r>
              <a:rPr lang="es-ES_tradnl" sz="2000" dirty="0"/>
              <a:t>Consulte la pág. 22 de su Guía del participante</a:t>
            </a:r>
          </a:p>
        </p:txBody>
      </p:sp>
      <p:pic>
        <p:nvPicPr>
          <p:cNvPr id="3" name="Picture 2" descr="&quot;GRACIAS&quot; en mayúsculas, con cada letra en blanco en su propio recuadro negro separado, todo colgando de cuerdas separadas desde la parte superior.">
            <a:extLst>
              <a:ext uri="{FF2B5EF4-FFF2-40B4-BE49-F238E27FC236}">
                <a16:creationId xmlns:a16="http://schemas.microsoft.com/office/drawing/2014/main" id="{52E36FCD-661B-42F5-9CEF-64FF15084C36}"/>
              </a:ext>
            </a:extLst>
          </p:cNvPr>
          <p:cNvPicPr>
            <a:picLocks noChangeAspect="1"/>
          </p:cNvPicPr>
          <p:nvPr/>
        </p:nvPicPr>
        <p:blipFill rotWithShape="1">
          <a:blip r:embed="rId2"/>
          <a:srcRect l="5776" r="5425"/>
          <a:stretch/>
        </p:blipFill>
        <p:spPr>
          <a:xfrm>
            <a:off x="6019948" y="150692"/>
            <a:ext cx="3105409" cy="1222667"/>
          </a:xfrm>
          <a:prstGeom prst="rect">
            <a:avLst/>
          </a:prstGeom>
        </p:spPr>
      </p:pic>
      <p:pic>
        <p:nvPicPr>
          <p:cNvPr id="5" name="Picture 4" descr="Captura de pantalla de la Encuesta posterior a la capacitación de la Guía del participante. Se muestra solo con fines de navegación.&#10;">
            <a:extLst>
              <a:ext uri="{FF2B5EF4-FFF2-40B4-BE49-F238E27FC236}">
                <a16:creationId xmlns:a16="http://schemas.microsoft.com/office/drawing/2014/main" id="{75176328-0A83-4654-B949-38A8CFF027DA}"/>
              </a:ext>
            </a:extLst>
          </p:cNvPr>
          <p:cNvPicPr>
            <a:picLocks noChangeAspect="1"/>
          </p:cNvPicPr>
          <p:nvPr/>
        </p:nvPicPr>
        <p:blipFill>
          <a:blip r:embed="rId3"/>
          <a:stretch>
            <a:fillRect/>
          </a:stretch>
        </p:blipFill>
        <p:spPr>
          <a:xfrm>
            <a:off x="979714" y="1258018"/>
            <a:ext cx="6885178" cy="4848050"/>
          </a:xfrm>
          <a:prstGeom prst="rect">
            <a:avLst/>
          </a:prstGeom>
          <a:ln>
            <a:noFill/>
          </a:ln>
          <a:effectLst>
            <a:outerShdw blurRad="292100" dist="139700" dir="2700000" algn="tl" rotWithShape="0">
              <a:srgbClr val="333333">
                <a:alpha val="65000"/>
              </a:srgbClr>
            </a:outerShdw>
          </a:effectLst>
        </p:spPr>
      </p:pic>
      <p:sp>
        <p:nvSpPr>
          <p:cNvPr id="14" name="Slide Number Placeholder 13"/>
          <p:cNvSpPr>
            <a:spLocks noGrp="1"/>
          </p:cNvSpPr>
          <p:nvPr>
            <p:ph type="sldNum" sz="quarter" idx="4"/>
          </p:nvPr>
        </p:nvSpPr>
        <p:spPr/>
        <p:txBody>
          <a:bodyPr/>
          <a:lstStyle/>
          <a:p>
            <a:fld id="{AF83BEB6-139A-B746-BC33-1F5B6187E651}" type="slidenum">
              <a:rPr lang="en-US" smtClean="0"/>
              <a:t>37</a:t>
            </a:fld>
            <a:endParaRPr lang="en-US" dirty="0"/>
          </a:p>
        </p:txBody>
      </p:sp>
    </p:spTree>
    <p:extLst>
      <p:ext uri="{BB962C8B-B14F-4D97-AF65-F5344CB8AC3E}">
        <p14:creationId xmlns:p14="http://schemas.microsoft.com/office/powerpoint/2010/main" val="10005521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5221" y="425590"/>
            <a:ext cx="7450370" cy="890448"/>
          </a:xfrm>
        </p:spPr>
        <p:txBody>
          <a:bodyPr/>
          <a:lstStyle/>
          <a:p>
            <a:r>
              <a:rPr lang="es-ES_tradnl" dirty="0"/>
              <a:t>Sección 1: Conclusión principal</a:t>
            </a:r>
          </a:p>
        </p:txBody>
      </p:sp>
      <p:sp>
        <p:nvSpPr>
          <p:cNvPr id="3" name="Content Placeholder 2"/>
          <p:cNvSpPr>
            <a:spLocks noGrp="1"/>
          </p:cNvSpPr>
          <p:nvPr>
            <p:ph idx="1"/>
          </p:nvPr>
        </p:nvSpPr>
        <p:spPr>
          <a:xfrm>
            <a:off x="765222" y="1316038"/>
            <a:ext cx="5869420" cy="5082997"/>
          </a:xfrm>
        </p:spPr>
        <p:txBody>
          <a:bodyPr>
            <a:normAutofit/>
          </a:bodyPr>
          <a:lstStyle/>
          <a:p>
            <a:pPr marL="0" indent="0">
              <a:buNone/>
            </a:pPr>
            <a:r>
              <a:rPr lang="es-ES_tradnl" sz="3200" i="1" dirty="0"/>
              <a:t>Ahorre tiempo, dinero y estrés cuando ocurra un desastre haciendo preparativos financieros.</a:t>
            </a:r>
          </a:p>
          <a:p>
            <a:endParaRPr lang="en-US" sz="3200" dirty="0"/>
          </a:p>
        </p:txBody>
      </p:sp>
      <p:sp>
        <p:nvSpPr>
          <p:cNvPr id="7" name="Slide Number Placeholder 6"/>
          <p:cNvSpPr>
            <a:spLocks noGrp="1"/>
          </p:cNvSpPr>
          <p:nvPr>
            <p:ph type="sldNum" sz="quarter" idx="4"/>
          </p:nvPr>
        </p:nvSpPr>
        <p:spPr/>
        <p:txBody>
          <a:bodyPr/>
          <a:lstStyle/>
          <a:p>
            <a:fld id="{AF83BEB6-139A-B746-BC33-1F5B6187E651}" type="slidenum">
              <a:rPr lang="en-US" smtClean="0"/>
              <a:t>4</a:t>
            </a:fld>
            <a:endParaRPr lang="en-US" dirty="0"/>
          </a:p>
        </p:txBody>
      </p:sp>
    </p:spTree>
    <p:extLst>
      <p:ext uri="{BB962C8B-B14F-4D97-AF65-F5344CB8AC3E}">
        <p14:creationId xmlns:p14="http://schemas.microsoft.com/office/powerpoint/2010/main" val="18493649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0096" y="434356"/>
            <a:ext cx="7377103" cy="881682"/>
          </a:xfrm>
        </p:spPr>
        <p:txBody>
          <a:bodyPr>
            <a:noAutofit/>
          </a:bodyPr>
          <a:lstStyle/>
          <a:p>
            <a:r>
              <a:rPr lang="es-ES_tradnl" dirty="0"/>
              <a:t>Cómo los desastres pueden afectar las finanzas</a:t>
            </a:r>
          </a:p>
        </p:txBody>
      </p:sp>
      <p:pic>
        <p:nvPicPr>
          <p:cNvPr id="5" name="Picture 4" descr="Huevo roto&#10;"/>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4846320" y="3004738"/>
            <a:ext cx="4020820" cy="3213182"/>
          </a:xfrm>
          <a:prstGeom prst="rect">
            <a:avLst/>
          </a:prstGeom>
        </p:spPr>
      </p:pic>
      <p:sp>
        <p:nvSpPr>
          <p:cNvPr id="3" name="Content Placeholder 2"/>
          <p:cNvSpPr>
            <a:spLocks noGrp="1"/>
          </p:cNvSpPr>
          <p:nvPr>
            <p:ph idx="1"/>
          </p:nvPr>
        </p:nvSpPr>
        <p:spPr>
          <a:xfrm>
            <a:off x="700096" y="1316038"/>
            <a:ext cx="7377103" cy="5047577"/>
          </a:xfrm>
        </p:spPr>
        <p:txBody>
          <a:bodyPr>
            <a:normAutofit fontScale="92500" lnSpcReduction="20000"/>
          </a:bodyPr>
          <a:lstStyle/>
          <a:p>
            <a:pPr>
              <a:lnSpc>
                <a:spcPct val="100000"/>
              </a:lnSpc>
              <a:spcAft>
                <a:spcPts val="600"/>
              </a:spcAft>
              <a:buFont typeface="Wingdings" panose="05000000000000000000" pitchFamily="2" charset="2"/>
              <a:buChar char="§"/>
            </a:pPr>
            <a:r>
              <a:rPr lang="es-ES_tradnl" sz="3200" dirty="0"/>
              <a:t>Costos de satisfacer necesidades inmediatas</a:t>
            </a:r>
          </a:p>
          <a:p>
            <a:pPr>
              <a:lnSpc>
                <a:spcPct val="100000"/>
              </a:lnSpc>
              <a:spcAft>
                <a:spcPts val="600"/>
              </a:spcAft>
              <a:buFont typeface="Wingdings" panose="05000000000000000000" pitchFamily="2" charset="2"/>
              <a:buChar char="§"/>
            </a:pPr>
            <a:r>
              <a:rPr lang="es-ES_tradnl" sz="3200" dirty="0"/>
              <a:t>Costos de reparación y reemplazo de artículos</a:t>
            </a:r>
          </a:p>
          <a:p>
            <a:pPr>
              <a:lnSpc>
                <a:spcPct val="100000"/>
              </a:lnSpc>
              <a:spcAft>
                <a:spcPts val="600"/>
              </a:spcAft>
              <a:buFont typeface="Wingdings" panose="05000000000000000000" pitchFamily="2" charset="2"/>
              <a:buChar char="§"/>
            </a:pPr>
            <a:r>
              <a:rPr lang="es-ES_tradnl" sz="3200" dirty="0"/>
              <a:t>Costos continuos de artículos que necesita</a:t>
            </a:r>
          </a:p>
          <a:p>
            <a:pPr>
              <a:lnSpc>
                <a:spcPct val="100000"/>
              </a:lnSpc>
              <a:spcAft>
                <a:spcPts val="600"/>
              </a:spcAft>
              <a:buFont typeface="Wingdings" panose="05000000000000000000" pitchFamily="2" charset="2"/>
              <a:buChar char="§"/>
            </a:pPr>
            <a:r>
              <a:rPr lang="es-ES_tradnl" sz="3200" dirty="0"/>
              <a:t>El robo de identidad</a:t>
            </a:r>
          </a:p>
          <a:p>
            <a:pPr>
              <a:lnSpc>
                <a:spcPct val="100000"/>
              </a:lnSpc>
              <a:spcAft>
                <a:spcPts val="600"/>
              </a:spcAft>
              <a:buFont typeface="Wingdings" panose="05000000000000000000" pitchFamily="2" charset="2"/>
              <a:buChar char="§"/>
            </a:pPr>
            <a:r>
              <a:rPr lang="es-ES_tradnl" sz="3200" dirty="0"/>
              <a:t>Estafas</a:t>
            </a:r>
          </a:p>
          <a:p>
            <a:pPr>
              <a:lnSpc>
                <a:spcPct val="100000"/>
              </a:lnSpc>
              <a:spcAft>
                <a:spcPts val="600"/>
              </a:spcAft>
              <a:buFont typeface="Wingdings" panose="05000000000000000000" pitchFamily="2" charset="2"/>
              <a:buChar char="§"/>
            </a:pPr>
            <a:r>
              <a:rPr lang="es-ES_tradnl" sz="3200" dirty="0"/>
              <a:t>Acceso a recursos financieros</a:t>
            </a:r>
          </a:p>
          <a:p>
            <a:pPr>
              <a:lnSpc>
                <a:spcPct val="100000"/>
              </a:lnSpc>
              <a:spcAft>
                <a:spcPts val="600"/>
              </a:spcAft>
              <a:buFont typeface="Wingdings" panose="05000000000000000000" pitchFamily="2" charset="2"/>
              <a:buChar char="§"/>
            </a:pPr>
            <a:r>
              <a:rPr lang="es-ES_tradnl" sz="3200" dirty="0"/>
              <a:t>Multas por falta de pago</a:t>
            </a:r>
          </a:p>
          <a:p>
            <a:pPr>
              <a:lnSpc>
                <a:spcPct val="100000"/>
              </a:lnSpc>
              <a:spcAft>
                <a:spcPts val="600"/>
              </a:spcAft>
            </a:pPr>
            <a:endParaRPr lang="en-US" dirty="0"/>
          </a:p>
        </p:txBody>
      </p:sp>
      <p:sp>
        <p:nvSpPr>
          <p:cNvPr id="8" name="Slide Number Placeholder 7"/>
          <p:cNvSpPr>
            <a:spLocks noGrp="1"/>
          </p:cNvSpPr>
          <p:nvPr>
            <p:ph type="sldNum" sz="quarter" idx="4"/>
          </p:nvPr>
        </p:nvSpPr>
        <p:spPr/>
        <p:txBody>
          <a:bodyPr/>
          <a:lstStyle/>
          <a:p>
            <a:fld id="{AF83BEB6-139A-B746-BC33-1F5B6187E651}" type="slidenum">
              <a:rPr lang="en-US" smtClean="0"/>
              <a:t>5</a:t>
            </a:fld>
            <a:endParaRPr lang="en-US" dirty="0"/>
          </a:p>
        </p:txBody>
      </p:sp>
    </p:spTree>
    <p:extLst>
      <p:ext uri="{BB962C8B-B14F-4D97-AF65-F5344CB8AC3E}">
        <p14:creationId xmlns:p14="http://schemas.microsoft.com/office/powerpoint/2010/main" val="1054508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434356"/>
            <a:ext cx="8375514" cy="881682"/>
          </a:xfrm>
        </p:spPr>
        <p:txBody>
          <a:bodyPr>
            <a:noAutofit/>
          </a:bodyPr>
          <a:lstStyle/>
          <a:p>
            <a:r>
              <a:rPr lang="es-ES_tradnl" dirty="0"/>
              <a:t>Prepárese de antemano para los desastres</a:t>
            </a:r>
          </a:p>
        </p:txBody>
      </p:sp>
      <p:sp>
        <p:nvSpPr>
          <p:cNvPr id="3" name="Content Placeholder 2"/>
          <p:cNvSpPr>
            <a:spLocks noGrp="1"/>
          </p:cNvSpPr>
          <p:nvPr>
            <p:ph idx="1"/>
          </p:nvPr>
        </p:nvSpPr>
        <p:spPr>
          <a:xfrm>
            <a:off x="457199" y="1600199"/>
            <a:ext cx="6658743" cy="4763416"/>
          </a:xfrm>
        </p:spPr>
        <p:txBody>
          <a:bodyPr>
            <a:normAutofit fontScale="92500" lnSpcReduction="20000"/>
          </a:bodyPr>
          <a:lstStyle/>
          <a:p>
            <a:pPr>
              <a:spcAft>
                <a:spcPts val="600"/>
              </a:spcAft>
              <a:buFont typeface="Wingdings" panose="05000000000000000000" pitchFamily="2" charset="2"/>
              <a:buChar char="§"/>
            </a:pPr>
            <a:r>
              <a:rPr lang="es-ES_tradnl" sz="2800" dirty="0"/>
              <a:t>Visite </a:t>
            </a:r>
            <a:r>
              <a:rPr lang="en-US" sz="2800" dirty="0">
                <a:hlinkClick r:id="rId2"/>
              </a:rPr>
              <a:t>Ready.gov</a:t>
            </a:r>
            <a:r>
              <a:rPr lang="es-ES_tradnl" sz="2800" dirty="0"/>
              <a:t> para preparativos generales</a:t>
            </a:r>
          </a:p>
          <a:p>
            <a:pPr>
              <a:lnSpc>
                <a:spcPct val="100000"/>
              </a:lnSpc>
              <a:spcAft>
                <a:spcPts val="0"/>
              </a:spcAft>
              <a:buFont typeface="Wingdings" panose="05000000000000000000" pitchFamily="2" charset="2"/>
              <a:buChar char="§"/>
            </a:pPr>
            <a:r>
              <a:rPr lang="es-ES_tradnl" sz="2800" dirty="0"/>
              <a:t>Esté mejor preparado financieramente:</a:t>
            </a:r>
          </a:p>
          <a:p>
            <a:pPr lvl="1">
              <a:lnSpc>
                <a:spcPct val="110000"/>
              </a:lnSpc>
            </a:pPr>
            <a:r>
              <a:rPr lang="es-ES_tradnl" sz="2400" dirty="0"/>
              <a:t>Obtenga el seguro que necesita</a:t>
            </a:r>
          </a:p>
          <a:p>
            <a:pPr lvl="1">
              <a:lnSpc>
                <a:spcPct val="110000"/>
              </a:lnSpc>
            </a:pPr>
            <a:r>
              <a:rPr lang="es-ES_tradnl" sz="2400" dirty="0"/>
              <a:t>Reserve dinero en un fondo de ahorro de emergencia</a:t>
            </a:r>
          </a:p>
          <a:p>
            <a:pPr lvl="1">
              <a:lnSpc>
                <a:spcPct val="110000"/>
              </a:lnSpc>
            </a:pPr>
            <a:r>
              <a:rPr lang="es-ES_tradnl" sz="2400" dirty="0"/>
              <a:t>Guarde algo de efectivo en un lugar seguro</a:t>
            </a:r>
          </a:p>
          <a:p>
            <a:pPr lvl="1">
              <a:lnSpc>
                <a:spcPct val="110000"/>
              </a:lnSpc>
            </a:pPr>
            <a:r>
              <a:rPr lang="es-ES_tradnl" sz="2400" dirty="0"/>
              <a:t>Inscríbase para recibir depósitos directos</a:t>
            </a:r>
          </a:p>
          <a:p>
            <a:pPr lvl="1">
              <a:lnSpc>
                <a:spcPct val="110000"/>
              </a:lnSpc>
            </a:pPr>
            <a:r>
              <a:rPr lang="es-ES_tradnl" sz="2400" dirty="0"/>
              <a:t>Considere los servicios bancarios en línea o móviles</a:t>
            </a:r>
          </a:p>
          <a:p>
            <a:pPr lvl="1">
              <a:lnSpc>
                <a:spcPct val="110000"/>
              </a:lnSpc>
            </a:pPr>
            <a:r>
              <a:rPr lang="es-ES_tradnl" sz="2400" dirty="0"/>
              <a:t>Mantenga los documentos financieros y la información en un lugar seguro</a:t>
            </a:r>
          </a:p>
          <a:p>
            <a:endParaRPr lang="en-US" dirty="0"/>
          </a:p>
        </p:txBody>
      </p:sp>
      <p:pic>
        <p:nvPicPr>
          <p:cNvPr id="5" name="Picture 4" descr="Papel blanco con casillas de comprobación sujetas a un portapapeles, con un lápiz&#10;"/>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794768" y="1688787"/>
            <a:ext cx="1922512" cy="2376081"/>
          </a:xfrm>
          <a:prstGeom prst="rect">
            <a:avLst/>
          </a:prstGeom>
        </p:spPr>
      </p:pic>
      <p:sp>
        <p:nvSpPr>
          <p:cNvPr id="8" name="Slide Number Placeholder 7"/>
          <p:cNvSpPr>
            <a:spLocks noGrp="1"/>
          </p:cNvSpPr>
          <p:nvPr>
            <p:ph type="sldNum" sz="quarter" idx="4"/>
          </p:nvPr>
        </p:nvSpPr>
        <p:spPr/>
        <p:txBody>
          <a:bodyPr/>
          <a:lstStyle/>
          <a:p>
            <a:fld id="{AF83BEB6-139A-B746-BC33-1F5B6187E651}" type="slidenum">
              <a:rPr lang="en-US" smtClean="0"/>
              <a:t>6</a:t>
            </a:fld>
            <a:endParaRPr lang="en-US" dirty="0"/>
          </a:p>
        </p:txBody>
      </p:sp>
    </p:spTree>
    <p:extLst>
      <p:ext uri="{BB962C8B-B14F-4D97-AF65-F5344CB8AC3E}">
        <p14:creationId xmlns:p14="http://schemas.microsoft.com/office/powerpoint/2010/main" val="26767640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5674" y="434356"/>
            <a:ext cx="7401525" cy="881682"/>
          </a:xfrm>
        </p:spPr>
        <p:txBody>
          <a:bodyPr/>
          <a:lstStyle/>
          <a:p>
            <a:r>
              <a:rPr lang="es-ES_tradnl" dirty="0"/>
              <a:t>Obtenga el seguro que necesita</a:t>
            </a:r>
          </a:p>
        </p:txBody>
      </p:sp>
      <p:sp>
        <p:nvSpPr>
          <p:cNvPr id="3" name="Content Placeholder 2"/>
          <p:cNvSpPr>
            <a:spLocks noGrp="1"/>
          </p:cNvSpPr>
          <p:nvPr>
            <p:ph idx="1"/>
          </p:nvPr>
        </p:nvSpPr>
        <p:spPr>
          <a:xfrm>
            <a:off x="675674" y="1326086"/>
            <a:ext cx="6984965" cy="4800077"/>
          </a:xfrm>
        </p:spPr>
        <p:txBody>
          <a:bodyPr>
            <a:normAutofit fontScale="62500" lnSpcReduction="20000"/>
          </a:bodyPr>
          <a:lstStyle/>
          <a:p>
            <a:pPr>
              <a:lnSpc>
                <a:spcPct val="120000"/>
              </a:lnSpc>
              <a:buFont typeface="Wingdings" panose="05000000000000000000" pitchFamily="2" charset="2"/>
              <a:buChar char="§"/>
            </a:pPr>
            <a:r>
              <a:rPr lang="es-ES_tradnl" sz="4100" dirty="0"/>
              <a:t>El seguro es un soporte crítico después de los desastres: obténgalo antes de que lo necesite</a:t>
            </a:r>
          </a:p>
          <a:p>
            <a:pPr>
              <a:lnSpc>
                <a:spcPct val="120000"/>
              </a:lnSpc>
              <a:buFont typeface="Wingdings" panose="05000000000000000000" pitchFamily="2" charset="2"/>
              <a:buChar char="§"/>
            </a:pPr>
            <a:r>
              <a:rPr lang="es-ES_tradnl" sz="4100" dirty="0"/>
              <a:t>Compare las mejores ofertas</a:t>
            </a:r>
          </a:p>
          <a:p>
            <a:pPr>
              <a:lnSpc>
                <a:spcPct val="120000"/>
              </a:lnSpc>
              <a:buFont typeface="Wingdings" panose="05000000000000000000" pitchFamily="2" charset="2"/>
              <a:buChar char="§"/>
            </a:pPr>
            <a:r>
              <a:rPr lang="es-ES_tradnl" sz="4100" dirty="0"/>
              <a:t>Revise sus pólizas: sepa qué está y qué no está cubierto</a:t>
            </a:r>
          </a:p>
          <a:p>
            <a:pPr>
              <a:lnSpc>
                <a:spcPct val="120000"/>
              </a:lnSpc>
              <a:spcAft>
                <a:spcPts val="6000"/>
              </a:spcAft>
              <a:buFont typeface="Wingdings" panose="05000000000000000000" pitchFamily="2" charset="2"/>
              <a:buChar char="§"/>
            </a:pPr>
            <a:r>
              <a:rPr lang="es-ES_tradnl" sz="4100" dirty="0"/>
              <a:t>Mantenga registros de su propiedad personal</a:t>
            </a:r>
          </a:p>
          <a:p>
            <a:pPr marL="0" indent="0">
              <a:lnSpc>
                <a:spcPct val="120000"/>
              </a:lnSpc>
              <a:spcAft>
                <a:spcPts val="4200"/>
              </a:spcAft>
              <a:buNone/>
            </a:pPr>
            <a:r>
              <a:rPr lang="es-ES_tradnl" sz="4100" dirty="0"/>
              <a:t>¿Qué tipos de seguro podrían </a:t>
            </a:r>
            <a:br>
              <a:rPr lang="es-ES_tradnl" sz="4100" dirty="0"/>
            </a:br>
            <a:r>
              <a:rPr lang="es-ES_tradnl" sz="4100" dirty="0"/>
              <a:t>ayudarlo a estar mejor preparado?</a:t>
            </a:r>
          </a:p>
        </p:txBody>
      </p:sp>
      <p:pic>
        <p:nvPicPr>
          <p:cNvPr id="10" name="Picture 9" descr="letrero de calle con 4 flechas direccionales que van en diferentes direcciones etiquetadas como opción 1, opción 2, opción 3 y opción 4. ">
            <a:extLst>
              <a:ext uri="{FF2B5EF4-FFF2-40B4-BE49-F238E27FC236}">
                <a16:creationId xmlns:a16="http://schemas.microsoft.com/office/drawing/2014/main" id="{EFBFCD72-268B-4718-8015-9F2DAC044669}"/>
              </a:ext>
            </a:extLst>
          </p:cNvPr>
          <p:cNvPicPr>
            <a:picLocks noChangeAspect="1"/>
          </p:cNvPicPr>
          <p:nvPr/>
        </p:nvPicPr>
        <p:blipFill>
          <a:blip r:embed="rId2"/>
          <a:stretch>
            <a:fillRect/>
          </a:stretch>
        </p:blipFill>
        <p:spPr>
          <a:xfrm>
            <a:off x="6113187" y="4473377"/>
            <a:ext cx="2604093" cy="1740296"/>
          </a:xfrm>
          <a:prstGeom prst="rect">
            <a:avLst/>
          </a:prstGeom>
        </p:spPr>
      </p:pic>
      <p:sp>
        <p:nvSpPr>
          <p:cNvPr id="8" name="Slide Number Placeholder 7"/>
          <p:cNvSpPr>
            <a:spLocks noGrp="1"/>
          </p:cNvSpPr>
          <p:nvPr>
            <p:ph type="sldNum" sz="quarter" idx="4"/>
          </p:nvPr>
        </p:nvSpPr>
        <p:spPr/>
        <p:txBody>
          <a:bodyPr/>
          <a:lstStyle/>
          <a:p>
            <a:fld id="{AF83BEB6-139A-B746-BC33-1F5B6187E651}" type="slidenum">
              <a:rPr lang="en-US" smtClean="0"/>
              <a:t>7</a:t>
            </a:fld>
            <a:endParaRPr lang="en-US" dirty="0"/>
          </a:p>
        </p:txBody>
      </p:sp>
    </p:spTree>
    <p:extLst>
      <p:ext uri="{BB962C8B-B14F-4D97-AF65-F5344CB8AC3E}">
        <p14:creationId xmlns:p14="http://schemas.microsoft.com/office/powerpoint/2010/main" val="28652657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1955" y="434356"/>
            <a:ext cx="7385244" cy="881682"/>
          </a:xfrm>
        </p:spPr>
        <p:txBody>
          <a:bodyPr/>
          <a:lstStyle/>
          <a:p>
            <a:r>
              <a:rPr lang="es-ES_tradnl" dirty="0"/>
              <a:t>Tipos de seguro</a:t>
            </a:r>
          </a:p>
        </p:txBody>
      </p:sp>
      <p:pic>
        <p:nvPicPr>
          <p:cNvPr id="5" name="Picture 4" descr="muchos paraguas negros abiertos y un paraguas amarillo abierto&#10;"/>
          <p:cNvPicPr>
            <a:picLocks noChangeAspect="1"/>
          </p:cNvPicPr>
          <p:nvPr/>
        </p:nvPicPr>
        <p:blipFill rotWithShape="1">
          <a:blip r:embed="rId2">
            <a:extLst>
              <a:ext uri="{28A0092B-C50C-407E-A947-70E740481C1C}">
                <a14:useLocalDpi xmlns:a14="http://schemas.microsoft.com/office/drawing/2010/main"/>
              </a:ext>
            </a:extLst>
          </a:blip>
          <a:srcRect l="5589" t="2374" b="9312"/>
          <a:stretch/>
        </p:blipFill>
        <p:spPr>
          <a:xfrm flipH="1">
            <a:off x="3320211" y="1316038"/>
            <a:ext cx="5292608" cy="4887054"/>
          </a:xfrm>
          <a:prstGeom prst="rect">
            <a:avLst/>
          </a:prstGeom>
        </p:spPr>
      </p:pic>
      <p:sp>
        <p:nvSpPr>
          <p:cNvPr id="3" name="Content Placeholder 2"/>
          <p:cNvSpPr>
            <a:spLocks noGrp="1"/>
          </p:cNvSpPr>
          <p:nvPr>
            <p:ph idx="1"/>
          </p:nvPr>
        </p:nvSpPr>
        <p:spPr>
          <a:xfrm>
            <a:off x="691955" y="1316038"/>
            <a:ext cx="7499214" cy="4701440"/>
          </a:xfrm>
        </p:spPr>
        <p:txBody>
          <a:bodyPr>
            <a:noAutofit/>
          </a:bodyPr>
          <a:lstStyle/>
          <a:p>
            <a:pPr>
              <a:spcAft>
                <a:spcPts val="0"/>
              </a:spcAft>
              <a:buFont typeface="Wingdings" panose="05000000000000000000" pitchFamily="2" charset="2"/>
              <a:buChar char="§"/>
            </a:pPr>
            <a:r>
              <a:rPr lang="es-ES_tradnl" sz="3200" dirty="0"/>
              <a:t>Auto</a:t>
            </a:r>
          </a:p>
          <a:p>
            <a:pPr>
              <a:spcAft>
                <a:spcPts val="0"/>
              </a:spcAft>
              <a:buFont typeface="Wingdings" panose="05000000000000000000" pitchFamily="2" charset="2"/>
              <a:buChar char="§"/>
            </a:pPr>
            <a:r>
              <a:rPr lang="es-ES_tradnl" sz="3200" dirty="0"/>
              <a:t>Discapacidad</a:t>
            </a:r>
          </a:p>
          <a:p>
            <a:pPr>
              <a:spcAft>
                <a:spcPts val="0"/>
              </a:spcAft>
              <a:buFont typeface="Wingdings" panose="05000000000000000000" pitchFamily="2" charset="2"/>
              <a:buChar char="§"/>
            </a:pPr>
            <a:r>
              <a:rPr lang="es-ES_tradnl" sz="3200" dirty="0"/>
              <a:t>De vida</a:t>
            </a:r>
          </a:p>
          <a:p>
            <a:pPr>
              <a:spcAft>
                <a:spcPts val="0"/>
              </a:spcAft>
              <a:buFont typeface="Wingdings" panose="05000000000000000000" pitchFamily="2" charset="2"/>
              <a:buChar char="§"/>
            </a:pPr>
            <a:r>
              <a:rPr lang="es-ES_tradnl" sz="3200" dirty="0"/>
              <a:t>De arrendatario</a:t>
            </a:r>
            <a:endParaRPr lang="en-US" sz="3200" dirty="0"/>
          </a:p>
          <a:p>
            <a:pPr>
              <a:spcAft>
                <a:spcPts val="0"/>
              </a:spcAft>
              <a:buFont typeface="Wingdings" panose="05000000000000000000" pitchFamily="2" charset="2"/>
              <a:buChar char="§"/>
            </a:pPr>
            <a:r>
              <a:rPr lang="es-ES_tradnl" sz="3200" dirty="0"/>
              <a:t>De propietario</a:t>
            </a:r>
          </a:p>
          <a:p>
            <a:pPr marL="457200" lvl="1" indent="0" algn="ctr">
              <a:buNone/>
            </a:pPr>
            <a:endParaRPr lang="en-US" sz="3200" dirty="0"/>
          </a:p>
        </p:txBody>
      </p:sp>
      <p:sp>
        <p:nvSpPr>
          <p:cNvPr id="8" name="Slide Number Placeholder 7"/>
          <p:cNvSpPr>
            <a:spLocks noGrp="1"/>
          </p:cNvSpPr>
          <p:nvPr>
            <p:ph type="sldNum" sz="quarter" idx="4"/>
          </p:nvPr>
        </p:nvSpPr>
        <p:spPr/>
        <p:txBody>
          <a:bodyPr/>
          <a:lstStyle/>
          <a:p>
            <a:fld id="{AF83BEB6-139A-B746-BC33-1F5B6187E651}" type="slidenum">
              <a:rPr lang="en-US" smtClean="0"/>
              <a:t>8</a:t>
            </a:fld>
            <a:endParaRPr lang="en-US" dirty="0"/>
          </a:p>
        </p:txBody>
      </p:sp>
    </p:spTree>
    <p:extLst>
      <p:ext uri="{BB962C8B-B14F-4D97-AF65-F5344CB8AC3E}">
        <p14:creationId xmlns:p14="http://schemas.microsoft.com/office/powerpoint/2010/main" val="24165607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7681" y="116732"/>
            <a:ext cx="8388096" cy="1943717"/>
          </a:xfrm>
        </p:spPr>
        <p:txBody>
          <a:bodyPr anchor="t">
            <a:noAutofit/>
          </a:bodyPr>
          <a:lstStyle/>
          <a:p>
            <a:r>
              <a:rPr lang="es-ES_tradnl" dirty="0"/>
              <a:t>Aplíquelo: ¿Qué tipos de seguro</a:t>
            </a:r>
            <a:r>
              <a:rPr lang="en-US" dirty="0"/>
              <a:t>	       </a:t>
            </a:r>
            <a:r>
              <a:rPr lang="es-ES_tradnl" dirty="0"/>
              <a:t>necesito?</a:t>
            </a:r>
            <a:r>
              <a:rPr lang="en-US" sz="3000" dirty="0"/>
              <a:t/>
            </a:r>
            <a:br>
              <a:rPr lang="en-US" sz="3000" dirty="0"/>
            </a:br>
            <a:r>
              <a:rPr lang="es-ES_tradnl" sz="2400" dirty="0"/>
              <a:t>Consulte la pág. 5 de su Guía del participante</a:t>
            </a:r>
          </a:p>
        </p:txBody>
      </p:sp>
      <p:pic>
        <p:nvPicPr>
          <p:cNvPr id="5" name="Picture 4" descr="Captura de pantalla de Aplíquelo: ¿Qué tipos de seguro necesito? de la Guía del participante. Se muestra solo con fines de navegación.&#10;">
            <a:extLst>
              <a:ext uri="{FF2B5EF4-FFF2-40B4-BE49-F238E27FC236}">
                <a16:creationId xmlns:a16="http://schemas.microsoft.com/office/drawing/2014/main" id="{8BB3FE16-315C-4748-BBB9-95FC5919F30E}"/>
              </a:ext>
            </a:extLst>
          </p:cNvPr>
          <p:cNvPicPr>
            <a:picLocks noChangeAspect="1"/>
          </p:cNvPicPr>
          <p:nvPr/>
        </p:nvPicPr>
        <p:blipFill rotWithShape="1">
          <a:blip r:embed="rId2"/>
          <a:srcRect l="20711" t="39730" r="37041" b="14784"/>
          <a:stretch/>
        </p:blipFill>
        <p:spPr>
          <a:xfrm>
            <a:off x="896112" y="1808725"/>
            <a:ext cx="7321099" cy="4317239"/>
          </a:xfrm>
          <a:prstGeom prst="rect">
            <a:avLst/>
          </a:prstGeom>
          <a:ln w="12700" cap="sq">
            <a:solidFill>
              <a:srgbClr val="000000"/>
            </a:solidFill>
            <a:prstDash val="solid"/>
            <a:miter lim="800000"/>
          </a:ln>
          <a:effectLst>
            <a:outerShdw blurRad="50800" dist="38100" dir="2700000" algn="tl" rotWithShape="0">
              <a:srgbClr val="000000">
                <a:alpha val="43000"/>
              </a:srgbClr>
            </a:outerShdw>
          </a:effectLst>
        </p:spPr>
      </p:pic>
      <p:sp>
        <p:nvSpPr>
          <p:cNvPr id="9" name="Slide Number Placeholder 8"/>
          <p:cNvSpPr>
            <a:spLocks noGrp="1"/>
          </p:cNvSpPr>
          <p:nvPr>
            <p:ph type="sldNum" sz="quarter" idx="4"/>
          </p:nvPr>
        </p:nvSpPr>
        <p:spPr/>
        <p:txBody>
          <a:bodyPr/>
          <a:lstStyle/>
          <a:p>
            <a:fld id="{AF83BEB6-139A-B746-BC33-1F5B6187E651}" type="slidenum">
              <a:rPr lang="en-US" smtClean="0"/>
              <a:t>9</a:t>
            </a:fld>
            <a:endParaRPr lang="en-US" dirty="0"/>
          </a:p>
        </p:txBody>
      </p:sp>
    </p:spTree>
    <p:extLst>
      <p:ext uri="{BB962C8B-B14F-4D97-AF65-F5344CB8AC3E}">
        <p14:creationId xmlns:p14="http://schemas.microsoft.com/office/powerpoint/2010/main" val="235184390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SECTOMILLISECCONVERTED" val="1"/>
  <p:tag name="MMPROD_NEXTUNIQUEID" val="10010"/>
  <p:tag name="MMPROD_UIDATA" val="&lt;database version=&quot;11.0&quot;&gt;&lt;object type=&quot;1&quot; unique_id=&quot;10001&quot;&gt;&lt;object type=&quot;2&quot; unique_id=&quot;1197191&quot;&gt;&lt;object type=&quot;3&quot; unique_id=&quot;1197193&quot;&gt;&lt;property id=&quot;20148&quot; value=&quot;5&quot;/&gt;&lt;property id=&quot;20300&quot; value=&quot;Slide 2 - &amp;quot;Encuesta previa a la capacitación Consulte la pág. 20 de su Guía del participante&amp;quot;&quot;/&gt;&lt;property id=&quot;20307&quot; value=&quot;594&quot;/&gt;&lt;/object&gt;&lt;object type=&quot;3&quot; unique_id=&quot;1197194&quot;&gt;&lt;property id=&quot;20148&quot; value=&quot;5&quot;/&gt;&lt;property id=&quot;20300&quot; value=&quot;Slide 3 - &amp;quot;Sección 1 - Preparación financiera para desastres&amp;quot;&quot;/&gt;&lt;property id=&quot;20307&quot; value=&quot;274&quot;/&gt;&lt;/object&gt;&lt;object type=&quot;3&quot; unique_id=&quot;1197195&quot;&gt;&lt;property id=&quot;20148&quot; value=&quot;5&quot;/&gt;&lt;property id=&quot;20300&quot; value=&quot;Slide 4 - &amp;quot;Sección 1: Conclusión principal&amp;quot;&quot;/&gt;&lt;property id=&quot;20307&quot; value=&quot;261&quot;/&gt;&lt;/object&gt;&lt;object type=&quot;3&quot; unique_id=&quot;1197196&quot;&gt;&lt;property id=&quot;20148&quot; value=&quot;5&quot;/&gt;&lt;property id=&quot;20300&quot; value=&quot;Slide 5 - &amp;quot;Cómo los desastres pueden afectar las finanzas&amp;quot;&quot;/&gt;&lt;property id=&quot;20307&quot; value=&quot;564&quot;/&gt;&lt;/object&gt;&lt;object type=&quot;3&quot; unique_id=&quot;1197197&quot;&gt;&lt;property id=&quot;20148&quot; value=&quot;5&quot;/&gt;&lt;property id=&quot;20300&quot; value=&quot;Slide 6 - &amp;quot;Prepárese de antemano para los desastres&amp;quot;&quot;/&gt;&lt;property id=&quot;20307&quot; value=&quot;566&quot;/&gt;&lt;/object&gt;&lt;object type=&quot;3&quot; unique_id=&quot;1197198&quot;&gt;&lt;property id=&quot;20148&quot; value=&quot;5&quot;/&gt;&lt;property id=&quot;20300&quot; value=&quot;Slide 7 - &amp;quot;Obtenga el seguro que necesita&amp;quot;&quot;/&gt;&lt;property id=&quot;20307&quot; value=&quot;567&quot;/&gt;&lt;/object&gt;&lt;object type=&quot;3&quot; unique_id=&quot;1197199&quot;&gt;&lt;property id=&quot;20148&quot; value=&quot;5&quot;/&gt;&lt;property id=&quot;20300&quot; value=&quot;Slide 8 - &amp;quot;Tipos de seguro&amp;quot;&quot;/&gt;&lt;property id=&quot;20307&quot; value=&quot;568&quot;/&gt;&lt;/object&gt;&lt;object type=&quot;3&quot; unique_id=&quot;1197200&quot;&gt;&lt;property id=&quot;20148&quot; value=&quot;5&quot;/&gt;&lt;property id=&quot;20300&quot; value=&quot;Slide 9 - &amp;quot;Aplíquelo: ¿Qué tipos de seguro&amp;amp;#x09;       necesito? Consulte la pág. 5 de su Guía del participante&amp;quot;&quot;/&gt;&lt;property id=&quot;20307&quot; value=&quot;563&quot;/&gt;&lt;/object&gt;&lt;object type=&quot;3&quot; unique_id=&quot;1197201&quot;&gt;&lt;property id=&quot;20148&quot; value=&quot;5&quot;/&gt;&lt;property id=&quot;20300&quot; value=&quot;Slide 10 - &amp;quot;Ahorre dinero en un Fondo de ahorro de emergencia&amp;quot;&quot;/&gt;&lt;property id=&quot;20307&quot; value=&quot;595&quot;/&gt;&lt;/object&gt;&lt;object type=&quot;3&quot; unique_id=&quot;1197202&quot;&gt;&lt;property id=&quot;20148&quot; value=&quot;5&quot;/&gt;&lt;property id=&quot;20300&quot; value=&quot;Slide 11 - &amp;quot;Establecer un fondo de ahorro de emergencia&amp;quot;&quot;/&gt;&lt;property id=&quot;20307&quot; value=&quot;596&quot;/&gt;&lt;/object&gt;&lt;object type=&quot;3&quot; unique_id=&quot;1197203&quot;&gt;&lt;property id=&quot;20148&quot; value=&quot;5&quot;/&gt;&lt;property id=&quot;20300&quot; value=&quot;Slide 12 - &amp;quot;Guarde algo de efectivo en un lugar seguro&amp;quot;&quot;/&gt;&lt;property id=&quot;20307&quot; value=&quot;569&quot;/&gt;&lt;/object&gt;&lt;object type=&quot;3&quot; unique_id=&quot;1197204&quot;&gt;&lt;property id=&quot;20148&quot; value=&quot;5&quot;/&gt;&lt;property id=&quot;20300&quot; value=&quot;Slide 13 - &amp;quot;Inscríbase para recibir depósitos directos&amp;quot;&quot;/&gt;&lt;property id=&quot;20307&quot; value=&quot;590&quot;/&gt;&lt;/object&gt;&lt;object type=&quot;3&quot; unique_id=&quot;1197205&quot;&gt;&lt;property id=&quot;20148&quot; value=&quot;5&quot;/&gt;&lt;property id=&quot;20300&quot; value=&quot;Slide 14 - &amp;quot;Considere la posibilidad de establecer una cuenta de servicios bancarios en línea o móviles&amp;quot;&quot;/&gt;&lt;property id=&quot;20307&quot; value=&quot;591&quot;/&gt;&lt;/object&gt;&lt;object type=&quot;3&quot; unique_id=&quot;1197206&quot;&gt;&lt;property id=&quot;20148&quot; value=&quot;5&quot;/&gt;&lt;property id=&quot;20300&quot; value=&quot;Slide 15 - &amp;quot;Mantenga los documentos financieros y la información en un lugar seguro&amp;quot;&quot;/&gt;&lt;property id=&quot;20307&quot; value=&quot;572&quot;/&gt;&lt;/object&gt;&lt;object type=&quot;3&quot; unique_id=&quot;1197207&quot;&gt;&lt;property id=&quot;20148&quot; value=&quot;5&quot;/&gt;&lt;property id=&quot;20300&quot; value=&quot;Slide 16 - &amp;quot;Kit de primeros auxilios financieros de emergencia (EFFAK)&amp;quot;&quot;/&gt;&lt;property id=&quot;20307&quot; value=&quot;575&quot;/&gt;&lt;/object&gt;&lt;object type=&quot;3&quot; unique_id=&quot;1197208&quot;&gt;&lt;property id=&quot;20148&quot; value=&quot;5&quot;/&gt;&lt;property id=&quot;20300&quot; value=&quot;Slide 17 - &amp;quot;Sección 1: Recordar la conclusión principal&amp;quot;&quot;/&gt;&lt;property id=&quot;20307&quot; value=&quot;414&quot;/&gt;&lt;/object&gt;&lt;object type=&quot;3&quot; unique_id=&quot;1197209&quot;&gt;&lt;property id=&quot;20148&quot; value=&quot;5&quot;/&gt;&lt;property id=&quot;20300&quot; value=&quot;Slide 18 - &amp;quot;Sección 2: Recuperarse financieramente de los desastres&amp;quot;&quot;/&gt;&lt;property id=&quot;20307&quot; value=&quot;275&quot;/&gt;&lt;/object&gt;&lt;object type=&quot;3&quot; unique_id=&quot;1197210&quot;&gt;&lt;property id=&quot;20148&quot; value=&quot;5&quot;/&gt;&lt;property id=&quot;20300&quot; value=&quot;Slide 19 - &amp;quot;Sección 2: Conclusión principal&amp;quot;&quot;/&gt;&lt;property id=&quot;20307&quot; value=&quot;278&quot;/&gt;&lt;/object&gt;&lt;object type=&quot;3&quot; unique_id=&quot;1197211&quot;&gt;&lt;property id=&quot;20148&quot; value=&quot;5&quot;/&gt;&lt;property id=&quot;20300&quot; value=&quot;Slide 20 - &amp;quot;Pasos para la recuperación financiera: Grupos reducidos&amp;quot;&quot;/&gt;&lt;property id=&quot;20307&quot; value=&quot;593&quot;/&gt;&lt;/object&gt;&lt;object type=&quot;3&quot; unique_id=&quot;1197212&quot;&gt;&lt;property id=&quot;20148&quot; value=&quot;5&quot;/&gt;&lt;property id=&quot;20300&quot; value=&quot;Slide 21 - &amp;quot;Propiedad (que no sea una casa)&amp;quot;&quot;/&gt;&lt;property id=&quot;20307&quot; value=&quot;576&quot;/&gt;&lt;/object&gt;&lt;object type=&quot;3&quot; unique_id=&quot;1197213&quot;&gt;&lt;property id=&quot;20148&quot; value=&quot;5&quot;/&gt;&lt;property id=&quot;20300&quot; value=&quot;Slide 22 - &amp;quot;Hogar&amp;quot;&quot;/&gt;&lt;property id=&quot;20307&quot; value=&quot;577&quot;/&gt;&lt;/object&gt;&lt;object type=&quot;3&quot; unique_id=&quot;1197214&quot;&gt;&lt;property id=&quot;20148&quot; value=&quot;5&quot;/&gt;&lt;property id=&quot;20300&quot; value=&quot;Slide 23 - &amp;quot;Ingresos/trabajo&amp;quot;&quot;/&gt;&lt;property id=&quot;20307&quot; value=&quot;578&quot;/&gt;&lt;/object&gt;&lt;object type=&quot;3&quot; unique_id=&quot;1197215&quot;&gt;&lt;property id=&quot;20148&quot; value=&quot;5&quot;/&gt;&lt;property id=&quot;20300&quot; value=&quot;Slide 24 - &amp;quot;Cuentas/gastos&amp;quot;&quot;/&gt;&lt;property id=&quot;20307&quot; value=&quot;579&quot;/&gt;&lt;/object&gt;&lt;object type=&quot;3&quot; unique_id=&quot;1197216&quot;&gt;&lt;property id=&quot;20148&quot; value=&quot;5&quot;/&gt;&lt;property id=&quot;20300&quot; value=&quot;Slide 25 - &amp;quot;Proteger el dinero&amp;quot;&quot;/&gt;&lt;property id=&quot;20307&quot; value=&quot;580&quot;/&gt;&lt;/object&gt;&lt;object type=&quot;3&quot; unique_id=&quot;1197217&quot;&gt;&lt;property id=&quot;20148&quot; value=&quot;5&quot;/&gt;&lt;property id=&quot;20300&quot; value=&quot;Slide 26 - &amp;quot;Sea proactivo&amp;quot;&quot;/&gt;&lt;property id=&quot;20307&quot; value=&quot;592&quot;/&gt;&lt;/object&gt;&lt;object type=&quot;3&quot; unique_id=&quot;1197218&quot;&gt;&lt;property id=&quot;20148&quot; value=&quot;5&quot;/&gt;&lt;property id=&quot;20300&quot; value=&quot;Slide 27 - &amp;quot;Aplíquelo: Mis pasos para la recuperación financiera Consulte la pág. 12 de su Guía del participante&amp;quot;&quot;/&gt;&lt;property id=&quot;20307&quot; value=&quot;581&quot;/&gt;&lt;/object&gt;&lt;object type=&quot;3&quot; unique_id=&quot;1197219&quot;&gt;&lt;property id=&quot;20148&quot; value=&quot;5&quot;/&gt;&lt;property id=&quot;20300&quot; value=&quot;Slide 28 - &amp;quot;Obtenga ayuda&amp;quot;&quot;/&gt;&lt;property id=&quot;20307&quot; value=&quot;583&quot;/&gt;&lt;/object&gt;&lt;object type=&quot;3&quot; unique_id=&quot;1197220&quot;&gt;&lt;property id=&quot;20148&quot; value=&quot;5&quot;/&gt;&lt;property id=&quot;20300&quot; value=&quot;Slide 29 - &amp;quot;Recursos de recuperación financiera&amp;quot;&quot;/&gt;&lt;property id=&quot;20307&quot; value=&quot;584&quot;/&gt;&lt;/object&gt;&lt;object type=&quot;3&quot; unique_id=&quot;1197221&quot;&gt;&lt;property id=&quot;20148&quot; value=&quot;5&quot;/&gt;&lt;property id=&quot;20300&quot; value=&quot;Slide 30 - &amp;quot;Tenga cuidado con las estafas&amp;quot;&quot;/&gt;&lt;property id=&quot;20307&quot; value=&quot;585&quot;/&gt;&lt;/object&gt;&lt;object type=&quot;3&quot; unique_id=&quot;1197222&quot;&gt;&lt;property id=&quot;20148&quot; value=&quot;5&quot;/&gt;&lt;property id=&quot;20300&quot; value=&quot;Slide 31 - &amp;quot;Para evitar estafas&amp;quot;&quot;/&gt;&lt;property id=&quot;20307&quot; value=&quot;586&quot;/&gt;&lt;/object&gt;&lt;object type=&quot;3&quot; unique_id=&quot;1197223&quot;&gt;&lt;property id=&quot;20148&quot; value=&quot;5&quot;/&gt;&lt;property id=&quot;20300&quot; value=&quot;Slide 32 - &amp;quot;Más consejos para evitar  estafas&amp;quot;&quot;/&gt;&lt;property id=&quot;20307&quot; value=&quot;587&quot;/&gt;&lt;/object&gt;&lt;object type=&quot;3&quot; unique_id=&quot;1197224&quot;&gt;&lt;property id=&quot;20148&quot; value=&quot;5&quot;/&gt;&lt;property id=&quot;20300&quot; value=&quot;Slide 33 - &amp;quot;Pruébelo: Detectar señales de alerta Consulte la pág. 16 de su Guía del participante&amp;quot;&quot;/&gt;&lt;property id=&quot;20307&quot; value=&quot;589&quot;/&gt;&lt;/object&gt;&lt;object type=&quot;3&quot; unique_id=&quot;1197225&quot;&gt;&lt;property id=&quot;20148&quot; value=&quot;5&quot;/&gt;&lt;property id=&quot;20300&quot; value=&quot;Slide 34 - &amp;quot;Ajuste su imagen financiera Después del desastre&amp;quot;&quot;/&gt;&lt;property id=&quot;20307&quot; value=&quot;588&quot;/&gt;&lt;/object&gt;&lt;object type=&quot;3&quot; unique_id=&quot;1197226&quot;&gt;&lt;property id=&quot;20148&quot; value=&quot;5&quot;/&gt;&lt;property id=&quot;20300&quot; value=&quot;Slide 35 - &amp;quot;Sección 2: Recordar la conclusión principal&amp;quot;&quot;/&gt;&lt;property id=&quot;20307&quot; value=&quot;417&quot;/&gt;&lt;/object&gt;&lt;object type=&quot;3&quot; unique_id=&quot;1197227&quot;&gt;&lt;property id=&quot;20148&quot; value=&quot;5&quot;/&gt;&lt;property id=&quot;20300&quot; value=&quot;Slide 36 - &amp;quot;Tomar medidas Consulte la pág. 18 de su Guía del  Participante&amp;quot;&quot;/&gt;&lt;property id=&quot;20307&quot; value=&quot;560&quot;/&gt;&lt;/object&gt;&lt;object type=&quot;3&quot; unique_id=&quot;1197228&quot;&gt;&lt;property id=&quot;20148&quot; value=&quot;5&quot;/&gt;&lt;property id=&quot;20300&quot; value=&quot;Slide 37 - &amp;quot;Encuesta posterior a la capacitación Consulte la pág. 22 de su Guía del participante&amp;quot;&quot;/&gt;&lt;property id=&quot;20307&quot; value=&quot;561&quot;/&gt;&lt;/object&gt;&lt;object type=&quot;3&quot; unique_id=&quot;1197697&quot;&gt;&lt;property id=&quot;20148&quot; value=&quot;5&quot;/&gt;&lt;property id=&quot;20300&quot; value=&quot;Slide 1 - &amp;quot;Desastres: preparación y  recuperación financiera&amp;quot;&quot;/&gt;&lt;property id=&quot;20307&quot; value=&quot;597&quot;/&gt;&lt;/object&gt;&lt;/object&gt;&lt;object type=&quot;8&quot; unique_id=&quot;1197267&quot;&gt;&lt;/object&gt;&lt;/object&gt;&lt;/database&gt;"/>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s_new">
  <a:themeElements>
    <a:clrScheme name="Kilter">
      <a:dk1>
        <a:sysClr val="windowText" lastClr="000000"/>
      </a:dk1>
      <a:lt1>
        <a:sysClr val="window" lastClr="FFFFFF"/>
      </a:lt1>
      <a:dk2>
        <a:srgbClr val="318FC5"/>
      </a:dk2>
      <a:lt2>
        <a:srgbClr val="AEE8FB"/>
      </a:lt2>
      <a:accent1>
        <a:srgbClr val="76C5EF"/>
      </a:accent1>
      <a:accent2>
        <a:srgbClr val="FEA022"/>
      </a:accent2>
      <a:accent3>
        <a:srgbClr val="FF6700"/>
      </a:accent3>
      <a:accent4>
        <a:srgbClr val="70A525"/>
      </a:accent4>
      <a:accent5>
        <a:srgbClr val="A5D848"/>
      </a:accent5>
      <a:accent6>
        <a:srgbClr val="20768C"/>
      </a:accent6>
      <a:hlink>
        <a:srgbClr val="7AB6E8"/>
      </a:hlink>
      <a:folHlink>
        <a:srgbClr val="83B0D3"/>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华文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sential">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blipFill rotWithShape="1">
          <a:blip xmlns:r="http://schemas.openxmlformats.org/officeDocument/2006/relationships" r:embed="rId1">
            <a:duotone>
              <a:schemeClr val="phClr">
                <a:tint val="96000"/>
              </a:schemeClr>
              <a:schemeClr val="phClr">
                <a:shade val="94000"/>
              </a:schemeClr>
            </a:duotone>
          </a:blip>
          <a:tile tx="0" ty="0" sx="100000" sy="100000" flip="none" algn="tl"/>
        </a:blipFill>
        <a:gradFill rotWithShape="1">
          <a:gsLst>
            <a:gs pos="0">
              <a:schemeClr val="phClr">
                <a:tint val="84000"/>
                <a:satMod val="110000"/>
              </a:schemeClr>
            </a:gs>
            <a:gs pos="44000">
              <a:schemeClr val="phClr">
                <a:tint val="93000"/>
                <a:satMod val="115000"/>
              </a:schemeClr>
            </a:gs>
            <a:gs pos="100000">
              <a:schemeClr val="phClr">
                <a:tint val="100000"/>
                <a:shade val="59000"/>
                <a:satMod val="120000"/>
              </a:schemeClr>
            </a:gs>
          </a:gsLst>
          <a:path path="circle">
            <a:fillToRect l="40000" t="60000" r="60000" b="4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Author xmlns="http://schemas.microsoft.com/sharepoint/v3">
      <UserInfo>
        <DisplayName/>
        <AccountId xsi:nil="true"/>
        <AccountType/>
      </UserInfo>
    </Author>
    <Sensitivity xmlns="46b93f41-955d-4ad8-ab2a-363dbf4a553d">Non-Sensitive Data</Sensitivity>
    <Editor xmlns="http://schemas.microsoft.com/sharepoint/v3">
      <UserInfo>
        <DisplayName/>
        <AccountId xsi:nil="true"/>
        <AccountType/>
      </UserInfo>
    </Editor>
    <CheckoutUser xmlns="http://schemas.microsoft.com/sharepoint/v3">
      <UserInfo>
        <DisplayName/>
        <AccountId xsi:nil="true"/>
        <AccountType/>
      </UserInfo>
    </CheckoutUser>
    <TaxCatchAll xmlns="519676ab-80fa-4d6e-b1fb-39e1e896865c" xsi:nil="true"/>
    <lcf76f155ced4ddcb4097134ff3c332f xmlns="46b93f41-955d-4ad8-ab2a-363dbf4a553d">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45E23366CB696C4AB5DDF839C63E83E8" ma:contentTypeVersion="30" ma:contentTypeDescription="Create a new document." ma:contentTypeScope="" ma:versionID="a3e283e125d718f30b3319346094eb82">
  <xsd:schema xmlns:xsd="http://www.w3.org/2001/XMLSchema" xmlns:xs="http://www.w3.org/2001/XMLSchema" xmlns:p="http://schemas.microsoft.com/office/2006/metadata/properties" xmlns:ns1="http://schemas.microsoft.com/sharepoint/v3" xmlns:ns2="46b93f41-955d-4ad8-ab2a-363dbf4a553d" xmlns:ns3="a9ea5901-5d6f-43a6-8870-a09b753afc6a" xmlns:ns4="519676ab-80fa-4d6e-b1fb-39e1e896865c" targetNamespace="http://schemas.microsoft.com/office/2006/metadata/properties" ma:root="true" ma:fieldsID="3cba2377c662557eb996a023f6e7b1e3" ns1:_="" ns2:_="" ns3:_="" ns4:_="">
    <xsd:import namespace="http://schemas.microsoft.com/sharepoint/v3"/>
    <xsd:import namespace="46b93f41-955d-4ad8-ab2a-363dbf4a553d"/>
    <xsd:import namespace="a9ea5901-5d6f-43a6-8870-a09b753afc6a"/>
    <xsd:import namespace="519676ab-80fa-4d6e-b1fb-39e1e896865c"/>
    <xsd:element name="properties">
      <xsd:complexType>
        <xsd:sequence>
          <xsd:element name="documentManagement">
            <xsd:complexType>
              <xsd:all>
                <xsd:element ref="ns1:Editor" minOccurs="0"/>
                <xsd:element ref="ns1:CheckoutUser" minOccurs="0"/>
                <xsd:element ref="ns1:Author" minOccurs="0"/>
                <xsd:element ref="ns2:Sensitivity"/>
                <xsd:element ref="ns2:MediaServiceMetadata" minOccurs="0"/>
                <xsd:element ref="ns2:MediaServiceFastMetadata"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Editor" ma:index="9" nillable="true" ma:displayName="Modified By" ma:list="UserInfo" ma:internalName="Edit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CheckoutUser" ma:index="10" nillable="true" ma:displayName="Checked Out To" ma:list="UserInfo" ma:internalName="CheckoutUse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Author" ma:index="11" nillable="true" ma:displayName="Created By" ma:list="UserInfo" ma:internalName="Auth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46b93f41-955d-4ad8-ab2a-363dbf4a553d" elementFormDefault="qualified">
    <xsd:import namespace="http://schemas.microsoft.com/office/2006/documentManagement/types"/>
    <xsd:import namespace="http://schemas.microsoft.com/office/infopath/2007/PartnerControls"/>
    <xsd:element name="Sensitivity" ma:index="12" ma:displayName="Sensitivity" ma:default="Sensitive Data" ma:description="Sensitive Data = Any data that, if lost, stolen or misused, could adversely impact FDIC, insured institutions or individuals.&#10;http://fdic01/division/doa/adminservices/records/directives/1000/1360-9.doc&#10;&#10;Sensitive PII = SSN alone and/or an individual’s full name plus 1 or more additional items of personal data.&#10;http://fdic01/division/dit/ITGovernance/PrivacyProgram/PersonallyIdentifiableInformation/index.html&#10;Non-Sensitive Data = Data that can be shared or viewed with no restrictions internal or external to FDIC.&#10;http://www.fdic.gov/regulations/laws/rules/2000-3800.html" ma:format="Dropdown" ma:internalName="Sensitivity" ma:readOnly="false">
      <xsd:simpleType>
        <xsd:restriction base="dms:Choice">
          <xsd:enumeration value="Sensitive Data"/>
          <xsd:enumeration value="Sensitive PII"/>
          <xsd:enumeration value="Non-Sensitive Data"/>
        </xsd:restriction>
      </xsd:simpleType>
    </xsd:element>
    <xsd:element name="MediaServiceMetadata" ma:index="13" nillable="true" ma:displayName="MediaServiceMetadata" ma:hidden="true" ma:internalName="MediaServiceMetadata" ma:readOnly="true">
      <xsd:simpleType>
        <xsd:restriction base="dms:Note"/>
      </xsd:simpleType>
    </xsd:element>
    <xsd:element name="MediaServiceFastMetadata" ma:index="14" nillable="true" ma:displayName="MediaServiceFastMetadata" ma:hidden="true" ma:internalName="MediaServiceFastMetadata" ma:readOnly="true">
      <xsd:simpleType>
        <xsd:restriction base="dms:Note"/>
      </xsd:simpleType>
    </xsd:element>
    <xsd:element name="MediaServiceDateTaken" ma:index="15" nillable="true" ma:displayName="MediaServiceDateTaken" ma:hidden="true" ma:internalName="MediaServiceDateTaken" ma:readOnly="true">
      <xsd:simpleType>
        <xsd:restriction base="dms:Text"/>
      </xsd:simpleType>
    </xsd:element>
    <xsd:element name="MediaServiceAutoTags" ma:index="16" nillable="true" ma:displayName="Tags" ma:internalName="MediaServiceAutoTags"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Location" ma:index="20" nillable="true" ma:displayName="Location" ma:internalName="MediaServiceLocation" ma:readOnly="true">
      <xsd:simpleType>
        <xsd:restriction base="dms:Text"/>
      </xsd:simpleType>
    </xsd:element>
    <xsd:element name="MediaLengthInSeconds" ma:index="23" nillable="true" ma:displayName="Length (seconds)" ma:internalName="MediaLengthInSeconds" ma:readOnly="true">
      <xsd:simpleType>
        <xsd:restriction base="dms:Unknown"/>
      </xsd:simpleType>
    </xsd:element>
    <xsd:element name="lcf76f155ced4ddcb4097134ff3c332f" ma:index="25" nillable="true" ma:taxonomy="true" ma:internalName="lcf76f155ced4ddcb4097134ff3c332f" ma:taxonomyFieldName="MediaServiceImageTags" ma:displayName="Image Tags" ma:readOnly="false" ma:fieldId="{5cf76f15-5ced-4ddc-b409-7134ff3c332f}" ma:taxonomyMulti="true" ma:sspId="b58a1203-ac53-45d5-a518-17ee4e78f8d2"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a9ea5901-5d6f-43a6-8870-a09b753afc6a" elementFormDefault="qualified">
    <xsd:import namespace="http://schemas.microsoft.com/office/2006/documentManagement/types"/>
    <xsd:import namespace="http://schemas.microsoft.com/office/infopath/2007/PartnerControls"/>
    <xsd:element name="SharedWithUsers" ma:index="2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2"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519676ab-80fa-4d6e-b1fb-39e1e896865c" elementFormDefault="qualified">
    <xsd:import namespace="http://schemas.microsoft.com/office/2006/documentManagement/types"/>
    <xsd:import namespace="http://schemas.microsoft.com/office/infopath/2007/PartnerControls"/>
    <xsd:element name="TaxCatchAll" ma:index="26" nillable="true" ma:displayName="Taxonomy Catch All Column" ma:hidden="true" ma:list="{e06f332f-6466-4c4f-a9ad-3c7777759461}" ma:internalName="TaxCatchAll" ma:showField="CatchAllData" ma:web="519676ab-80fa-4d6e-b1fb-39e1e896865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B91F0AB-0DE2-405B-9EFA-931487167080}">
  <ds:schemaRefs>
    <ds:schemaRef ds:uri="http://schemas.microsoft.com/sharepoint/v3/contenttype/forms"/>
  </ds:schemaRefs>
</ds:datastoreItem>
</file>

<file path=customXml/itemProps2.xml><?xml version="1.0" encoding="utf-8"?>
<ds:datastoreItem xmlns:ds="http://schemas.openxmlformats.org/officeDocument/2006/customXml" ds:itemID="{1133CE41-84C7-4347-BEAE-C2E16807AEFC}">
  <ds:schemaRefs>
    <ds:schemaRef ds:uri="http://purl.org/dc/dcmitype/"/>
    <ds:schemaRef ds:uri="http://purl.org/dc/terms/"/>
    <ds:schemaRef ds:uri="46b93f41-955d-4ad8-ab2a-363dbf4a553d"/>
    <ds:schemaRef ds:uri="http://schemas.microsoft.com/office/2006/documentManagement/types"/>
    <ds:schemaRef ds:uri="http://schemas.microsoft.com/office/2006/metadata/properties"/>
    <ds:schemaRef ds:uri="http://purl.org/dc/elements/1.1/"/>
    <ds:schemaRef ds:uri="http://schemas.openxmlformats.org/package/2006/metadata/core-properties"/>
    <ds:schemaRef ds:uri="http://schemas.microsoft.com/office/infopath/2007/PartnerControls"/>
    <ds:schemaRef ds:uri="a9ea5901-5d6f-43a6-8870-a09b753afc6a"/>
    <ds:schemaRef ds:uri="http://schemas.microsoft.com/sharepoint/v3"/>
    <ds:schemaRef ds:uri="http://www.w3.org/XML/1998/namespace"/>
  </ds:schemaRefs>
</ds:datastoreItem>
</file>

<file path=customXml/itemProps3.xml><?xml version="1.0" encoding="utf-8"?>
<ds:datastoreItem xmlns:ds="http://schemas.openxmlformats.org/officeDocument/2006/customXml" ds:itemID="{A62D50F2-98EA-49BD-BA77-4DC220F0AB6C}"/>
</file>

<file path=docProps/app.xml><?xml version="1.0" encoding="utf-8"?>
<Properties xmlns="http://schemas.openxmlformats.org/officeDocument/2006/extended-properties" xmlns:vt="http://schemas.openxmlformats.org/officeDocument/2006/docPropsVTypes">
  <Template/>
  <TotalTime>17361</TotalTime>
  <Words>1411</Words>
  <Application>Microsoft Office PowerPoint</Application>
  <PresentationFormat>On-screen Show (4:3)</PresentationFormat>
  <Paragraphs>220</Paragraphs>
  <Slides>37</Slides>
  <Notes>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37</vt:i4>
      </vt:variant>
    </vt:vector>
  </HeadingPairs>
  <TitlesOfParts>
    <vt:vector size="45" baseType="lpstr">
      <vt:lpstr>Aharoni</vt:lpstr>
      <vt:lpstr>Arial</vt:lpstr>
      <vt:lpstr>Arial Rounded MT Bold</vt:lpstr>
      <vt:lpstr>Calibri</vt:lpstr>
      <vt:lpstr>Franklin Gothic Book</vt:lpstr>
      <vt:lpstr>Franklin Gothic Medium</vt:lpstr>
      <vt:lpstr>Wingdings</vt:lpstr>
      <vt:lpstr>Modules_new</vt:lpstr>
      <vt:lpstr>Desastres: preparación y  recuperación financiera</vt:lpstr>
      <vt:lpstr>Encuesta previa a la capacitación Consulte la pág. 20 de su Guía del participante</vt:lpstr>
      <vt:lpstr>Sección 1 - Preparación financiera para desastres</vt:lpstr>
      <vt:lpstr>Sección 1: Conclusión principal</vt:lpstr>
      <vt:lpstr>Cómo los desastres pueden afectar las finanzas</vt:lpstr>
      <vt:lpstr>Prepárese de antemano para los desastres</vt:lpstr>
      <vt:lpstr>Obtenga el seguro que necesita</vt:lpstr>
      <vt:lpstr>Tipos de seguro</vt:lpstr>
      <vt:lpstr>Aplíquelo: ¿Qué tipos de seguro        necesito? Consulte la pág. 5 de su Guía del participante</vt:lpstr>
      <vt:lpstr>Ahorre dinero en un Fondo de ahorro de emergencia</vt:lpstr>
      <vt:lpstr>Establecer un fondo de ahorro de emergencia</vt:lpstr>
      <vt:lpstr>Guarde algo de efectivo en un lugar seguro</vt:lpstr>
      <vt:lpstr>Inscríbase para recibir depósitos directos</vt:lpstr>
      <vt:lpstr>Considere la posibilidad de establecer una cuenta de servicios bancarios en línea o móviles</vt:lpstr>
      <vt:lpstr>Mantenga los documentos financieros y la información en un lugar seguro</vt:lpstr>
      <vt:lpstr>Kit de primeros auxilios financieros de emergencia (EFFAK)</vt:lpstr>
      <vt:lpstr>Sección 1: Recordar la conclusión principal</vt:lpstr>
      <vt:lpstr>Sección 2: Recuperarse financieramente de los desastres</vt:lpstr>
      <vt:lpstr>Sección 2: Conclusión principal</vt:lpstr>
      <vt:lpstr>Pasos para la recuperación financiera: Grupos reducidos</vt:lpstr>
      <vt:lpstr>Propiedad (que no sea una casa)</vt:lpstr>
      <vt:lpstr>Hogar</vt:lpstr>
      <vt:lpstr>Ingresos/trabajo</vt:lpstr>
      <vt:lpstr>Cuentas/gastos</vt:lpstr>
      <vt:lpstr>Proteger el dinero</vt:lpstr>
      <vt:lpstr>Sea proactivo</vt:lpstr>
      <vt:lpstr>Aplíquelo: Mis pasos para la recuperación financiera Consulte la pág. 12 de su Guía del participante</vt:lpstr>
      <vt:lpstr>Obtenga ayuda</vt:lpstr>
      <vt:lpstr>Recursos de recuperación financiera</vt:lpstr>
      <vt:lpstr>Tenga cuidado con las estafas</vt:lpstr>
      <vt:lpstr>Para evitar estafas</vt:lpstr>
      <vt:lpstr>Más consejos para evitar  estafas</vt:lpstr>
      <vt:lpstr>Pruébelo: Detectar señales de alerta Consulte la pág. 16 de su Guía del participante</vt:lpstr>
      <vt:lpstr>Ajuste su imagen financiera Después del desastre</vt:lpstr>
      <vt:lpstr>Sección 2: Recordar la conclusión principal</vt:lpstr>
      <vt:lpstr>Tomar medidas Consulte la pág. 18 de su Guía del  Participante</vt:lpstr>
      <vt:lpstr>Encuesta posterior a la capacitación Consulte la pág. 22 de su Guía del participante</vt:lpstr>
    </vt:vector>
  </TitlesOfParts>
  <Manager/>
  <Company>FDIC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FDIC SP Modulo 14 Desastres: preparación y recuperación financiera</dc:title>
  <dc:subject>FDIC SP Modulo 14 Desastres: preparación y recuperación financiera</dc:subject>
  <dc:creator>FDIC</dc:creator>
  <cp:keywords>FDIC SP Modulo 14 Desastres: preparación y recuperación financiera</cp:keywords>
  <dc:description>FDIC SP Modulo 14 Desastres: preparación y recuperación financiera</dc:description>
  <cp:lastModifiedBy>Vallarta, Alfred J. [CTR]</cp:lastModifiedBy>
  <cp:revision>459</cp:revision>
  <cp:lastPrinted>2018-10-17T18:37:30Z</cp:lastPrinted>
  <dcterms:created xsi:type="dcterms:W3CDTF">2017-05-22T18:21:11Z</dcterms:created>
  <dcterms:modified xsi:type="dcterms:W3CDTF">2022-11-07T16:51:32Z</dcterms:modified>
  <cp:category>FDIC SP Modulo 14 Desastres: preparación y recuperación financiera</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0x01010045E23366CB696C4AB5DDF839C63E83E8</vt:lpwstr>
  </property>
</Properties>
</file>