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69"/>
  </p:notesMasterIdLst>
  <p:handoutMasterIdLst>
    <p:handoutMasterId r:id="rId70"/>
  </p:handoutMasterIdLst>
  <p:sldIdLst>
    <p:sldId id="440" r:id="rId5"/>
    <p:sldId id="434" r:id="rId6"/>
    <p:sldId id="303" r:id="rId7"/>
    <p:sldId id="306" r:id="rId8"/>
    <p:sldId id="394" r:id="rId9"/>
    <p:sldId id="436" r:id="rId10"/>
    <p:sldId id="435" r:id="rId11"/>
    <p:sldId id="395" r:id="rId12"/>
    <p:sldId id="310" r:id="rId13"/>
    <p:sldId id="307" r:id="rId14"/>
    <p:sldId id="420" r:id="rId15"/>
    <p:sldId id="363" r:id="rId16"/>
    <p:sldId id="422" r:id="rId17"/>
    <p:sldId id="364" r:id="rId18"/>
    <p:sldId id="398" r:id="rId19"/>
    <p:sldId id="421" r:id="rId20"/>
    <p:sldId id="366" r:id="rId21"/>
    <p:sldId id="399" r:id="rId22"/>
    <p:sldId id="367" r:id="rId23"/>
    <p:sldId id="437" r:id="rId24"/>
    <p:sldId id="423" r:id="rId25"/>
    <p:sldId id="419" r:id="rId26"/>
    <p:sldId id="325" r:id="rId27"/>
    <p:sldId id="401" r:id="rId28"/>
    <p:sldId id="424" r:id="rId29"/>
    <p:sldId id="403" r:id="rId30"/>
    <p:sldId id="405" r:id="rId31"/>
    <p:sldId id="425" r:id="rId32"/>
    <p:sldId id="376" r:id="rId33"/>
    <p:sldId id="426" r:id="rId34"/>
    <p:sldId id="377" r:id="rId35"/>
    <p:sldId id="408" r:id="rId36"/>
    <p:sldId id="409" r:id="rId37"/>
    <p:sldId id="433" r:id="rId38"/>
    <p:sldId id="432" r:id="rId39"/>
    <p:sldId id="410" r:id="rId40"/>
    <p:sldId id="411" r:id="rId41"/>
    <p:sldId id="378" r:id="rId42"/>
    <p:sldId id="431" r:id="rId43"/>
    <p:sldId id="331" r:id="rId44"/>
    <p:sldId id="412" r:id="rId45"/>
    <p:sldId id="438" r:id="rId46"/>
    <p:sldId id="439" r:id="rId47"/>
    <p:sldId id="335" r:id="rId48"/>
    <p:sldId id="379" r:id="rId49"/>
    <p:sldId id="380" r:id="rId50"/>
    <p:sldId id="427" r:id="rId51"/>
    <p:sldId id="402" r:id="rId52"/>
    <p:sldId id="339" r:id="rId53"/>
    <p:sldId id="342" r:id="rId54"/>
    <p:sldId id="344" r:id="rId55"/>
    <p:sldId id="428" r:id="rId56"/>
    <p:sldId id="429" r:id="rId57"/>
    <p:sldId id="347" r:id="rId58"/>
    <p:sldId id="383" r:id="rId59"/>
    <p:sldId id="348" r:id="rId60"/>
    <p:sldId id="349" r:id="rId61"/>
    <p:sldId id="384" r:id="rId62"/>
    <p:sldId id="350" r:id="rId63"/>
    <p:sldId id="354" r:id="rId64"/>
    <p:sldId id="430" r:id="rId65"/>
    <p:sldId id="414" r:id="rId66"/>
    <p:sldId id="415" r:id="rId67"/>
    <p:sldId id="418" r:id="rId68"/>
  </p:sldIdLst>
  <p:sldSz cx="9144000" cy="6858000" type="screen4x3"/>
  <p:notesSz cx="7010400" cy="9296400"/>
  <p:custDataLst>
    <p:tags r:id="rId7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432" userDrawn="1">
          <p15:clr>
            <a:srgbClr val="A4A3A4"/>
          </p15:clr>
        </p15:guide>
        <p15:guide id="4" orient="horz" pos="3840" userDrawn="1">
          <p15:clr>
            <a:srgbClr val="A4A3A4"/>
          </p15:clr>
        </p15:guide>
        <p15:guide id="5" pos="1824"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125"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55" autoAdjust="0"/>
    <p:restoredTop sz="86400" autoAdjust="0"/>
  </p:normalViewPr>
  <p:slideViewPr>
    <p:cSldViewPr snapToGrid="0" snapToObjects="1">
      <p:cViewPr varScale="1">
        <p:scale>
          <a:sx n="69" d="100"/>
          <a:sy n="69" d="100"/>
        </p:scale>
        <p:origin x="149" y="38"/>
      </p:cViewPr>
      <p:guideLst>
        <p:guide orient="horz" pos="2160"/>
        <p:guide pos="2880"/>
        <p:guide orient="horz" pos="3432"/>
        <p:guide orient="horz" pos="3840"/>
        <p:guide pos="1824"/>
      </p:guideLst>
    </p:cSldViewPr>
  </p:slideViewPr>
  <p:outlineViewPr>
    <p:cViewPr>
      <p:scale>
        <a:sx n="33" d="100"/>
        <a:sy n="33" d="100"/>
      </p:scale>
      <p:origin x="0" y="25308"/>
    </p:cViewPr>
  </p:outlineViewPr>
  <p:notesTextViewPr>
    <p:cViewPr>
      <p:scale>
        <a:sx n="70" d="100"/>
        <a:sy n="70" d="100"/>
      </p:scale>
      <p:origin x="0" y="0"/>
    </p:cViewPr>
  </p:notesTextViewPr>
  <p:sorterViewPr>
    <p:cViewPr varScale="1">
      <p:scale>
        <a:sx n="1" d="1"/>
        <a:sy n="1" d="1"/>
      </p:scale>
      <p:origin x="0" y="0"/>
    </p:cViewPr>
  </p:sorterViewPr>
  <p:notesViewPr>
    <p:cSldViewPr snapToGrid="0" snapToObjects="1">
      <p:cViewPr varScale="1">
        <p:scale>
          <a:sx n="84" d="100"/>
          <a:sy n="84" d="100"/>
        </p:scale>
        <p:origin x="-3768"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handoutMaster" Target="handoutMasters/handoutMaster1.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DBFEC65-73BE-484C-8F85-F7F698B4C7B5}" type="datetimeFigureOut">
              <a:rPr lang="en-US" smtClean="0"/>
              <a:t>11/7/2022</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9ACCDD3-188D-4344-9774-A95DE7C5BEFB}" type="slidenum">
              <a:rPr lang="en-US" smtClean="0"/>
              <a:t>‹#›</a:t>
            </a:fld>
            <a:endParaRPr lang="en-US" dirty="0"/>
          </a:p>
        </p:txBody>
      </p:sp>
    </p:spTree>
    <p:extLst>
      <p:ext uri="{BB962C8B-B14F-4D97-AF65-F5344CB8AC3E}">
        <p14:creationId xmlns:p14="http://schemas.microsoft.com/office/powerpoint/2010/main" val="12238124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11/7/2022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a:t>
            </a:fld>
            <a:endParaRPr lang="en-US" dirty="0"/>
          </a:p>
        </p:txBody>
      </p:sp>
    </p:spTree>
    <p:extLst>
      <p:ext uri="{BB962C8B-B14F-4D97-AF65-F5344CB8AC3E}">
        <p14:creationId xmlns:p14="http://schemas.microsoft.com/office/powerpoint/2010/main" val="20766397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54</a:t>
            </a:fld>
            <a:endParaRPr lang="en-US" dirty="0"/>
          </a:p>
        </p:txBody>
      </p:sp>
    </p:spTree>
    <p:extLst>
      <p:ext uri="{BB962C8B-B14F-4D97-AF65-F5344CB8AC3E}">
        <p14:creationId xmlns:p14="http://schemas.microsoft.com/office/powerpoint/2010/main" val="2444489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62</a:t>
            </a:fld>
            <a:endParaRPr lang="en-US" dirty="0"/>
          </a:p>
        </p:txBody>
      </p:sp>
    </p:spTree>
    <p:extLst>
      <p:ext uri="{BB962C8B-B14F-4D97-AF65-F5344CB8AC3E}">
        <p14:creationId xmlns:p14="http://schemas.microsoft.com/office/powerpoint/2010/main" val="2076639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4FDA3B-D772-9D44-B8B4-BB6CF7F1C08A}" type="slidenum">
              <a:rPr lang="en-US" smtClean="0"/>
              <a:t>9</a:t>
            </a:fld>
            <a:endParaRPr lang="en-US" dirty="0"/>
          </a:p>
        </p:txBody>
      </p:sp>
    </p:spTree>
    <p:extLst>
      <p:ext uri="{BB962C8B-B14F-4D97-AF65-F5344CB8AC3E}">
        <p14:creationId xmlns:p14="http://schemas.microsoft.com/office/powerpoint/2010/main" val="1732618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14</a:t>
            </a:fld>
            <a:endParaRPr lang="en-US" dirty="0"/>
          </a:p>
        </p:txBody>
      </p:sp>
    </p:spTree>
    <p:extLst>
      <p:ext uri="{BB962C8B-B14F-4D97-AF65-F5344CB8AC3E}">
        <p14:creationId xmlns:p14="http://schemas.microsoft.com/office/powerpoint/2010/main" val="4250816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22</a:t>
            </a:fld>
            <a:endParaRPr lang="en-US" dirty="0"/>
          </a:p>
        </p:txBody>
      </p:sp>
    </p:spTree>
    <p:extLst>
      <p:ext uri="{BB962C8B-B14F-4D97-AF65-F5344CB8AC3E}">
        <p14:creationId xmlns:p14="http://schemas.microsoft.com/office/powerpoint/2010/main" val="3579589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23</a:t>
            </a:fld>
            <a:endParaRPr lang="en-US" dirty="0"/>
          </a:p>
        </p:txBody>
      </p:sp>
    </p:spTree>
    <p:extLst>
      <p:ext uri="{BB962C8B-B14F-4D97-AF65-F5344CB8AC3E}">
        <p14:creationId xmlns:p14="http://schemas.microsoft.com/office/powerpoint/2010/main" val="4090582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24</a:t>
            </a:fld>
            <a:endParaRPr lang="en-US" dirty="0"/>
          </a:p>
        </p:txBody>
      </p:sp>
    </p:spTree>
    <p:extLst>
      <p:ext uri="{BB962C8B-B14F-4D97-AF65-F5344CB8AC3E}">
        <p14:creationId xmlns:p14="http://schemas.microsoft.com/office/powerpoint/2010/main" val="2076639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27</a:t>
            </a:fld>
            <a:endParaRPr lang="en-US" dirty="0"/>
          </a:p>
        </p:txBody>
      </p:sp>
    </p:spTree>
    <p:extLst>
      <p:ext uri="{BB962C8B-B14F-4D97-AF65-F5344CB8AC3E}">
        <p14:creationId xmlns:p14="http://schemas.microsoft.com/office/powerpoint/2010/main" val="2098085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48</a:t>
            </a:fld>
            <a:endParaRPr lang="en-US" dirty="0"/>
          </a:p>
        </p:txBody>
      </p:sp>
    </p:spTree>
    <p:extLst>
      <p:ext uri="{BB962C8B-B14F-4D97-AF65-F5344CB8AC3E}">
        <p14:creationId xmlns:p14="http://schemas.microsoft.com/office/powerpoint/2010/main" val="2076639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49</a:t>
            </a:fld>
            <a:endParaRPr lang="en-US" dirty="0"/>
          </a:p>
        </p:txBody>
      </p:sp>
    </p:spTree>
    <p:extLst>
      <p:ext uri="{BB962C8B-B14F-4D97-AF65-F5344CB8AC3E}">
        <p14:creationId xmlns:p14="http://schemas.microsoft.com/office/powerpoint/2010/main" val="4090582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Slide Number Placeholder 5"/>
          <p:cNvSpPr>
            <a:spLocks noGrp="1"/>
          </p:cNvSpPr>
          <p:nvPr>
            <p:ph type="sldNum" sz="quarter" idx="12"/>
          </p:nvPr>
        </p:nvSpPr>
        <p:spPr>
          <a:xfrm>
            <a:off x="7986570" y="6419181"/>
            <a:ext cx="459794"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4" y="5777982"/>
            <a:ext cx="7303466"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Rectangle 3">
            <a:extLst>
              <a:ext uri="{FF2B5EF4-FFF2-40B4-BE49-F238E27FC236}">
                <a16:creationId xmlns:a16="http://schemas.microsoft.com/office/drawing/2014/main" id="{68FF0121-7AA1-23EA-2B86-9868307CDF35}"/>
              </a:ext>
            </a:extLst>
          </p:cNvPr>
          <p:cNvSpPr/>
          <p:nvPr userDrawn="1"/>
        </p:nvSpPr>
        <p:spPr>
          <a:xfrm>
            <a:off x="-482" y="576"/>
            <a:ext cx="9157540" cy="4163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27897907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7848" cy="914894"/>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11" name="Slide Number Placeholder 4"/>
          <p:cNvSpPr>
            <a:spLocks noGrp="1"/>
          </p:cNvSpPr>
          <p:nvPr>
            <p:ph type="sldNum" sz="quarter" idx="12"/>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447379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914894"/>
          </a:xfrm>
        </p:spPr>
        <p:txBody>
          <a:bodyPr/>
          <a:lstStyle/>
          <a:p>
            <a:r>
              <a:rPr lang="en-US"/>
              <a:t>Click to edit Master title style</a:t>
            </a:r>
            <a:endParaRPr lang="en-US" dirty="0"/>
          </a:p>
        </p:txBody>
      </p:sp>
      <p:sp>
        <p:nvSpPr>
          <p:cNvPr id="3" name="Date Placeholder 2"/>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883655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3" name="Footer Placeholder 2"/>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6"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946674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Title 7"/>
          <p:cNvSpPr>
            <a:spLocks noGrp="1"/>
          </p:cNvSpPr>
          <p:nvPr>
            <p:ph type="title"/>
          </p:nvPr>
        </p:nvSpPr>
        <p:spPr/>
        <p:txBody>
          <a:bodyPr/>
          <a:lstStyle/>
          <a:p>
            <a:r>
              <a:rPr lang="en-US"/>
              <a:t>Click to edit Master title style</a:t>
            </a:r>
          </a:p>
        </p:txBody>
      </p:sp>
      <p:sp>
        <p:nvSpPr>
          <p:cNvPr id="9"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6980774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1"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4" name="TextBox 13"/>
          <p:cNvSpPr txBox="1"/>
          <p:nvPr userDrawn="1"/>
        </p:nvSpPr>
        <p:spPr>
          <a:xfrm>
            <a:off x="626533" y="6451745"/>
            <a:ext cx="2036135" cy="261610"/>
          </a:xfrm>
          <a:prstGeom prst="rect">
            <a:avLst/>
          </a:prstGeom>
          <a:noFill/>
        </p:spPr>
        <p:txBody>
          <a:bodyPr wrap="none" rtlCol="0" anchor="t">
            <a:spAutoFit/>
          </a:bodyPr>
          <a:lstStyle/>
          <a:p>
            <a:r>
              <a:rPr lang="es-ES_tradnl" sz="1100" cap="all" dirty="0">
                <a:solidFill>
                  <a:schemeClr val="tx1"/>
                </a:solidFill>
                <a:latin typeface="+mn-lt"/>
              </a:rPr>
              <a:t>Money Smart para Adultos</a:t>
            </a:r>
          </a:p>
        </p:txBody>
      </p:sp>
      <p:sp>
        <p:nvSpPr>
          <p:cNvPr id="15" name="Rectangle 14"/>
          <p:cNvSpPr/>
          <p:nvPr userDrawn="1"/>
        </p:nvSpPr>
        <p:spPr>
          <a:xfrm>
            <a:off x="3079952" y="6445083"/>
            <a:ext cx="5171232" cy="261610"/>
          </a:xfrm>
          <a:prstGeom prst="rect">
            <a:avLst/>
          </a:prstGeom>
        </p:spPr>
        <p:txBody>
          <a:bodyPr wrap="square" anchor="t">
            <a:spAutoFit/>
          </a:bodyPr>
          <a:lstStyle/>
          <a:p>
            <a:r>
              <a:rPr lang="es-ES_tradnl" sz="1100" kern="1200" dirty="0">
                <a:solidFill>
                  <a:schemeClr val="tx1"/>
                </a:solidFill>
                <a:latin typeface="+mj-lt"/>
                <a:ea typeface="+mn-ea"/>
                <a:cs typeface="+mn-cs"/>
              </a:rPr>
              <a:t>Módulo 13: Comprar una vivienda</a:t>
            </a:r>
            <a:endParaRPr lang="en-US" sz="1100" kern="1200" dirty="0">
              <a:solidFill>
                <a:schemeClr val="tx1"/>
              </a:solidFill>
              <a:latin typeface="+mj-lt"/>
              <a:ea typeface="+mn-ea"/>
              <a:cs typeface="+mn-cs"/>
            </a:endParaRPr>
          </a:p>
        </p:txBody>
      </p:sp>
      <p:sp>
        <p:nvSpPr>
          <p:cNvPr id="17" name="Rectangle 16"/>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8" name="Rectangle 17"/>
          <p:cNvSpPr/>
          <p:nvPr userDrawn="1"/>
        </p:nvSpPr>
        <p:spPr>
          <a:xfrm>
            <a:off x="5588246" y="6451745"/>
            <a:ext cx="2300057" cy="261610"/>
          </a:xfrm>
          <a:prstGeom prst="rect">
            <a:avLst/>
          </a:prstGeom>
        </p:spPr>
        <p:txBody>
          <a:bodyPr wrap="square" anchor="t">
            <a:spAutoFit/>
          </a:bodyPr>
          <a:lstStyle/>
          <a:p>
            <a:r>
              <a:rPr lang="es-ES_tradnl" sz="1100" dirty="0">
                <a:solidFill>
                  <a:schemeClr val="tx1"/>
                </a:solidFill>
              </a:rPr>
              <a:t>Septiembre de 2018</a:t>
            </a:r>
            <a:endParaRPr lang="en-US" sz="1100" b="0" dirty="0">
              <a:solidFill>
                <a:schemeClr val="tx1"/>
              </a:solidFill>
            </a:endParaRPr>
          </a:p>
        </p:txBody>
      </p:sp>
      <p:sp>
        <p:nvSpPr>
          <p:cNvPr id="20"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463722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795132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print">
            <a:extLst>
              <a:ext uri="{28A0092B-C50C-407E-A947-70E740481C1C}">
                <a14:useLocalDpi xmlns:a14="http://schemas.microsoft.com/office/drawing/2010/main" val="0"/>
              </a:ext>
            </a:extLst>
          </a:blip>
          <a:srcRect l="14853" t="14685" r="12861" b="17800"/>
          <a:stretch/>
        </p:blipFill>
        <p:spPr>
          <a:xfrm>
            <a:off x="5217191" y="2743987"/>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7620000"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6935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flipH="1">
            <a:off x="5742464" y="2761265"/>
            <a:ext cx="3258660" cy="3484327"/>
          </a:xfrm>
          <a:prstGeom prst="rect">
            <a:avLst/>
          </a:prstGeom>
        </p:spPr>
      </p:pic>
      <p:sp>
        <p:nvSpPr>
          <p:cNvPr id="3" name="Content Placeholder 2"/>
          <p:cNvSpPr>
            <a:spLocks noGrp="1"/>
          </p:cNvSpPr>
          <p:nvPr>
            <p:ph idx="1"/>
          </p:nvPr>
        </p:nvSpPr>
        <p:spPr>
          <a:xfrm>
            <a:off x="611873" y="1416581"/>
            <a:ext cx="7620000"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10"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208606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458789" y="3651720"/>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381333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extLst>
              <a:ext uri="{28A0092B-C50C-407E-A947-70E740481C1C}">
                <a14:useLocalDpi xmlns:a14="http://schemas.microsoft.com/office/drawing/2010/main" val="0"/>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30435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extLst>
              <a:ext uri="{28A0092B-C50C-407E-A947-70E740481C1C}">
                <a14:useLocalDpi xmlns:a14="http://schemas.microsoft.com/office/drawing/2010/main" val="0"/>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105285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t" anchorCtr="0">
            <a:noAutofit/>
          </a:bodyPr>
          <a:lstStyle>
            <a:lvl1pPr algn="l">
              <a:lnSpc>
                <a:spcPct val="100000"/>
              </a:lnSpc>
              <a:defRPr sz="54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9" name="Footer Placeholder 8"/>
          <p:cNvSpPr>
            <a:spLocks noGrp="1"/>
          </p:cNvSpPr>
          <p:nvPr>
            <p:ph type="ftr" sz="quarter" idx="12"/>
          </p:nvPr>
        </p:nvSpPr>
        <p:spPr>
          <a:xfrm>
            <a:off x="457200" y="6492875"/>
            <a:ext cx="3429000" cy="283845"/>
          </a:xfrm>
          <a:prstGeom prst="rect">
            <a:avLst/>
          </a:prstGeom>
        </p:spPr>
        <p:txBody>
          <a:bodyPr/>
          <a:lstStyle/>
          <a:p>
            <a:endParaRPr lang="en-US" dirty="0">
              <a:solidFill>
                <a:prstClr val="black"/>
              </a:solidFill>
            </a:endParaRPr>
          </a:p>
        </p:txBody>
      </p:sp>
      <p:sp>
        <p:nvSpPr>
          <p:cNvPr id="11"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378730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924800" cy="914894"/>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14002"/>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9" name="Slide Number Placeholder 4"/>
          <p:cNvSpPr>
            <a:spLocks noGrp="1"/>
          </p:cNvSpPr>
          <p:nvPr>
            <p:ph type="sldNum" sz="quarter" idx="4"/>
          </p:nvPr>
        </p:nvSpPr>
        <p:spPr>
          <a:xfrm>
            <a:off x="7912100" y="6363615"/>
            <a:ext cx="711200" cy="283845"/>
          </a:xfrm>
        </p:spPr>
        <p:txBody>
          <a:body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567619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450666"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 name="TextBox 12"/>
          <p:cNvSpPr txBox="1"/>
          <p:nvPr userDrawn="1"/>
        </p:nvSpPr>
        <p:spPr>
          <a:xfrm>
            <a:off x="626533" y="6451745"/>
            <a:ext cx="2036135" cy="261610"/>
          </a:xfrm>
          <a:prstGeom prst="rect">
            <a:avLst/>
          </a:prstGeom>
          <a:noFill/>
        </p:spPr>
        <p:txBody>
          <a:bodyPr wrap="none" rtlCol="0" anchor="t">
            <a:spAutoFit/>
          </a:bodyPr>
          <a:lstStyle/>
          <a:p>
            <a:r>
              <a:rPr lang="es-ES_tradnl" sz="1100" cap="all" dirty="0">
                <a:solidFill>
                  <a:schemeClr val="tx1"/>
                </a:solidFill>
                <a:latin typeface="+mn-lt"/>
              </a:rPr>
              <a:t>Money Smart para Adultos</a:t>
            </a:r>
          </a:p>
        </p:txBody>
      </p:sp>
      <p:sp>
        <p:nvSpPr>
          <p:cNvPr id="14" name="Rectangle 13"/>
          <p:cNvSpPr/>
          <p:nvPr userDrawn="1"/>
        </p:nvSpPr>
        <p:spPr>
          <a:xfrm>
            <a:off x="2850055" y="6442859"/>
            <a:ext cx="5171232" cy="261610"/>
          </a:xfrm>
          <a:prstGeom prst="rect">
            <a:avLst/>
          </a:prstGeom>
        </p:spPr>
        <p:txBody>
          <a:bodyPr wrap="square" anchor="t">
            <a:spAutoFit/>
          </a:bodyPr>
          <a:lstStyle/>
          <a:p>
            <a:r>
              <a:rPr lang="es-ES_tradnl" sz="1100" dirty="0">
                <a:solidFill>
                  <a:schemeClr val="tx1"/>
                </a:solidFill>
                <a:latin typeface="+mj-lt"/>
              </a:rPr>
              <a:t>Módulo 13: Comprar una vivienda</a:t>
            </a:r>
            <a:endParaRPr lang="en-US" sz="1100" dirty="0">
              <a:solidFill>
                <a:schemeClr val="tx1"/>
              </a:solidFill>
              <a:latin typeface="+mj-lt"/>
            </a:endParaRPr>
          </a:p>
        </p:txBody>
      </p:sp>
      <p:sp>
        <p:nvSpPr>
          <p:cNvPr id="15" name="Rectangle 14"/>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Rectangle 15"/>
          <p:cNvSpPr/>
          <p:nvPr userDrawn="1"/>
        </p:nvSpPr>
        <p:spPr>
          <a:xfrm>
            <a:off x="5588246" y="6451745"/>
            <a:ext cx="2300057" cy="261610"/>
          </a:xfrm>
          <a:prstGeom prst="rect">
            <a:avLst/>
          </a:prstGeom>
        </p:spPr>
        <p:txBody>
          <a:bodyPr wrap="square" anchor="t">
            <a:spAutoFit/>
          </a:bodyPr>
          <a:lstStyle/>
          <a:p>
            <a:r>
              <a:rPr lang="es-ES_tradnl" sz="1100" dirty="0">
                <a:solidFill>
                  <a:schemeClr val="tx1"/>
                </a:solidFill>
              </a:rPr>
              <a:t>Septiembre de 2018</a:t>
            </a:r>
            <a:endParaRPr lang="en-US" sz="1100" dirty="0">
              <a:solidFill>
                <a:schemeClr val="tx1"/>
              </a:solidFill>
            </a:endParaRPr>
          </a:p>
        </p:txBody>
      </p:sp>
      <p:sp>
        <p:nvSpPr>
          <p:cNvPr id="17" name="Slide Number Placeholder 5"/>
          <p:cNvSpPr>
            <a:spLocks noGrp="1"/>
          </p:cNvSpPr>
          <p:nvPr>
            <p:ph type="sldNum" sz="quarter" idx="4"/>
          </p:nvPr>
        </p:nvSpPr>
        <p:spPr>
          <a:xfrm>
            <a:off x="8021287" y="6363615"/>
            <a:ext cx="459794" cy="283845"/>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36754993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8" r:id="rId14"/>
  </p:sldLayoutIdLst>
  <p:hf hdr="0" ftr="0" dt="0"/>
  <p:txStyles>
    <p:titleStyle>
      <a:lvl1pPr algn="l" defTabSz="914400" rtl="0" eaLnBrk="1" latinLnBrk="0" hangingPunct="1">
        <a:spcBef>
          <a:spcPct val="0"/>
        </a:spcBef>
        <a:buNone/>
        <a:defRPr sz="3600" b="0" i="0" u="none"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00000"/>
        </a:lnSpc>
        <a:spcBef>
          <a:spcPct val="20000"/>
        </a:spcBef>
        <a:spcAft>
          <a:spcPts val="1200"/>
        </a:spcAft>
        <a:buClr>
          <a:schemeClr val="tx2"/>
        </a:buClr>
        <a:buFont typeface="Wingdings" panose="05000000000000000000" pitchFamily="2" charset="2"/>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00000"/>
        </a:lnSpc>
        <a:spcBef>
          <a:spcPct val="20000"/>
        </a:spcBef>
        <a:buClr>
          <a:schemeClr val="tx2"/>
        </a:buClr>
        <a:buFont typeface="Franklin Gothic Book" panose="020B0503020102020204" pitchFamily="34" charset="0"/>
        <a:buChar char="●"/>
        <a:defRPr sz="2000" b="0" i="0" u="none"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Courier New" panose="02070309020205020404" pitchFamily="49" charset="0"/>
        <a:buChar char="o"/>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A5C43-81AE-1AB0-A215-DF0B1DEA1ADB}"/>
              </a:ext>
            </a:extLst>
          </p:cNvPr>
          <p:cNvSpPr>
            <a:spLocks noGrp="1"/>
          </p:cNvSpPr>
          <p:nvPr>
            <p:ph type="ctrTitle"/>
          </p:nvPr>
        </p:nvSpPr>
        <p:spPr>
          <a:xfrm>
            <a:off x="2723321" y="5595810"/>
            <a:ext cx="6420680" cy="675860"/>
          </a:xfrm>
        </p:spPr>
        <p:txBody>
          <a:bodyPr>
            <a:noAutofit/>
          </a:bodyPr>
          <a:lstStyle/>
          <a:p>
            <a:r>
              <a:rPr lang="en-US" sz="4800" dirty="0" err="1"/>
              <a:t>Comprar</a:t>
            </a:r>
            <a:r>
              <a:rPr lang="en-US" sz="4800" dirty="0"/>
              <a:t> </a:t>
            </a:r>
            <a:r>
              <a:rPr lang="en-US" sz="4800" dirty="0" err="1"/>
              <a:t>una</a:t>
            </a:r>
            <a:r>
              <a:rPr lang="en-US" sz="4800" dirty="0"/>
              <a:t> </a:t>
            </a:r>
            <a:r>
              <a:rPr lang="en-US" sz="4800" dirty="0" err="1"/>
              <a:t>vivienda</a:t>
            </a:r>
            <a:endParaRPr lang="en-US" sz="4800" dirty="0"/>
          </a:p>
        </p:txBody>
      </p:sp>
      <p:sp>
        <p:nvSpPr>
          <p:cNvPr id="3" name="Subtitle 2">
            <a:extLst>
              <a:ext uri="{FF2B5EF4-FFF2-40B4-BE49-F238E27FC236}">
                <a16:creationId xmlns:a16="http://schemas.microsoft.com/office/drawing/2014/main" id="{8257F93A-5B91-7E79-92C7-59AEDFF94070}"/>
              </a:ext>
            </a:extLst>
          </p:cNvPr>
          <p:cNvSpPr>
            <a:spLocks noGrp="1"/>
          </p:cNvSpPr>
          <p:nvPr>
            <p:ph type="subTitle" idx="1"/>
          </p:nvPr>
        </p:nvSpPr>
        <p:spPr>
          <a:xfrm>
            <a:off x="2792896" y="5199819"/>
            <a:ext cx="6858000" cy="347870"/>
          </a:xfrm>
        </p:spPr>
        <p:txBody>
          <a:bodyPr>
            <a:normAutofit lnSpcReduction="10000"/>
          </a:bodyPr>
          <a:lstStyle/>
          <a:p>
            <a:r>
              <a:rPr lang="en-US" sz="1800" dirty="0" err="1"/>
              <a:t>Módulo</a:t>
            </a:r>
            <a:r>
              <a:rPr lang="en-US" sz="1800" dirty="0"/>
              <a:t> 13</a:t>
            </a:r>
          </a:p>
        </p:txBody>
      </p:sp>
      <p:grpSp>
        <p:nvGrpSpPr>
          <p:cNvPr id="7" name="Group 6" descr="Imagen icónica del Módulo 13. Imagen de un cartel de VENDIDA en primer plano sobre un cartel de SE VENDE. El fondo tiene una imagen borrosa de una familia frente a una vivienda.">
            <a:extLst>
              <a:ext uri="{FF2B5EF4-FFF2-40B4-BE49-F238E27FC236}">
                <a16:creationId xmlns:a16="http://schemas.microsoft.com/office/drawing/2014/main" id="{27F7B4CB-7B98-2318-E105-9D0E780EAA06}"/>
              </a:ext>
            </a:extLst>
          </p:cNvPr>
          <p:cNvGrpSpPr/>
          <p:nvPr/>
        </p:nvGrpSpPr>
        <p:grpSpPr>
          <a:xfrm>
            <a:off x="949234" y="0"/>
            <a:ext cx="6643939" cy="4610100"/>
            <a:chOff x="949234" y="0"/>
            <a:chExt cx="6643939" cy="4610100"/>
          </a:xfrm>
        </p:grpSpPr>
        <p:sp>
          <p:nvSpPr>
            <p:cNvPr id="8" name="Rectangle 7">
              <a:extLst>
                <a:ext uri="{FF2B5EF4-FFF2-40B4-BE49-F238E27FC236}">
                  <a16:creationId xmlns:a16="http://schemas.microsoft.com/office/drawing/2014/main" id="{405FA02A-19F3-A5B1-4393-C584ACEC2DD6}"/>
                </a:ext>
              </a:extLst>
            </p:cNvPr>
            <p:cNvSpPr/>
            <p:nvPr/>
          </p:nvSpPr>
          <p:spPr>
            <a:xfrm>
              <a:off x="1435867" y="2221108"/>
              <a:ext cx="2682240" cy="1518357"/>
            </a:xfrm>
            <a:prstGeom prst="rect">
              <a:avLst/>
            </a:prstGeom>
            <a:noFill/>
          </p:spPr>
          <p:txBody>
            <a:bodyPr wrap="none" lIns="91440" tIns="45720" rIns="91440" bIns="45720">
              <a:prstTxWarp prst="textCascadeUp">
                <a:avLst>
                  <a:gd name="adj" fmla="val 47885"/>
                </a:avLst>
              </a:prstTxWarp>
              <a:spAutoFit/>
            </a:bodyPr>
            <a:lstStyle/>
            <a:p>
              <a:pPr algn="ctr"/>
              <a:r>
                <a:rPr lang="en-US" sz="5400" b="1" dirty="0">
                  <a:ln w="10160">
                    <a:noFill/>
                    <a:prstDash val="solid"/>
                  </a:ln>
                  <a:solidFill>
                    <a:schemeClr val="bg1"/>
                  </a:solidFill>
                </a:rPr>
                <a:t>VENDE</a:t>
              </a:r>
              <a:endParaRPr lang="en-US" sz="5400" b="1" cap="none" spc="0" dirty="0">
                <a:ln w="10160">
                  <a:noFill/>
                  <a:prstDash val="solid"/>
                </a:ln>
                <a:solidFill>
                  <a:schemeClr val="bg1"/>
                </a:solidFill>
              </a:endParaRPr>
            </a:p>
          </p:txBody>
        </p:sp>
        <p:grpSp>
          <p:nvGrpSpPr>
            <p:cNvPr id="9" name="Group 8">
              <a:extLst>
                <a:ext uri="{FF2B5EF4-FFF2-40B4-BE49-F238E27FC236}">
                  <a16:creationId xmlns:a16="http://schemas.microsoft.com/office/drawing/2014/main" id="{FFBC7585-04B5-A481-3BE7-03FA602FC218}"/>
                </a:ext>
              </a:extLst>
            </p:cNvPr>
            <p:cNvGrpSpPr/>
            <p:nvPr/>
          </p:nvGrpSpPr>
          <p:grpSpPr>
            <a:xfrm>
              <a:off x="957943" y="0"/>
              <a:ext cx="6635230" cy="4610100"/>
              <a:chOff x="957943" y="0"/>
              <a:chExt cx="6635230" cy="4610100"/>
            </a:xfrm>
          </p:grpSpPr>
          <p:grpSp>
            <p:nvGrpSpPr>
              <p:cNvPr id="11" name="Group 10" descr="Imagen icónica del Módulo 13. Imagen de un cartel de VENDIDA en primer plano sobre un cartel de SE VENDE. El fondo tiene una imagen borrosa de una familia frente a una vivienda.">
                <a:extLst>
                  <a:ext uri="{FF2B5EF4-FFF2-40B4-BE49-F238E27FC236}">
                    <a16:creationId xmlns:a16="http://schemas.microsoft.com/office/drawing/2014/main" id="{ACE3F073-665E-C049-06BC-610D3AD233B5}"/>
                  </a:ext>
                </a:extLst>
              </p:cNvPr>
              <p:cNvGrpSpPr/>
              <p:nvPr/>
            </p:nvGrpSpPr>
            <p:grpSpPr>
              <a:xfrm>
                <a:off x="1403184" y="0"/>
                <a:ext cx="6189989" cy="4610100"/>
                <a:chOff x="1403184" y="0"/>
                <a:chExt cx="6189989" cy="4610100"/>
              </a:xfrm>
            </p:grpSpPr>
            <p:pic>
              <p:nvPicPr>
                <p:cNvPr id="16" name="Picture 15" descr="Imagen icónica del Módulo 13. Imagen de un cartel de VENDIDA en primer plano sobre un cartel de SE VENDE. El fondo tiene una imagen borrosa de una familia frente a una vivienda.">
                  <a:extLst>
                    <a:ext uri="{FF2B5EF4-FFF2-40B4-BE49-F238E27FC236}">
                      <a16:creationId xmlns:a16="http://schemas.microsoft.com/office/drawing/2014/main" id="{4CC3D8CB-07D5-B5D5-9AE6-61F0AD17DCF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403184" y="0"/>
                  <a:ext cx="6189989" cy="4345525"/>
                </a:xfrm>
                <a:prstGeom prst="rect">
                  <a:avLst/>
                </a:prstGeom>
              </p:spPr>
            </p:pic>
            <p:sp>
              <p:nvSpPr>
                <p:cNvPr id="17" name="Rectangle 16" descr="black rectangle framing picture">
                  <a:extLst>
                    <a:ext uri="{FF2B5EF4-FFF2-40B4-BE49-F238E27FC236}">
                      <a16:creationId xmlns:a16="http://schemas.microsoft.com/office/drawing/2014/main" id="{CCE0B389-ADE4-1C67-CE2C-70BC6A022C55}"/>
                    </a:ext>
                  </a:extLst>
                </p:cNvPr>
                <p:cNvSpPr/>
                <p:nvPr/>
              </p:nvSpPr>
              <p:spPr>
                <a:xfrm>
                  <a:off x="1403184" y="4345525"/>
                  <a:ext cx="6189989" cy="26457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2" name="Rectangle 14" descr="Letrero de SE VENDE con una etiqueta sobre este que dice VENDIDA">
                <a:extLst>
                  <a:ext uri="{FF2B5EF4-FFF2-40B4-BE49-F238E27FC236}">
                    <a16:creationId xmlns:a16="http://schemas.microsoft.com/office/drawing/2014/main" id="{D92E75F8-82E6-D14D-401F-FD8B7404DD34}"/>
                  </a:ext>
                  <a:ext uri="{C183D7F6-B498-43B3-948B-1728B52AA6E4}">
                    <adec:decorative xmlns:adec="http://schemas.microsoft.com/office/drawing/2017/decorative" xmlns="" val="0"/>
                  </a:ext>
                </a:extLst>
              </p:cNvPr>
              <p:cNvSpPr/>
              <p:nvPr/>
            </p:nvSpPr>
            <p:spPr>
              <a:xfrm>
                <a:off x="1409113" y="200300"/>
                <a:ext cx="2823253" cy="3789644"/>
              </a:xfrm>
              <a:custGeom>
                <a:avLst/>
                <a:gdLst>
                  <a:gd name="connsiteX0" fmla="*/ 0 w 1480457"/>
                  <a:gd name="connsiteY0" fmla="*/ 0 h 445553"/>
                  <a:gd name="connsiteX1" fmla="*/ 1480457 w 1480457"/>
                  <a:gd name="connsiteY1" fmla="*/ 0 h 445553"/>
                  <a:gd name="connsiteX2" fmla="*/ 1480457 w 1480457"/>
                  <a:gd name="connsiteY2" fmla="*/ 445553 h 445553"/>
                  <a:gd name="connsiteX3" fmla="*/ 0 w 1480457"/>
                  <a:gd name="connsiteY3" fmla="*/ 445553 h 445553"/>
                  <a:gd name="connsiteX4" fmla="*/ 0 w 1480457"/>
                  <a:gd name="connsiteY4" fmla="*/ 0 h 445553"/>
                  <a:gd name="connsiteX0" fmla="*/ 0 w 3361509"/>
                  <a:gd name="connsiteY0" fmla="*/ 0 h 487680"/>
                  <a:gd name="connsiteX1" fmla="*/ 3361509 w 3361509"/>
                  <a:gd name="connsiteY1" fmla="*/ 487680 h 487680"/>
                  <a:gd name="connsiteX2" fmla="*/ 1480457 w 3361509"/>
                  <a:gd name="connsiteY2" fmla="*/ 445553 h 487680"/>
                  <a:gd name="connsiteX3" fmla="*/ 0 w 3361509"/>
                  <a:gd name="connsiteY3" fmla="*/ 445553 h 487680"/>
                  <a:gd name="connsiteX4" fmla="*/ 0 w 3361509"/>
                  <a:gd name="connsiteY4" fmla="*/ 0 h 487680"/>
                  <a:gd name="connsiteX0" fmla="*/ 0 w 3361509"/>
                  <a:gd name="connsiteY0" fmla="*/ 0 h 2762033"/>
                  <a:gd name="connsiteX1" fmla="*/ 3361509 w 3361509"/>
                  <a:gd name="connsiteY1" fmla="*/ 487680 h 2762033"/>
                  <a:gd name="connsiteX2" fmla="*/ 3326674 w 3361509"/>
                  <a:gd name="connsiteY2" fmla="*/ 2762033 h 2762033"/>
                  <a:gd name="connsiteX3" fmla="*/ 0 w 3361509"/>
                  <a:gd name="connsiteY3" fmla="*/ 445553 h 2762033"/>
                  <a:gd name="connsiteX4" fmla="*/ 0 w 3361509"/>
                  <a:gd name="connsiteY4" fmla="*/ 0 h 2762033"/>
                  <a:gd name="connsiteX0" fmla="*/ 0 w 3361509"/>
                  <a:gd name="connsiteY0" fmla="*/ 0 h 3659016"/>
                  <a:gd name="connsiteX1" fmla="*/ 3361509 w 3361509"/>
                  <a:gd name="connsiteY1" fmla="*/ 487680 h 3659016"/>
                  <a:gd name="connsiteX2" fmla="*/ 3326674 w 3361509"/>
                  <a:gd name="connsiteY2" fmla="*/ 2762033 h 3659016"/>
                  <a:gd name="connsiteX3" fmla="*/ 557349 w 3361509"/>
                  <a:gd name="connsiteY3" fmla="*/ 3659016 h 3659016"/>
                  <a:gd name="connsiteX4" fmla="*/ 0 w 3361509"/>
                  <a:gd name="connsiteY4" fmla="*/ 0 h 3659016"/>
                  <a:gd name="connsiteX0" fmla="*/ 0 w 2821577"/>
                  <a:gd name="connsiteY0" fmla="*/ 0 h 3789644"/>
                  <a:gd name="connsiteX1" fmla="*/ 2821577 w 2821577"/>
                  <a:gd name="connsiteY1" fmla="*/ 618308 h 3789644"/>
                  <a:gd name="connsiteX2" fmla="*/ 2786742 w 2821577"/>
                  <a:gd name="connsiteY2" fmla="*/ 2892661 h 3789644"/>
                  <a:gd name="connsiteX3" fmla="*/ 17417 w 2821577"/>
                  <a:gd name="connsiteY3" fmla="*/ 3789644 h 3789644"/>
                  <a:gd name="connsiteX4" fmla="*/ 0 w 2821577"/>
                  <a:gd name="connsiteY4" fmla="*/ 0 h 3789644"/>
                  <a:gd name="connsiteX0" fmla="*/ 1676 w 2823253"/>
                  <a:gd name="connsiteY0" fmla="*/ 0 h 3789644"/>
                  <a:gd name="connsiteX1" fmla="*/ 2823253 w 2823253"/>
                  <a:gd name="connsiteY1" fmla="*/ 618308 h 3789644"/>
                  <a:gd name="connsiteX2" fmla="*/ 2788418 w 2823253"/>
                  <a:gd name="connsiteY2" fmla="*/ 2892661 h 3789644"/>
                  <a:gd name="connsiteX3" fmla="*/ 1676 w 2823253"/>
                  <a:gd name="connsiteY3" fmla="*/ 3789644 h 3789644"/>
                  <a:gd name="connsiteX4" fmla="*/ 1676 w 2823253"/>
                  <a:gd name="connsiteY4" fmla="*/ 0 h 3789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253" h="3789644">
                    <a:moveTo>
                      <a:pt x="1676" y="0"/>
                    </a:moveTo>
                    <a:lnTo>
                      <a:pt x="2823253" y="618308"/>
                    </a:lnTo>
                    <a:lnTo>
                      <a:pt x="2788418" y="2892661"/>
                    </a:lnTo>
                    <a:lnTo>
                      <a:pt x="1676" y="3789644"/>
                    </a:lnTo>
                    <a:cubicBezTo>
                      <a:pt x="-4130" y="2526429"/>
                      <a:pt x="7482" y="1263215"/>
                      <a:pt x="1676"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C3A3E60E-E01F-7126-0C83-7671341FAABD}"/>
                  </a:ext>
                  <a:ext uri="{C183D7F6-B498-43B3-948B-1728B52AA6E4}">
                    <adec:decorative xmlns:adec="http://schemas.microsoft.com/office/drawing/2017/decorative" xmlns="" val="0"/>
                  </a:ext>
                </a:extLst>
              </p:cNvPr>
              <p:cNvSpPr/>
              <p:nvPr/>
            </p:nvSpPr>
            <p:spPr>
              <a:xfrm>
                <a:off x="1695183" y="640494"/>
                <a:ext cx="2055222" cy="1518357"/>
              </a:xfrm>
              <a:prstGeom prst="rect">
                <a:avLst/>
              </a:prstGeom>
              <a:noFill/>
            </p:spPr>
            <p:txBody>
              <a:bodyPr wrap="none" lIns="91440" tIns="45720" rIns="91440" bIns="45720">
                <a:prstTxWarp prst="textFadeRight">
                  <a:avLst>
                    <a:gd name="adj" fmla="val 18242"/>
                  </a:avLst>
                </a:prstTxWarp>
                <a:spAutoFit/>
              </a:bodyPr>
              <a:lstStyle/>
              <a:p>
                <a:pPr algn="ctr"/>
                <a:r>
                  <a:rPr lang="en-US" sz="5400" b="1" dirty="0">
                    <a:ln w="10160">
                      <a:noFill/>
                      <a:prstDash val="solid"/>
                    </a:ln>
                    <a:solidFill>
                      <a:schemeClr val="bg1"/>
                    </a:solidFill>
                  </a:rPr>
                  <a:t>SE</a:t>
                </a:r>
                <a:endParaRPr lang="en-US" sz="5400" b="1" cap="none" spc="0" dirty="0">
                  <a:ln w="10160">
                    <a:noFill/>
                    <a:prstDash val="solid"/>
                  </a:ln>
                  <a:solidFill>
                    <a:schemeClr val="bg1"/>
                  </a:solidFill>
                </a:endParaRPr>
              </a:p>
            </p:txBody>
          </p:sp>
          <p:sp>
            <p:nvSpPr>
              <p:cNvPr id="14" name="Rectangle 12" descr="Etiqueta de dice Vendida">
                <a:extLst>
                  <a:ext uri="{FF2B5EF4-FFF2-40B4-BE49-F238E27FC236}">
                    <a16:creationId xmlns:a16="http://schemas.microsoft.com/office/drawing/2014/main" id="{3FFFBCC6-556A-9D97-7B7B-67C353C93A38}"/>
                  </a:ext>
                </a:extLst>
              </p:cNvPr>
              <p:cNvSpPr/>
              <p:nvPr/>
            </p:nvSpPr>
            <p:spPr>
              <a:xfrm>
                <a:off x="957943" y="776479"/>
                <a:ext cx="3270408" cy="3135086"/>
              </a:xfrm>
              <a:custGeom>
                <a:avLst/>
                <a:gdLst>
                  <a:gd name="connsiteX0" fmla="*/ 0 w 3770811"/>
                  <a:gd name="connsiteY0" fmla="*/ 0 h 853440"/>
                  <a:gd name="connsiteX1" fmla="*/ 3770811 w 3770811"/>
                  <a:gd name="connsiteY1" fmla="*/ 0 h 853440"/>
                  <a:gd name="connsiteX2" fmla="*/ 3770811 w 3770811"/>
                  <a:gd name="connsiteY2" fmla="*/ 853440 h 853440"/>
                  <a:gd name="connsiteX3" fmla="*/ 0 w 3770811"/>
                  <a:gd name="connsiteY3" fmla="*/ 853440 h 853440"/>
                  <a:gd name="connsiteX4" fmla="*/ 0 w 3770811"/>
                  <a:gd name="connsiteY4" fmla="*/ 0 h 853440"/>
                  <a:gd name="connsiteX0" fmla="*/ 0 w 3796937"/>
                  <a:gd name="connsiteY0" fmla="*/ 0 h 853440"/>
                  <a:gd name="connsiteX1" fmla="*/ 3796937 w 3796937"/>
                  <a:gd name="connsiteY1" fmla="*/ 17417 h 853440"/>
                  <a:gd name="connsiteX2" fmla="*/ 3770811 w 3796937"/>
                  <a:gd name="connsiteY2" fmla="*/ 853440 h 853440"/>
                  <a:gd name="connsiteX3" fmla="*/ 0 w 3796937"/>
                  <a:gd name="connsiteY3" fmla="*/ 853440 h 853440"/>
                  <a:gd name="connsiteX4" fmla="*/ 0 w 3796937"/>
                  <a:gd name="connsiteY4" fmla="*/ 0 h 853440"/>
                  <a:gd name="connsiteX0" fmla="*/ 0 w 3962399"/>
                  <a:gd name="connsiteY0" fmla="*/ 0 h 853440"/>
                  <a:gd name="connsiteX1" fmla="*/ 3796937 w 3962399"/>
                  <a:gd name="connsiteY1" fmla="*/ 17417 h 853440"/>
                  <a:gd name="connsiteX2" fmla="*/ 3962399 w 3962399"/>
                  <a:gd name="connsiteY2" fmla="*/ 696686 h 853440"/>
                  <a:gd name="connsiteX3" fmla="*/ 0 w 3962399"/>
                  <a:gd name="connsiteY3" fmla="*/ 853440 h 853440"/>
                  <a:gd name="connsiteX4" fmla="*/ 0 w 3962399"/>
                  <a:gd name="connsiteY4" fmla="*/ 0 h 853440"/>
                  <a:gd name="connsiteX0" fmla="*/ 0 w 3962399"/>
                  <a:gd name="connsiteY0" fmla="*/ 0 h 3152503"/>
                  <a:gd name="connsiteX1" fmla="*/ 3796937 w 3962399"/>
                  <a:gd name="connsiteY1" fmla="*/ 17417 h 3152503"/>
                  <a:gd name="connsiteX2" fmla="*/ 3962399 w 3962399"/>
                  <a:gd name="connsiteY2" fmla="*/ 696686 h 3152503"/>
                  <a:gd name="connsiteX3" fmla="*/ 1245326 w 3962399"/>
                  <a:gd name="connsiteY3" fmla="*/ 3152503 h 3152503"/>
                  <a:gd name="connsiteX4" fmla="*/ 0 w 3962399"/>
                  <a:gd name="connsiteY4" fmla="*/ 0 h 3152503"/>
                  <a:gd name="connsiteX0" fmla="*/ 278674 w 2717073"/>
                  <a:gd name="connsiteY0" fmla="*/ 1419497 h 3135086"/>
                  <a:gd name="connsiteX1" fmla="*/ 2551611 w 2717073"/>
                  <a:gd name="connsiteY1" fmla="*/ 0 h 3135086"/>
                  <a:gd name="connsiteX2" fmla="*/ 2717073 w 2717073"/>
                  <a:gd name="connsiteY2" fmla="*/ 679269 h 3135086"/>
                  <a:gd name="connsiteX3" fmla="*/ 0 w 2717073"/>
                  <a:gd name="connsiteY3" fmla="*/ 3135086 h 3135086"/>
                  <a:gd name="connsiteX4" fmla="*/ 278674 w 2717073"/>
                  <a:gd name="connsiteY4" fmla="*/ 1419497 h 3135086"/>
                  <a:gd name="connsiteX0" fmla="*/ 0 w 3291839"/>
                  <a:gd name="connsiteY0" fmla="*/ 2264228 h 3135086"/>
                  <a:gd name="connsiteX1" fmla="*/ 3126377 w 3291839"/>
                  <a:gd name="connsiteY1" fmla="*/ 0 h 3135086"/>
                  <a:gd name="connsiteX2" fmla="*/ 3291839 w 3291839"/>
                  <a:gd name="connsiteY2" fmla="*/ 679269 h 3135086"/>
                  <a:gd name="connsiteX3" fmla="*/ 574766 w 3291839"/>
                  <a:gd name="connsiteY3" fmla="*/ 3135086 h 3135086"/>
                  <a:gd name="connsiteX4" fmla="*/ 0 w 3291839"/>
                  <a:gd name="connsiteY4" fmla="*/ 2264228 h 3135086"/>
                  <a:gd name="connsiteX0" fmla="*/ 0 w 3277552"/>
                  <a:gd name="connsiteY0" fmla="*/ 2264228 h 3135086"/>
                  <a:gd name="connsiteX1" fmla="*/ 3126377 w 3277552"/>
                  <a:gd name="connsiteY1" fmla="*/ 0 h 3135086"/>
                  <a:gd name="connsiteX2" fmla="*/ 3277552 w 3277552"/>
                  <a:gd name="connsiteY2" fmla="*/ 681650 h 3135086"/>
                  <a:gd name="connsiteX3" fmla="*/ 574766 w 3277552"/>
                  <a:gd name="connsiteY3" fmla="*/ 3135086 h 3135086"/>
                  <a:gd name="connsiteX4" fmla="*/ 0 w 3277552"/>
                  <a:gd name="connsiteY4" fmla="*/ 2264228 h 3135086"/>
                  <a:gd name="connsiteX0" fmla="*/ 0 w 3270408"/>
                  <a:gd name="connsiteY0" fmla="*/ 2264228 h 3135086"/>
                  <a:gd name="connsiteX1" fmla="*/ 3126377 w 3270408"/>
                  <a:gd name="connsiteY1" fmla="*/ 0 h 3135086"/>
                  <a:gd name="connsiteX2" fmla="*/ 3270408 w 3270408"/>
                  <a:gd name="connsiteY2" fmla="*/ 662600 h 3135086"/>
                  <a:gd name="connsiteX3" fmla="*/ 574766 w 3270408"/>
                  <a:gd name="connsiteY3" fmla="*/ 3135086 h 3135086"/>
                  <a:gd name="connsiteX4" fmla="*/ 0 w 3270408"/>
                  <a:gd name="connsiteY4" fmla="*/ 2264228 h 3135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0408" h="3135086">
                    <a:moveTo>
                      <a:pt x="0" y="2264228"/>
                    </a:moveTo>
                    <a:lnTo>
                      <a:pt x="3126377" y="0"/>
                    </a:lnTo>
                    <a:lnTo>
                      <a:pt x="3270408" y="662600"/>
                    </a:lnTo>
                    <a:lnTo>
                      <a:pt x="574766" y="3135086"/>
                    </a:lnTo>
                    <a:lnTo>
                      <a:pt x="0" y="226422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5F00C97-0B1B-766C-F1F8-2E9D5249496E}"/>
                  </a:ext>
                </a:extLst>
              </p:cNvPr>
              <p:cNvSpPr/>
              <p:nvPr/>
            </p:nvSpPr>
            <p:spPr>
              <a:xfrm rot="19644943">
                <a:off x="1460421" y="1697556"/>
                <a:ext cx="2976100" cy="1112732"/>
              </a:xfrm>
              <a:prstGeom prst="rect">
                <a:avLst/>
              </a:prstGeom>
              <a:noFill/>
            </p:spPr>
            <p:txBody>
              <a:bodyPr wrap="none" lIns="91440" tIns="45720" rIns="91440" bIns="45720">
                <a:prstTxWarp prst="textCascadeUp">
                  <a:avLst>
                    <a:gd name="adj" fmla="val 42577"/>
                  </a:avLst>
                </a:prstTxWarp>
                <a:spAutoFit/>
              </a:bodyPr>
              <a:lstStyle/>
              <a:p>
                <a:pPr algn="ctr"/>
                <a:r>
                  <a:rPr lang="en-US" sz="5400" b="1" dirty="0">
                    <a:ln w="10160">
                      <a:noFill/>
                      <a:prstDash val="solid"/>
                    </a:ln>
                    <a:solidFill>
                      <a:schemeClr val="bg1"/>
                    </a:solidFill>
                  </a:rPr>
                  <a:t>VENDIDA</a:t>
                </a:r>
                <a:endParaRPr lang="en-US" sz="5400" b="1" cap="none" spc="0" dirty="0">
                  <a:ln w="10160">
                    <a:noFill/>
                    <a:prstDash val="solid"/>
                  </a:ln>
                  <a:solidFill>
                    <a:schemeClr val="bg1"/>
                  </a:solidFill>
                </a:endParaRPr>
              </a:p>
            </p:txBody>
          </p:sp>
        </p:grpSp>
        <p:sp>
          <p:nvSpPr>
            <p:cNvPr id="10" name="Rectangle 9" descr="decorative item">
              <a:extLst>
                <a:ext uri="{FF2B5EF4-FFF2-40B4-BE49-F238E27FC236}">
                  <a16:creationId xmlns:a16="http://schemas.microsoft.com/office/drawing/2014/main" id="{222B8A1B-A6E1-7BD9-E2AB-3A931636A408}"/>
                </a:ext>
              </a:extLst>
            </p:cNvPr>
            <p:cNvSpPr/>
            <p:nvPr/>
          </p:nvSpPr>
          <p:spPr>
            <a:xfrm>
              <a:off x="949234" y="2595154"/>
              <a:ext cx="445241" cy="13164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5" name="Picture 4" descr="Logotipo de Money Smart&#10;">
            <a:extLst>
              <a:ext uri="{FF2B5EF4-FFF2-40B4-BE49-F238E27FC236}">
                <a16:creationId xmlns:a16="http://schemas.microsoft.com/office/drawing/2014/main" id="{313AA413-9A04-DF5D-7071-1C6DB55507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64948" y="5057621"/>
            <a:ext cx="1124400" cy="1124400"/>
          </a:xfrm>
          <a:prstGeom prst="rect">
            <a:avLst/>
          </a:prstGeom>
        </p:spPr>
      </p:pic>
      <p:sp>
        <p:nvSpPr>
          <p:cNvPr id="6" name="Rectangle 5">
            <a:extLst>
              <a:ext uri="{FF2B5EF4-FFF2-40B4-BE49-F238E27FC236}">
                <a16:creationId xmlns:a16="http://schemas.microsoft.com/office/drawing/2014/main" id="{0821B930-3AA3-AC47-0CC4-44BC510E8107}"/>
              </a:ext>
              <a:ext uri="{C183D7F6-B498-43B3-948B-1728B52AA6E4}">
                <adec:decorative xmlns:adec="http://schemas.microsoft.com/office/drawing/2017/decorative" xmlns="" val="0"/>
              </a:ext>
            </a:extLst>
          </p:cNvPr>
          <p:cNvSpPr/>
          <p:nvPr/>
        </p:nvSpPr>
        <p:spPr>
          <a:xfrm>
            <a:off x="1403184" y="6378742"/>
            <a:ext cx="1530740" cy="276999"/>
          </a:xfrm>
          <a:prstGeom prst="rect">
            <a:avLst/>
          </a:prstGeom>
        </p:spPr>
        <p:txBody>
          <a:bodyPr wrap="none">
            <a:spAutoFit/>
          </a:bodyPr>
          <a:lstStyle/>
          <a:p>
            <a:r>
              <a:rPr lang="es-ES_tradnl" sz="1200" dirty="0"/>
              <a:t>Septiembre de 2018</a:t>
            </a:r>
            <a:endParaRPr lang="en-US" sz="1200" i="0" dirty="0"/>
          </a:p>
        </p:txBody>
      </p:sp>
      <p:sp>
        <p:nvSpPr>
          <p:cNvPr id="4" name="Slide Number Placeholder 3">
            <a:extLst>
              <a:ext uri="{FF2B5EF4-FFF2-40B4-BE49-F238E27FC236}">
                <a16:creationId xmlns:a16="http://schemas.microsoft.com/office/drawing/2014/main" id="{12CA0A22-828F-694B-0F48-B600619F3BA2}"/>
              </a:ext>
            </a:extLst>
          </p:cNvPr>
          <p:cNvSpPr>
            <a:spLocks noGrp="1"/>
          </p:cNvSpPr>
          <p:nvPr>
            <p:ph type="sldNum" sz="quarter" idx="12"/>
          </p:nvPr>
        </p:nvSpPr>
        <p:spPr/>
        <p:txBody>
          <a:bodyPr/>
          <a:lstStyle/>
          <a:p>
            <a:fld id="{AF83BEB6-139A-B746-BC33-1F5B6187E65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3223601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647403"/>
          </a:xfrm>
        </p:spPr>
        <p:txBody>
          <a:bodyPr>
            <a:normAutofit fontScale="90000"/>
          </a:bodyPr>
          <a:lstStyle/>
          <a:p>
            <a:r>
              <a:rPr lang="es-ES_tradnl" sz="4000" dirty="0"/>
              <a:t>Pruébelo: Preparándose para comprar</a:t>
            </a:r>
            <a:r>
              <a:rPr lang="en-US" dirty="0"/>
              <a:t/>
            </a:r>
            <a:br>
              <a:rPr lang="en-US" dirty="0"/>
            </a:br>
            <a:r>
              <a:rPr lang="es-ES_tradnl" sz="2700" dirty="0"/>
              <a:t>Consulte la pág. 5 de su Guía del participante</a:t>
            </a:r>
            <a:endParaRPr lang="en-US" sz="2700" dirty="0"/>
          </a:p>
        </p:txBody>
      </p:sp>
      <p:pic>
        <p:nvPicPr>
          <p:cNvPr id="4" name="Picture 3" descr="Captura de pantalla de Pruébelo: Prepararse para comprar de la Guía del participante. Como todas las capturas de pantalla, solo se muestra con fines de navegación para que los participantes sepan qué buscar en la Guía del participante. No se espera que alguien lea las palabras de la captura de pantalla.&#10;">
            <a:extLst>
              <a:ext uri="{FF2B5EF4-FFF2-40B4-BE49-F238E27FC236}">
                <a16:creationId xmlns:a16="http://schemas.microsoft.com/office/drawing/2014/main" id="{0DEA3D70-895A-45B2-98EB-BB1F38FEE7D2}"/>
              </a:ext>
            </a:extLst>
          </p:cNvPr>
          <p:cNvPicPr>
            <a:picLocks noChangeAspect="1"/>
          </p:cNvPicPr>
          <p:nvPr/>
        </p:nvPicPr>
        <p:blipFill>
          <a:blip r:embed="rId2"/>
          <a:stretch>
            <a:fillRect/>
          </a:stretch>
        </p:blipFill>
        <p:spPr>
          <a:xfrm>
            <a:off x="926017" y="1162975"/>
            <a:ext cx="7291966" cy="4946811"/>
          </a:xfrm>
          <a:prstGeom prst="rect">
            <a:avLst/>
          </a:prstGeom>
          <a:ln>
            <a:noFill/>
          </a:ln>
          <a:effectLst>
            <a:outerShdw blurRad="292100" dist="139700" dir="2700000" algn="tl" rotWithShape="0">
              <a:srgbClr val="333333">
                <a:alpha val="65000"/>
              </a:srgbClr>
            </a:outerShdw>
          </a:effectLst>
        </p:spPr>
      </p:pic>
      <p:sp>
        <p:nvSpPr>
          <p:cNvPr id="5" name="Slide Number Placeholder 4"/>
          <p:cNvSpPr>
            <a:spLocks noGrp="1"/>
          </p:cNvSpPr>
          <p:nvPr>
            <p:ph type="sldNum" sz="quarter" idx="4"/>
          </p:nvPr>
        </p:nvSpPr>
        <p:spPr/>
        <p:txBody>
          <a:bodyPr/>
          <a:lstStyle/>
          <a:p>
            <a:fld id="{AF83BEB6-139A-B746-BC33-1F5B6187E651}" type="slidenum">
              <a:rPr lang="en-US" smtClean="0"/>
              <a:t>10</a:t>
            </a:fld>
            <a:endParaRPr lang="en-US" dirty="0"/>
          </a:p>
        </p:txBody>
      </p:sp>
    </p:spTree>
    <p:extLst>
      <p:ext uri="{BB962C8B-B14F-4D97-AF65-F5344CB8AC3E}">
        <p14:creationId xmlns:p14="http://schemas.microsoft.com/office/powerpoint/2010/main" val="169620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685726"/>
          </a:xfrm>
        </p:spPr>
        <p:txBody>
          <a:bodyPr>
            <a:normAutofit fontScale="90000"/>
          </a:bodyPr>
          <a:lstStyle/>
          <a:p>
            <a:r>
              <a:rPr lang="es-ES_tradnl" sz="4000" dirty="0"/>
              <a:t>Aplíquelo: ¿Estoy listo para comprar?</a:t>
            </a:r>
            <a:r>
              <a:rPr lang="en-US" sz="4000" dirty="0"/>
              <a:t/>
            </a:r>
            <a:br>
              <a:rPr lang="en-US" sz="4000" dirty="0"/>
            </a:br>
            <a:r>
              <a:rPr lang="es-ES_tradnl" sz="2700" dirty="0"/>
              <a:t>Consulte la pág. 7 de su Guía del participante</a:t>
            </a:r>
            <a:endParaRPr lang="en-US" sz="2700" dirty="0"/>
          </a:p>
        </p:txBody>
      </p:sp>
      <p:pic>
        <p:nvPicPr>
          <p:cNvPr id="4" name="Picture 3" descr="Captura de pantalla de Aplíquelo: ¿Estoy listo para comprar? de la Guía del participante. Se muestra solo con fines de navegación.&#10;">
            <a:extLst>
              <a:ext uri="{FF2B5EF4-FFF2-40B4-BE49-F238E27FC236}">
                <a16:creationId xmlns:a16="http://schemas.microsoft.com/office/drawing/2014/main" id="{39FBEE69-DA9D-4B64-8D3D-4542444FD07E}"/>
              </a:ext>
            </a:extLst>
          </p:cNvPr>
          <p:cNvPicPr>
            <a:picLocks noChangeAspect="1"/>
          </p:cNvPicPr>
          <p:nvPr/>
        </p:nvPicPr>
        <p:blipFill>
          <a:blip r:embed="rId2"/>
          <a:stretch>
            <a:fillRect/>
          </a:stretch>
        </p:blipFill>
        <p:spPr>
          <a:xfrm>
            <a:off x="1132833" y="1306520"/>
            <a:ext cx="6779267" cy="4821008"/>
          </a:xfrm>
          <a:prstGeom prst="rect">
            <a:avLst/>
          </a:prstGeom>
          <a:ln>
            <a:solidFill>
              <a:schemeClr val="tx1"/>
            </a:solidFill>
          </a:ln>
          <a:effectLst>
            <a:outerShdw blurRad="292100" dist="139700" dir="2700000" algn="tl" rotWithShape="0">
              <a:srgbClr val="333333">
                <a:alpha val="65000"/>
              </a:srgbClr>
            </a:outerShdw>
          </a:effectLst>
        </p:spPr>
      </p:pic>
      <p:sp>
        <p:nvSpPr>
          <p:cNvPr id="5" name="Slide Number Placeholder 4"/>
          <p:cNvSpPr>
            <a:spLocks noGrp="1"/>
          </p:cNvSpPr>
          <p:nvPr>
            <p:ph type="sldNum" sz="quarter" idx="4"/>
          </p:nvPr>
        </p:nvSpPr>
        <p:spPr/>
        <p:txBody>
          <a:bodyPr/>
          <a:lstStyle/>
          <a:p>
            <a:fld id="{AF83BEB6-139A-B746-BC33-1F5B6187E651}" type="slidenum">
              <a:rPr lang="en-US" smtClean="0"/>
              <a:t>11</a:t>
            </a:fld>
            <a:endParaRPr lang="en-US" dirty="0"/>
          </a:p>
        </p:txBody>
      </p:sp>
    </p:spTree>
    <p:extLst>
      <p:ext uri="{BB962C8B-B14F-4D97-AF65-F5344CB8AC3E}">
        <p14:creationId xmlns:p14="http://schemas.microsoft.com/office/powerpoint/2010/main" val="3892333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¿Cuánto puedes pagar?</a:t>
            </a:r>
          </a:p>
        </p:txBody>
      </p:sp>
      <p:sp>
        <p:nvSpPr>
          <p:cNvPr id="3" name="Content Placeholder 2"/>
          <p:cNvSpPr>
            <a:spLocks noGrp="1"/>
          </p:cNvSpPr>
          <p:nvPr>
            <p:ph idx="1"/>
          </p:nvPr>
        </p:nvSpPr>
        <p:spPr/>
        <p:txBody>
          <a:bodyPr>
            <a:normAutofit/>
          </a:bodyPr>
          <a:lstStyle/>
          <a:p>
            <a:r>
              <a:rPr lang="es-ES_tradnl" sz="3200" dirty="0"/>
              <a:t>¡Solo TÚ puedes decidir!</a:t>
            </a:r>
          </a:p>
          <a:p>
            <a:pPr marL="0" indent="0">
              <a:buNone/>
            </a:pPr>
            <a:endParaRPr lang="en-US" sz="3200" dirty="0"/>
          </a:p>
          <a:p>
            <a:pPr marL="0" indent="0">
              <a:buNone/>
            </a:pPr>
            <a:r>
              <a:rPr lang="es-ES_tradnl" sz="3200" dirty="0"/>
              <a:t>Hay dos formas de estimar esto:</a:t>
            </a:r>
          </a:p>
          <a:p>
            <a:pPr marL="514350" indent="-514350">
              <a:buFont typeface="+mj-lt"/>
              <a:buAutoNum type="arabicPeriod"/>
            </a:pPr>
            <a:r>
              <a:rPr lang="es-ES_tradnl" sz="3200" dirty="0"/>
              <a:t>Plan de gastos y de ahorros</a:t>
            </a:r>
            <a:endParaRPr lang="en-US" sz="3200" dirty="0"/>
          </a:p>
          <a:p>
            <a:pPr marL="514350" indent="-514350">
              <a:buFont typeface="+mj-lt"/>
              <a:buAutoNum type="arabicPeriod"/>
            </a:pPr>
            <a:r>
              <a:rPr lang="es-ES_tradnl" sz="3200" dirty="0"/>
              <a:t>Su relación entre la deuda y los ingresos</a:t>
            </a:r>
          </a:p>
        </p:txBody>
      </p:sp>
      <p:sp>
        <p:nvSpPr>
          <p:cNvPr id="6" name="Slide Number Placeholder 5"/>
          <p:cNvSpPr>
            <a:spLocks noGrp="1"/>
          </p:cNvSpPr>
          <p:nvPr>
            <p:ph type="sldNum" sz="quarter" idx="4"/>
          </p:nvPr>
        </p:nvSpPr>
        <p:spPr/>
        <p:txBody>
          <a:bodyPr/>
          <a:lstStyle/>
          <a:p>
            <a:fld id="{AF83BEB6-139A-B746-BC33-1F5B6187E651}" type="slidenum">
              <a:rPr lang="en-US" smtClean="0"/>
              <a:t>12</a:t>
            </a:fld>
            <a:endParaRPr lang="en-US" dirty="0"/>
          </a:p>
        </p:txBody>
      </p:sp>
    </p:spTree>
    <p:extLst>
      <p:ext uri="{BB962C8B-B14F-4D97-AF65-F5344CB8AC3E}">
        <p14:creationId xmlns:p14="http://schemas.microsoft.com/office/powerpoint/2010/main" val="1275566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045314" cy="881682"/>
          </a:xfrm>
        </p:spPr>
        <p:txBody>
          <a:bodyPr>
            <a:noAutofit/>
          </a:bodyPr>
          <a:lstStyle/>
          <a:p>
            <a:r>
              <a:rPr lang="es-ES_tradnl" dirty="0"/>
              <a:t>Método del Plan de gastos y de ahorros</a:t>
            </a:r>
          </a:p>
        </p:txBody>
      </p:sp>
      <p:sp>
        <p:nvSpPr>
          <p:cNvPr id="5" name="TextBox 4"/>
          <p:cNvSpPr txBox="1"/>
          <p:nvPr/>
        </p:nvSpPr>
        <p:spPr>
          <a:xfrm>
            <a:off x="217717" y="1479415"/>
            <a:ext cx="2778220" cy="1692771"/>
          </a:xfrm>
          <a:prstGeom prst="rect">
            <a:avLst/>
          </a:prstGeom>
          <a:noFill/>
        </p:spPr>
        <p:txBody>
          <a:bodyPr wrap="square" rtlCol="0">
            <a:spAutoFit/>
          </a:bodyPr>
          <a:lstStyle/>
          <a:p>
            <a:pPr algn="ctr"/>
            <a:r>
              <a:rPr lang="es-ES_tradnl" sz="2800" b="1" dirty="0">
                <a:latin typeface="Segoe Print" panose="02000600000000000000" pitchFamily="2" charset="0"/>
              </a:rPr>
              <a:t>Ingresos mensuales netos totales</a:t>
            </a:r>
          </a:p>
          <a:p>
            <a:pPr algn="ctr"/>
            <a:endParaRPr lang="en-US" sz="2000" b="1" dirty="0">
              <a:latin typeface="Segoe Print" panose="02000600000000000000" pitchFamily="2" charset="0"/>
            </a:endParaRPr>
          </a:p>
        </p:txBody>
      </p:sp>
      <p:sp>
        <p:nvSpPr>
          <p:cNvPr id="8" name="TextBox 7"/>
          <p:cNvSpPr txBox="1"/>
          <p:nvPr/>
        </p:nvSpPr>
        <p:spPr>
          <a:xfrm>
            <a:off x="2479916" y="1696574"/>
            <a:ext cx="627095" cy="923330"/>
          </a:xfrm>
          <a:prstGeom prst="rect">
            <a:avLst/>
          </a:prstGeom>
          <a:noFill/>
        </p:spPr>
        <p:txBody>
          <a:bodyPr wrap="none" rtlCol="0">
            <a:spAutoFit/>
          </a:bodyPr>
          <a:lstStyle/>
          <a:p>
            <a:r>
              <a:rPr lang="en-US" sz="5400" b="1" dirty="0">
                <a:latin typeface="Segoe Print" panose="02000600000000000000" pitchFamily="2" charset="0"/>
              </a:rPr>
              <a:t>-</a:t>
            </a:r>
          </a:p>
        </p:txBody>
      </p:sp>
      <p:sp>
        <p:nvSpPr>
          <p:cNvPr id="6" name="TextBox 5"/>
          <p:cNvSpPr txBox="1"/>
          <p:nvPr/>
        </p:nvSpPr>
        <p:spPr>
          <a:xfrm>
            <a:off x="2793463" y="1494744"/>
            <a:ext cx="2873246" cy="2554545"/>
          </a:xfrm>
          <a:prstGeom prst="rect">
            <a:avLst/>
          </a:prstGeom>
          <a:noFill/>
        </p:spPr>
        <p:txBody>
          <a:bodyPr wrap="square" rtlCol="0">
            <a:spAutoFit/>
          </a:bodyPr>
          <a:lstStyle/>
          <a:p>
            <a:pPr algn="ctr"/>
            <a:r>
              <a:rPr lang="es-ES_tradnl" sz="2800" b="1" dirty="0">
                <a:latin typeface="Segoe Print" panose="02000600000000000000" pitchFamily="2" charset="0"/>
              </a:rPr>
              <a:t>Total de gastos mensuales no relacionados con la vivienda</a:t>
            </a:r>
          </a:p>
          <a:p>
            <a:pPr algn="ctr"/>
            <a:endParaRPr lang="en-US" sz="2000" b="1" dirty="0">
              <a:latin typeface="Segoe Print" panose="02000600000000000000" pitchFamily="2" charset="0"/>
            </a:endParaRPr>
          </a:p>
        </p:txBody>
      </p:sp>
      <p:sp>
        <p:nvSpPr>
          <p:cNvPr id="9" name="TextBox 8"/>
          <p:cNvSpPr txBox="1"/>
          <p:nvPr/>
        </p:nvSpPr>
        <p:spPr>
          <a:xfrm>
            <a:off x="5585761" y="1777051"/>
            <a:ext cx="617477" cy="923330"/>
          </a:xfrm>
          <a:prstGeom prst="rect">
            <a:avLst/>
          </a:prstGeom>
          <a:noFill/>
        </p:spPr>
        <p:txBody>
          <a:bodyPr wrap="none" rtlCol="0">
            <a:spAutoFit/>
          </a:bodyPr>
          <a:lstStyle/>
          <a:p>
            <a:r>
              <a:rPr lang="en-US" sz="5400" b="1" dirty="0">
                <a:latin typeface="Segoe Print" panose="02000600000000000000" pitchFamily="2" charset="0"/>
              </a:rPr>
              <a:t>=</a:t>
            </a:r>
          </a:p>
        </p:txBody>
      </p:sp>
      <p:sp>
        <p:nvSpPr>
          <p:cNvPr id="7" name="TextBox 6"/>
          <p:cNvSpPr txBox="1"/>
          <p:nvPr/>
        </p:nvSpPr>
        <p:spPr>
          <a:xfrm>
            <a:off x="6018956" y="1538287"/>
            <a:ext cx="2604344" cy="2123658"/>
          </a:xfrm>
          <a:prstGeom prst="rect">
            <a:avLst/>
          </a:prstGeom>
          <a:noFill/>
        </p:spPr>
        <p:txBody>
          <a:bodyPr wrap="square" rtlCol="0">
            <a:spAutoFit/>
          </a:bodyPr>
          <a:lstStyle/>
          <a:p>
            <a:pPr algn="ctr"/>
            <a:r>
              <a:rPr lang="es-ES_tradnl" sz="2800" b="1" dirty="0">
                <a:latin typeface="Segoe Print" panose="02000600000000000000" pitchFamily="2" charset="0"/>
              </a:rPr>
              <a:t>Monto restante por costos de vivienda</a:t>
            </a:r>
          </a:p>
          <a:p>
            <a:pPr algn="ctr"/>
            <a:endParaRPr lang="en-US" sz="2000" b="1" dirty="0">
              <a:latin typeface="Segoe Print" panose="02000600000000000000" pitchFamily="2" charset="0"/>
            </a:endParaRPr>
          </a:p>
        </p:txBody>
      </p:sp>
      <p:sp>
        <p:nvSpPr>
          <p:cNvPr id="4" name="TextBox 3"/>
          <p:cNvSpPr txBox="1"/>
          <p:nvPr/>
        </p:nvSpPr>
        <p:spPr>
          <a:xfrm>
            <a:off x="465668" y="4306496"/>
            <a:ext cx="906590" cy="1862048"/>
          </a:xfrm>
          <a:prstGeom prst="rect">
            <a:avLst/>
          </a:prstGeom>
          <a:noFill/>
        </p:spPr>
        <p:txBody>
          <a:bodyPr wrap="square" rtlCol="0">
            <a:spAutoFit/>
          </a:bodyPr>
          <a:lstStyle/>
          <a:p>
            <a:r>
              <a:rPr lang="en-US" sz="11500" b="1" dirty="0">
                <a:solidFill>
                  <a:schemeClr val="tx2"/>
                </a:solidFill>
              </a:rPr>
              <a:t>?</a:t>
            </a:r>
          </a:p>
        </p:txBody>
      </p:sp>
      <p:sp>
        <p:nvSpPr>
          <p:cNvPr id="3" name="Content Placeholder 2"/>
          <p:cNvSpPr>
            <a:spLocks noGrp="1"/>
          </p:cNvSpPr>
          <p:nvPr>
            <p:ph idx="1"/>
          </p:nvPr>
        </p:nvSpPr>
        <p:spPr>
          <a:xfrm>
            <a:off x="1380724" y="4418874"/>
            <a:ext cx="6439490" cy="1736393"/>
          </a:xfrm>
        </p:spPr>
        <p:txBody>
          <a:bodyPr>
            <a:noAutofit/>
          </a:bodyPr>
          <a:lstStyle/>
          <a:p>
            <a:pPr marL="0" indent="0">
              <a:buNone/>
            </a:pPr>
            <a:r>
              <a:rPr lang="es-ES_tradnl" sz="3200" dirty="0"/>
              <a:t>¿Puedes aumentar tus ingresos?</a:t>
            </a:r>
            <a:r>
              <a:rPr lang="en-US" sz="3200" dirty="0"/>
              <a:t/>
            </a:r>
            <a:br>
              <a:rPr lang="en-US" sz="3200" dirty="0"/>
            </a:br>
            <a:r>
              <a:rPr lang="es-ES_tradnl" sz="3200" dirty="0"/>
              <a:t>¿Puedes disminuir tus gastos?</a:t>
            </a:r>
            <a:r>
              <a:rPr lang="en-US" sz="3200" dirty="0"/>
              <a:t/>
            </a:r>
            <a:br>
              <a:rPr lang="en-US" sz="3200" dirty="0"/>
            </a:br>
            <a:r>
              <a:rPr lang="es-ES_tradnl" sz="3200" dirty="0"/>
              <a:t>¿Puedes eliminar algún gasto?</a:t>
            </a:r>
          </a:p>
        </p:txBody>
      </p:sp>
      <p:sp>
        <p:nvSpPr>
          <p:cNvPr id="12" name="Slide Number Placeholder 11"/>
          <p:cNvSpPr>
            <a:spLocks noGrp="1"/>
          </p:cNvSpPr>
          <p:nvPr>
            <p:ph type="sldNum" sz="quarter" idx="4"/>
          </p:nvPr>
        </p:nvSpPr>
        <p:spPr/>
        <p:txBody>
          <a:bodyPr/>
          <a:lstStyle/>
          <a:p>
            <a:fld id="{AF83BEB6-139A-B746-BC33-1F5B6187E651}" type="slidenum">
              <a:rPr lang="en-US" smtClean="0"/>
              <a:t>13</a:t>
            </a:fld>
            <a:endParaRPr lang="en-US" dirty="0"/>
          </a:p>
        </p:txBody>
      </p:sp>
    </p:spTree>
    <p:extLst>
      <p:ext uri="{BB962C8B-B14F-4D97-AF65-F5344CB8AC3E}">
        <p14:creationId xmlns:p14="http://schemas.microsoft.com/office/powerpoint/2010/main" val="823285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a:t>Pagos mensuales de hipoteca</a:t>
            </a:r>
          </a:p>
        </p:txBody>
      </p:sp>
      <p:sp>
        <p:nvSpPr>
          <p:cNvPr id="3" name="Content Placeholder 2"/>
          <p:cNvSpPr>
            <a:spLocks noGrp="1"/>
          </p:cNvSpPr>
          <p:nvPr>
            <p:ph idx="1"/>
          </p:nvPr>
        </p:nvSpPr>
        <p:spPr/>
        <p:txBody>
          <a:bodyPr>
            <a:normAutofit fontScale="77500" lnSpcReduction="20000"/>
          </a:bodyPr>
          <a:lstStyle/>
          <a:p>
            <a:r>
              <a:rPr lang="es-ES_tradnl" sz="3500" b="1" dirty="0"/>
              <a:t>C</a:t>
            </a:r>
            <a:r>
              <a:rPr lang="es-ES_tradnl" sz="3500" dirty="0"/>
              <a:t>apital:</a:t>
            </a:r>
            <a:r>
              <a:rPr lang="en-US" sz="3500" dirty="0"/>
              <a:t>	  </a:t>
            </a:r>
            <a:r>
              <a:rPr lang="es-ES_tradnl" sz="3500" dirty="0"/>
              <a:t>La cantidad que tomaste prestada</a:t>
            </a:r>
          </a:p>
          <a:p>
            <a:r>
              <a:rPr lang="es-ES_tradnl" sz="3500" b="1" dirty="0"/>
              <a:t>I</a:t>
            </a:r>
            <a:r>
              <a:rPr lang="es-ES_tradnl" sz="3500" dirty="0"/>
              <a:t>ntereses:</a:t>
            </a:r>
            <a:r>
              <a:rPr lang="en-US" sz="3500" dirty="0"/>
              <a:t> 	  </a:t>
            </a:r>
            <a:r>
              <a:rPr lang="es-ES_tradnl" sz="3500" dirty="0"/>
              <a:t>Intereses sobre su capital</a:t>
            </a:r>
          </a:p>
          <a:p>
            <a:r>
              <a:rPr lang="es-ES_tradnl" sz="3500" b="1" dirty="0"/>
              <a:t>I</a:t>
            </a:r>
            <a:r>
              <a:rPr lang="es-ES_tradnl" sz="3500" dirty="0"/>
              <a:t>mpuestos:  Impuestos de inmuebles</a:t>
            </a:r>
          </a:p>
          <a:p>
            <a:r>
              <a:rPr lang="es-ES_tradnl" sz="3500" b="1" dirty="0"/>
              <a:t>S</a:t>
            </a:r>
            <a:r>
              <a:rPr lang="es-ES_tradnl" sz="3500" dirty="0"/>
              <a:t>eguro:</a:t>
            </a:r>
            <a:r>
              <a:rPr lang="en-US" sz="3500" dirty="0"/>
              <a:t>	  </a:t>
            </a:r>
            <a:r>
              <a:rPr lang="es-ES_tradnl" sz="3500" dirty="0"/>
              <a:t>Seguro para propietarios de </a:t>
            </a:r>
          </a:p>
          <a:p>
            <a:pPr marL="2003425" indent="-2003425">
              <a:buNone/>
            </a:pPr>
            <a:r>
              <a:rPr lang="es-ES_tradnl" sz="3500" dirty="0"/>
              <a:t>                       viviendas</a:t>
            </a:r>
          </a:p>
          <a:p>
            <a:pPr marL="0" indent="0">
              <a:buNone/>
            </a:pPr>
            <a:r>
              <a:rPr lang="en-US" dirty="0"/>
              <a:t>Conocido por sus siglas en inglés como:</a:t>
            </a:r>
          </a:p>
          <a:p>
            <a:pPr marL="0" indent="0" algn="ctr">
              <a:buNone/>
            </a:pPr>
            <a:r>
              <a:rPr lang="es-ES_tradnl" sz="8600" b="1" spc="300" dirty="0"/>
              <a:t>PITI </a:t>
            </a:r>
          </a:p>
        </p:txBody>
      </p:sp>
      <p:sp>
        <p:nvSpPr>
          <p:cNvPr id="6" name="Slide Number Placeholder 5"/>
          <p:cNvSpPr>
            <a:spLocks noGrp="1"/>
          </p:cNvSpPr>
          <p:nvPr>
            <p:ph type="sldNum" sz="quarter" idx="4"/>
          </p:nvPr>
        </p:nvSpPr>
        <p:spPr/>
        <p:txBody>
          <a:bodyPr/>
          <a:lstStyle/>
          <a:p>
            <a:fld id="{AF83BEB6-139A-B746-BC33-1F5B6187E651}" type="slidenum">
              <a:rPr lang="en-US" smtClean="0"/>
              <a:t>14</a:t>
            </a:fld>
            <a:endParaRPr lang="en-US" dirty="0"/>
          </a:p>
        </p:txBody>
      </p:sp>
    </p:spTree>
    <p:extLst>
      <p:ext uri="{BB962C8B-B14F-4D97-AF65-F5344CB8AC3E}">
        <p14:creationId xmlns:p14="http://schemas.microsoft.com/office/powerpoint/2010/main" val="34761223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ES_tradnl" dirty="0"/>
              <a:t>Costos adicionales de propiedad de vivienda</a:t>
            </a:r>
          </a:p>
        </p:txBody>
      </p:sp>
      <p:sp>
        <p:nvSpPr>
          <p:cNvPr id="3" name="Content Placeholder 2"/>
          <p:cNvSpPr>
            <a:spLocks noGrp="1"/>
          </p:cNvSpPr>
          <p:nvPr>
            <p:ph idx="1"/>
          </p:nvPr>
        </p:nvSpPr>
        <p:spPr>
          <a:xfrm>
            <a:off x="577986" y="1314995"/>
            <a:ext cx="7499214" cy="4701440"/>
          </a:xfrm>
        </p:spPr>
        <p:txBody>
          <a:bodyPr>
            <a:normAutofit/>
          </a:bodyPr>
          <a:lstStyle/>
          <a:p>
            <a:pPr>
              <a:spcAft>
                <a:spcPts val="1000"/>
              </a:spcAft>
            </a:pPr>
            <a:r>
              <a:rPr lang="es-ES_tradnl" sz="3200" dirty="0"/>
              <a:t>Costos únicos</a:t>
            </a:r>
          </a:p>
          <a:p>
            <a:r>
              <a:rPr lang="es-ES_tradnl" sz="3200" dirty="0"/>
              <a:t>Costos corrientes</a:t>
            </a:r>
          </a:p>
        </p:txBody>
      </p:sp>
      <p:pic>
        <p:nvPicPr>
          <p:cNvPr id="7" name="Picture 6" descr="Hombre en una escalera naranja cambiando un filtro de aire en el techo.&#10;"/>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77986" y="2648661"/>
            <a:ext cx="1337369" cy="3195853"/>
          </a:xfrm>
          <a:prstGeom prst="rect">
            <a:avLst/>
          </a:prstGeom>
        </p:spPr>
      </p:pic>
      <p:pic>
        <p:nvPicPr>
          <p:cNvPr id="9" name="Picture 8" descr="Mujer boca arriba debajo de un lavaplatos, arreglando un fregadero&#10;"/>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08001" y="2644427"/>
            <a:ext cx="2600070" cy="3200087"/>
          </a:xfrm>
          <a:prstGeom prst="rect">
            <a:avLst/>
          </a:prstGeom>
        </p:spPr>
      </p:pic>
      <p:pic>
        <p:nvPicPr>
          <p:cNvPr id="6" name="Picture 5" descr="Mujer en una mesa de dibujo midiendo algo. Chica joven en segundo plano, sentada en los escalones.&#10;"/>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700717" y="2644426"/>
            <a:ext cx="1796816" cy="3195853"/>
          </a:xfrm>
          <a:prstGeom prst="rect">
            <a:avLst/>
          </a:prstGeom>
        </p:spPr>
      </p:pic>
      <p:pic>
        <p:nvPicPr>
          <p:cNvPr id="5" name="Picture 4" descr="Hombre con uniforme de obrero azul en una escalera midiendo ventanas en el exterior de una casa&#10;"/>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590180" y="2644426"/>
            <a:ext cx="1985287" cy="3195853"/>
          </a:xfrm>
          <a:prstGeom prst="rect">
            <a:avLst/>
          </a:prstGeom>
        </p:spPr>
      </p:pic>
      <p:sp>
        <p:nvSpPr>
          <p:cNvPr id="10" name="Slide Number Placeholder 9"/>
          <p:cNvSpPr>
            <a:spLocks noGrp="1"/>
          </p:cNvSpPr>
          <p:nvPr>
            <p:ph type="sldNum" sz="quarter" idx="4"/>
          </p:nvPr>
        </p:nvSpPr>
        <p:spPr/>
        <p:txBody>
          <a:bodyPr/>
          <a:lstStyle/>
          <a:p>
            <a:fld id="{AF83BEB6-139A-B746-BC33-1F5B6187E651}" type="slidenum">
              <a:rPr lang="en-US" smtClean="0"/>
              <a:t>15</a:t>
            </a:fld>
            <a:endParaRPr lang="en-US" dirty="0"/>
          </a:p>
        </p:txBody>
      </p:sp>
    </p:spTree>
    <p:extLst>
      <p:ext uri="{BB962C8B-B14F-4D97-AF65-F5344CB8AC3E}">
        <p14:creationId xmlns:p14="http://schemas.microsoft.com/office/powerpoint/2010/main" val="2163051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713" y="192281"/>
            <a:ext cx="7499213" cy="950530"/>
          </a:xfrm>
        </p:spPr>
        <p:txBody>
          <a:bodyPr anchor="t">
            <a:normAutofit fontScale="90000"/>
          </a:bodyPr>
          <a:lstStyle/>
          <a:p>
            <a:r>
              <a:rPr lang="es-ES_tradnl" sz="4000" dirty="0"/>
              <a:t>Aplíquelo: ¿Qué puedo pagar?</a:t>
            </a:r>
            <a:r>
              <a:rPr lang="en-US" sz="4000" dirty="0"/>
              <a:t/>
            </a:r>
            <a:br>
              <a:rPr lang="en-US" sz="4000" dirty="0"/>
            </a:br>
            <a:r>
              <a:rPr lang="es-ES_tradnl" sz="2700" dirty="0"/>
              <a:t>Consulte la pág. 10 de su Guía del participante</a:t>
            </a:r>
            <a:endParaRPr lang="en-US" sz="2700" dirty="0"/>
          </a:p>
        </p:txBody>
      </p:sp>
      <p:pic>
        <p:nvPicPr>
          <p:cNvPr id="4" name="Picture 3" descr="Captura de pantalla de Aplíquelo: ¿Qué puedo pagar? de la Guía del participante. Se muestra solo con fines de navegación&#10;">
            <a:extLst>
              <a:ext uri="{FF2B5EF4-FFF2-40B4-BE49-F238E27FC236}">
                <a16:creationId xmlns:a16="http://schemas.microsoft.com/office/drawing/2014/main" id="{BDC2A119-49A5-454B-9890-37B2EDA6ACDD}"/>
              </a:ext>
            </a:extLst>
          </p:cNvPr>
          <p:cNvPicPr>
            <a:picLocks noChangeAspect="1"/>
          </p:cNvPicPr>
          <p:nvPr/>
        </p:nvPicPr>
        <p:blipFill>
          <a:blip r:embed="rId2"/>
          <a:stretch>
            <a:fillRect/>
          </a:stretch>
        </p:blipFill>
        <p:spPr>
          <a:xfrm>
            <a:off x="1332084" y="1302612"/>
            <a:ext cx="6479832" cy="4942105"/>
          </a:xfrm>
          <a:prstGeom prst="rect">
            <a:avLst/>
          </a:prstGeom>
          <a:ln>
            <a:solidFill>
              <a:schemeClr val="tx1"/>
            </a:solidFill>
          </a:ln>
          <a:effectLst>
            <a:outerShdw blurRad="292100" dist="139700" dir="2700000" algn="tl" rotWithShape="0">
              <a:srgbClr val="333333">
                <a:alpha val="65000"/>
              </a:srgbClr>
            </a:outerShdw>
          </a:effectLst>
        </p:spPr>
      </p:pic>
      <p:sp>
        <p:nvSpPr>
          <p:cNvPr id="5" name="Slide Number Placeholder 4"/>
          <p:cNvSpPr>
            <a:spLocks noGrp="1"/>
          </p:cNvSpPr>
          <p:nvPr>
            <p:ph type="sldNum" sz="quarter" idx="4"/>
          </p:nvPr>
        </p:nvSpPr>
        <p:spPr/>
        <p:txBody>
          <a:bodyPr/>
          <a:lstStyle/>
          <a:p>
            <a:fld id="{AF83BEB6-139A-B746-BC33-1F5B6187E651}" type="slidenum">
              <a:rPr lang="en-US" smtClean="0"/>
              <a:t>16</a:t>
            </a:fld>
            <a:endParaRPr lang="en-US" dirty="0"/>
          </a:p>
        </p:txBody>
      </p:sp>
    </p:spTree>
    <p:extLst>
      <p:ext uri="{BB962C8B-B14F-4D97-AF65-F5344CB8AC3E}">
        <p14:creationId xmlns:p14="http://schemas.microsoft.com/office/powerpoint/2010/main" val="3125429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Relación entre la deuda y los ingresos</a:t>
            </a:r>
          </a:p>
        </p:txBody>
      </p:sp>
      <p:sp>
        <p:nvSpPr>
          <p:cNvPr id="3" name="Content Placeholder 2"/>
          <p:cNvSpPr>
            <a:spLocks noGrp="1"/>
          </p:cNvSpPr>
          <p:nvPr>
            <p:ph idx="1"/>
          </p:nvPr>
        </p:nvSpPr>
        <p:spPr>
          <a:xfrm>
            <a:off x="577985" y="1424723"/>
            <a:ext cx="7923463" cy="4701440"/>
          </a:xfrm>
        </p:spPr>
        <p:txBody>
          <a:bodyPr>
            <a:normAutofit/>
          </a:bodyPr>
          <a:lstStyle/>
          <a:p>
            <a:pPr marL="0" lvl="0" indent="0" algn="ctr">
              <a:buNone/>
            </a:pPr>
            <a:r>
              <a:rPr lang="es-ES_tradnl" sz="3200" dirty="0"/>
              <a:t>Pagos totales del mes</a:t>
            </a:r>
          </a:p>
          <a:p>
            <a:pPr marL="400050" lvl="1" indent="0" algn="ctr">
              <a:buNone/>
            </a:pPr>
            <a:r>
              <a:rPr lang="es-ES_tradnl" sz="3200" b="1" dirty="0">
                <a:latin typeface="Arial Black" panose="020B0A04020102020204" pitchFamily="34" charset="0"/>
              </a:rPr>
              <a:t>dividido por</a:t>
            </a:r>
            <a:endParaRPr lang="en-US" sz="3200" dirty="0"/>
          </a:p>
          <a:p>
            <a:pPr marL="0" indent="0" algn="ctr">
              <a:buNone/>
            </a:pPr>
            <a:r>
              <a:rPr lang="es-ES_tradnl" sz="3200" dirty="0"/>
              <a:t>Ingreso mensual bruto total</a:t>
            </a:r>
          </a:p>
          <a:p>
            <a:pPr marL="0" indent="0" algn="ctr">
              <a:buNone/>
            </a:pPr>
            <a:endParaRPr lang="en-US" dirty="0"/>
          </a:p>
          <a:p>
            <a:pPr lvl="0"/>
            <a:r>
              <a:rPr lang="es-ES_tradnl" sz="3200" dirty="0"/>
              <a:t>Muestra cuánto de su ingreso bruto mensual (ingreso antes de impuestos u otras deducciones) se destina a cubrir sus pagos mensuales de deuda</a:t>
            </a:r>
          </a:p>
        </p:txBody>
      </p:sp>
      <p:sp>
        <p:nvSpPr>
          <p:cNvPr id="6" name="Slide Number Placeholder 5"/>
          <p:cNvSpPr>
            <a:spLocks noGrp="1"/>
          </p:cNvSpPr>
          <p:nvPr>
            <p:ph type="sldNum" sz="quarter" idx="4"/>
          </p:nvPr>
        </p:nvSpPr>
        <p:spPr/>
        <p:txBody>
          <a:bodyPr/>
          <a:lstStyle/>
          <a:p>
            <a:fld id="{AF83BEB6-139A-B746-BC33-1F5B6187E651}" type="slidenum">
              <a:rPr lang="en-US" smtClean="0"/>
              <a:t>17</a:t>
            </a:fld>
            <a:endParaRPr lang="en-US" dirty="0"/>
          </a:p>
        </p:txBody>
      </p:sp>
    </p:spTree>
    <p:extLst>
      <p:ext uri="{BB962C8B-B14F-4D97-AF65-F5344CB8AC3E}">
        <p14:creationId xmlns:p14="http://schemas.microsoft.com/office/powerpoint/2010/main" val="962533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Otros gastos además de la deuda</a:t>
            </a:r>
          </a:p>
        </p:txBody>
      </p:sp>
      <p:pic>
        <p:nvPicPr>
          <p:cNvPr id="10" name="Picture 9" descr="Mujer y niña tomando pimientos en el área de vegetales de la tienda de comestibles&#10;"/>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77129" y="1323592"/>
            <a:ext cx="2560070" cy="3157934"/>
          </a:xfrm>
          <a:prstGeom prst="rect">
            <a:avLst/>
          </a:prstGeom>
        </p:spPr>
      </p:pic>
      <p:pic>
        <p:nvPicPr>
          <p:cNvPr id="5" name="Picture 4" descr="Mujer y niña en el mostrador de la farmacia. El farmacéutico o el ayudante de farmacia les sonríe. Estantes de medicamentos embotellados en segundo plano.&#10;"/>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336342" y="1316038"/>
            <a:ext cx="2583819" cy="3156419"/>
          </a:xfrm>
          <a:prstGeom prst="rect">
            <a:avLst/>
          </a:prstGeom>
        </p:spPr>
      </p:pic>
      <p:pic>
        <p:nvPicPr>
          <p:cNvPr id="9" name="Picture 8" descr="Hombre sonriente sosteniendo a un niño sonriente que sostiene una camisa en un gancho frente a un perchero de ropa.&#10;"/>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019304" y="1323592"/>
            <a:ext cx="2580931" cy="3148865"/>
          </a:xfrm>
          <a:prstGeom prst="rect">
            <a:avLst/>
          </a:prstGeom>
        </p:spPr>
      </p:pic>
      <p:sp>
        <p:nvSpPr>
          <p:cNvPr id="3" name="Content Placeholder 2"/>
          <p:cNvSpPr>
            <a:spLocks noGrp="1"/>
          </p:cNvSpPr>
          <p:nvPr>
            <p:ph idx="1"/>
          </p:nvPr>
        </p:nvSpPr>
        <p:spPr>
          <a:xfrm>
            <a:off x="577985" y="4740346"/>
            <a:ext cx="8295082" cy="1385817"/>
          </a:xfrm>
        </p:spPr>
        <p:txBody>
          <a:bodyPr>
            <a:noAutofit/>
          </a:bodyPr>
          <a:lstStyle/>
          <a:p>
            <a:r>
              <a:rPr lang="es-ES_tradnl" sz="3200" dirty="0"/>
              <a:t>Cuanto mayor sea su relación deuda/ingresos, menos dinero tendrá para cubrir estos gastos</a:t>
            </a:r>
          </a:p>
        </p:txBody>
      </p:sp>
      <p:sp>
        <p:nvSpPr>
          <p:cNvPr id="7" name="Slide Number Placeholder 6"/>
          <p:cNvSpPr>
            <a:spLocks noGrp="1"/>
          </p:cNvSpPr>
          <p:nvPr>
            <p:ph type="sldNum" sz="quarter" idx="4"/>
          </p:nvPr>
        </p:nvSpPr>
        <p:spPr/>
        <p:txBody>
          <a:bodyPr/>
          <a:lstStyle/>
          <a:p>
            <a:fld id="{AF83BEB6-139A-B746-BC33-1F5B6187E651}" type="slidenum">
              <a:rPr lang="en-US" smtClean="0"/>
              <a:t>18</a:t>
            </a:fld>
            <a:endParaRPr lang="en-US" dirty="0"/>
          </a:p>
        </p:txBody>
      </p:sp>
    </p:spTree>
    <p:extLst>
      <p:ext uri="{BB962C8B-B14F-4D97-AF65-F5344CB8AC3E}">
        <p14:creationId xmlns:p14="http://schemas.microsoft.com/office/powerpoint/2010/main" val="2310096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13361"/>
            <a:ext cx="8045314" cy="1476762"/>
          </a:xfrm>
        </p:spPr>
        <p:txBody>
          <a:bodyPr anchor="t">
            <a:normAutofit/>
          </a:bodyPr>
          <a:lstStyle/>
          <a:p>
            <a:r>
              <a:rPr lang="es-ES_tradnl" sz="2400" dirty="0"/>
              <a:t>Pruébelo: Cálculo de una relación entre la deuda y los ingresos</a:t>
            </a:r>
            <a:r>
              <a:rPr lang="en-US" sz="2400" dirty="0"/>
              <a:t/>
            </a:r>
            <a:br>
              <a:rPr lang="en-US" sz="2400" dirty="0"/>
            </a:br>
            <a:r>
              <a:rPr lang="es-ES_tradnl" sz="2400" dirty="0"/>
              <a:t>Consulte la pág. 16 de su Guía del participante</a:t>
            </a:r>
            <a:endParaRPr lang="en-US" sz="2400" dirty="0"/>
          </a:p>
        </p:txBody>
      </p:sp>
      <p:pic>
        <p:nvPicPr>
          <p:cNvPr id="4" name="Picture 3" descr="Captura de pantalla de Pruébelo: Cálculo de una relación entre la deuda y los ingresos de la Guía del participante. Se muestra solo con fines de navegación.&#10;">
            <a:extLst>
              <a:ext uri="{FF2B5EF4-FFF2-40B4-BE49-F238E27FC236}">
                <a16:creationId xmlns:a16="http://schemas.microsoft.com/office/drawing/2014/main" id="{D05BC4A3-AE21-4E79-AA4A-7980F1C73B0A}"/>
              </a:ext>
            </a:extLst>
          </p:cNvPr>
          <p:cNvPicPr>
            <a:picLocks noChangeAspect="1"/>
          </p:cNvPicPr>
          <p:nvPr/>
        </p:nvPicPr>
        <p:blipFill>
          <a:blip r:embed="rId2"/>
          <a:stretch>
            <a:fillRect/>
          </a:stretch>
        </p:blipFill>
        <p:spPr>
          <a:xfrm>
            <a:off x="1295205" y="1145219"/>
            <a:ext cx="6364853" cy="4955966"/>
          </a:xfrm>
          <a:prstGeom prst="rect">
            <a:avLst/>
          </a:prstGeom>
          <a:ln>
            <a:noFill/>
          </a:ln>
          <a:effectLst>
            <a:outerShdw blurRad="292100" dist="139700" dir="2700000" algn="tl" rotWithShape="0">
              <a:srgbClr val="333333">
                <a:alpha val="65000"/>
              </a:srgbClr>
            </a:outerShdw>
          </a:effectLst>
        </p:spPr>
      </p:pic>
      <p:sp>
        <p:nvSpPr>
          <p:cNvPr id="7" name="Slide Number Placeholder 6"/>
          <p:cNvSpPr>
            <a:spLocks noGrp="1"/>
          </p:cNvSpPr>
          <p:nvPr>
            <p:ph type="sldNum" sz="quarter" idx="4"/>
          </p:nvPr>
        </p:nvSpPr>
        <p:spPr/>
        <p:txBody>
          <a:bodyPr/>
          <a:lstStyle/>
          <a:p>
            <a:fld id="{AF83BEB6-139A-B746-BC33-1F5B6187E651}" type="slidenum">
              <a:rPr lang="en-US" smtClean="0"/>
              <a:t>19</a:t>
            </a:fld>
            <a:endParaRPr lang="en-US" dirty="0"/>
          </a:p>
        </p:txBody>
      </p:sp>
    </p:spTree>
    <p:extLst>
      <p:ext uri="{BB962C8B-B14F-4D97-AF65-F5344CB8AC3E}">
        <p14:creationId xmlns:p14="http://schemas.microsoft.com/office/powerpoint/2010/main" val="3793600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59081"/>
            <a:ext cx="8005181" cy="1618310"/>
          </a:xfrm>
        </p:spPr>
        <p:txBody>
          <a:bodyPr anchor="t"/>
          <a:lstStyle/>
          <a:p>
            <a:r>
              <a:rPr lang="es-ES_tradnl" dirty="0"/>
              <a:t>Encuesta previa a la capacitación</a:t>
            </a:r>
            <a:r>
              <a:rPr lang="en-US" dirty="0"/>
              <a:t/>
            </a:r>
            <a:br>
              <a:rPr lang="en-US" dirty="0"/>
            </a:br>
            <a:r>
              <a:rPr lang="es-ES_tradnl" sz="2400" dirty="0"/>
              <a:t>Consulte la pág. 39 de su Guía del participante</a:t>
            </a:r>
            <a:endParaRPr lang="en-US" sz="2400" dirty="0"/>
          </a:p>
        </p:txBody>
      </p:sp>
      <p:pic>
        <p:nvPicPr>
          <p:cNvPr id="4" name="Picture 3" descr="Captura de pantalla de la Encuesta previa a la capacitación de la Guía del participante. Como todas las capturas de pantalla en todos los módulos, solo se muestran con fines de navegación para que los participantes sepan qué buscar en la Guía del participante. No se muestra para leer el contenido de la captura de pantalla&#10;">
            <a:extLst>
              <a:ext uri="{FF2B5EF4-FFF2-40B4-BE49-F238E27FC236}">
                <a16:creationId xmlns:a16="http://schemas.microsoft.com/office/drawing/2014/main" id="{09B43B2E-4D41-452C-ADA2-18D6D7D70CA9}"/>
              </a:ext>
            </a:extLst>
          </p:cNvPr>
          <p:cNvPicPr>
            <a:picLocks noChangeAspect="1"/>
          </p:cNvPicPr>
          <p:nvPr/>
        </p:nvPicPr>
        <p:blipFill>
          <a:blip r:embed="rId2"/>
          <a:stretch>
            <a:fillRect/>
          </a:stretch>
        </p:blipFill>
        <p:spPr>
          <a:xfrm>
            <a:off x="1321351" y="1287266"/>
            <a:ext cx="6088906" cy="5037644"/>
          </a:xfrm>
          <a:prstGeom prst="rect">
            <a:avLst/>
          </a:prstGeom>
          <a:ln>
            <a:solidFill>
              <a:schemeClr val="tx1"/>
            </a:solidFill>
          </a:ln>
          <a:effectLst>
            <a:outerShdw blurRad="292100" dist="139700" dir="2700000" algn="tl" rotWithShape="0">
              <a:srgbClr val="333333">
                <a:alpha val="65000"/>
              </a:srgbClr>
            </a:outerShdw>
          </a:effectLst>
        </p:spPr>
      </p:pic>
      <p:sp>
        <p:nvSpPr>
          <p:cNvPr id="7" name="Slide Number Placeholder 6"/>
          <p:cNvSpPr>
            <a:spLocks noGrp="1"/>
          </p:cNvSpPr>
          <p:nvPr>
            <p:ph type="sldNum" sz="quarter" idx="4"/>
          </p:nvPr>
        </p:nvSpPr>
        <p:spPr/>
        <p:txBody>
          <a:bodyPr/>
          <a:lstStyle/>
          <a:p>
            <a:fld id="{AF83BEB6-139A-B746-BC33-1F5B6187E651}" type="slidenum">
              <a:rPr lang="en-US" smtClean="0"/>
              <a:t>2</a:t>
            </a:fld>
            <a:endParaRPr lang="en-US" dirty="0"/>
          </a:p>
        </p:txBody>
      </p:sp>
    </p:spTree>
    <p:extLst>
      <p:ext uri="{BB962C8B-B14F-4D97-AF65-F5344CB8AC3E}">
        <p14:creationId xmlns:p14="http://schemas.microsoft.com/office/powerpoint/2010/main" val="32819022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990281" cy="881682"/>
          </a:xfrm>
        </p:spPr>
        <p:txBody>
          <a:bodyPr/>
          <a:lstStyle/>
          <a:p>
            <a:r>
              <a:rPr lang="es-ES_tradnl" sz="3200" dirty="0"/>
              <a:t>Pruébelo: Cálculo de una relación entre la deuda y los ingresos: Respuestas de referencia</a:t>
            </a:r>
          </a:p>
        </p:txBody>
      </p:sp>
      <p:graphicFrame>
        <p:nvGraphicFramePr>
          <p:cNvPr id="5" name="Content Placeholder 4" descr="Tabla de dos columnas con una fila de título y tres filas debajo de la fila de título.&#10;"/>
          <p:cNvGraphicFramePr>
            <a:graphicFrameLocks noGrp="1"/>
          </p:cNvGraphicFramePr>
          <p:nvPr>
            <p:ph idx="1"/>
            <p:extLst>
              <p:ext uri="{D42A27DB-BD31-4B8C-83A1-F6EECF244321}">
                <p14:modId xmlns:p14="http://schemas.microsoft.com/office/powerpoint/2010/main" val="1094288846"/>
              </p:ext>
            </p:extLst>
          </p:nvPr>
        </p:nvGraphicFramePr>
        <p:xfrm>
          <a:off x="577986" y="1438720"/>
          <a:ext cx="7843908" cy="4439109"/>
        </p:xfrm>
        <a:graphic>
          <a:graphicData uri="http://schemas.openxmlformats.org/drawingml/2006/table">
            <a:tbl>
              <a:tblPr firstRow="1" firstCol="1" bandRow="1">
                <a:tableStyleId>{7E9639D4-E3E2-4D34-9284-5A2195B3D0D7}</a:tableStyleId>
              </a:tblPr>
              <a:tblGrid>
                <a:gridCol w="4960144">
                  <a:extLst>
                    <a:ext uri="{9D8B030D-6E8A-4147-A177-3AD203B41FA5}">
                      <a16:colId xmlns:a16="http://schemas.microsoft.com/office/drawing/2014/main" val="20000"/>
                    </a:ext>
                  </a:extLst>
                </a:gridCol>
                <a:gridCol w="2883764">
                  <a:extLst>
                    <a:ext uri="{9D8B030D-6E8A-4147-A177-3AD203B41FA5}">
                      <a16:colId xmlns:a16="http://schemas.microsoft.com/office/drawing/2014/main" val="20001"/>
                    </a:ext>
                  </a:extLst>
                </a:gridCol>
              </a:tblGrid>
              <a:tr h="870103">
                <a:tc>
                  <a:txBody>
                    <a:bodyPr/>
                    <a:lstStyle/>
                    <a:p>
                      <a:pPr marL="0" marR="0">
                        <a:lnSpc>
                          <a:spcPct val="100000"/>
                        </a:lnSpc>
                        <a:spcBef>
                          <a:spcPts val="768"/>
                        </a:spcBef>
                        <a:spcAft>
                          <a:spcPts val="1200"/>
                        </a:spcAft>
                      </a:pPr>
                      <a:r>
                        <a:rPr lang="es-ES_tradnl" sz="3200" dirty="0">
                          <a:solidFill>
                            <a:schemeClr val="bg1"/>
                          </a:solidFill>
                          <a:effectLst/>
                          <a:latin typeface="+mj-lt"/>
                        </a:rPr>
                        <a:t>Artículo</a:t>
                      </a:r>
                      <a:endParaRPr lang="en-US" sz="3200" dirty="0">
                        <a:solidFill>
                          <a:schemeClr val="bg1"/>
                        </a:solidFill>
                        <a:effectLst/>
                        <a:latin typeface="+mj-lt"/>
                        <a:ea typeface="MS Mincho" panose="02020609040205080304" pitchFamily="49" charset="-128"/>
                        <a:cs typeface="Times New Roman" panose="02020603050405020304" pitchFamily="18" charset="0"/>
                      </a:endParaRPr>
                    </a:p>
                  </a:txBody>
                  <a:tcPr marL="68580" marR="68580" marT="0" marB="0" anchor="b">
                    <a:solidFill>
                      <a:schemeClr val="tx2"/>
                    </a:solidFill>
                  </a:tcPr>
                </a:tc>
                <a:tc>
                  <a:txBody>
                    <a:bodyPr/>
                    <a:lstStyle/>
                    <a:p>
                      <a:pPr marL="0" marR="0" algn="l">
                        <a:lnSpc>
                          <a:spcPts val="1700"/>
                        </a:lnSpc>
                        <a:spcBef>
                          <a:spcPts val="600"/>
                        </a:spcBef>
                        <a:spcAft>
                          <a:spcPts val="1200"/>
                        </a:spcAft>
                      </a:pPr>
                      <a:r>
                        <a:rPr lang="es-ES_tradnl" sz="3200" dirty="0">
                          <a:solidFill>
                            <a:schemeClr val="bg1"/>
                          </a:solidFill>
                          <a:effectLst/>
                          <a:latin typeface="+mj-lt"/>
                        </a:rPr>
                        <a:t>Cantidad</a:t>
                      </a:r>
                      <a:endParaRPr lang="en-US" sz="3200" dirty="0">
                        <a:solidFill>
                          <a:schemeClr val="bg1"/>
                        </a:solidFill>
                        <a:effectLst/>
                        <a:latin typeface="+mj-lt"/>
                        <a:ea typeface="MS Mincho" panose="02020609040205080304" pitchFamily="49" charset="-128"/>
                        <a:cs typeface="Times New Roman" panose="02020603050405020304" pitchFamily="18" charset="0"/>
                      </a:endParaRPr>
                    </a:p>
                  </a:txBody>
                  <a:tcPr marL="68580" marR="68580" marT="0" marB="0" anchor="b">
                    <a:solidFill>
                      <a:schemeClr val="tx2"/>
                    </a:solidFill>
                  </a:tcPr>
                </a:tc>
                <a:extLst>
                  <a:ext uri="{0D108BD9-81ED-4DB2-BD59-A6C34878D82A}">
                    <a16:rowId xmlns:a16="http://schemas.microsoft.com/office/drawing/2014/main" val="10000"/>
                  </a:ext>
                </a:extLst>
              </a:tr>
              <a:tr h="870103">
                <a:tc>
                  <a:txBody>
                    <a:bodyPr/>
                    <a:lstStyle/>
                    <a:p>
                      <a:pPr marL="0" marR="0">
                        <a:lnSpc>
                          <a:spcPct val="100000"/>
                        </a:lnSpc>
                        <a:spcBef>
                          <a:spcPts val="768"/>
                        </a:spcBef>
                        <a:spcAft>
                          <a:spcPts val="1200"/>
                        </a:spcAft>
                      </a:pPr>
                      <a:r>
                        <a:rPr lang="es-ES_tradnl" sz="3200" dirty="0">
                          <a:solidFill>
                            <a:schemeClr val="tx1"/>
                          </a:solidFill>
                          <a:effectLst/>
                        </a:rPr>
                        <a:t>Pagos totales del mes</a:t>
                      </a:r>
                      <a:endParaRPr lang="en-US" sz="3200" dirty="0">
                        <a:solidFill>
                          <a:schemeClr val="tx1"/>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r">
                        <a:lnSpc>
                          <a:spcPts val="1700"/>
                        </a:lnSpc>
                        <a:spcBef>
                          <a:spcPts val="600"/>
                        </a:spcBef>
                        <a:spcAft>
                          <a:spcPts val="1200"/>
                        </a:spcAft>
                      </a:pPr>
                      <a:r>
                        <a:rPr lang="en-US" sz="3200" dirty="0">
                          <a:effectLst/>
                        </a:rPr>
                        <a:t>$2,045</a:t>
                      </a:r>
                      <a:endParaRPr lang="en-US" sz="32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r h="870103">
                <a:tc>
                  <a:txBody>
                    <a:bodyPr/>
                    <a:lstStyle/>
                    <a:p>
                      <a:pPr marL="0" marR="0">
                        <a:lnSpc>
                          <a:spcPts val="1700"/>
                        </a:lnSpc>
                        <a:spcBef>
                          <a:spcPts val="600"/>
                        </a:spcBef>
                        <a:spcAft>
                          <a:spcPts val="1200"/>
                        </a:spcAft>
                      </a:pPr>
                      <a:r>
                        <a:rPr lang="es-ES_tradnl" sz="3200" dirty="0">
                          <a:solidFill>
                            <a:schemeClr val="tx1"/>
                          </a:solidFill>
                          <a:effectLst/>
                        </a:rPr>
                        <a:t>Ingreso bruto mensual</a:t>
                      </a:r>
                      <a:endParaRPr lang="en-US" sz="3200" dirty="0">
                        <a:solidFill>
                          <a:schemeClr val="tx1"/>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r">
                        <a:lnSpc>
                          <a:spcPts val="1700"/>
                        </a:lnSpc>
                        <a:spcBef>
                          <a:spcPts val="600"/>
                        </a:spcBef>
                        <a:spcAft>
                          <a:spcPts val="1200"/>
                        </a:spcAft>
                      </a:pPr>
                      <a:r>
                        <a:rPr lang="en-US" sz="3200" dirty="0">
                          <a:effectLst/>
                        </a:rPr>
                        <a:t>$3,750</a:t>
                      </a:r>
                      <a:endParaRPr lang="en-US" sz="32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r h="1740207">
                <a:tc>
                  <a:txBody>
                    <a:bodyPr/>
                    <a:lstStyle/>
                    <a:p>
                      <a:pPr marL="0" marR="0">
                        <a:lnSpc>
                          <a:spcPct val="100000"/>
                        </a:lnSpc>
                        <a:spcBef>
                          <a:spcPts val="768"/>
                        </a:spcBef>
                        <a:spcAft>
                          <a:spcPts val="1200"/>
                        </a:spcAft>
                      </a:pPr>
                      <a:r>
                        <a:rPr lang="es-ES_tradnl" sz="3200" dirty="0">
                          <a:solidFill>
                            <a:schemeClr val="tx1"/>
                          </a:solidFill>
                          <a:effectLst/>
                        </a:rPr>
                        <a:t>Relación entre la deuda y los ingresos (</a:t>
                      </a:r>
                      <a:r>
                        <a:rPr lang="es-ES_tradnl" sz="2400" b="1" kern="1200" dirty="0">
                          <a:solidFill>
                            <a:schemeClr val="tx1"/>
                          </a:solidFill>
                          <a:effectLst/>
                          <a:latin typeface="+mn-lt"/>
                          <a:ea typeface="+mn-ea"/>
                          <a:cs typeface="+mn-cs"/>
                        </a:rPr>
                        <a:t>pagos mensuales totales de la deuda divididos por el ingreso bruto mensual</a:t>
                      </a:r>
                      <a:r>
                        <a:rPr lang="es-ES_tradnl" sz="3200" dirty="0">
                          <a:solidFill>
                            <a:schemeClr val="tx1"/>
                          </a:solidFill>
                          <a:effectLst/>
                        </a:rPr>
                        <a:t>)</a:t>
                      </a:r>
                      <a:endParaRPr lang="en-US" sz="2800" dirty="0">
                        <a:solidFill>
                          <a:schemeClr val="tx1"/>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tc>
                  <a:txBody>
                    <a:bodyPr/>
                    <a:lstStyle/>
                    <a:p>
                      <a:pPr marL="0" marR="0" algn="r">
                        <a:lnSpc>
                          <a:spcPct val="100000"/>
                        </a:lnSpc>
                        <a:spcBef>
                          <a:spcPts val="768"/>
                        </a:spcBef>
                        <a:spcAft>
                          <a:spcPts val="2400"/>
                        </a:spcAft>
                      </a:pPr>
                      <a:r>
                        <a:rPr lang="en-US" sz="2800" dirty="0">
                          <a:effectLst/>
                        </a:rPr>
                        <a:t>$2,045/$3,750 = 0.5453 or </a:t>
                      </a:r>
                      <a:r>
                        <a:rPr lang="en-US" sz="3200" dirty="0">
                          <a:effectLst/>
                          <a:latin typeface="Arial Black" panose="020B0A04020102020204" pitchFamily="34" charset="0"/>
                        </a:rPr>
                        <a:t>54.5%</a:t>
                      </a:r>
                      <a:endParaRPr lang="en-US" sz="2800" b="1" dirty="0">
                        <a:effectLst/>
                        <a:latin typeface="Arial Black" panose="020B0A04020102020204" pitchFamily="34"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3"/>
                  </a:ext>
                </a:extLst>
              </a:tr>
            </a:tbl>
          </a:graphicData>
        </a:graphic>
      </p:graphicFrame>
      <p:sp>
        <p:nvSpPr>
          <p:cNvPr id="7" name="Slide Number Placeholder 6"/>
          <p:cNvSpPr>
            <a:spLocks noGrp="1"/>
          </p:cNvSpPr>
          <p:nvPr>
            <p:ph type="sldNum" sz="quarter" idx="4"/>
          </p:nvPr>
        </p:nvSpPr>
        <p:spPr/>
        <p:txBody>
          <a:bodyPr/>
          <a:lstStyle/>
          <a:p>
            <a:fld id="{AF83BEB6-139A-B746-BC33-1F5B6187E651}" type="slidenum">
              <a:rPr lang="en-US" smtClean="0"/>
              <a:t>20</a:t>
            </a:fld>
            <a:endParaRPr lang="en-US" dirty="0"/>
          </a:p>
        </p:txBody>
      </p:sp>
    </p:spTree>
    <p:extLst>
      <p:ext uri="{BB962C8B-B14F-4D97-AF65-F5344CB8AC3E}">
        <p14:creationId xmlns:p14="http://schemas.microsoft.com/office/powerpoint/2010/main" val="2309556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7442" y="197827"/>
            <a:ext cx="8017374" cy="1795831"/>
          </a:xfrm>
        </p:spPr>
        <p:txBody>
          <a:bodyPr anchor="t">
            <a:normAutofit/>
          </a:bodyPr>
          <a:lstStyle/>
          <a:p>
            <a:r>
              <a:rPr lang="es-ES_tradnl" sz="2800" dirty="0"/>
              <a:t>Aplíquelo: Mi relación entre la deuda y los ingresos</a:t>
            </a:r>
            <a:r>
              <a:rPr lang="en-US" sz="2800" dirty="0"/>
              <a:t/>
            </a:r>
            <a:br>
              <a:rPr lang="en-US" sz="2800" dirty="0"/>
            </a:br>
            <a:r>
              <a:rPr lang="es-ES_tradnl" sz="2400" dirty="0"/>
              <a:t>Consulte la pág. 18 de su Guía del participante</a:t>
            </a:r>
            <a:endParaRPr lang="en-US" sz="2400" dirty="0"/>
          </a:p>
        </p:txBody>
      </p:sp>
      <p:pic>
        <p:nvPicPr>
          <p:cNvPr id="4" name="Picture 3" descr="Captura de pantalla de Aplíquelo: Mi relación entre la deuda y los ingresos de la Guía del participante. Se muestra solo con fines de navegación.&#10;">
            <a:extLst>
              <a:ext uri="{FF2B5EF4-FFF2-40B4-BE49-F238E27FC236}">
                <a16:creationId xmlns:a16="http://schemas.microsoft.com/office/drawing/2014/main" id="{697112C8-4467-496F-B393-C243FCF708AF}"/>
              </a:ext>
            </a:extLst>
          </p:cNvPr>
          <p:cNvPicPr>
            <a:picLocks noChangeAspect="1"/>
          </p:cNvPicPr>
          <p:nvPr/>
        </p:nvPicPr>
        <p:blipFill>
          <a:blip r:embed="rId2"/>
          <a:stretch>
            <a:fillRect/>
          </a:stretch>
        </p:blipFill>
        <p:spPr>
          <a:xfrm>
            <a:off x="1022024" y="1198485"/>
            <a:ext cx="7099952" cy="4868292"/>
          </a:xfrm>
          <a:prstGeom prst="rect">
            <a:avLst/>
          </a:prstGeom>
          <a:ln>
            <a:noFill/>
          </a:ln>
          <a:effectLst>
            <a:outerShdw blurRad="292100" dist="139700" dir="2700000" algn="tl" rotWithShape="0">
              <a:srgbClr val="333333">
                <a:alpha val="65000"/>
              </a:srgbClr>
            </a:outerShdw>
          </a:effectLst>
        </p:spPr>
      </p:pic>
      <p:sp>
        <p:nvSpPr>
          <p:cNvPr id="7" name="Slide Number Placeholder 6"/>
          <p:cNvSpPr>
            <a:spLocks noGrp="1"/>
          </p:cNvSpPr>
          <p:nvPr>
            <p:ph type="sldNum" sz="quarter" idx="4"/>
          </p:nvPr>
        </p:nvSpPr>
        <p:spPr/>
        <p:txBody>
          <a:bodyPr/>
          <a:lstStyle/>
          <a:p>
            <a:fld id="{AF83BEB6-139A-B746-BC33-1F5B6187E651}" type="slidenum">
              <a:rPr lang="en-US" smtClean="0"/>
              <a:t>21</a:t>
            </a:fld>
            <a:endParaRPr lang="en-US" dirty="0"/>
          </a:p>
        </p:txBody>
      </p:sp>
    </p:spTree>
    <p:extLst>
      <p:ext uri="{BB962C8B-B14F-4D97-AF65-F5344CB8AC3E}">
        <p14:creationId xmlns:p14="http://schemas.microsoft.com/office/powerpoint/2010/main" val="1949918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4"/>
            <a:ext cx="8048364" cy="916084"/>
          </a:xfrm>
        </p:spPr>
        <p:txBody>
          <a:bodyPr>
            <a:noAutofit/>
          </a:bodyPr>
          <a:lstStyle/>
          <a:p>
            <a:r>
              <a:rPr lang="es-ES_tradnl" dirty="0"/>
              <a:t>Sección 1: Recordar la conclusión principal</a:t>
            </a:r>
          </a:p>
        </p:txBody>
      </p:sp>
      <p:sp>
        <p:nvSpPr>
          <p:cNvPr id="3" name="Content Placeholder 2"/>
          <p:cNvSpPr>
            <a:spLocks noGrp="1"/>
          </p:cNvSpPr>
          <p:nvPr>
            <p:ph idx="1"/>
          </p:nvPr>
        </p:nvSpPr>
        <p:spPr>
          <a:xfrm>
            <a:off x="611873" y="1416581"/>
            <a:ext cx="5642623" cy="4966171"/>
          </a:xfrm>
        </p:spPr>
        <p:txBody>
          <a:bodyPr>
            <a:normAutofit/>
          </a:bodyPr>
          <a:lstStyle/>
          <a:p>
            <a:pPr marL="0" indent="0">
              <a:lnSpc>
                <a:spcPct val="140000"/>
              </a:lnSpc>
              <a:spcAft>
                <a:spcPts val="2400"/>
              </a:spcAft>
              <a:buNone/>
            </a:pPr>
            <a:r>
              <a:rPr lang="es-ES_tradnl" sz="3200" i="1" dirty="0"/>
              <a:t>Comprar una casa es un proceso.</a:t>
            </a:r>
            <a:r>
              <a:rPr lang="en-US" sz="3200" i="1" dirty="0"/>
              <a:t> </a:t>
            </a:r>
            <a:r>
              <a:rPr lang="es-ES_tradnl" sz="3200" i="1" dirty="0"/>
              <a:t>Comience por asegurarse de que está listo para comprar y calcule lo que puede pagar.</a:t>
            </a:r>
            <a:endParaRPr lang="en-US" sz="3200" dirty="0"/>
          </a:p>
          <a:p>
            <a:endParaRPr lang="en-US" sz="3200" dirty="0"/>
          </a:p>
          <a:p>
            <a:endParaRPr lang="en-US" sz="2800" dirty="0"/>
          </a:p>
          <a:p>
            <a:endParaRPr lang="en-US" sz="2800" dirty="0"/>
          </a:p>
        </p:txBody>
      </p:sp>
      <p:sp>
        <p:nvSpPr>
          <p:cNvPr id="6" name="Slide Number Placeholder 5"/>
          <p:cNvSpPr>
            <a:spLocks noGrp="1"/>
          </p:cNvSpPr>
          <p:nvPr>
            <p:ph type="sldNum" sz="quarter" idx="4"/>
          </p:nvPr>
        </p:nvSpPr>
        <p:spPr/>
        <p:txBody>
          <a:bodyPr/>
          <a:lstStyle/>
          <a:p>
            <a:fld id="{AF83BEB6-139A-B746-BC33-1F5B6187E651}" type="slidenum">
              <a:rPr lang="en-US" smtClean="0"/>
              <a:t>22</a:t>
            </a:fld>
            <a:endParaRPr lang="en-US" dirty="0"/>
          </a:p>
        </p:txBody>
      </p:sp>
    </p:spTree>
    <p:extLst>
      <p:ext uri="{BB962C8B-B14F-4D97-AF65-F5344CB8AC3E}">
        <p14:creationId xmlns:p14="http://schemas.microsoft.com/office/powerpoint/2010/main" val="24569777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s-ES_tradnl" dirty="0">
                <a:solidFill>
                  <a:srgbClr val="008000"/>
                </a:solidFill>
              </a:rPr>
              <a:t>Sección 2: Financiación de la compra de vivienda</a:t>
            </a:r>
            <a:endParaRPr lang="en-US" dirty="0"/>
          </a:p>
        </p:txBody>
      </p:sp>
      <p:sp>
        <p:nvSpPr>
          <p:cNvPr id="6" name="Content Placeholder 5"/>
          <p:cNvSpPr>
            <a:spLocks noGrp="1"/>
          </p:cNvSpPr>
          <p:nvPr>
            <p:ph sz="quarter" idx="12"/>
          </p:nvPr>
        </p:nvSpPr>
        <p:spPr/>
        <p:txBody>
          <a:bodyPr>
            <a:noAutofit/>
          </a:bodyPr>
          <a:lstStyle/>
          <a:p>
            <a:r>
              <a:rPr lang="es-ES_tradnl" dirty="0"/>
              <a:t>Sección 2</a:t>
            </a:r>
          </a:p>
        </p:txBody>
      </p:sp>
      <p:sp>
        <p:nvSpPr>
          <p:cNvPr id="3" name="Subtitle 2"/>
          <p:cNvSpPr>
            <a:spLocks noGrp="1"/>
          </p:cNvSpPr>
          <p:nvPr>
            <p:ph type="body" sz="quarter" idx="11"/>
          </p:nvPr>
        </p:nvSpPr>
        <p:spPr/>
        <p:txBody>
          <a:bodyPr>
            <a:normAutofit/>
          </a:bodyPr>
          <a:lstStyle/>
          <a:p>
            <a:r>
              <a:rPr lang="es-ES_tradnl" dirty="0"/>
              <a:t>Financiación de la compra de vivienda</a:t>
            </a:r>
          </a:p>
        </p:txBody>
      </p:sp>
      <p:sp>
        <p:nvSpPr>
          <p:cNvPr id="8" name="Rectangle 7"/>
          <p:cNvSpPr/>
          <p:nvPr/>
        </p:nvSpPr>
        <p:spPr>
          <a:xfrm>
            <a:off x="458108" y="3086466"/>
            <a:ext cx="2622107"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_tradnl" dirty="0"/>
              <a:t>Consulte la pág. 19 de su Guía del participante</a:t>
            </a:r>
            <a:endParaRPr lang="en-US" dirty="0"/>
          </a:p>
        </p:txBody>
      </p:sp>
      <p:pic>
        <p:nvPicPr>
          <p:cNvPr id="2" name="Picture 1" descr="Pareja sentada junto a una mujer que señala papeles, mientras los miran&#10;&#10;"/>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54941" y="586158"/>
            <a:ext cx="5289059" cy="5032047"/>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t>23</a:t>
            </a:fld>
            <a:endParaRPr lang="en-US" dirty="0"/>
          </a:p>
        </p:txBody>
      </p:sp>
    </p:spTree>
    <p:extLst>
      <p:ext uri="{BB962C8B-B14F-4D97-AF65-F5344CB8AC3E}">
        <p14:creationId xmlns:p14="http://schemas.microsoft.com/office/powerpoint/2010/main" val="22523856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ES_tradnl" dirty="0"/>
              <a:t>Sección 2: Conclusión principal</a:t>
            </a:r>
          </a:p>
        </p:txBody>
      </p:sp>
      <p:sp>
        <p:nvSpPr>
          <p:cNvPr id="3" name="Content Placeholder 2"/>
          <p:cNvSpPr>
            <a:spLocks noGrp="1"/>
          </p:cNvSpPr>
          <p:nvPr>
            <p:ph idx="1"/>
          </p:nvPr>
        </p:nvSpPr>
        <p:spPr>
          <a:xfrm>
            <a:off x="595591" y="1441004"/>
            <a:ext cx="5056272" cy="4958031"/>
          </a:xfrm>
        </p:spPr>
        <p:txBody>
          <a:bodyPr>
            <a:normAutofit/>
          </a:bodyPr>
          <a:lstStyle/>
          <a:p>
            <a:pPr marL="0" indent="0">
              <a:lnSpc>
                <a:spcPct val="140000"/>
              </a:lnSpc>
              <a:spcAft>
                <a:spcPts val="1800"/>
              </a:spcAft>
              <a:buNone/>
            </a:pPr>
            <a:r>
              <a:rPr lang="es-ES_tradnl" sz="3200" i="1" dirty="0"/>
              <a:t>Conoce tu préstamo.</a:t>
            </a:r>
            <a:r>
              <a:rPr lang="en-US" sz="3200" i="1" dirty="0"/>
              <a:t> </a:t>
            </a:r>
            <a:r>
              <a:rPr lang="es-ES_tradnl" sz="3200" i="1" dirty="0"/>
              <a:t>Conoce tus opciones de financiación para comprar una vivienda y compara precios para obtener la mejor oferta para ti.</a:t>
            </a:r>
            <a:r>
              <a:rPr lang="en-US" sz="3200" i="1" dirty="0"/>
              <a:t> </a:t>
            </a:r>
          </a:p>
          <a:p>
            <a:endParaRPr lang="en-US" sz="3200" dirty="0"/>
          </a:p>
        </p:txBody>
      </p:sp>
      <p:sp>
        <p:nvSpPr>
          <p:cNvPr id="6" name="Slide Number Placeholder 5"/>
          <p:cNvSpPr>
            <a:spLocks noGrp="1"/>
          </p:cNvSpPr>
          <p:nvPr>
            <p:ph type="sldNum" sz="quarter" idx="4"/>
          </p:nvPr>
        </p:nvSpPr>
        <p:spPr/>
        <p:txBody>
          <a:bodyPr/>
          <a:lstStyle/>
          <a:p>
            <a:fld id="{AF83BEB6-139A-B746-BC33-1F5B6187E651}" type="slidenum">
              <a:rPr lang="en-US" smtClean="0"/>
              <a:t>24</a:t>
            </a:fld>
            <a:endParaRPr lang="en-US" dirty="0"/>
          </a:p>
        </p:txBody>
      </p:sp>
    </p:spTree>
    <p:extLst>
      <p:ext uri="{BB962C8B-B14F-4D97-AF65-F5344CB8AC3E}">
        <p14:creationId xmlns:p14="http://schemas.microsoft.com/office/powerpoint/2010/main" val="594581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Tipos de préstamos</a:t>
            </a:r>
          </a:p>
        </p:txBody>
      </p:sp>
      <p:graphicFrame>
        <p:nvGraphicFramePr>
          <p:cNvPr id="6" name="Content Placeholder 5" descr="tabla de dos columnas con una fila de título y tres filas de contenido debajo de la fila de título.&#10;"/>
          <p:cNvGraphicFramePr>
            <a:graphicFrameLocks noGrp="1"/>
          </p:cNvGraphicFramePr>
          <p:nvPr>
            <p:ph idx="1"/>
            <p:extLst>
              <p:ext uri="{D42A27DB-BD31-4B8C-83A1-F6EECF244321}">
                <p14:modId xmlns:p14="http://schemas.microsoft.com/office/powerpoint/2010/main" val="4211300203"/>
              </p:ext>
            </p:extLst>
          </p:nvPr>
        </p:nvGraphicFramePr>
        <p:xfrm>
          <a:off x="457200" y="1421708"/>
          <a:ext cx="8229600" cy="4195839"/>
        </p:xfrm>
        <a:graphic>
          <a:graphicData uri="http://schemas.openxmlformats.org/drawingml/2006/table">
            <a:tbl>
              <a:tblPr firstRow="1" firstCol="1" bandRow="1">
                <a:tableStyleId>{5940675A-B579-460E-94D1-54222C63F5DA}</a:tableStyleId>
              </a:tblPr>
              <a:tblGrid>
                <a:gridCol w="4998410">
                  <a:extLst>
                    <a:ext uri="{9D8B030D-6E8A-4147-A177-3AD203B41FA5}">
                      <a16:colId xmlns:a16="http://schemas.microsoft.com/office/drawing/2014/main" val="20000"/>
                    </a:ext>
                  </a:extLst>
                </a:gridCol>
                <a:gridCol w="3231190">
                  <a:extLst>
                    <a:ext uri="{9D8B030D-6E8A-4147-A177-3AD203B41FA5}">
                      <a16:colId xmlns:a16="http://schemas.microsoft.com/office/drawing/2014/main" val="20001"/>
                    </a:ext>
                  </a:extLst>
                </a:gridCol>
              </a:tblGrid>
              <a:tr h="498139">
                <a:tc>
                  <a:txBody>
                    <a:bodyPr/>
                    <a:lstStyle/>
                    <a:p>
                      <a:pPr marL="0" marR="0" algn="l">
                        <a:lnSpc>
                          <a:spcPct val="100000"/>
                        </a:lnSpc>
                        <a:spcBef>
                          <a:spcPts val="0"/>
                        </a:spcBef>
                        <a:spcAft>
                          <a:spcPts val="1200"/>
                        </a:spcAft>
                      </a:pPr>
                      <a:r>
                        <a:rPr lang="es-ES_tradnl" sz="3200" dirty="0">
                          <a:solidFill>
                            <a:schemeClr val="bg1"/>
                          </a:solidFill>
                          <a:effectLst/>
                          <a:latin typeface="+mj-lt"/>
                          <a:cs typeface="Arial" panose="020B0604020202020204" pitchFamily="34" charset="0"/>
                        </a:rPr>
                        <a:t>Tipo de vivienda</a:t>
                      </a:r>
                      <a:endParaRPr lang="en-US" sz="3200" b="0" dirty="0">
                        <a:solidFill>
                          <a:schemeClr val="bg1"/>
                        </a:solidFill>
                        <a:effectLst/>
                        <a:latin typeface="+mj-lt"/>
                        <a:ea typeface="MS Mincho" panose="02020609040205080304" pitchFamily="49" charset="-128"/>
                        <a:cs typeface="Arial" panose="020B0604020202020204" pitchFamily="34" charset="0"/>
                      </a:endParaRPr>
                    </a:p>
                  </a:txBody>
                  <a:tcPr marL="68580" marR="68580" marT="0" marB="0" anchor="ctr">
                    <a:solidFill>
                      <a:schemeClr val="tx2"/>
                    </a:solidFill>
                  </a:tcPr>
                </a:tc>
                <a:tc>
                  <a:txBody>
                    <a:bodyPr/>
                    <a:lstStyle/>
                    <a:p>
                      <a:pPr marL="0" marR="0" algn="l">
                        <a:lnSpc>
                          <a:spcPct val="100000"/>
                        </a:lnSpc>
                        <a:spcBef>
                          <a:spcPts val="0"/>
                        </a:spcBef>
                        <a:spcAft>
                          <a:spcPts val="1200"/>
                        </a:spcAft>
                      </a:pPr>
                      <a:r>
                        <a:rPr lang="es-ES_tradnl" sz="3200" dirty="0">
                          <a:solidFill>
                            <a:schemeClr val="bg1"/>
                          </a:solidFill>
                          <a:effectLst/>
                          <a:latin typeface="+mj-lt"/>
                          <a:cs typeface="Arial" panose="020B0604020202020204" pitchFamily="34" charset="0"/>
                        </a:rPr>
                        <a:t>Tipo de préstamo</a:t>
                      </a:r>
                      <a:endParaRPr lang="en-US" sz="3200" b="0" dirty="0">
                        <a:solidFill>
                          <a:schemeClr val="bg1"/>
                        </a:solidFill>
                        <a:effectLst/>
                        <a:latin typeface="+mj-lt"/>
                        <a:ea typeface="MS Mincho" panose="02020609040205080304" pitchFamily="49" charset="-128"/>
                        <a:cs typeface="Arial" panose="020B0604020202020204" pitchFamily="34" charset="0"/>
                      </a:endParaRPr>
                    </a:p>
                  </a:txBody>
                  <a:tcPr marL="68580" marR="68580" marT="0" marB="0" anchor="ctr">
                    <a:solidFill>
                      <a:schemeClr val="tx2"/>
                    </a:solidFill>
                  </a:tcPr>
                </a:tc>
                <a:extLst>
                  <a:ext uri="{0D108BD9-81ED-4DB2-BD59-A6C34878D82A}">
                    <a16:rowId xmlns:a16="http://schemas.microsoft.com/office/drawing/2014/main" val="10000"/>
                  </a:ext>
                </a:extLst>
              </a:tr>
              <a:tr h="1304220">
                <a:tc>
                  <a:txBody>
                    <a:bodyPr/>
                    <a:lstStyle/>
                    <a:p>
                      <a:pPr marL="0" marR="0">
                        <a:lnSpc>
                          <a:spcPct val="100000"/>
                        </a:lnSpc>
                        <a:spcBef>
                          <a:spcPts val="0"/>
                        </a:spcBef>
                        <a:spcAft>
                          <a:spcPts val="1200"/>
                        </a:spcAft>
                      </a:pPr>
                      <a:r>
                        <a:rPr lang="es-ES_tradnl" sz="2500" dirty="0">
                          <a:solidFill>
                            <a:schemeClr val="tx1"/>
                          </a:solidFill>
                          <a:effectLst/>
                          <a:latin typeface="Arial" panose="020B0604020202020204" pitchFamily="34" charset="0"/>
                          <a:cs typeface="Arial" panose="020B0604020202020204" pitchFamily="34" charset="0"/>
                        </a:rPr>
                        <a:t>Viviendas prefabricadas </a:t>
                      </a:r>
                      <a:r>
                        <a:rPr lang="es-ES_tradnl" sz="2400" kern="1200" dirty="0">
                          <a:solidFill>
                            <a:schemeClr val="tx1"/>
                          </a:solidFill>
                          <a:effectLst/>
                          <a:latin typeface="Arial" panose="020B0604020202020204" pitchFamily="34" charset="0"/>
                          <a:ea typeface="+mn-ea"/>
                          <a:cs typeface="Arial" panose="020B0604020202020204" pitchFamily="34" charset="0"/>
                        </a:rPr>
                        <a:t>(casas móviles) en terrenos alquilados y/o en cimientos no permanentes</a:t>
                      </a:r>
                      <a:endParaRPr lang="en-US" sz="2400" kern="12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marR="0">
                        <a:lnSpc>
                          <a:spcPct val="100000"/>
                        </a:lnSpc>
                        <a:spcBef>
                          <a:spcPts val="0"/>
                        </a:spcBef>
                        <a:spcAft>
                          <a:spcPts val="1200"/>
                        </a:spcAft>
                      </a:pPr>
                      <a:r>
                        <a:rPr lang="es-ES_tradnl" sz="2500" dirty="0">
                          <a:solidFill>
                            <a:schemeClr val="tx1"/>
                          </a:solidFill>
                          <a:effectLst/>
                          <a:latin typeface="Arial" panose="020B0604020202020204" pitchFamily="34" charset="0"/>
                          <a:cs typeface="Arial" panose="020B0604020202020204" pitchFamily="34" charset="0"/>
                        </a:rPr>
                        <a:t>Préstamo personal o chattel</a:t>
                      </a:r>
                      <a:endParaRPr lang="en-US" sz="2500" dirty="0">
                        <a:solidFill>
                          <a:schemeClr val="tx1"/>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869480">
                <a:tc>
                  <a:txBody>
                    <a:bodyPr/>
                    <a:lstStyle/>
                    <a:p>
                      <a:pPr marL="0" marR="0">
                        <a:lnSpc>
                          <a:spcPct val="100000"/>
                        </a:lnSpc>
                        <a:spcBef>
                          <a:spcPts val="0"/>
                        </a:spcBef>
                        <a:spcAft>
                          <a:spcPts val="1200"/>
                        </a:spcAft>
                      </a:pPr>
                      <a:r>
                        <a:rPr lang="es-ES_tradnl" sz="2500" dirty="0">
                          <a:solidFill>
                            <a:schemeClr val="tx1"/>
                          </a:solidFill>
                          <a:effectLst/>
                          <a:latin typeface="Arial" panose="020B0604020202020204" pitchFamily="34" charset="0"/>
                          <a:cs typeface="Arial" panose="020B0604020202020204" pitchFamily="34" charset="0"/>
                        </a:rPr>
                        <a:t>Unidad en una cooperativa</a:t>
                      </a:r>
                      <a:endParaRPr lang="en-US" sz="2500" dirty="0">
                        <a:solidFill>
                          <a:schemeClr val="tx1"/>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marL="0" marR="0">
                        <a:lnSpc>
                          <a:spcPct val="100000"/>
                        </a:lnSpc>
                        <a:spcBef>
                          <a:spcPts val="0"/>
                        </a:spcBef>
                        <a:spcAft>
                          <a:spcPts val="1200"/>
                        </a:spcAft>
                      </a:pPr>
                      <a:r>
                        <a:rPr lang="es-ES_tradnl" sz="2500" dirty="0">
                          <a:solidFill>
                            <a:schemeClr val="tx1"/>
                          </a:solidFill>
                          <a:effectLst/>
                          <a:latin typeface="Arial" panose="020B0604020202020204" pitchFamily="34" charset="0"/>
                          <a:cs typeface="Arial" panose="020B0604020202020204" pitchFamily="34" charset="0"/>
                        </a:rPr>
                        <a:t>Préstamo cooperativo o préstamo de acciones cooperativas</a:t>
                      </a:r>
                      <a:endParaRPr lang="en-US" sz="2500" dirty="0">
                        <a:solidFill>
                          <a:schemeClr val="tx1"/>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869480">
                <a:tc>
                  <a:txBody>
                    <a:bodyPr/>
                    <a:lstStyle/>
                    <a:p>
                      <a:pPr marL="0" marR="0">
                        <a:lnSpc>
                          <a:spcPct val="100000"/>
                        </a:lnSpc>
                        <a:spcBef>
                          <a:spcPts val="0"/>
                        </a:spcBef>
                        <a:spcAft>
                          <a:spcPts val="1200"/>
                        </a:spcAft>
                      </a:pPr>
                      <a:r>
                        <a:rPr lang="es-ES_tradnl" sz="2500" dirty="0">
                          <a:solidFill>
                            <a:schemeClr val="tx1"/>
                          </a:solidFill>
                          <a:effectLst/>
                          <a:latin typeface="Arial" panose="020B0604020202020204" pitchFamily="34" charset="0"/>
                          <a:cs typeface="Arial" panose="020B0604020202020204" pitchFamily="34" charset="0"/>
                        </a:rPr>
                        <a:t>Casa, condominio o vivienda urbana</a:t>
                      </a:r>
                      <a:endParaRPr lang="en-US" sz="2500" dirty="0">
                        <a:solidFill>
                          <a:schemeClr val="tx1"/>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ctr"/>
                </a:tc>
                <a:tc>
                  <a:txBody>
                    <a:bodyPr/>
                    <a:lstStyle/>
                    <a:p>
                      <a:pPr marL="0" marR="0">
                        <a:lnSpc>
                          <a:spcPct val="100000"/>
                        </a:lnSpc>
                        <a:spcBef>
                          <a:spcPts val="0"/>
                        </a:spcBef>
                        <a:spcAft>
                          <a:spcPts val="1200"/>
                        </a:spcAft>
                      </a:pPr>
                      <a:r>
                        <a:rPr lang="es-ES_tradnl" sz="2500" dirty="0">
                          <a:solidFill>
                            <a:schemeClr val="tx1"/>
                          </a:solidFill>
                          <a:effectLst/>
                          <a:latin typeface="Arial" panose="020B0604020202020204" pitchFamily="34" charset="0"/>
                          <a:cs typeface="Arial" panose="020B0604020202020204" pitchFamily="34" charset="0"/>
                        </a:rPr>
                        <a:t>Hipoteca</a:t>
                      </a:r>
                      <a:endParaRPr lang="en-US" sz="2500" dirty="0">
                        <a:solidFill>
                          <a:schemeClr val="tx1"/>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bl>
          </a:graphicData>
        </a:graphic>
      </p:graphicFrame>
      <p:sp>
        <p:nvSpPr>
          <p:cNvPr id="5" name="Slide Number Placeholder 4"/>
          <p:cNvSpPr>
            <a:spLocks noGrp="1"/>
          </p:cNvSpPr>
          <p:nvPr>
            <p:ph type="sldNum" sz="quarter" idx="4"/>
          </p:nvPr>
        </p:nvSpPr>
        <p:spPr/>
        <p:txBody>
          <a:bodyPr/>
          <a:lstStyle/>
          <a:p>
            <a:fld id="{AF83BEB6-139A-B746-BC33-1F5B6187E651}" type="slidenum">
              <a:rPr lang="en-US" smtClean="0"/>
              <a:t>25</a:t>
            </a:fld>
            <a:endParaRPr lang="en-US" dirty="0"/>
          </a:p>
        </p:txBody>
      </p:sp>
    </p:spTree>
    <p:extLst>
      <p:ext uri="{BB962C8B-B14F-4D97-AF65-F5344CB8AC3E}">
        <p14:creationId xmlns:p14="http://schemas.microsoft.com/office/powerpoint/2010/main" val="3128265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Aprenda acerca de las hipotecas</a:t>
            </a:r>
          </a:p>
        </p:txBody>
      </p:sp>
      <p:graphicFrame>
        <p:nvGraphicFramePr>
          <p:cNvPr id="5" name="Table 4" descr="tabla de dos columnas. Sin fila de título. cuatro filas de contenido.&#10;">
            <a:extLst>
              <a:ext uri="{FF2B5EF4-FFF2-40B4-BE49-F238E27FC236}">
                <a16:creationId xmlns:a16="http://schemas.microsoft.com/office/drawing/2014/main" id="{0DE8AB07-F4E3-AD45-AD9C-0EF5CB538D26}"/>
              </a:ext>
            </a:extLst>
          </p:cNvPr>
          <p:cNvGraphicFramePr>
            <a:graphicFrameLocks noGrp="1"/>
          </p:cNvGraphicFramePr>
          <p:nvPr>
            <p:extLst>
              <p:ext uri="{D42A27DB-BD31-4B8C-83A1-F6EECF244321}">
                <p14:modId xmlns:p14="http://schemas.microsoft.com/office/powerpoint/2010/main" val="4176768348"/>
              </p:ext>
            </p:extLst>
          </p:nvPr>
        </p:nvGraphicFramePr>
        <p:xfrm>
          <a:off x="648511" y="1420240"/>
          <a:ext cx="7852938" cy="4946586"/>
        </p:xfrm>
        <a:graphic>
          <a:graphicData uri="http://schemas.openxmlformats.org/drawingml/2006/table">
            <a:tbl>
              <a:tblPr firstRow="1" bandRow="1">
                <a:tableStyleId>{5C22544A-7EE6-4342-B048-85BDC9FD1C3A}</a:tableStyleId>
              </a:tblPr>
              <a:tblGrid>
                <a:gridCol w="2384128">
                  <a:extLst>
                    <a:ext uri="{9D8B030D-6E8A-4147-A177-3AD203B41FA5}">
                      <a16:colId xmlns:a16="http://schemas.microsoft.com/office/drawing/2014/main" val="1469706991"/>
                    </a:ext>
                  </a:extLst>
                </a:gridCol>
                <a:gridCol w="5468810">
                  <a:extLst>
                    <a:ext uri="{9D8B030D-6E8A-4147-A177-3AD203B41FA5}">
                      <a16:colId xmlns:a16="http://schemas.microsoft.com/office/drawing/2014/main" val="2789578039"/>
                    </a:ext>
                  </a:extLst>
                </a:gridCol>
              </a:tblGrid>
              <a:tr h="907182">
                <a:tc>
                  <a:txBody>
                    <a:bodyPr/>
                    <a:lstStyle/>
                    <a:p>
                      <a:r>
                        <a:rPr lang="es-ES_tradnl" sz="2800" b="0" dirty="0">
                          <a:solidFill>
                            <a:schemeClr val="tx1"/>
                          </a:solidFill>
                          <a:latin typeface="+mj-lt"/>
                        </a:rPr>
                        <a:t>Hipoteca</a:t>
                      </a:r>
                      <a:r>
                        <a:rPr lang="es-ES_tradnl" sz="2800" dirty="0">
                          <a:solidFill>
                            <a:schemeClr val="tx1"/>
                          </a:solidFill>
                          <a:latin typeface="+mj-lt"/>
                        </a:rPr>
                        <a:t>:</a:t>
                      </a:r>
                    </a:p>
                  </a:txBody>
                  <a:tcPr anchor="ctr">
                    <a:lnB w="12700" cap="flat" cmpd="sng" algn="ctr">
                      <a:solidFill>
                        <a:schemeClr val="tx1">
                          <a:lumMod val="65000"/>
                          <a:lumOff val="3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2400" b="0" dirty="0">
                          <a:solidFill>
                            <a:schemeClr val="tx1"/>
                          </a:solidFill>
                          <a:latin typeface="+mn-lt"/>
                        </a:rPr>
                        <a:t>Un préstamo para comprar una vivienda</a:t>
                      </a:r>
                    </a:p>
                  </a:txBody>
                  <a:tcPr anchor="ctr">
                    <a:lnB w="12700"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val="1002669065"/>
                  </a:ext>
                </a:extLst>
              </a:tr>
              <a:tr h="907182">
                <a:tc>
                  <a:txBody>
                    <a:bodyPr/>
                    <a:lstStyle/>
                    <a:p>
                      <a:r>
                        <a:rPr lang="es-ES_tradnl" sz="2800" dirty="0">
                          <a:solidFill>
                            <a:schemeClr val="tx1"/>
                          </a:solidFill>
                          <a:latin typeface="+mj-lt"/>
                        </a:rPr>
                        <a:t>Capital:</a:t>
                      </a:r>
                      <a:endParaRPr lang="en-US" sz="2800" dirty="0">
                        <a:solidFill>
                          <a:schemeClr val="tx1"/>
                        </a:solidFill>
                        <a:latin typeface="+mj-lt"/>
                      </a:endParaRPr>
                    </a:p>
                  </a:txBody>
                  <a:tcPr anchor="ct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2400" dirty="0">
                          <a:solidFill>
                            <a:schemeClr val="tx1"/>
                          </a:solidFill>
                          <a:latin typeface="+mn-lt"/>
                        </a:rPr>
                        <a:t>El monto de dinero que pide prestado</a:t>
                      </a:r>
                    </a:p>
                  </a:txBody>
                  <a:tcPr anchor="ct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val="497260343"/>
                  </a:ext>
                </a:extLst>
              </a:tr>
              <a:tr h="907182">
                <a:tc>
                  <a:txBody>
                    <a:bodyPr/>
                    <a:lstStyle/>
                    <a:p>
                      <a:r>
                        <a:rPr lang="es-ES_tradnl" sz="2800" dirty="0">
                          <a:solidFill>
                            <a:schemeClr val="tx1"/>
                          </a:solidFill>
                          <a:latin typeface="+mj-lt"/>
                        </a:rPr>
                        <a:t>Costos:</a:t>
                      </a:r>
                      <a:endParaRPr lang="en-US" sz="2800" dirty="0">
                        <a:solidFill>
                          <a:schemeClr val="tx1"/>
                        </a:solidFill>
                        <a:latin typeface="+mj-lt"/>
                      </a:endParaRPr>
                    </a:p>
                  </a:txBody>
                  <a:tcPr anchor="ct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2400" dirty="0">
                          <a:solidFill>
                            <a:schemeClr val="tx1"/>
                          </a:solidFill>
                          <a:latin typeface="+mn-lt"/>
                        </a:rPr>
                        <a:t>Intereses, puntos, tarifas, otros cargos</a:t>
                      </a:r>
                    </a:p>
                  </a:txBody>
                  <a:tcPr anchor="ct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a16="http://schemas.microsoft.com/office/drawing/2014/main" val="1123204652"/>
                  </a:ext>
                </a:extLst>
              </a:tr>
              <a:tr h="1295976">
                <a:tc>
                  <a:txBody>
                    <a:bodyPr/>
                    <a:lstStyle/>
                    <a:p>
                      <a:r>
                        <a:rPr lang="es-ES_tradnl" sz="2800" dirty="0">
                          <a:solidFill>
                            <a:schemeClr val="tx1"/>
                          </a:solidFill>
                          <a:latin typeface="+mj-lt"/>
                        </a:rPr>
                        <a:t>Tasa de porcentaje anual (APR, por sus siglas en inglés)</a:t>
                      </a:r>
                      <a:endParaRPr lang="en-US" sz="2800" dirty="0">
                        <a:solidFill>
                          <a:schemeClr val="tx1"/>
                        </a:solidFill>
                        <a:latin typeface="+mj-lt"/>
                      </a:endParaRPr>
                    </a:p>
                  </a:txBody>
                  <a:tcPr anchor="ctr">
                    <a:lnT w="12700" cap="flat" cmpd="sng" algn="ctr">
                      <a:solidFill>
                        <a:schemeClr val="tx1">
                          <a:lumMod val="65000"/>
                          <a:lumOff val="35000"/>
                        </a:schemeClr>
                      </a:solidFill>
                      <a:prstDash val="solid"/>
                      <a:round/>
                      <a:headEnd type="none" w="med" len="med"/>
                      <a:tailEnd type="none" w="med" len="med"/>
                    </a:lnT>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2400" dirty="0">
                          <a:solidFill>
                            <a:schemeClr val="tx1"/>
                          </a:solidFill>
                          <a:latin typeface="+mn-lt"/>
                        </a:rPr>
                        <a:t>Costo total del préstamo anualmente</a:t>
                      </a:r>
                    </a:p>
                  </a:txBody>
                  <a:tcPr anchor="ctr">
                    <a:lnT w="12700" cap="flat" cmpd="sng" algn="ctr">
                      <a:solidFill>
                        <a:schemeClr val="tx1">
                          <a:lumMod val="65000"/>
                          <a:lumOff val="35000"/>
                        </a:schemeClr>
                      </a:solidFill>
                      <a:prstDash val="solid"/>
                      <a:round/>
                      <a:headEnd type="none" w="med" len="med"/>
                      <a:tailEnd type="none" w="med" len="med"/>
                    </a:lnT>
                    <a:noFill/>
                  </a:tcPr>
                </a:tc>
                <a:extLst>
                  <a:ext uri="{0D108BD9-81ED-4DB2-BD59-A6C34878D82A}">
                    <a16:rowId xmlns:a16="http://schemas.microsoft.com/office/drawing/2014/main" val="1368712839"/>
                  </a:ext>
                </a:extLst>
              </a:tr>
            </a:tbl>
          </a:graphicData>
        </a:graphic>
      </p:graphicFrame>
      <p:sp>
        <p:nvSpPr>
          <p:cNvPr id="7" name="Slide Number Placeholder 6"/>
          <p:cNvSpPr>
            <a:spLocks noGrp="1"/>
          </p:cNvSpPr>
          <p:nvPr>
            <p:ph type="sldNum" sz="quarter" idx="4"/>
          </p:nvPr>
        </p:nvSpPr>
        <p:spPr/>
        <p:txBody>
          <a:bodyPr/>
          <a:lstStyle/>
          <a:p>
            <a:fld id="{AF83BEB6-139A-B746-BC33-1F5B6187E651}" type="slidenum">
              <a:rPr lang="en-US" smtClean="0"/>
              <a:t>26</a:t>
            </a:fld>
            <a:endParaRPr lang="en-US" dirty="0"/>
          </a:p>
        </p:txBody>
      </p:sp>
    </p:spTree>
    <p:extLst>
      <p:ext uri="{BB962C8B-B14F-4D97-AF65-F5344CB8AC3E}">
        <p14:creationId xmlns:p14="http://schemas.microsoft.com/office/powerpoint/2010/main" val="21737457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Depósito</a:t>
            </a:r>
          </a:p>
        </p:txBody>
      </p:sp>
      <p:sp>
        <p:nvSpPr>
          <p:cNvPr id="3" name="Content Placeholder 2"/>
          <p:cNvSpPr>
            <a:spLocks noGrp="1"/>
          </p:cNvSpPr>
          <p:nvPr>
            <p:ph idx="1"/>
          </p:nvPr>
        </p:nvSpPr>
        <p:spPr/>
        <p:txBody>
          <a:bodyPr>
            <a:noAutofit/>
          </a:bodyPr>
          <a:lstStyle/>
          <a:p>
            <a:r>
              <a:rPr lang="es-ES_tradnl" sz="2800" dirty="0"/>
              <a:t>Parte del precio de la vivienda que paga en efectivo</a:t>
            </a:r>
          </a:p>
          <a:p>
            <a:pPr>
              <a:spcAft>
                <a:spcPts val="0"/>
              </a:spcAft>
            </a:pPr>
            <a:r>
              <a:rPr lang="es-ES_tradnl" sz="2800" dirty="0"/>
              <a:t>Ejemplo:</a:t>
            </a:r>
          </a:p>
          <a:p>
            <a:pPr lvl="1">
              <a:buFont typeface="Arial"/>
              <a:buChar char="•"/>
            </a:pPr>
            <a:r>
              <a:rPr lang="es-ES_tradnl" sz="2400" dirty="0"/>
              <a:t>Vivienda de $160,000 con un depósito de $8,000</a:t>
            </a:r>
          </a:p>
          <a:p>
            <a:pPr lvl="1">
              <a:buFont typeface="Arial"/>
              <a:buChar char="•"/>
            </a:pPr>
            <a:r>
              <a:rPr lang="es-ES_tradnl" sz="2400" dirty="0"/>
              <a:t>Pedir prestado $152,000 ($160,000 menos $8,000)</a:t>
            </a:r>
          </a:p>
          <a:p>
            <a:pPr lvl="1">
              <a:buFont typeface="Arial"/>
              <a:buChar char="•"/>
            </a:pPr>
            <a:r>
              <a:rPr lang="es-ES_tradnl" sz="2400" dirty="0"/>
              <a:t>Eso es un depósito del cinco por ciento</a:t>
            </a:r>
          </a:p>
          <a:p>
            <a:pPr marL="457200" lvl="1" indent="0">
              <a:buNone/>
            </a:pPr>
            <a:r>
              <a:rPr lang="en-US" sz="2400" dirty="0"/>
              <a:t>	</a:t>
            </a:r>
            <a:r>
              <a:rPr lang="es-ES_tradnl" sz="2400" dirty="0"/>
              <a:t>$8,000 ÷ $160,000 = .05 o 5%</a:t>
            </a:r>
          </a:p>
          <a:p>
            <a:pPr>
              <a:spcBef>
                <a:spcPts val="1824"/>
              </a:spcBef>
            </a:pPr>
            <a:r>
              <a:rPr lang="es-ES_tradnl" sz="2800" dirty="0"/>
              <a:t>Depósito más alto </a:t>
            </a:r>
            <a:r>
              <a:rPr lang="es-ES_tradnl" sz="2800" dirty="0">
                <a:sym typeface="Wingdings" panose="05000000000000000000" pitchFamily="2" charset="2"/>
              </a:rPr>
              <a:t></a:t>
            </a:r>
            <a:r>
              <a:rPr lang="es-ES_tradnl" sz="2800" dirty="0"/>
              <a:t> Menos dinero para pedir prestado</a:t>
            </a:r>
          </a:p>
          <a:p>
            <a:pPr marL="457200" lvl="1" indent="0">
              <a:buNone/>
            </a:pPr>
            <a:endParaRPr lang="en-US" sz="2400" dirty="0"/>
          </a:p>
        </p:txBody>
      </p:sp>
      <p:sp>
        <p:nvSpPr>
          <p:cNvPr id="6" name="Slide Number Placeholder 5"/>
          <p:cNvSpPr>
            <a:spLocks noGrp="1"/>
          </p:cNvSpPr>
          <p:nvPr>
            <p:ph type="sldNum" sz="quarter" idx="4"/>
          </p:nvPr>
        </p:nvSpPr>
        <p:spPr/>
        <p:txBody>
          <a:bodyPr/>
          <a:lstStyle/>
          <a:p>
            <a:fld id="{AF83BEB6-139A-B746-BC33-1F5B6187E651}" type="slidenum">
              <a:rPr lang="en-US" smtClean="0"/>
              <a:t>27</a:t>
            </a:fld>
            <a:endParaRPr lang="en-US" dirty="0"/>
          </a:p>
        </p:txBody>
      </p:sp>
    </p:spTree>
    <p:extLst>
      <p:ext uri="{BB962C8B-B14F-4D97-AF65-F5344CB8AC3E}">
        <p14:creationId xmlns:p14="http://schemas.microsoft.com/office/powerpoint/2010/main" val="27820724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Seguro hipotecario privado (PMI, por sus siglas en inglés)</a:t>
            </a:r>
          </a:p>
        </p:txBody>
      </p:sp>
      <p:sp>
        <p:nvSpPr>
          <p:cNvPr id="3" name="Content Placeholder 2"/>
          <p:cNvSpPr>
            <a:spLocks noGrp="1"/>
          </p:cNvSpPr>
          <p:nvPr>
            <p:ph idx="1"/>
          </p:nvPr>
        </p:nvSpPr>
        <p:spPr/>
        <p:txBody>
          <a:bodyPr>
            <a:normAutofit/>
          </a:bodyPr>
          <a:lstStyle/>
          <a:p>
            <a:pPr>
              <a:lnSpc>
                <a:spcPct val="100000"/>
              </a:lnSpc>
            </a:pPr>
            <a:r>
              <a:rPr lang="es-ES_tradnl" sz="3200" dirty="0"/>
              <a:t>El prestamista puede exigirle cuando su depósito sea inferior al 20 por ciento del precio de compra de la vivienda</a:t>
            </a:r>
          </a:p>
          <a:p>
            <a:pPr>
              <a:lnSpc>
                <a:spcPct val="100000"/>
              </a:lnSpc>
            </a:pPr>
            <a:r>
              <a:rPr lang="es-ES_tradnl" sz="3200" dirty="0"/>
              <a:t>Reduce el riesgo para el prestamista</a:t>
            </a:r>
          </a:p>
          <a:p>
            <a:pPr>
              <a:lnSpc>
                <a:spcPct val="100000"/>
              </a:lnSpc>
            </a:pPr>
            <a:r>
              <a:rPr lang="es-ES_tradnl" sz="3200" dirty="0"/>
              <a:t>Aumenta sus pagos mensuales</a:t>
            </a:r>
          </a:p>
          <a:p>
            <a:pPr marL="0" indent="0">
              <a:buNone/>
            </a:pPr>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t>28</a:t>
            </a:fld>
            <a:endParaRPr lang="en-US" dirty="0"/>
          </a:p>
        </p:txBody>
      </p:sp>
    </p:spTree>
    <p:extLst>
      <p:ext uri="{BB962C8B-B14F-4D97-AF65-F5344CB8AC3E}">
        <p14:creationId xmlns:p14="http://schemas.microsoft.com/office/powerpoint/2010/main" val="6589872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Otras características hipotecarias</a:t>
            </a:r>
          </a:p>
        </p:txBody>
      </p:sp>
      <p:sp>
        <p:nvSpPr>
          <p:cNvPr id="3" name="Content Placeholder 2"/>
          <p:cNvSpPr>
            <a:spLocks noGrp="1"/>
          </p:cNvSpPr>
          <p:nvPr>
            <p:ph idx="1"/>
          </p:nvPr>
        </p:nvSpPr>
        <p:spPr/>
        <p:txBody>
          <a:bodyPr>
            <a:normAutofit/>
          </a:bodyPr>
          <a:lstStyle/>
          <a:p>
            <a:r>
              <a:rPr lang="es-ES_tradnl" sz="3200" dirty="0"/>
              <a:t>Monto del préstamo</a:t>
            </a:r>
          </a:p>
          <a:p>
            <a:r>
              <a:rPr lang="es-ES_tradnl" sz="3200" dirty="0"/>
              <a:t>Tipo de tasa de interés</a:t>
            </a:r>
          </a:p>
          <a:p>
            <a:r>
              <a:rPr lang="es-ES_tradnl" sz="3200" dirty="0"/>
              <a:t>Plazo del préstamo</a:t>
            </a:r>
          </a:p>
          <a:p>
            <a:r>
              <a:rPr lang="es-ES_tradnl" sz="3200" dirty="0"/>
              <a:t>Costos iniciales que debe pagar al cierre</a:t>
            </a:r>
          </a:p>
        </p:txBody>
      </p:sp>
      <p:sp>
        <p:nvSpPr>
          <p:cNvPr id="6" name="Slide Number Placeholder 5"/>
          <p:cNvSpPr>
            <a:spLocks noGrp="1"/>
          </p:cNvSpPr>
          <p:nvPr>
            <p:ph type="sldNum" sz="quarter" idx="4"/>
          </p:nvPr>
        </p:nvSpPr>
        <p:spPr/>
        <p:txBody>
          <a:bodyPr/>
          <a:lstStyle/>
          <a:p>
            <a:fld id="{AF83BEB6-139A-B746-BC33-1F5B6187E651}" type="slidenum">
              <a:rPr lang="en-US" smtClean="0"/>
              <a:t>29</a:t>
            </a:fld>
            <a:endParaRPr lang="en-US" dirty="0"/>
          </a:p>
        </p:txBody>
      </p:sp>
    </p:spTree>
    <p:extLst>
      <p:ext uri="{BB962C8B-B14F-4D97-AF65-F5344CB8AC3E}">
        <p14:creationId xmlns:p14="http://schemas.microsoft.com/office/powerpoint/2010/main" val="1128219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s-ES_tradnl" dirty="0">
                <a:solidFill>
                  <a:srgbClr val="008000"/>
                </a:solidFill>
              </a:rPr>
              <a:t>Sección 1: Prepararse para ser dueño de su vivienda</a:t>
            </a:r>
            <a:endParaRPr lang="en-US" dirty="0"/>
          </a:p>
        </p:txBody>
      </p:sp>
      <p:sp>
        <p:nvSpPr>
          <p:cNvPr id="7" name="Content Placeholder 6"/>
          <p:cNvSpPr>
            <a:spLocks noGrp="1"/>
          </p:cNvSpPr>
          <p:nvPr>
            <p:ph sz="quarter" idx="12"/>
          </p:nvPr>
        </p:nvSpPr>
        <p:spPr/>
        <p:txBody>
          <a:bodyPr>
            <a:noAutofit/>
          </a:bodyPr>
          <a:lstStyle/>
          <a:p>
            <a:r>
              <a:rPr lang="es-ES_tradnl" dirty="0"/>
              <a:t>Sección 1</a:t>
            </a:r>
          </a:p>
        </p:txBody>
      </p:sp>
      <p:sp>
        <p:nvSpPr>
          <p:cNvPr id="3" name="Subtitle 2"/>
          <p:cNvSpPr>
            <a:spLocks noGrp="1"/>
          </p:cNvSpPr>
          <p:nvPr>
            <p:ph type="body" sz="quarter" idx="11"/>
          </p:nvPr>
        </p:nvSpPr>
        <p:spPr/>
        <p:txBody>
          <a:bodyPr>
            <a:normAutofit/>
          </a:bodyPr>
          <a:lstStyle/>
          <a:p>
            <a:r>
              <a:rPr lang="es-ES_tradnl" dirty="0"/>
              <a:t>Prepararse para ser dueño de su vivienda</a:t>
            </a:r>
          </a:p>
        </p:txBody>
      </p:sp>
      <p:sp>
        <p:nvSpPr>
          <p:cNvPr id="8" name="Rectangle 7"/>
          <p:cNvSpPr/>
          <p:nvPr/>
        </p:nvSpPr>
        <p:spPr>
          <a:xfrm>
            <a:off x="458108" y="3607182"/>
            <a:ext cx="2622107"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_tradnl" dirty="0"/>
              <a:t>Consulte la pág. 3 de su Guía del participante</a:t>
            </a:r>
            <a:endParaRPr lang="en-US" dirty="0"/>
          </a:p>
        </p:txBody>
      </p:sp>
      <p:pic>
        <p:nvPicPr>
          <p:cNvPr id="2" name="Picture 1" descr="hombre con una niña pequeña en su regazo. Él está mirando papeles en el escritorio y ella está mirando una calculadora.&#10;"/>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883440" y="586158"/>
            <a:ext cx="5250560" cy="5029200"/>
          </a:xfrm>
          <a:prstGeom prst="rect">
            <a:avLst/>
          </a:prstGeom>
        </p:spPr>
      </p:pic>
      <p:sp>
        <p:nvSpPr>
          <p:cNvPr id="6" name="Slide Number Placeholder 5"/>
          <p:cNvSpPr>
            <a:spLocks noGrp="1"/>
          </p:cNvSpPr>
          <p:nvPr>
            <p:ph type="sldNum" sz="quarter" idx="4"/>
          </p:nvPr>
        </p:nvSpPr>
        <p:spPr/>
        <p:txBody>
          <a:bodyPr/>
          <a:lstStyle/>
          <a:p>
            <a:fld id="{AF83BEB6-139A-B746-BC33-1F5B6187E651}" type="slidenum">
              <a:rPr lang="en-US" smtClean="0"/>
              <a:t>3</a:t>
            </a:fld>
            <a:endParaRPr lang="en-US" dirty="0"/>
          </a:p>
        </p:txBody>
      </p:sp>
    </p:spTree>
    <p:extLst>
      <p:ext uri="{BB962C8B-B14F-4D97-AF65-F5344CB8AC3E}">
        <p14:creationId xmlns:p14="http://schemas.microsoft.com/office/powerpoint/2010/main" val="30892715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ES_tradnl" dirty="0"/>
              <a:t>Dos formas comunes de</a:t>
            </a:r>
            <a:r>
              <a:rPr lang="en-US" dirty="0"/>
              <a:t/>
            </a:r>
            <a:br>
              <a:rPr lang="en-US" dirty="0"/>
            </a:br>
            <a:r>
              <a:rPr lang="es-ES_tradnl" dirty="0"/>
              <a:t>Pagar impuestos y seguro</a:t>
            </a:r>
          </a:p>
        </p:txBody>
      </p:sp>
      <p:sp>
        <p:nvSpPr>
          <p:cNvPr id="3" name="Content Placeholder 2"/>
          <p:cNvSpPr>
            <a:spLocks noGrp="1"/>
          </p:cNvSpPr>
          <p:nvPr>
            <p:ph idx="1"/>
          </p:nvPr>
        </p:nvSpPr>
        <p:spPr/>
        <p:txBody>
          <a:bodyPr>
            <a:normAutofit/>
          </a:bodyPr>
          <a:lstStyle/>
          <a:p>
            <a:pPr>
              <a:lnSpc>
                <a:spcPct val="100000"/>
              </a:lnSpc>
              <a:spcAft>
                <a:spcPts val="0"/>
              </a:spcAft>
            </a:pPr>
            <a:r>
              <a:rPr lang="es-ES_tradnl" sz="3200" dirty="0"/>
              <a:t>Páguelos como parte de su pago mensual de hipoteca</a:t>
            </a:r>
          </a:p>
          <a:p>
            <a:pPr lvl="1">
              <a:lnSpc>
                <a:spcPct val="100000"/>
              </a:lnSpc>
              <a:buFont typeface="Arial"/>
              <a:buChar char="•"/>
            </a:pPr>
            <a:r>
              <a:rPr lang="es-ES_tradnl" sz="2800" dirty="0"/>
              <a:t>Cuenta de depósito en garantía</a:t>
            </a:r>
          </a:p>
          <a:p>
            <a:pPr lvl="1">
              <a:lnSpc>
                <a:spcPct val="100000"/>
              </a:lnSpc>
              <a:buFont typeface="Arial"/>
              <a:buChar char="•"/>
            </a:pPr>
            <a:r>
              <a:rPr lang="es-ES_tradnl" sz="2800" dirty="0"/>
              <a:t>Puede ser requerido por el prestamista</a:t>
            </a:r>
          </a:p>
          <a:p>
            <a:pPr lvl="0">
              <a:lnSpc>
                <a:spcPct val="100000"/>
              </a:lnSpc>
              <a:spcBef>
                <a:spcPts val="2376"/>
              </a:spcBef>
              <a:spcAft>
                <a:spcPts val="0"/>
              </a:spcAft>
            </a:pPr>
            <a:r>
              <a:rPr lang="es-ES_tradnl" sz="3200" dirty="0"/>
              <a:t>Páguelos usted mismo directamente</a:t>
            </a:r>
          </a:p>
          <a:p>
            <a:pPr lvl="1">
              <a:lnSpc>
                <a:spcPct val="100000"/>
              </a:lnSpc>
              <a:buFont typeface="Arial"/>
              <a:buChar char="•"/>
            </a:pPr>
            <a:r>
              <a:rPr lang="es-ES_tradnl" sz="2800" dirty="0"/>
              <a:t>No tan común</a:t>
            </a:r>
          </a:p>
        </p:txBody>
      </p:sp>
      <p:sp>
        <p:nvSpPr>
          <p:cNvPr id="6" name="Slide Number Placeholder 5"/>
          <p:cNvSpPr>
            <a:spLocks noGrp="1"/>
          </p:cNvSpPr>
          <p:nvPr>
            <p:ph type="sldNum" sz="quarter" idx="4"/>
          </p:nvPr>
        </p:nvSpPr>
        <p:spPr/>
        <p:txBody>
          <a:bodyPr/>
          <a:lstStyle/>
          <a:p>
            <a:fld id="{AF83BEB6-139A-B746-BC33-1F5B6187E651}" type="slidenum">
              <a:rPr lang="en-US" smtClean="0"/>
              <a:t>30</a:t>
            </a:fld>
            <a:endParaRPr lang="en-US" dirty="0"/>
          </a:p>
        </p:txBody>
      </p:sp>
    </p:spTree>
    <p:extLst>
      <p:ext uri="{BB962C8B-B14F-4D97-AF65-F5344CB8AC3E}">
        <p14:creationId xmlns:p14="http://schemas.microsoft.com/office/powerpoint/2010/main" val="2538765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Tipos principales de préstamos hipotecarios</a:t>
            </a:r>
          </a:p>
        </p:txBody>
      </p:sp>
      <p:sp>
        <p:nvSpPr>
          <p:cNvPr id="3" name="Content Placeholder 2"/>
          <p:cNvSpPr>
            <a:spLocks noGrp="1"/>
          </p:cNvSpPr>
          <p:nvPr>
            <p:ph idx="1"/>
          </p:nvPr>
        </p:nvSpPr>
        <p:spPr/>
        <p:txBody>
          <a:bodyPr>
            <a:normAutofit/>
          </a:bodyPr>
          <a:lstStyle/>
          <a:p>
            <a:r>
              <a:rPr lang="es-ES_tradnl" sz="3200" dirty="0"/>
              <a:t>Hipotecas de tasa fija</a:t>
            </a:r>
          </a:p>
          <a:p>
            <a:r>
              <a:rPr lang="es-ES_tradnl" sz="3200" dirty="0"/>
              <a:t>Hipotecas de tasa ajustable (ARM, por sus siglas en inglés)</a:t>
            </a:r>
          </a:p>
        </p:txBody>
      </p:sp>
      <p:sp>
        <p:nvSpPr>
          <p:cNvPr id="6" name="Slide Number Placeholder 5"/>
          <p:cNvSpPr>
            <a:spLocks noGrp="1"/>
          </p:cNvSpPr>
          <p:nvPr>
            <p:ph type="sldNum" sz="quarter" idx="4"/>
          </p:nvPr>
        </p:nvSpPr>
        <p:spPr/>
        <p:txBody>
          <a:bodyPr/>
          <a:lstStyle/>
          <a:p>
            <a:fld id="{AF83BEB6-139A-B746-BC33-1F5B6187E651}" type="slidenum">
              <a:rPr lang="en-US" smtClean="0"/>
              <a:t>31</a:t>
            </a:fld>
            <a:endParaRPr lang="en-US" dirty="0"/>
          </a:p>
        </p:txBody>
      </p:sp>
    </p:spTree>
    <p:extLst>
      <p:ext uri="{BB962C8B-B14F-4D97-AF65-F5344CB8AC3E}">
        <p14:creationId xmlns:p14="http://schemas.microsoft.com/office/powerpoint/2010/main" val="42903591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Hipoteca de tasa fija</a:t>
            </a:r>
          </a:p>
        </p:txBody>
      </p:sp>
      <p:sp>
        <p:nvSpPr>
          <p:cNvPr id="3" name="Content Placeholder 2"/>
          <p:cNvSpPr>
            <a:spLocks noGrp="1"/>
          </p:cNvSpPr>
          <p:nvPr>
            <p:ph idx="1"/>
          </p:nvPr>
        </p:nvSpPr>
        <p:spPr>
          <a:xfrm>
            <a:off x="457200" y="1600200"/>
            <a:ext cx="8229600" cy="4870938"/>
          </a:xfrm>
        </p:spPr>
        <p:txBody>
          <a:bodyPr>
            <a:normAutofit/>
          </a:bodyPr>
          <a:lstStyle/>
          <a:p>
            <a:pPr lvl="0">
              <a:lnSpc>
                <a:spcPct val="120000"/>
              </a:lnSpc>
              <a:spcBef>
                <a:spcPts val="768"/>
              </a:spcBef>
              <a:spcAft>
                <a:spcPts val="600"/>
              </a:spcAft>
            </a:pPr>
            <a:r>
              <a:rPr lang="es-ES_tradnl" sz="3200" dirty="0"/>
              <a:t>La tasa de interés no cambia</a:t>
            </a:r>
          </a:p>
          <a:p>
            <a:pPr lvl="0">
              <a:lnSpc>
                <a:spcPct val="120000"/>
              </a:lnSpc>
              <a:spcBef>
                <a:spcPts val="768"/>
              </a:spcBef>
              <a:spcAft>
                <a:spcPts val="600"/>
              </a:spcAft>
            </a:pPr>
            <a:r>
              <a:rPr lang="es-ES_tradnl" sz="3200" dirty="0"/>
              <a:t>Pague la misma cantidad cada mes</a:t>
            </a:r>
          </a:p>
          <a:p>
            <a:pPr lvl="1">
              <a:lnSpc>
                <a:spcPct val="120000"/>
              </a:lnSpc>
              <a:spcBef>
                <a:spcPts val="768"/>
              </a:spcBef>
              <a:spcAft>
                <a:spcPts val="600"/>
              </a:spcAft>
              <a:buFont typeface="Arial"/>
              <a:buChar char="•"/>
            </a:pPr>
            <a:r>
              <a:rPr lang="es-ES_tradnl" sz="2800" dirty="0"/>
              <a:t>A menos que los impuestos o el seguro de la cuenta de depósito en garantía cambien</a:t>
            </a:r>
          </a:p>
          <a:p>
            <a:pPr lvl="0">
              <a:lnSpc>
                <a:spcPct val="120000"/>
              </a:lnSpc>
              <a:spcBef>
                <a:spcPts val="2400"/>
              </a:spcBef>
              <a:spcAft>
                <a:spcPts val="0"/>
              </a:spcAft>
            </a:pPr>
            <a:r>
              <a:rPr lang="es-ES_tradnl" sz="3200" dirty="0"/>
              <a:t>Puede ser una buena opción si:</a:t>
            </a:r>
          </a:p>
          <a:p>
            <a:pPr lvl="1">
              <a:lnSpc>
                <a:spcPct val="120000"/>
              </a:lnSpc>
              <a:spcBef>
                <a:spcPts val="768"/>
              </a:spcBef>
              <a:buFont typeface="Arial"/>
              <a:buChar char="•"/>
            </a:pPr>
            <a:r>
              <a:rPr lang="es-ES_tradnl" sz="2800" dirty="0"/>
              <a:t>Las tasas de interés son bajas</a:t>
            </a:r>
          </a:p>
          <a:p>
            <a:pPr lvl="1">
              <a:lnSpc>
                <a:spcPct val="120000"/>
              </a:lnSpc>
              <a:spcBef>
                <a:spcPts val="768"/>
              </a:spcBef>
              <a:buFont typeface="Arial"/>
              <a:buChar char="•"/>
            </a:pPr>
            <a:r>
              <a:rPr lang="es-ES_tradnl" sz="2800" dirty="0"/>
              <a:t>Planea mantener la hipoteca por mucho tiempo</a:t>
            </a:r>
          </a:p>
        </p:txBody>
      </p:sp>
      <p:sp>
        <p:nvSpPr>
          <p:cNvPr id="6" name="Slide Number Placeholder 5"/>
          <p:cNvSpPr>
            <a:spLocks noGrp="1"/>
          </p:cNvSpPr>
          <p:nvPr>
            <p:ph type="sldNum" sz="quarter" idx="4"/>
          </p:nvPr>
        </p:nvSpPr>
        <p:spPr/>
        <p:txBody>
          <a:bodyPr/>
          <a:lstStyle/>
          <a:p>
            <a:fld id="{AF83BEB6-139A-B746-BC33-1F5B6187E651}" type="slidenum">
              <a:rPr lang="en-US" smtClean="0"/>
              <a:t>32</a:t>
            </a:fld>
            <a:endParaRPr lang="en-US" dirty="0"/>
          </a:p>
        </p:txBody>
      </p:sp>
    </p:spTree>
    <p:extLst>
      <p:ext uri="{BB962C8B-B14F-4D97-AF65-F5344CB8AC3E}">
        <p14:creationId xmlns:p14="http://schemas.microsoft.com/office/powerpoint/2010/main" val="23752666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Hipoteca de tasa ajustable</a:t>
            </a:r>
          </a:p>
        </p:txBody>
      </p:sp>
      <p:sp>
        <p:nvSpPr>
          <p:cNvPr id="3" name="Content Placeholder 2"/>
          <p:cNvSpPr>
            <a:spLocks noGrp="1"/>
          </p:cNvSpPr>
          <p:nvPr>
            <p:ph idx="1"/>
          </p:nvPr>
        </p:nvSpPr>
        <p:spPr>
          <a:xfrm>
            <a:off x="457200" y="1312815"/>
            <a:ext cx="8229600" cy="4847492"/>
          </a:xfrm>
        </p:spPr>
        <p:txBody>
          <a:bodyPr>
            <a:normAutofit fontScale="92500" lnSpcReduction="10000"/>
          </a:bodyPr>
          <a:lstStyle/>
          <a:p>
            <a:pPr lvl="0">
              <a:lnSpc>
                <a:spcPct val="120000"/>
              </a:lnSpc>
              <a:spcBef>
                <a:spcPts val="768"/>
              </a:spcBef>
            </a:pPr>
            <a:r>
              <a:rPr lang="es-ES_tradnl" sz="3200" dirty="0"/>
              <a:t>La tasa de interés puede comenzar por debajo de la tasa fija</a:t>
            </a:r>
          </a:p>
          <a:p>
            <a:pPr lvl="0">
              <a:lnSpc>
                <a:spcPct val="120000"/>
              </a:lnSpc>
              <a:spcBef>
                <a:spcPts val="768"/>
              </a:spcBef>
            </a:pPr>
            <a:r>
              <a:rPr lang="es-ES_tradnl" sz="3200" dirty="0"/>
              <a:t>Se ajusta en fechas predeterminadas o vinculadas a un índice</a:t>
            </a:r>
          </a:p>
          <a:p>
            <a:pPr lvl="0">
              <a:lnSpc>
                <a:spcPct val="120000"/>
              </a:lnSpc>
              <a:spcBef>
                <a:spcPts val="768"/>
              </a:spcBef>
              <a:spcAft>
                <a:spcPts val="0"/>
              </a:spcAft>
            </a:pPr>
            <a:r>
              <a:rPr lang="es-ES_tradnl" sz="3200" dirty="0"/>
              <a:t>Puede ser una buena opción si:</a:t>
            </a:r>
          </a:p>
          <a:p>
            <a:pPr lvl="1">
              <a:lnSpc>
                <a:spcPct val="120000"/>
              </a:lnSpc>
              <a:spcBef>
                <a:spcPts val="768"/>
              </a:spcBef>
              <a:buFont typeface="Arial"/>
              <a:buChar char="•"/>
            </a:pPr>
            <a:r>
              <a:rPr lang="es-ES_tradnl" sz="2600" dirty="0"/>
              <a:t>Planea mantener la hipoteca por corto tiempo</a:t>
            </a:r>
          </a:p>
          <a:p>
            <a:pPr lvl="1">
              <a:lnSpc>
                <a:spcPct val="120000"/>
              </a:lnSpc>
              <a:spcBef>
                <a:spcPts val="768"/>
              </a:spcBef>
              <a:buFont typeface="Arial"/>
              <a:buChar char="•"/>
            </a:pPr>
            <a:r>
              <a:rPr lang="es-ES_tradnl" sz="2600" dirty="0"/>
              <a:t>Puede permitirse pagar más intereses si las tasas aumentan y no puede refinanciar con una tasa más baja</a:t>
            </a:r>
          </a:p>
        </p:txBody>
      </p:sp>
      <p:sp>
        <p:nvSpPr>
          <p:cNvPr id="6" name="Slide Number Placeholder 5"/>
          <p:cNvSpPr>
            <a:spLocks noGrp="1"/>
          </p:cNvSpPr>
          <p:nvPr>
            <p:ph type="sldNum" sz="quarter" idx="4"/>
          </p:nvPr>
        </p:nvSpPr>
        <p:spPr/>
        <p:txBody>
          <a:bodyPr/>
          <a:lstStyle/>
          <a:p>
            <a:fld id="{AF83BEB6-139A-B746-BC33-1F5B6187E651}" type="slidenum">
              <a:rPr lang="en-US" smtClean="0"/>
              <a:t>33</a:t>
            </a:fld>
            <a:endParaRPr lang="en-US" dirty="0"/>
          </a:p>
        </p:txBody>
      </p:sp>
    </p:spTree>
    <p:extLst>
      <p:ext uri="{BB962C8B-B14F-4D97-AF65-F5344CB8AC3E}">
        <p14:creationId xmlns:p14="http://schemas.microsoft.com/office/powerpoint/2010/main" val="33156681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Fijación de la tasa</a:t>
            </a:r>
          </a:p>
        </p:txBody>
      </p:sp>
      <p:sp>
        <p:nvSpPr>
          <p:cNvPr id="3" name="Content Placeholder 2"/>
          <p:cNvSpPr>
            <a:spLocks noGrp="1"/>
          </p:cNvSpPr>
          <p:nvPr>
            <p:ph idx="1"/>
          </p:nvPr>
        </p:nvSpPr>
        <p:spPr>
          <a:xfrm>
            <a:off x="548639" y="1456075"/>
            <a:ext cx="7712574" cy="4701440"/>
          </a:xfrm>
        </p:spPr>
        <p:txBody>
          <a:bodyPr>
            <a:normAutofit fontScale="85000" lnSpcReduction="20000"/>
          </a:bodyPr>
          <a:lstStyle/>
          <a:p>
            <a:r>
              <a:rPr lang="es-ES_tradnl" sz="3200" dirty="0"/>
              <a:t>Las tasas de interés hipotecarias pueden cambiar diariamente y a veces por hora</a:t>
            </a:r>
          </a:p>
          <a:p>
            <a:r>
              <a:rPr lang="es-ES_tradnl" sz="3200" dirty="0"/>
              <a:t>La fijación de la tasa </a:t>
            </a:r>
            <a:br>
              <a:rPr lang="es-ES_tradnl" sz="3200" dirty="0"/>
            </a:br>
            <a:r>
              <a:rPr lang="es-ES_tradnl" sz="3200" dirty="0"/>
              <a:t>significa que la tasa de </a:t>
            </a:r>
            <a:br>
              <a:rPr lang="es-ES_tradnl" sz="3200" dirty="0"/>
            </a:br>
            <a:r>
              <a:rPr lang="es-ES_tradnl" sz="3200" dirty="0"/>
              <a:t>interés no cambiará </a:t>
            </a:r>
            <a:br>
              <a:rPr lang="es-ES_tradnl" sz="3200" dirty="0"/>
            </a:br>
            <a:r>
              <a:rPr lang="es-ES_tradnl" sz="3200" dirty="0"/>
              <a:t>durante el período de </a:t>
            </a:r>
            <a:br>
              <a:rPr lang="es-ES_tradnl" sz="3200" dirty="0"/>
            </a:br>
            <a:r>
              <a:rPr lang="es-ES_tradnl" sz="3200" dirty="0"/>
              <a:t>fijación de la tasa</a:t>
            </a:r>
          </a:p>
          <a:p>
            <a:r>
              <a:rPr lang="es-ES_tradnl" sz="3200" dirty="0"/>
              <a:t>Los períodos de fijación de </a:t>
            </a:r>
            <a:br>
              <a:rPr lang="es-ES_tradnl" sz="3200" dirty="0"/>
            </a:br>
            <a:r>
              <a:rPr lang="es-ES_tradnl" sz="3200" dirty="0"/>
              <a:t>la tasa pueden ser de 30, </a:t>
            </a:r>
            <a:br>
              <a:rPr lang="es-ES_tradnl" sz="3200" dirty="0"/>
            </a:br>
            <a:r>
              <a:rPr lang="es-ES_tradnl" sz="3200" dirty="0"/>
              <a:t>45 o 60 días, y a veces más </a:t>
            </a:r>
            <a:br>
              <a:rPr lang="es-ES_tradnl" sz="3200" dirty="0"/>
            </a:br>
            <a:r>
              <a:rPr lang="es-ES_tradnl" sz="3200" dirty="0"/>
              <a:t>largos</a:t>
            </a:r>
          </a:p>
          <a:p>
            <a:endParaRPr lang="en-US" sz="3200" dirty="0"/>
          </a:p>
        </p:txBody>
      </p:sp>
      <p:pic>
        <p:nvPicPr>
          <p:cNvPr id="4" name="Picture 3" descr="Mano de una persona que sostiene una llave iluminada que está en la ranura de una puerta.&#10;">
            <a:extLst>
              <a:ext uri="{FF2B5EF4-FFF2-40B4-BE49-F238E27FC236}">
                <a16:creationId xmlns:a16="http://schemas.microsoft.com/office/drawing/2014/main" id="{76B2D0D9-BB30-4BE2-BC0C-9C82B4E76C7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730241" y="2892551"/>
            <a:ext cx="2865120" cy="2697163"/>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t>34</a:t>
            </a:fld>
            <a:endParaRPr lang="en-US" dirty="0"/>
          </a:p>
        </p:txBody>
      </p:sp>
    </p:spTree>
    <p:extLst>
      <p:ext uri="{BB962C8B-B14F-4D97-AF65-F5344CB8AC3E}">
        <p14:creationId xmlns:p14="http://schemas.microsoft.com/office/powerpoint/2010/main" val="39610633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llete de 100 dólares en forma de globo aerostático.&#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7682" y="249725"/>
            <a:ext cx="4317568" cy="5748739"/>
          </a:xfrm>
          <a:prstGeom prst="rect">
            <a:avLst/>
          </a:prstGeom>
        </p:spPr>
      </p:pic>
      <p:sp>
        <p:nvSpPr>
          <p:cNvPr id="2" name="Title 1"/>
          <p:cNvSpPr>
            <a:spLocks noGrp="1"/>
          </p:cNvSpPr>
          <p:nvPr>
            <p:ph type="title"/>
          </p:nvPr>
        </p:nvSpPr>
        <p:spPr/>
        <p:txBody>
          <a:bodyPr/>
          <a:lstStyle/>
          <a:p>
            <a:r>
              <a:rPr lang="es-ES_tradnl" dirty="0"/>
              <a:t>Pago global</a:t>
            </a:r>
          </a:p>
        </p:txBody>
      </p:sp>
      <p:sp>
        <p:nvSpPr>
          <p:cNvPr id="3" name="Content Placeholder 2"/>
          <p:cNvSpPr>
            <a:spLocks noGrp="1"/>
          </p:cNvSpPr>
          <p:nvPr>
            <p:ph idx="1"/>
          </p:nvPr>
        </p:nvSpPr>
        <p:spPr>
          <a:xfrm>
            <a:off x="577986" y="1424723"/>
            <a:ext cx="3908670" cy="4701440"/>
          </a:xfrm>
        </p:spPr>
        <p:txBody>
          <a:bodyPr>
            <a:normAutofit/>
          </a:bodyPr>
          <a:lstStyle/>
          <a:p>
            <a:r>
              <a:rPr lang="es-ES_tradnl" sz="3200" dirty="0"/>
              <a:t>Pago único más grande de lo habitual al final del plazo del préstamo</a:t>
            </a:r>
          </a:p>
          <a:p>
            <a:endParaRPr lang="en-US" sz="3200" dirty="0"/>
          </a:p>
        </p:txBody>
      </p:sp>
      <p:sp>
        <p:nvSpPr>
          <p:cNvPr id="8" name="Slide Number Placeholder 7"/>
          <p:cNvSpPr>
            <a:spLocks noGrp="1"/>
          </p:cNvSpPr>
          <p:nvPr>
            <p:ph type="sldNum" sz="quarter" idx="4"/>
          </p:nvPr>
        </p:nvSpPr>
        <p:spPr/>
        <p:txBody>
          <a:bodyPr/>
          <a:lstStyle/>
          <a:p>
            <a:fld id="{AF83BEB6-139A-B746-BC33-1F5B6187E651}" type="slidenum">
              <a:rPr lang="en-US" smtClean="0"/>
              <a:t>35</a:t>
            </a:fld>
            <a:endParaRPr lang="en-US" dirty="0"/>
          </a:p>
        </p:txBody>
      </p:sp>
    </p:spTree>
    <p:extLst>
      <p:ext uri="{BB962C8B-B14F-4D97-AF65-F5344CB8AC3E}">
        <p14:creationId xmlns:p14="http://schemas.microsoft.com/office/powerpoint/2010/main" val="6434015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Hipoteca convencional</a:t>
            </a:r>
          </a:p>
        </p:txBody>
      </p:sp>
      <p:sp>
        <p:nvSpPr>
          <p:cNvPr id="3" name="Content Placeholder 2"/>
          <p:cNvSpPr>
            <a:spLocks noGrp="1"/>
          </p:cNvSpPr>
          <p:nvPr>
            <p:ph idx="1"/>
          </p:nvPr>
        </p:nvSpPr>
        <p:spPr/>
        <p:txBody>
          <a:bodyPr>
            <a:noAutofit/>
          </a:bodyPr>
          <a:lstStyle/>
          <a:p>
            <a:pPr lvl="0">
              <a:spcAft>
                <a:spcPts val="0"/>
              </a:spcAft>
            </a:pPr>
            <a:r>
              <a:rPr lang="es-ES_tradnl" sz="3200" dirty="0"/>
              <a:t>Generalmente necesitas:</a:t>
            </a:r>
          </a:p>
          <a:p>
            <a:pPr lvl="1">
              <a:spcAft>
                <a:spcPts val="1200"/>
              </a:spcAft>
              <a:buFont typeface="Arial"/>
              <a:buChar char="•"/>
            </a:pPr>
            <a:r>
              <a:rPr lang="es-ES_tradnl" sz="2800" dirty="0"/>
              <a:t>Un historial crediticio que los prestamistas consideran bueno</a:t>
            </a:r>
          </a:p>
          <a:p>
            <a:pPr lvl="1">
              <a:spcAft>
                <a:spcPts val="1200"/>
              </a:spcAft>
              <a:buFont typeface="Arial"/>
              <a:buChar char="•"/>
            </a:pPr>
            <a:r>
              <a:rPr lang="es-ES_tradnl" sz="2800" dirty="0"/>
              <a:t>Ingresos regulares</a:t>
            </a:r>
          </a:p>
          <a:p>
            <a:pPr lvl="1">
              <a:spcAft>
                <a:spcPts val="1200"/>
              </a:spcAft>
              <a:buFont typeface="Arial"/>
              <a:buChar char="•"/>
            </a:pPr>
            <a:r>
              <a:rPr lang="es-ES_tradnl" sz="2800" dirty="0"/>
              <a:t>Relación entre la deuda y los ingresos dentro de límites aceptables</a:t>
            </a:r>
          </a:p>
          <a:p>
            <a:pPr lvl="1">
              <a:spcAft>
                <a:spcPts val="1200"/>
              </a:spcAft>
              <a:buFont typeface="Arial"/>
              <a:buChar char="•"/>
            </a:pPr>
            <a:r>
              <a:rPr lang="es-ES_tradnl" sz="2800" dirty="0"/>
              <a:t>Depósito</a:t>
            </a:r>
          </a:p>
        </p:txBody>
      </p:sp>
      <p:sp>
        <p:nvSpPr>
          <p:cNvPr id="6" name="Slide Number Placeholder 5"/>
          <p:cNvSpPr>
            <a:spLocks noGrp="1"/>
          </p:cNvSpPr>
          <p:nvPr>
            <p:ph type="sldNum" sz="quarter" idx="4"/>
          </p:nvPr>
        </p:nvSpPr>
        <p:spPr/>
        <p:txBody>
          <a:bodyPr/>
          <a:lstStyle/>
          <a:p>
            <a:fld id="{AF83BEB6-139A-B746-BC33-1F5B6187E651}" type="slidenum">
              <a:rPr lang="en-US" smtClean="0"/>
              <a:t>36</a:t>
            </a:fld>
            <a:endParaRPr lang="en-US" dirty="0"/>
          </a:p>
        </p:txBody>
      </p:sp>
    </p:spTree>
    <p:extLst>
      <p:ext uri="{BB962C8B-B14F-4D97-AF65-F5344CB8AC3E}">
        <p14:creationId xmlns:p14="http://schemas.microsoft.com/office/powerpoint/2010/main" val="4918876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869328" cy="881682"/>
          </a:xfrm>
        </p:spPr>
        <p:txBody>
          <a:bodyPr/>
          <a:lstStyle/>
          <a:p>
            <a:r>
              <a:rPr lang="es-ES_tradnl" dirty="0"/>
              <a:t>Préstamo Jumbo y Segundas Hipotecas</a:t>
            </a:r>
          </a:p>
        </p:txBody>
      </p:sp>
      <p:sp>
        <p:nvSpPr>
          <p:cNvPr id="3" name="Content Placeholder 2"/>
          <p:cNvSpPr>
            <a:spLocks noGrp="1"/>
          </p:cNvSpPr>
          <p:nvPr>
            <p:ph idx="1"/>
          </p:nvPr>
        </p:nvSpPr>
        <p:spPr>
          <a:xfrm>
            <a:off x="577986" y="1424723"/>
            <a:ext cx="7499214" cy="4646893"/>
          </a:xfrm>
        </p:spPr>
        <p:txBody>
          <a:bodyPr>
            <a:noAutofit/>
          </a:bodyPr>
          <a:lstStyle/>
          <a:p>
            <a:pPr lvl="0">
              <a:spcAft>
                <a:spcPts val="0"/>
              </a:spcAft>
            </a:pPr>
            <a:r>
              <a:rPr lang="es-ES_tradnl" sz="3200" dirty="0"/>
              <a:t>"Préstamo Jumbo"</a:t>
            </a:r>
          </a:p>
          <a:p>
            <a:pPr lvl="1">
              <a:buFont typeface="Arial"/>
              <a:buChar char="•"/>
            </a:pPr>
            <a:r>
              <a:rPr lang="es-ES_tradnl" sz="2800" dirty="0"/>
              <a:t>Hipoteca por encima de cierta cantidad de dinero</a:t>
            </a:r>
          </a:p>
          <a:p>
            <a:pPr lvl="1">
              <a:buFont typeface="Arial"/>
              <a:buChar char="•"/>
            </a:pPr>
            <a:r>
              <a:rPr lang="es-ES_tradnl" sz="2800" dirty="0"/>
              <a:t>Para viviendas relativamente caras o en un área de alto costo</a:t>
            </a:r>
          </a:p>
          <a:p>
            <a:pPr lvl="0">
              <a:spcBef>
                <a:spcPts val="1800"/>
              </a:spcBef>
              <a:spcAft>
                <a:spcPts val="0"/>
              </a:spcAft>
            </a:pPr>
            <a:r>
              <a:rPr lang="es-ES_tradnl" sz="3200" dirty="0"/>
              <a:t>"Segunda hipoteca"</a:t>
            </a:r>
          </a:p>
          <a:p>
            <a:pPr lvl="1">
              <a:buFont typeface="Arial"/>
              <a:buChar char="•"/>
            </a:pPr>
            <a:r>
              <a:rPr lang="es-ES_tradnl" sz="2800" dirty="0"/>
              <a:t>Para proporcionar financiación adicional más allá de la primera hipoteca</a:t>
            </a:r>
          </a:p>
        </p:txBody>
      </p:sp>
      <p:sp>
        <p:nvSpPr>
          <p:cNvPr id="6" name="Slide Number Placeholder 5"/>
          <p:cNvSpPr>
            <a:spLocks noGrp="1"/>
          </p:cNvSpPr>
          <p:nvPr>
            <p:ph type="sldNum" sz="quarter" idx="4"/>
          </p:nvPr>
        </p:nvSpPr>
        <p:spPr/>
        <p:txBody>
          <a:bodyPr/>
          <a:lstStyle/>
          <a:p>
            <a:fld id="{AF83BEB6-139A-B746-BC33-1F5B6187E651}" type="slidenum">
              <a:rPr lang="en-US" smtClean="0"/>
              <a:t>37</a:t>
            </a:fld>
            <a:endParaRPr lang="en-US" dirty="0"/>
          </a:p>
        </p:txBody>
      </p:sp>
    </p:spTree>
    <p:extLst>
      <p:ext uri="{BB962C8B-B14F-4D97-AF65-F5344CB8AC3E}">
        <p14:creationId xmlns:p14="http://schemas.microsoft.com/office/powerpoint/2010/main" val="37425892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982540" cy="881682"/>
          </a:xfrm>
        </p:spPr>
        <p:txBody>
          <a:bodyPr>
            <a:noAutofit/>
          </a:bodyPr>
          <a:lstStyle/>
          <a:p>
            <a:r>
              <a:rPr lang="es-ES_tradnl" dirty="0"/>
              <a:t>Préstamos garantizados por el gobierno</a:t>
            </a:r>
          </a:p>
        </p:txBody>
      </p:sp>
      <p:sp>
        <p:nvSpPr>
          <p:cNvPr id="5" name="Content Placeholder 4"/>
          <p:cNvSpPr>
            <a:spLocks noGrp="1"/>
          </p:cNvSpPr>
          <p:nvPr>
            <p:ph idx="1"/>
          </p:nvPr>
        </p:nvSpPr>
        <p:spPr/>
        <p:txBody>
          <a:bodyPr>
            <a:normAutofit fontScale="85000" lnSpcReduction="10000"/>
          </a:bodyPr>
          <a:lstStyle/>
          <a:p>
            <a:pPr>
              <a:spcAft>
                <a:spcPts val="3000"/>
              </a:spcAft>
            </a:pPr>
            <a:r>
              <a:rPr lang="es-ES_tradnl" sz="3200" dirty="0"/>
              <a:t>Administración de Vivienda Federal (FHA, por sus siglas en inglés)</a:t>
            </a:r>
          </a:p>
          <a:p>
            <a:pPr>
              <a:spcAft>
                <a:spcPts val="3000"/>
              </a:spcAft>
            </a:pPr>
            <a:r>
              <a:rPr lang="es-ES_tradnl" sz="3200" dirty="0"/>
              <a:t>Departamento de Agricultura de los Estados Unidos (USDA, por sus siglas en inglés)</a:t>
            </a:r>
          </a:p>
          <a:p>
            <a:pPr>
              <a:spcAft>
                <a:spcPts val="3000"/>
              </a:spcAft>
            </a:pPr>
            <a:r>
              <a:rPr lang="es-ES_tradnl" sz="3200" dirty="0"/>
              <a:t>Departamento de Asuntos de Veteranos (VA, por sus siglas en inglés)</a:t>
            </a:r>
          </a:p>
          <a:p>
            <a:pPr>
              <a:spcAft>
                <a:spcPts val="3000"/>
              </a:spcAft>
            </a:pPr>
            <a:r>
              <a:rPr lang="es-ES_tradnl" sz="3200" dirty="0"/>
              <a:t>Departamento de Vivienda y Desarrollo Urbano de EE.UU. (HUD, por sus siglas en inglés)</a:t>
            </a:r>
          </a:p>
        </p:txBody>
      </p:sp>
      <p:sp>
        <p:nvSpPr>
          <p:cNvPr id="6" name="Slide Number Placeholder 5"/>
          <p:cNvSpPr>
            <a:spLocks noGrp="1"/>
          </p:cNvSpPr>
          <p:nvPr>
            <p:ph type="sldNum" sz="quarter" idx="4"/>
          </p:nvPr>
        </p:nvSpPr>
        <p:spPr/>
        <p:txBody>
          <a:bodyPr/>
          <a:lstStyle/>
          <a:p>
            <a:fld id="{AF83BEB6-139A-B746-BC33-1F5B6187E651}" type="slidenum">
              <a:rPr lang="en-US" smtClean="0"/>
              <a:t>38</a:t>
            </a:fld>
            <a:endParaRPr lang="en-US" dirty="0"/>
          </a:p>
        </p:txBody>
      </p:sp>
    </p:spTree>
    <p:extLst>
      <p:ext uri="{BB962C8B-B14F-4D97-AF65-F5344CB8AC3E}">
        <p14:creationId xmlns:p14="http://schemas.microsoft.com/office/powerpoint/2010/main" val="6860438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Otra asistencia</a:t>
            </a:r>
          </a:p>
        </p:txBody>
      </p:sp>
      <p:sp>
        <p:nvSpPr>
          <p:cNvPr id="5" name="Content Placeholder 4"/>
          <p:cNvSpPr>
            <a:spLocks noGrp="1"/>
          </p:cNvSpPr>
          <p:nvPr>
            <p:ph idx="1"/>
          </p:nvPr>
        </p:nvSpPr>
        <p:spPr/>
        <p:txBody>
          <a:bodyPr>
            <a:normAutofit fontScale="92500" lnSpcReduction="20000"/>
          </a:bodyPr>
          <a:lstStyle/>
          <a:p>
            <a:pPr lvl="0"/>
            <a:r>
              <a:rPr lang="es-ES_tradnl" sz="3200" dirty="0"/>
              <a:t>Asistencia para el depósito</a:t>
            </a:r>
          </a:p>
          <a:p>
            <a:pPr lvl="0"/>
            <a:r>
              <a:rPr lang="es-ES_tradnl" sz="3200" dirty="0"/>
              <a:t>Asistencia de costos de cierre</a:t>
            </a:r>
          </a:p>
          <a:p>
            <a:pPr lvl="0"/>
            <a:r>
              <a:rPr lang="es-ES_tradnl" sz="3200" dirty="0"/>
              <a:t>Programas para compradores de vivienda por primera vez</a:t>
            </a:r>
          </a:p>
          <a:p>
            <a:pPr lvl="0"/>
            <a:r>
              <a:rPr lang="es-ES_tradnl" sz="3200" dirty="0"/>
              <a:t>Ayuda para personas en profesiones específicas</a:t>
            </a:r>
          </a:p>
          <a:p>
            <a:pPr lvl="0"/>
            <a:r>
              <a:rPr lang="es-ES_tradnl" sz="3200" dirty="0"/>
              <a:t>Programas de préstamos y otros programas de su agencia estatal de financiación de viviendas</a:t>
            </a:r>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t>39</a:t>
            </a:fld>
            <a:endParaRPr lang="en-US" dirty="0"/>
          </a:p>
        </p:txBody>
      </p:sp>
    </p:spTree>
    <p:extLst>
      <p:ext uri="{BB962C8B-B14F-4D97-AF65-F5344CB8AC3E}">
        <p14:creationId xmlns:p14="http://schemas.microsoft.com/office/powerpoint/2010/main" val="482426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Sección 1: Conclusión principal</a:t>
            </a:r>
          </a:p>
        </p:txBody>
      </p:sp>
      <p:sp>
        <p:nvSpPr>
          <p:cNvPr id="3" name="Content Placeholder 2"/>
          <p:cNvSpPr>
            <a:spLocks noGrp="1"/>
          </p:cNvSpPr>
          <p:nvPr>
            <p:ph idx="1"/>
          </p:nvPr>
        </p:nvSpPr>
        <p:spPr>
          <a:xfrm>
            <a:off x="595591" y="1441004"/>
            <a:ext cx="4951769" cy="4958031"/>
          </a:xfrm>
        </p:spPr>
        <p:txBody>
          <a:bodyPr>
            <a:normAutofit/>
          </a:bodyPr>
          <a:lstStyle/>
          <a:p>
            <a:pPr marL="0" indent="0">
              <a:lnSpc>
                <a:spcPct val="160000"/>
              </a:lnSpc>
              <a:spcAft>
                <a:spcPts val="2400"/>
              </a:spcAft>
              <a:buNone/>
            </a:pPr>
            <a:r>
              <a:rPr lang="es-ES_tradnl" sz="3200" i="1" dirty="0"/>
              <a:t>Comprar una casa es un proceso.</a:t>
            </a:r>
            <a:r>
              <a:rPr lang="en-US" sz="3200" i="1" dirty="0"/>
              <a:t> </a:t>
            </a:r>
            <a:r>
              <a:rPr lang="es-ES_tradnl" sz="3200" i="1" dirty="0"/>
              <a:t>Comience por asegurarse de que está listo para comprar y calcule lo que puede pagar.</a:t>
            </a:r>
            <a:endParaRPr lang="en-US" sz="3200" dirty="0"/>
          </a:p>
          <a:p>
            <a:endParaRPr lang="en-US" sz="3200" dirty="0"/>
          </a:p>
          <a:p>
            <a:endParaRPr lang="en-US" sz="3200" dirty="0"/>
          </a:p>
          <a:p>
            <a:endParaRPr lang="en-US" sz="3200" dirty="0"/>
          </a:p>
        </p:txBody>
      </p:sp>
      <p:sp>
        <p:nvSpPr>
          <p:cNvPr id="6" name="Slide Number Placeholder 5"/>
          <p:cNvSpPr>
            <a:spLocks noGrp="1"/>
          </p:cNvSpPr>
          <p:nvPr>
            <p:ph type="sldNum" sz="quarter" idx="4"/>
          </p:nvPr>
        </p:nvSpPr>
        <p:spPr/>
        <p:txBody>
          <a:bodyPr/>
          <a:lstStyle/>
          <a:p>
            <a:fld id="{AF83BEB6-139A-B746-BC33-1F5B6187E651}" type="slidenum">
              <a:rPr lang="en-US" smtClean="0"/>
              <a:t>4</a:t>
            </a:fld>
            <a:endParaRPr lang="en-US" dirty="0"/>
          </a:p>
        </p:txBody>
      </p:sp>
    </p:spTree>
    <p:extLst>
      <p:ext uri="{BB962C8B-B14F-4D97-AF65-F5344CB8AC3E}">
        <p14:creationId xmlns:p14="http://schemas.microsoft.com/office/powerpoint/2010/main" val="33291693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02008"/>
            <a:ext cx="8017373" cy="1600578"/>
          </a:xfrm>
        </p:spPr>
        <p:txBody>
          <a:bodyPr anchor="t">
            <a:normAutofit/>
          </a:bodyPr>
          <a:lstStyle/>
          <a:p>
            <a:r>
              <a:rPr lang="es-ES_tradnl" dirty="0"/>
              <a:t>Aplíquelo: Mis opciones de hipoteca</a:t>
            </a:r>
            <a:r>
              <a:rPr lang="en-US" dirty="0"/>
              <a:t/>
            </a:r>
            <a:br>
              <a:rPr lang="en-US" dirty="0"/>
            </a:br>
            <a:r>
              <a:rPr lang="es-ES_tradnl" sz="2400" dirty="0"/>
              <a:t>Consulte la pág. 22 de su Guía del participante</a:t>
            </a:r>
            <a:endParaRPr lang="en-US" sz="2400" dirty="0"/>
          </a:p>
        </p:txBody>
      </p:sp>
      <p:pic>
        <p:nvPicPr>
          <p:cNvPr id="4" name="Picture 3" descr="Aplíquelo: Mis opciones de hipoteca de la Guía del participante. Se muestra solo con fines de navegación&#10;">
            <a:extLst>
              <a:ext uri="{FF2B5EF4-FFF2-40B4-BE49-F238E27FC236}">
                <a16:creationId xmlns:a16="http://schemas.microsoft.com/office/drawing/2014/main" id="{611E98F4-E7FA-41CD-A521-B39C98122937}"/>
              </a:ext>
            </a:extLst>
          </p:cNvPr>
          <p:cNvPicPr>
            <a:picLocks noChangeAspect="1"/>
          </p:cNvPicPr>
          <p:nvPr/>
        </p:nvPicPr>
        <p:blipFill>
          <a:blip r:embed="rId2"/>
          <a:stretch>
            <a:fillRect/>
          </a:stretch>
        </p:blipFill>
        <p:spPr>
          <a:xfrm>
            <a:off x="1217289" y="1376038"/>
            <a:ext cx="6738766" cy="4590174"/>
          </a:xfrm>
          <a:prstGeom prst="rect">
            <a:avLst/>
          </a:prstGeom>
          <a:ln>
            <a:solidFill>
              <a:schemeClr val="tx1"/>
            </a:solidFill>
          </a:ln>
          <a:effectLst>
            <a:outerShdw blurRad="292100" dist="139700" dir="2700000" algn="tl" rotWithShape="0">
              <a:srgbClr val="333333">
                <a:alpha val="65000"/>
              </a:srgbClr>
            </a:outerShdw>
          </a:effectLst>
        </p:spPr>
      </p:pic>
      <p:sp>
        <p:nvSpPr>
          <p:cNvPr id="7" name="Slide Number Placeholder 6"/>
          <p:cNvSpPr>
            <a:spLocks noGrp="1"/>
          </p:cNvSpPr>
          <p:nvPr>
            <p:ph type="sldNum" sz="quarter" idx="4"/>
          </p:nvPr>
        </p:nvSpPr>
        <p:spPr/>
        <p:txBody>
          <a:bodyPr/>
          <a:lstStyle/>
          <a:p>
            <a:fld id="{AF83BEB6-139A-B746-BC33-1F5B6187E651}" type="slidenum">
              <a:rPr lang="en-US" smtClean="0"/>
              <a:t>40</a:t>
            </a:fld>
            <a:endParaRPr lang="en-US" dirty="0"/>
          </a:p>
        </p:txBody>
      </p:sp>
    </p:spTree>
    <p:extLst>
      <p:ext uri="{BB962C8B-B14F-4D97-AF65-F5344CB8AC3E}">
        <p14:creationId xmlns:p14="http://schemas.microsoft.com/office/powerpoint/2010/main" val="6702497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Cómo funcionan las hipotecas</a:t>
            </a:r>
          </a:p>
        </p:txBody>
      </p:sp>
      <p:sp>
        <p:nvSpPr>
          <p:cNvPr id="3" name="Content Placeholder 2"/>
          <p:cNvSpPr>
            <a:spLocks noGrp="1"/>
          </p:cNvSpPr>
          <p:nvPr>
            <p:ph idx="1"/>
          </p:nvPr>
        </p:nvSpPr>
        <p:spPr>
          <a:xfrm>
            <a:off x="577985" y="1424723"/>
            <a:ext cx="7719347" cy="4701440"/>
          </a:xfrm>
        </p:spPr>
        <p:txBody>
          <a:bodyPr>
            <a:normAutofit/>
          </a:bodyPr>
          <a:lstStyle/>
          <a:p>
            <a:r>
              <a:rPr lang="es-ES_tradnl" sz="3200" dirty="0"/>
              <a:t>Monto del préstamo</a:t>
            </a:r>
          </a:p>
          <a:p>
            <a:r>
              <a:rPr lang="es-ES_tradnl" sz="3200" dirty="0"/>
              <a:t>Tasa de interés</a:t>
            </a:r>
          </a:p>
          <a:p>
            <a:r>
              <a:rPr lang="es-ES_tradnl" sz="3200" dirty="0"/>
              <a:t>Tipo de tasa de interés (fija o ajustable)</a:t>
            </a:r>
          </a:p>
          <a:p>
            <a:r>
              <a:rPr lang="es-ES_tradnl" sz="3200" dirty="0"/>
              <a:t>Plazo del préstamo (15 años, 30 años, otro)</a:t>
            </a:r>
          </a:p>
          <a:p>
            <a:r>
              <a:rPr lang="es-ES_tradnl" sz="3200" dirty="0"/>
              <a:t>Programa de amortización</a:t>
            </a:r>
          </a:p>
        </p:txBody>
      </p:sp>
      <p:sp>
        <p:nvSpPr>
          <p:cNvPr id="6" name="Slide Number Placeholder 5"/>
          <p:cNvSpPr>
            <a:spLocks noGrp="1"/>
          </p:cNvSpPr>
          <p:nvPr>
            <p:ph type="sldNum" sz="quarter" idx="4"/>
          </p:nvPr>
        </p:nvSpPr>
        <p:spPr/>
        <p:txBody>
          <a:bodyPr/>
          <a:lstStyle/>
          <a:p>
            <a:fld id="{AF83BEB6-139A-B746-BC33-1F5B6187E651}" type="slidenum">
              <a:rPr lang="en-US" smtClean="0"/>
              <a:t>41</a:t>
            </a:fld>
            <a:endParaRPr lang="en-US" dirty="0"/>
          </a:p>
        </p:txBody>
      </p:sp>
    </p:spTree>
    <p:extLst>
      <p:ext uri="{BB962C8B-B14F-4D97-AF65-F5344CB8AC3E}">
        <p14:creationId xmlns:p14="http://schemas.microsoft.com/office/powerpoint/2010/main" val="295183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199" y="152718"/>
            <a:ext cx="8059783" cy="914894"/>
          </a:xfrm>
        </p:spPr>
        <p:txBody>
          <a:bodyPr>
            <a:normAutofit fontScale="90000"/>
          </a:bodyPr>
          <a:lstStyle/>
          <a:p>
            <a:r>
              <a:rPr lang="es-ES_tradnl" dirty="0"/>
              <a:t>Comparación de préstamos con diferentes plazos</a:t>
            </a:r>
          </a:p>
        </p:txBody>
      </p:sp>
      <p:sp>
        <p:nvSpPr>
          <p:cNvPr id="7" name="Text Placeholder 6"/>
          <p:cNvSpPr>
            <a:spLocks noGrp="1"/>
          </p:cNvSpPr>
          <p:nvPr>
            <p:ph type="body" idx="1"/>
          </p:nvPr>
        </p:nvSpPr>
        <p:spPr>
          <a:xfrm>
            <a:off x="457200" y="1463284"/>
            <a:ext cx="3291840" cy="639762"/>
          </a:xfrm>
        </p:spPr>
        <p:txBody>
          <a:bodyPr/>
          <a:lstStyle/>
          <a:p>
            <a:r>
              <a:rPr lang="es-ES_tradnl" sz="2800" dirty="0"/>
              <a:t>Préstamo a 15 años</a:t>
            </a:r>
          </a:p>
        </p:txBody>
      </p:sp>
      <p:sp>
        <p:nvSpPr>
          <p:cNvPr id="8" name="Content Placeholder 7"/>
          <p:cNvSpPr>
            <a:spLocks noGrp="1"/>
          </p:cNvSpPr>
          <p:nvPr>
            <p:ph sz="half" idx="2"/>
          </p:nvPr>
        </p:nvSpPr>
        <p:spPr>
          <a:xfrm>
            <a:off x="457200" y="2149882"/>
            <a:ext cx="3291840" cy="3840480"/>
          </a:xfrm>
        </p:spPr>
        <p:txBody>
          <a:bodyPr>
            <a:normAutofit fontScale="92500" lnSpcReduction="10000"/>
          </a:bodyPr>
          <a:lstStyle/>
          <a:p>
            <a:r>
              <a:rPr lang="es-ES_tradnl" sz="2800" dirty="0"/>
              <a:t>Mayor pago mensual</a:t>
            </a:r>
          </a:p>
          <a:p>
            <a:r>
              <a:rPr lang="es-ES_tradnl" sz="2800" dirty="0"/>
              <a:t>Pague menos intereses durante la vigencia del préstamo</a:t>
            </a:r>
          </a:p>
          <a:p>
            <a:r>
              <a:rPr lang="es-ES_tradnl" sz="2800" dirty="0"/>
              <a:t>Termine de amortizar el préstamo antes</a:t>
            </a:r>
          </a:p>
        </p:txBody>
      </p:sp>
      <p:sp>
        <p:nvSpPr>
          <p:cNvPr id="9" name="Text Placeholder 8"/>
          <p:cNvSpPr>
            <a:spLocks noGrp="1"/>
          </p:cNvSpPr>
          <p:nvPr>
            <p:ph type="body" sz="quarter" idx="3"/>
          </p:nvPr>
        </p:nvSpPr>
        <p:spPr>
          <a:xfrm>
            <a:off x="5093208" y="1463284"/>
            <a:ext cx="3291840" cy="639762"/>
          </a:xfrm>
        </p:spPr>
        <p:txBody>
          <a:bodyPr/>
          <a:lstStyle/>
          <a:p>
            <a:r>
              <a:rPr lang="es-ES_tradnl" sz="2800" dirty="0"/>
              <a:t>Préstamo a 30 años</a:t>
            </a:r>
          </a:p>
        </p:txBody>
      </p:sp>
      <p:sp>
        <p:nvSpPr>
          <p:cNvPr id="10" name="Content Placeholder 9"/>
          <p:cNvSpPr>
            <a:spLocks noGrp="1"/>
          </p:cNvSpPr>
          <p:nvPr>
            <p:ph sz="quarter" idx="4"/>
          </p:nvPr>
        </p:nvSpPr>
        <p:spPr>
          <a:xfrm>
            <a:off x="5093208" y="2149882"/>
            <a:ext cx="3291840" cy="3840480"/>
          </a:xfrm>
        </p:spPr>
        <p:txBody>
          <a:bodyPr>
            <a:normAutofit fontScale="92500" lnSpcReduction="10000"/>
          </a:bodyPr>
          <a:lstStyle/>
          <a:p>
            <a:r>
              <a:rPr lang="es-ES_tradnl" sz="2800" dirty="0"/>
              <a:t>Pagos mensuales más bajos</a:t>
            </a:r>
          </a:p>
          <a:p>
            <a:r>
              <a:rPr lang="es-ES_tradnl" sz="2800" dirty="0"/>
              <a:t>Pague más intereses durante la vigencia del préstamo</a:t>
            </a:r>
          </a:p>
          <a:p>
            <a:r>
              <a:rPr lang="es-ES_tradnl" sz="2800" dirty="0"/>
              <a:t>Tómese más tiempo para pagar el préstamo</a:t>
            </a:r>
          </a:p>
        </p:txBody>
      </p:sp>
      <p:sp>
        <p:nvSpPr>
          <p:cNvPr id="6" name="Slide Number Placeholder 5"/>
          <p:cNvSpPr>
            <a:spLocks noGrp="1"/>
          </p:cNvSpPr>
          <p:nvPr>
            <p:ph type="sldNum" sz="quarter" idx="12"/>
          </p:nvPr>
        </p:nvSpPr>
        <p:spPr/>
        <p:txBody>
          <a:bodyPr/>
          <a:lstStyle/>
          <a:p>
            <a:fld id="{AF83BEB6-139A-B746-BC33-1F5B6187E651}" type="slidenum">
              <a:rPr lang="en-US" smtClean="0"/>
              <a:t>42</a:t>
            </a:fld>
            <a:endParaRPr lang="en-US" dirty="0"/>
          </a:p>
        </p:txBody>
      </p:sp>
    </p:spTree>
    <p:extLst>
      <p:ext uri="{BB962C8B-B14F-4D97-AF65-F5344CB8AC3E}">
        <p14:creationId xmlns:p14="http://schemas.microsoft.com/office/powerpoint/2010/main" val="27468330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Amortización</a:t>
            </a:r>
          </a:p>
        </p:txBody>
      </p:sp>
      <p:sp>
        <p:nvSpPr>
          <p:cNvPr id="3" name="Content Placeholder 2"/>
          <p:cNvSpPr>
            <a:spLocks noGrp="1"/>
          </p:cNvSpPr>
          <p:nvPr>
            <p:ph idx="1"/>
          </p:nvPr>
        </p:nvSpPr>
        <p:spPr/>
        <p:txBody>
          <a:bodyPr>
            <a:normAutofit/>
          </a:bodyPr>
          <a:lstStyle/>
          <a:p>
            <a:r>
              <a:rPr lang="es-ES_tradnl" sz="3200" dirty="0"/>
              <a:t>La cantidad que paga cada mes es "amortizada"</a:t>
            </a:r>
            <a:endParaRPr lang="en-US" sz="3200" dirty="0"/>
          </a:p>
          <a:p>
            <a:r>
              <a:rPr lang="es-ES_tradnl" sz="3200" dirty="0"/>
              <a:t>Programa de amortización</a:t>
            </a:r>
          </a:p>
          <a:p>
            <a:pPr lvl="1">
              <a:buFont typeface="Arial" panose="020B0604020202020204" pitchFamily="34" charset="0"/>
              <a:buChar char="•"/>
            </a:pPr>
            <a:r>
              <a:rPr lang="es-ES_tradnl" sz="2800" dirty="0"/>
              <a:t>Muestra cuánto dinero de cada pago se destina al capital y cuánto se destina a intereses</a:t>
            </a:r>
          </a:p>
        </p:txBody>
      </p:sp>
      <p:sp>
        <p:nvSpPr>
          <p:cNvPr id="6" name="Slide Number Placeholder 5"/>
          <p:cNvSpPr>
            <a:spLocks noGrp="1"/>
          </p:cNvSpPr>
          <p:nvPr>
            <p:ph type="sldNum" sz="quarter" idx="4"/>
          </p:nvPr>
        </p:nvSpPr>
        <p:spPr/>
        <p:txBody>
          <a:bodyPr/>
          <a:lstStyle/>
          <a:p>
            <a:fld id="{AF83BEB6-139A-B746-BC33-1F5B6187E651}" type="slidenum">
              <a:rPr lang="en-US" smtClean="0"/>
              <a:t>43</a:t>
            </a:fld>
            <a:endParaRPr lang="en-US" dirty="0"/>
          </a:p>
        </p:txBody>
      </p:sp>
    </p:spTree>
    <p:extLst>
      <p:ext uri="{BB962C8B-B14F-4D97-AF65-F5344CB8AC3E}">
        <p14:creationId xmlns:p14="http://schemas.microsoft.com/office/powerpoint/2010/main" val="38440987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05498"/>
            <a:ext cx="8045314" cy="1242044"/>
          </a:xfrm>
        </p:spPr>
        <p:txBody>
          <a:bodyPr>
            <a:normAutofit fontScale="90000"/>
          </a:bodyPr>
          <a:lstStyle/>
          <a:p>
            <a:r>
              <a:rPr lang="es-ES_tradnl" sz="4000" dirty="0"/>
              <a:t>Pruébelo: Leer un programa de amortización</a:t>
            </a:r>
            <a:r>
              <a:rPr lang="en-US" sz="4000" dirty="0"/>
              <a:t> </a:t>
            </a:r>
            <a:r>
              <a:rPr lang="es-ES_tradnl" sz="4000" dirty="0"/>
              <a:t>y calcular el capital neto </a:t>
            </a:r>
            <a:r>
              <a:rPr lang="en-US" dirty="0"/>
              <a:t/>
            </a:r>
            <a:br>
              <a:rPr lang="en-US" dirty="0"/>
            </a:br>
            <a:r>
              <a:rPr lang="es-ES_tradnl" sz="2700" dirty="0"/>
              <a:t>Consulte la pág. 23 de su Guía del participante</a:t>
            </a:r>
            <a:endParaRPr lang="en-US" sz="2700" dirty="0"/>
          </a:p>
        </p:txBody>
      </p:sp>
      <p:pic>
        <p:nvPicPr>
          <p:cNvPr id="7" name="Picture 6" descr="Captura de pantalla de Pruébelo: Leer un programa de amortización y calcular el capital neto de la Guía del participante. Se muestra solo con fines de navegación&#10;">
            <a:extLst>
              <a:ext uri="{FF2B5EF4-FFF2-40B4-BE49-F238E27FC236}">
                <a16:creationId xmlns:a16="http://schemas.microsoft.com/office/drawing/2014/main" id="{408B802C-67BC-4BE1-BFCD-4F72810D376C}"/>
              </a:ext>
            </a:extLst>
          </p:cNvPr>
          <p:cNvPicPr>
            <a:picLocks noChangeAspect="1"/>
          </p:cNvPicPr>
          <p:nvPr/>
        </p:nvPicPr>
        <p:blipFill>
          <a:blip r:embed="rId2"/>
          <a:stretch>
            <a:fillRect/>
          </a:stretch>
        </p:blipFill>
        <p:spPr>
          <a:xfrm>
            <a:off x="964584" y="1754075"/>
            <a:ext cx="7088842" cy="4193964"/>
          </a:xfrm>
          <a:prstGeom prst="rect">
            <a:avLst/>
          </a:prstGeom>
          <a:ln>
            <a:solidFill>
              <a:schemeClr val="tx1"/>
            </a:solidFill>
          </a:ln>
          <a:effectLst>
            <a:outerShdw blurRad="292100" dist="139700" dir="2700000" algn="tl" rotWithShape="0">
              <a:srgbClr val="333333">
                <a:alpha val="65000"/>
              </a:srgbClr>
            </a:outerShdw>
          </a:effectLst>
        </p:spPr>
      </p:pic>
      <p:sp>
        <p:nvSpPr>
          <p:cNvPr id="5" name="Slide Number Placeholder 4"/>
          <p:cNvSpPr>
            <a:spLocks noGrp="1"/>
          </p:cNvSpPr>
          <p:nvPr>
            <p:ph type="sldNum" sz="quarter" idx="4"/>
          </p:nvPr>
        </p:nvSpPr>
        <p:spPr/>
        <p:txBody>
          <a:bodyPr/>
          <a:lstStyle/>
          <a:p>
            <a:fld id="{AF83BEB6-139A-B746-BC33-1F5B6187E651}" type="slidenum">
              <a:rPr lang="en-US" smtClean="0"/>
              <a:t>44</a:t>
            </a:fld>
            <a:endParaRPr lang="en-US" dirty="0"/>
          </a:p>
        </p:txBody>
      </p:sp>
    </p:spTree>
    <p:extLst>
      <p:ext uri="{BB962C8B-B14F-4D97-AF65-F5344CB8AC3E}">
        <p14:creationId xmlns:p14="http://schemas.microsoft.com/office/powerpoint/2010/main" val="23470853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045314" cy="881682"/>
          </a:xfrm>
        </p:spPr>
        <p:txBody>
          <a:bodyPr>
            <a:noAutofit/>
          </a:bodyPr>
          <a:lstStyle/>
          <a:p>
            <a:r>
              <a:rPr lang="es-ES_tradnl" dirty="0"/>
              <a:t>Obtén una calificación o aprobación previa</a:t>
            </a:r>
          </a:p>
        </p:txBody>
      </p:sp>
      <p:sp>
        <p:nvSpPr>
          <p:cNvPr id="3" name="Content Placeholder 2"/>
          <p:cNvSpPr>
            <a:spLocks noGrp="1"/>
          </p:cNvSpPr>
          <p:nvPr>
            <p:ph idx="1"/>
          </p:nvPr>
        </p:nvSpPr>
        <p:spPr/>
        <p:txBody>
          <a:bodyPr>
            <a:normAutofit/>
          </a:bodyPr>
          <a:lstStyle/>
          <a:p>
            <a:pPr>
              <a:spcAft>
                <a:spcPts val="0"/>
              </a:spcAft>
            </a:pPr>
            <a:r>
              <a:rPr lang="es-ES_tradnl" sz="3200" dirty="0"/>
              <a:t>Precalificación</a:t>
            </a:r>
          </a:p>
          <a:p>
            <a:pPr lvl="1">
              <a:spcBef>
                <a:spcPts val="0"/>
              </a:spcBef>
              <a:buFont typeface="Arial"/>
              <a:buChar char="•"/>
            </a:pPr>
            <a:r>
              <a:rPr lang="es-ES_tradnl" sz="2800" dirty="0"/>
              <a:t>Estimación de cuánto dinero puede pedir prestado</a:t>
            </a:r>
          </a:p>
          <a:p>
            <a:pPr lvl="1">
              <a:buFont typeface="Arial"/>
              <a:buChar char="•"/>
            </a:pPr>
            <a:r>
              <a:rPr lang="es-ES_tradnl" sz="2800" b="1" spc="100" dirty="0">
                <a:latin typeface="+mj-lt"/>
              </a:rPr>
              <a:t>No es una aprobación para un préstamo</a:t>
            </a:r>
          </a:p>
          <a:p>
            <a:pPr>
              <a:spcBef>
                <a:spcPts val="2400"/>
              </a:spcBef>
              <a:spcAft>
                <a:spcPts val="0"/>
              </a:spcAft>
            </a:pPr>
            <a:r>
              <a:rPr lang="es-ES_tradnl" sz="3200" dirty="0"/>
              <a:t>Preaprobación</a:t>
            </a:r>
          </a:p>
          <a:p>
            <a:pPr lvl="1">
              <a:spcBef>
                <a:spcPts val="0"/>
              </a:spcBef>
              <a:buFont typeface="Arial"/>
              <a:buChar char="•"/>
            </a:pPr>
            <a:r>
              <a:rPr lang="es-ES_tradnl" sz="2800" dirty="0"/>
              <a:t>Compromiso del prestamista para prestarle dinero bajo ciertas condiciones que ellos especifiquen</a:t>
            </a:r>
          </a:p>
        </p:txBody>
      </p:sp>
      <p:sp>
        <p:nvSpPr>
          <p:cNvPr id="6" name="Slide Number Placeholder 5"/>
          <p:cNvSpPr>
            <a:spLocks noGrp="1"/>
          </p:cNvSpPr>
          <p:nvPr>
            <p:ph type="sldNum" sz="quarter" idx="4"/>
          </p:nvPr>
        </p:nvSpPr>
        <p:spPr/>
        <p:txBody>
          <a:bodyPr/>
          <a:lstStyle/>
          <a:p>
            <a:fld id="{AF83BEB6-139A-B746-BC33-1F5B6187E651}" type="slidenum">
              <a:rPr lang="en-US" smtClean="0"/>
              <a:t>45</a:t>
            </a:fld>
            <a:endParaRPr lang="en-US" dirty="0"/>
          </a:p>
        </p:txBody>
      </p:sp>
    </p:spTree>
    <p:extLst>
      <p:ext uri="{BB962C8B-B14F-4D97-AF65-F5344CB8AC3E}">
        <p14:creationId xmlns:p14="http://schemas.microsoft.com/office/powerpoint/2010/main" val="3439986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Compare ofertas de hipoteca</a:t>
            </a:r>
          </a:p>
        </p:txBody>
      </p:sp>
      <p:sp>
        <p:nvSpPr>
          <p:cNvPr id="3" name="Content Placeholder 2"/>
          <p:cNvSpPr>
            <a:spLocks noGrp="1"/>
          </p:cNvSpPr>
          <p:nvPr>
            <p:ph idx="1"/>
          </p:nvPr>
        </p:nvSpPr>
        <p:spPr>
          <a:xfrm>
            <a:off x="577985" y="1424723"/>
            <a:ext cx="7795547" cy="4701440"/>
          </a:xfrm>
        </p:spPr>
        <p:txBody>
          <a:bodyPr>
            <a:normAutofit fontScale="92500" lnSpcReduction="20000"/>
          </a:bodyPr>
          <a:lstStyle/>
          <a:p>
            <a:r>
              <a:rPr lang="es-ES_tradnl" sz="3200" dirty="0"/>
              <a:t>Comparar ofertas puede ahorrarle dinero</a:t>
            </a:r>
          </a:p>
          <a:p>
            <a:r>
              <a:rPr lang="es-ES_tradnl" sz="3200" dirty="0"/>
              <a:t>Estimados de préstamos: Formulario de tres páginas que recibe después de solicitar una hipoteca</a:t>
            </a:r>
          </a:p>
          <a:p>
            <a:r>
              <a:rPr lang="es-ES_tradnl" sz="3200" dirty="0"/>
              <a:t>Le da detalles importantes sobre el préstamo</a:t>
            </a:r>
          </a:p>
          <a:p>
            <a:r>
              <a:rPr lang="es-ES_tradnl" sz="3200" dirty="0"/>
              <a:t>Obtenga uno de varios prestamistas (son gratis)</a:t>
            </a:r>
          </a:p>
          <a:p>
            <a:r>
              <a:rPr lang="es-ES_tradnl" sz="3200" dirty="0"/>
              <a:t>Haga preguntas</a:t>
            </a:r>
            <a:endParaRPr lang="en-US" sz="2800" dirty="0"/>
          </a:p>
        </p:txBody>
      </p:sp>
      <p:sp>
        <p:nvSpPr>
          <p:cNvPr id="6" name="Slide Number Placeholder 5"/>
          <p:cNvSpPr>
            <a:spLocks noGrp="1"/>
          </p:cNvSpPr>
          <p:nvPr>
            <p:ph type="sldNum" sz="quarter" idx="4"/>
          </p:nvPr>
        </p:nvSpPr>
        <p:spPr/>
        <p:txBody>
          <a:bodyPr/>
          <a:lstStyle/>
          <a:p>
            <a:fld id="{AF83BEB6-139A-B746-BC33-1F5B6187E651}" type="slidenum">
              <a:rPr lang="en-US" smtClean="0"/>
              <a:t>46</a:t>
            </a:fld>
            <a:endParaRPr lang="en-US" dirty="0"/>
          </a:p>
        </p:txBody>
      </p:sp>
    </p:spTree>
    <p:extLst>
      <p:ext uri="{BB962C8B-B14F-4D97-AF65-F5344CB8AC3E}">
        <p14:creationId xmlns:p14="http://schemas.microsoft.com/office/powerpoint/2010/main" val="35944586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13359"/>
            <a:ext cx="8168449" cy="1257631"/>
          </a:xfrm>
        </p:spPr>
        <p:txBody>
          <a:bodyPr anchor="t">
            <a:normAutofit fontScale="90000"/>
          </a:bodyPr>
          <a:lstStyle/>
          <a:p>
            <a:r>
              <a:rPr lang="es-ES_tradnl" sz="4000" dirty="0"/>
              <a:t>Aplíquelo: Mi planilla para comparar estimados de préstamos</a:t>
            </a:r>
            <a:r>
              <a:rPr lang="en-US" sz="2700" dirty="0"/>
              <a:t/>
            </a:r>
            <a:br>
              <a:rPr lang="en-US" sz="2700" dirty="0"/>
            </a:br>
            <a:r>
              <a:rPr lang="es-ES_tradnl" sz="2700" dirty="0"/>
              <a:t>Consulte la pág. 26 de su Guía del participante</a:t>
            </a:r>
            <a:endParaRPr lang="en-US" sz="2700" dirty="0"/>
          </a:p>
        </p:txBody>
      </p:sp>
      <p:pic>
        <p:nvPicPr>
          <p:cNvPr id="4" name="Picture 3" descr="Captura de pantalla de Aplíquelo: Mi planilla para comparar estimados de préstamos de la Guía del participante. Se muestra solo con fines de navegación&#10;">
            <a:extLst>
              <a:ext uri="{FF2B5EF4-FFF2-40B4-BE49-F238E27FC236}">
                <a16:creationId xmlns:a16="http://schemas.microsoft.com/office/drawing/2014/main" id="{7D83C6B5-439A-4B0A-B6B9-2A31A18E1AF0}"/>
              </a:ext>
            </a:extLst>
          </p:cNvPr>
          <p:cNvPicPr>
            <a:picLocks noChangeAspect="1"/>
          </p:cNvPicPr>
          <p:nvPr/>
        </p:nvPicPr>
        <p:blipFill>
          <a:blip r:embed="rId2"/>
          <a:stretch>
            <a:fillRect/>
          </a:stretch>
        </p:blipFill>
        <p:spPr>
          <a:xfrm>
            <a:off x="1475789" y="1858777"/>
            <a:ext cx="6436311" cy="4011146"/>
          </a:xfrm>
          <a:prstGeom prst="rect">
            <a:avLst/>
          </a:prstGeom>
          <a:ln>
            <a:noFill/>
          </a:ln>
          <a:effectLst>
            <a:outerShdw blurRad="292100" dist="139700" dir="2700000" algn="tl" rotWithShape="0">
              <a:srgbClr val="333333">
                <a:alpha val="65000"/>
              </a:srgbClr>
            </a:outerShdw>
          </a:effectLst>
        </p:spPr>
      </p:pic>
      <p:sp>
        <p:nvSpPr>
          <p:cNvPr id="5" name="Slide Number Placeholder 4"/>
          <p:cNvSpPr>
            <a:spLocks noGrp="1"/>
          </p:cNvSpPr>
          <p:nvPr>
            <p:ph type="sldNum" sz="quarter" idx="4"/>
          </p:nvPr>
        </p:nvSpPr>
        <p:spPr/>
        <p:txBody>
          <a:bodyPr/>
          <a:lstStyle/>
          <a:p>
            <a:fld id="{AF83BEB6-139A-B746-BC33-1F5B6187E651}" type="slidenum">
              <a:rPr lang="en-US" smtClean="0"/>
              <a:t>47</a:t>
            </a:fld>
            <a:endParaRPr lang="en-US" dirty="0"/>
          </a:p>
        </p:txBody>
      </p:sp>
    </p:spTree>
    <p:extLst>
      <p:ext uri="{BB962C8B-B14F-4D97-AF65-F5344CB8AC3E}">
        <p14:creationId xmlns:p14="http://schemas.microsoft.com/office/powerpoint/2010/main" val="13750402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ES_tradnl" dirty="0"/>
              <a:t>Sección 2: Recordar la conclusión principal</a:t>
            </a:r>
          </a:p>
        </p:txBody>
      </p:sp>
      <p:sp>
        <p:nvSpPr>
          <p:cNvPr id="3" name="Content Placeholder 2"/>
          <p:cNvSpPr>
            <a:spLocks noGrp="1"/>
          </p:cNvSpPr>
          <p:nvPr>
            <p:ph idx="1"/>
          </p:nvPr>
        </p:nvSpPr>
        <p:spPr>
          <a:xfrm>
            <a:off x="611873" y="1416581"/>
            <a:ext cx="6044421" cy="4966171"/>
          </a:xfrm>
        </p:spPr>
        <p:txBody>
          <a:bodyPr>
            <a:normAutofit/>
          </a:bodyPr>
          <a:lstStyle/>
          <a:p>
            <a:pPr marL="0" indent="0">
              <a:lnSpc>
                <a:spcPct val="140000"/>
              </a:lnSpc>
              <a:spcAft>
                <a:spcPts val="2400"/>
              </a:spcAft>
              <a:buNone/>
            </a:pPr>
            <a:r>
              <a:rPr lang="es-ES_tradnl" sz="3200" i="1" dirty="0"/>
              <a:t>Conoce tu préstamo.</a:t>
            </a:r>
            <a:r>
              <a:rPr lang="en-US" sz="3200" i="1" dirty="0"/>
              <a:t> </a:t>
            </a:r>
            <a:r>
              <a:rPr lang="es-ES_tradnl" sz="3200" i="1" dirty="0"/>
              <a:t>Conoce tus opciones de financiación para comprar una vivienda y compara precios para obtener la mejor oferta para ti.</a:t>
            </a:r>
            <a:r>
              <a:rPr lang="en-US" sz="3200" i="1" dirty="0"/>
              <a:t> </a:t>
            </a:r>
          </a:p>
          <a:p>
            <a:pPr marL="0" indent="0">
              <a:buNone/>
            </a:pPr>
            <a:endParaRPr lang="en-US" sz="3200" i="1" dirty="0"/>
          </a:p>
          <a:p>
            <a:endParaRPr lang="en-US" sz="3200" dirty="0"/>
          </a:p>
        </p:txBody>
      </p:sp>
      <p:sp>
        <p:nvSpPr>
          <p:cNvPr id="6" name="Slide Number Placeholder 5"/>
          <p:cNvSpPr>
            <a:spLocks noGrp="1"/>
          </p:cNvSpPr>
          <p:nvPr>
            <p:ph type="sldNum" sz="quarter" idx="4"/>
          </p:nvPr>
        </p:nvSpPr>
        <p:spPr/>
        <p:txBody>
          <a:bodyPr/>
          <a:lstStyle/>
          <a:p>
            <a:fld id="{AF83BEB6-139A-B746-BC33-1F5B6187E651}" type="slidenum">
              <a:rPr lang="en-US" smtClean="0"/>
              <a:t>48</a:t>
            </a:fld>
            <a:endParaRPr lang="en-US" dirty="0"/>
          </a:p>
        </p:txBody>
      </p:sp>
    </p:spTree>
    <p:extLst>
      <p:ext uri="{BB962C8B-B14F-4D97-AF65-F5344CB8AC3E}">
        <p14:creationId xmlns:p14="http://schemas.microsoft.com/office/powerpoint/2010/main" val="42200108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s-ES_tradnl" dirty="0">
                <a:solidFill>
                  <a:srgbClr val="008000"/>
                </a:solidFill>
              </a:rPr>
              <a:t>Sección 3: Obtener ayuda y comprar su vivienda</a:t>
            </a:r>
            <a:endParaRPr lang="en-US" dirty="0"/>
          </a:p>
        </p:txBody>
      </p:sp>
      <p:sp>
        <p:nvSpPr>
          <p:cNvPr id="6" name="Content Placeholder 5"/>
          <p:cNvSpPr>
            <a:spLocks noGrp="1"/>
          </p:cNvSpPr>
          <p:nvPr>
            <p:ph sz="quarter" idx="12"/>
          </p:nvPr>
        </p:nvSpPr>
        <p:spPr/>
        <p:txBody>
          <a:bodyPr>
            <a:noAutofit/>
          </a:bodyPr>
          <a:lstStyle/>
          <a:p>
            <a:r>
              <a:rPr lang="es-ES_tradnl" dirty="0"/>
              <a:t>Sección 3</a:t>
            </a:r>
          </a:p>
        </p:txBody>
      </p:sp>
      <p:sp>
        <p:nvSpPr>
          <p:cNvPr id="3" name="Subtitle 2"/>
          <p:cNvSpPr>
            <a:spLocks noGrp="1"/>
          </p:cNvSpPr>
          <p:nvPr>
            <p:ph type="body" sz="quarter" idx="11"/>
          </p:nvPr>
        </p:nvSpPr>
        <p:spPr/>
        <p:txBody>
          <a:bodyPr>
            <a:normAutofit/>
          </a:bodyPr>
          <a:lstStyle/>
          <a:p>
            <a:r>
              <a:rPr lang="es-ES_tradnl" dirty="0"/>
              <a:t>Obtener ayuda y comprar su vivienda</a:t>
            </a:r>
          </a:p>
        </p:txBody>
      </p:sp>
      <p:sp>
        <p:nvSpPr>
          <p:cNvPr id="8" name="Rectangle 7"/>
          <p:cNvSpPr/>
          <p:nvPr/>
        </p:nvSpPr>
        <p:spPr>
          <a:xfrm>
            <a:off x="457654" y="3551589"/>
            <a:ext cx="2622107"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_tradnl" dirty="0"/>
              <a:t>Consulte la pág. 29 de su Guía del participante</a:t>
            </a:r>
            <a:endParaRPr lang="en-US" dirty="0"/>
          </a:p>
        </p:txBody>
      </p:sp>
      <p:pic>
        <p:nvPicPr>
          <p:cNvPr id="2" name="Picture 1" descr="imagen de una vivienda&#10;"/>
          <p:cNvPicPr>
            <a:picLocks noChangeAspect="1"/>
          </p:cNvPicPr>
          <p:nvPr/>
        </p:nvPicPr>
        <p:blipFill rotWithShape="1">
          <a:blip r:embed="rId3" cstate="print">
            <a:extLst>
              <a:ext uri="{28A0092B-C50C-407E-A947-70E740481C1C}">
                <a14:useLocalDpi xmlns:a14="http://schemas.microsoft.com/office/drawing/2010/main" val="0"/>
              </a:ext>
            </a:extLst>
          </a:blip>
          <a:srcRect b="-164"/>
          <a:stretch/>
        </p:blipFill>
        <p:spPr>
          <a:xfrm>
            <a:off x="3888259" y="586157"/>
            <a:ext cx="5297668" cy="5040285"/>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t>49</a:t>
            </a:fld>
            <a:endParaRPr lang="en-US" dirty="0"/>
          </a:p>
        </p:txBody>
      </p:sp>
    </p:spTree>
    <p:extLst>
      <p:ext uri="{BB962C8B-B14F-4D97-AF65-F5344CB8AC3E}">
        <p14:creationId xmlns:p14="http://schemas.microsoft.com/office/powerpoint/2010/main" val="2544956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Razones para comprar una vivienda</a:t>
            </a:r>
          </a:p>
        </p:txBody>
      </p:sp>
      <p:sp>
        <p:nvSpPr>
          <p:cNvPr id="3" name="Content Placeholder 2"/>
          <p:cNvSpPr>
            <a:spLocks noGrp="1"/>
          </p:cNvSpPr>
          <p:nvPr>
            <p:ph idx="1"/>
          </p:nvPr>
        </p:nvSpPr>
        <p:spPr>
          <a:xfrm>
            <a:off x="577986" y="1424723"/>
            <a:ext cx="5457054" cy="4701440"/>
          </a:xfrm>
        </p:spPr>
        <p:txBody>
          <a:bodyPr>
            <a:normAutofit/>
          </a:bodyPr>
          <a:lstStyle/>
          <a:p>
            <a:r>
              <a:rPr lang="es-ES_tradnl" sz="3200" dirty="0"/>
              <a:t>Hay muchas razones por las cuales las personas quieren comprar su propia vivienda.</a:t>
            </a:r>
          </a:p>
          <a:p>
            <a:r>
              <a:rPr lang="es-ES_tradnl" sz="3200" dirty="0"/>
              <a:t>¿Cuáles son algunas de las razones?</a:t>
            </a:r>
          </a:p>
        </p:txBody>
      </p:sp>
      <p:sp>
        <p:nvSpPr>
          <p:cNvPr id="8" name="Rectangular Callout 7" descr="Burbuja de dialogo con un signo de interrogación en la mitad"/>
          <p:cNvSpPr/>
          <p:nvPr/>
        </p:nvSpPr>
        <p:spPr>
          <a:xfrm>
            <a:off x="6414223" y="1574075"/>
            <a:ext cx="2450592" cy="2278597"/>
          </a:xfrm>
          <a:prstGeom prst="wedgeRectCallout">
            <a:avLst>
              <a:gd name="adj1" fmla="val -33768"/>
              <a:gd name="adj2" fmla="val 76303"/>
            </a:avLst>
          </a:prstGeom>
          <a:solidFill>
            <a:schemeClr val="tx2">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solidFill>
                  <a:schemeClr val="tx1"/>
                </a:solidFill>
                <a:latin typeface="Arial Rounded MT Bold" panose="020F0704030504030204" pitchFamily="34" charset="0"/>
              </a:rPr>
              <a:t>?</a:t>
            </a:r>
          </a:p>
        </p:txBody>
      </p:sp>
      <p:sp>
        <p:nvSpPr>
          <p:cNvPr id="10" name="Slide Number Placeholder 9"/>
          <p:cNvSpPr>
            <a:spLocks noGrp="1"/>
          </p:cNvSpPr>
          <p:nvPr>
            <p:ph type="sldNum" sz="quarter" idx="4"/>
          </p:nvPr>
        </p:nvSpPr>
        <p:spPr/>
        <p:txBody>
          <a:bodyPr/>
          <a:lstStyle/>
          <a:p>
            <a:fld id="{AF83BEB6-139A-B746-BC33-1F5B6187E651}" type="slidenum">
              <a:rPr lang="en-US" smtClean="0"/>
              <a:t>5</a:t>
            </a:fld>
            <a:endParaRPr lang="en-US" dirty="0"/>
          </a:p>
        </p:txBody>
      </p:sp>
    </p:spTree>
    <p:extLst>
      <p:ext uri="{BB962C8B-B14F-4D97-AF65-F5344CB8AC3E}">
        <p14:creationId xmlns:p14="http://schemas.microsoft.com/office/powerpoint/2010/main" val="18263545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ES_tradnl" dirty="0"/>
              <a:t>Sección 3: Conclusión principal</a:t>
            </a:r>
          </a:p>
        </p:txBody>
      </p:sp>
      <p:sp>
        <p:nvSpPr>
          <p:cNvPr id="3" name="Content Placeholder 2"/>
          <p:cNvSpPr>
            <a:spLocks noGrp="1"/>
          </p:cNvSpPr>
          <p:nvPr>
            <p:ph idx="1"/>
          </p:nvPr>
        </p:nvSpPr>
        <p:spPr>
          <a:xfrm>
            <a:off x="595591" y="1441004"/>
            <a:ext cx="5282695" cy="4958031"/>
          </a:xfrm>
        </p:spPr>
        <p:txBody>
          <a:bodyPr>
            <a:normAutofit lnSpcReduction="10000"/>
          </a:bodyPr>
          <a:lstStyle/>
          <a:p>
            <a:pPr marL="0" indent="0">
              <a:lnSpc>
                <a:spcPct val="140000"/>
              </a:lnSpc>
              <a:spcAft>
                <a:spcPts val="1800"/>
              </a:spcAft>
              <a:buNone/>
            </a:pPr>
            <a:r>
              <a:rPr lang="es-ES_tradnl" sz="3200" i="1" dirty="0"/>
              <a:t>Obtenga ayuda con el proceso de compra de una vivienda.</a:t>
            </a:r>
            <a:r>
              <a:rPr lang="en-US" sz="3200" i="1" dirty="0"/>
              <a:t> </a:t>
            </a:r>
            <a:r>
              <a:rPr lang="es-ES_tradnl" sz="3200" i="1" dirty="0"/>
              <a:t>Realice una entrevista antes de contratar ayuda y pida referencias.</a:t>
            </a:r>
            <a:r>
              <a:rPr lang="en-US" sz="3200" i="1" dirty="0"/>
              <a:t> </a:t>
            </a:r>
            <a:r>
              <a:rPr lang="es-ES_tradnl" sz="3200" i="1" dirty="0"/>
              <a:t>Comprenda qué servicios recibirá y cuánto costarán.</a:t>
            </a:r>
          </a:p>
          <a:p>
            <a:pPr marL="0" indent="0">
              <a:buNone/>
            </a:pPr>
            <a:endParaRPr lang="en-US" sz="2800" i="1" dirty="0"/>
          </a:p>
          <a:p>
            <a:pPr marL="0" indent="0">
              <a:buNone/>
            </a:pPr>
            <a:endParaRPr lang="en-US" sz="2800" i="1" dirty="0"/>
          </a:p>
          <a:p>
            <a:endParaRPr lang="en-US" sz="2800" dirty="0"/>
          </a:p>
        </p:txBody>
      </p:sp>
      <p:sp>
        <p:nvSpPr>
          <p:cNvPr id="6" name="Slide Number Placeholder 5"/>
          <p:cNvSpPr>
            <a:spLocks noGrp="1"/>
          </p:cNvSpPr>
          <p:nvPr>
            <p:ph type="sldNum" sz="quarter" idx="4"/>
          </p:nvPr>
        </p:nvSpPr>
        <p:spPr/>
        <p:txBody>
          <a:bodyPr/>
          <a:lstStyle/>
          <a:p>
            <a:fld id="{AF83BEB6-139A-B746-BC33-1F5B6187E651}" type="slidenum">
              <a:rPr lang="en-US" smtClean="0"/>
              <a:t>50</a:t>
            </a:fld>
            <a:endParaRPr lang="en-US" dirty="0"/>
          </a:p>
        </p:txBody>
      </p:sp>
    </p:spTree>
    <p:extLst>
      <p:ext uri="{BB962C8B-B14F-4D97-AF65-F5344CB8AC3E}">
        <p14:creationId xmlns:p14="http://schemas.microsoft.com/office/powerpoint/2010/main" val="5656302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045314" cy="881682"/>
          </a:xfrm>
        </p:spPr>
        <p:txBody>
          <a:bodyPr anchor="t">
            <a:noAutofit/>
          </a:bodyPr>
          <a:lstStyle/>
          <a:p>
            <a:r>
              <a:rPr lang="es-ES_tradnl" dirty="0"/>
              <a:t>Reunir a su equipo y Encontrar una vivienda</a:t>
            </a:r>
          </a:p>
        </p:txBody>
      </p:sp>
      <p:sp>
        <p:nvSpPr>
          <p:cNvPr id="9" name="Content Placeholder 8"/>
          <p:cNvSpPr>
            <a:spLocks noGrp="1"/>
          </p:cNvSpPr>
          <p:nvPr>
            <p:ph idx="1"/>
          </p:nvPr>
        </p:nvSpPr>
        <p:spPr>
          <a:xfrm>
            <a:off x="577986" y="1721291"/>
            <a:ext cx="7700252" cy="4701440"/>
          </a:xfrm>
        </p:spPr>
        <p:txBody>
          <a:bodyPr>
            <a:normAutofit/>
          </a:bodyPr>
          <a:lstStyle/>
          <a:p>
            <a:r>
              <a:rPr lang="es-ES_tradnl" sz="3200" dirty="0"/>
              <a:t>Agente inmobiliario</a:t>
            </a:r>
          </a:p>
          <a:p>
            <a:r>
              <a:rPr lang="es-ES_tradnl" sz="3200" dirty="0"/>
              <a:t>¿Quién más podría desempeñar un papel para ayudarlo a comprar una vivienda?</a:t>
            </a:r>
          </a:p>
        </p:txBody>
      </p:sp>
      <p:pic>
        <p:nvPicPr>
          <p:cNvPr id="6" name="Picture 5" descr="Gráfico que muestra una multitud de personas con siluetas de diferentes colores con la persona en el medio delineada con líneas segmentadas y sin color. La persona de la izquierda está usando una silla de ruedas. La persona de la derecha tiene un bolso de mensajero en su hombro&#10;">
            <a:extLst>
              <a:ext uri="{FF2B5EF4-FFF2-40B4-BE49-F238E27FC236}">
                <a16:creationId xmlns:a16="http://schemas.microsoft.com/office/drawing/2014/main" id="{46AE24EB-524C-1249-9DA4-67E4ABA21E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22735" y="3061834"/>
            <a:ext cx="5428034" cy="3301781"/>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t>51</a:t>
            </a:fld>
            <a:endParaRPr lang="en-US" dirty="0"/>
          </a:p>
        </p:txBody>
      </p:sp>
    </p:spTree>
    <p:extLst>
      <p:ext uri="{BB962C8B-B14F-4D97-AF65-F5344CB8AC3E}">
        <p14:creationId xmlns:p14="http://schemas.microsoft.com/office/powerpoint/2010/main" val="12028453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192280"/>
            <a:ext cx="7499213" cy="1026478"/>
          </a:xfrm>
        </p:spPr>
        <p:txBody>
          <a:bodyPr anchor="t">
            <a:normAutofit fontScale="90000"/>
          </a:bodyPr>
          <a:lstStyle/>
          <a:p>
            <a:r>
              <a:rPr lang="es-ES_tradnl" dirty="0"/>
              <a:t>Aplíquelo: Mi equipo de compra de vivienda</a:t>
            </a:r>
            <a:r>
              <a:rPr lang="en-US" dirty="0"/>
              <a:t/>
            </a:r>
            <a:br>
              <a:rPr lang="en-US" dirty="0"/>
            </a:br>
            <a:r>
              <a:rPr lang="es-ES_tradnl" sz="2700" dirty="0"/>
              <a:t>Consulte la pág. 30 de su Guía del participante</a:t>
            </a:r>
            <a:endParaRPr lang="en-US" sz="2700" dirty="0"/>
          </a:p>
        </p:txBody>
      </p:sp>
      <p:pic>
        <p:nvPicPr>
          <p:cNvPr id="4" name="Picture 3" descr="Captura de pantalla de Aplíquelo: Mi equipo de compra de vivienda de la Guía del participante. Se muestra solo con fines de navegación.&#10;">
            <a:extLst>
              <a:ext uri="{FF2B5EF4-FFF2-40B4-BE49-F238E27FC236}">
                <a16:creationId xmlns:a16="http://schemas.microsoft.com/office/drawing/2014/main" id="{9E82065A-13E1-4B60-AE74-4C935CD7A009}"/>
              </a:ext>
            </a:extLst>
          </p:cNvPr>
          <p:cNvPicPr>
            <a:picLocks noChangeAspect="1"/>
          </p:cNvPicPr>
          <p:nvPr/>
        </p:nvPicPr>
        <p:blipFill>
          <a:blip r:embed="rId2"/>
          <a:stretch>
            <a:fillRect/>
          </a:stretch>
        </p:blipFill>
        <p:spPr>
          <a:xfrm>
            <a:off x="1359814" y="1296138"/>
            <a:ext cx="6424372" cy="4656901"/>
          </a:xfrm>
          <a:prstGeom prst="rect">
            <a:avLst/>
          </a:prstGeom>
          <a:ln>
            <a:noFill/>
          </a:ln>
          <a:effectLst>
            <a:outerShdw blurRad="292100" dist="139700" dir="2700000" algn="tl" rotWithShape="0">
              <a:srgbClr val="333333">
                <a:alpha val="65000"/>
              </a:srgbClr>
            </a:outerShdw>
          </a:effectLst>
        </p:spPr>
      </p:pic>
      <p:sp>
        <p:nvSpPr>
          <p:cNvPr id="5" name="Slide Number Placeholder 4"/>
          <p:cNvSpPr>
            <a:spLocks noGrp="1"/>
          </p:cNvSpPr>
          <p:nvPr>
            <p:ph type="sldNum" sz="quarter" idx="4"/>
          </p:nvPr>
        </p:nvSpPr>
        <p:spPr/>
        <p:txBody>
          <a:bodyPr/>
          <a:lstStyle/>
          <a:p>
            <a:fld id="{AF83BEB6-139A-B746-BC33-1F5B6187E651}" type="slidenum">
              <a:rPr lang="en-US" smtClean="0"/>
              <a:t>52</a:t>
            </a:fld>
            <a:endParaRPr lang="en-US" dirty="0"/>
          </a:p>
        </p:txBody>
      </p:sp>
    </p:spTree>
    <p:extLst>
      <p:ext uri="{BB962C8B-B14F-4D97-AF65-F5344CB8AC3E}">
        <p14:creationId xmlns:p14="http://schemas.microsoft.com/office/powerpoint/2010/main" val="36965055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Hacer una oferta</a:t>
            </a:r>
          </a:p>
        </p:txBody>
      </p:sp>
      <p:sp>
        <p:nvSpPr>
          <p:cNvPr id="3" name="Content Placeholder 2"/>
          <p:cNvSpPr>
            <a:spLocks noGrp="1"/>
          </p:cNvSpPr>
          <p:nvPr>
            <p:ph idx="1"/>
          </p:nvPr>
        </p:nvSpPr>
        <p:spPr/>
        <p:txBody>
          <a:bodyPr>
            <a:normAutofit/>
          </a:bodyPr>
          <a:lstStyle/>
          <a:p>
            <a:r>
              <a:rPr lang="es-ES_tradnl" sz="3200" dirty="0"/>
              <a:t>Puede ser complicado; ¡definitivamente emocionante!</a:t>
            </a:r>
            <a:endParaRPr lang="en-US" sz="3200" dirty="0"/>
          </a:p>
          <a:p>
            <a:r>
              <a:rPr lang="es-ES_tradnl" sz="3200" dirty="0"/>
              <a:t>Su oferta dice: </a:t>
            </a:r>
            <a:r>
              <a:rPr lang="es-ES_tradnl" sz="3200" b="1" i="1" dirty="0">
                <a:solidFill>
                  <a:schemeClr val="tx2"/>
                </a:solidFill>
              </a:rPr>
              <a:t>“Quiero comprar su casa. Y esto es lo que voy a pagar".</a:t>
            </a:r>
            <a:endParaRPr lang="en-US" sz="3200" b="1" i="1" dirty="0">
              <a:solidFill>
                <a:schemeClr val="tx2"/>
              </a:solidFill>
            </a:endParaRPr>
          </a:p>
          <a:p>
            <a:r>
              <a:rPr lang="en-US" sz="3200" dirty="0"/>
              <a:t> </a:t>
            </a:r>
            <a:r>
              <a:rPr lang="es-ES_tradnl" sz="3200" dirty="0"/>
              <a:t>Su agente </a:t>
            </a:r>
            <a:br>
              <a:rPr lang="es-ES_tradnl" sz="3200" dirty="0"/>
            </a:br>
            <a:r>
              <a:rPr lang="es-ES_tradnl" sz="3200" dirty="0"/>
              <a:t>inmobiliario o </a:t>
            </a:r>
            <a:br>
              <a:rPr lang="es-ES_tradnl" sz="3200" dirty="0"/>
            </a:br>
            <a:r>
              <a:rPr lang="es-ES_tradnl" sz="3200" dirty="0"/>
              <a:t>abogado escribirá </a:t>
            </a:r>
            <a:br>
              <a:rPr lang="es-ES_tradnl" sz="3200" dirty="0"/>
            </a:br>
            <a:r>
              <a:rPr lang="es-ES_tradnl" sz="3200" dirty="0"/>
              <a:t>su oferta.</a:t>
            </a:r>
          </a:p>
          <a:p>
            <a:endParaRPr lang="en-US" sz="3200" dirty="0"/>
          </a:p>
        </p:txBody>
      </p:sp>
      <p:pic>
        <p:nvPicPr>
          <p:cNvPr id="5" name="Picture 4" descr="Hombre y mujer a los que una mujer les muestra información en papel. Parece que están comparando ofertas de casas.&#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59651" y="3781131"/>
            <a:ext cx="3517548" cy="2345032"/>
          </a:xfrm>
          <a:prstGeom prst="rect">
            <a:avLst/>
          </a:prstGeom>
        </p:spPr>
      </p:pic>
      <p:sp>
        <p:nvSpPr>
          <p:cNvPr id="7" name="Slide Number Placeholder 6"/>
          <p:cNvSpPr>
            <a:spLocks noGrp="1"/>
          </p:cNvSpPr>
          <p:nvPr>
            <p:ph type="sldNum" sz="quarter" idx="4"/>
          </p:nvPr>
        </p:nvSpPr>
        <p:spPr/>
        <p:txBody>
          <a:bodyPr/>
          <a:lstStyle/>
          <a:p>
            <a:fld id="{AF83BEB6-139A-B746-BC33-1F5B6187E651}" type="slidenum">
              <a:rPr lang="en-US" smtClean="0"/>
              <a:t>53</a:t>
            </a:fld>
            <a:endParaRPr lang="en-US" dirty="0"/>
          </a:p>
        </p:txBody>
      </p:sp>
    </p:spTree>
    <p:extLst>
      <p:ext uri="{BB962C8B-B14F-4D97-AF65-F5344CB8AC3E}">
        <p14:creationId xmlns:p14="http://schemas.microsoft.com/office/powerpoint/2010/main" val="30298614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¿Qué hay en una oferta?</a:t>
            </a:r>
          </a:p>
        </p:txBody>
      </p:sp>
      <p:sp>
        <p:nvSpPr>
          <p:cNvPr id="3" name="Content Placeholder 2"/>
          <p:cNvSpPr>
            <a:spLocks noGrp="1"/>
          </p:cNvSpPr>
          <p:nvPr>
            <p:ph idx="1"/>
          </p:nvPr>
        </p:nvSpPr>
        <p:spPr>
          <a:xfrm>
            <a:off x="577986" y="1424723"/>
            <a:ext cx="7677014" cy="4701440"/>
          </a:xfrm>
        </p:spPr>
        <p:txBody>
          <a:bodyPr>
            <a:noAutofit/>
          </a:bodyPr>
          <a:lstStyle/>
          <a:p>
            <a:pPr lvl="0">
              <a:spcAft>
                <a:spcPts val="600"/>
              </a:spcAft>
            </a:pPr>
            <a:r>
              <a:rPr lang="es-ES_tradnl" sz="3200" dirty="0"/>
              <a:t>Dirección y descripción de la propiedad</a:t>
            </a:r>
          </a:p>
          <a:p>
            <a:pPr lvl="0">
              <a:spcAft>
                <a:spcPts val="600"/>
              </a:spcAft>
            </a:pPr>
            <a:r>
              <a:rPr lang="es-ES_tradnl" sz="3200" dirty="0"/>
              <a:t>Precio de venta</a:t>
            </a:r>
          </a:p>
          <a:p>
            <a:pPr lvl="0">
              <a:spcAft>
                <a:spcPts val="600"/>
              </a:spcAft>
            </a:pPr>
            <a:r>
              <a:rPr lang="es-ES_tradnl" sz="3200" dirty="0"/>
              <a:t>Cuánto dinero ofrece pagar</a:t>
            </a:r>
          </a:p>
          <a:p>
            <a:pPr lvl="0">
              <a:spcAft>
                <a:spcPts val="600"/>
              </a:spcAft>
            </a:pPr>
            <a:r>
              <a:rPr lang="es-ES_tradnl" sz="3200" dirty="0"/>
              <a:t>Fecha objetivo para el cierre</a:t>
            </a:r>
          </a:p>
          <a:p>
            <a:pPr lvl="0">
              <a:spcAft>
                <a:spcPts val="600"/>
              </a:spcAft>
            </a:pPr>
            <a:r>
              <a:rPr lang="es-ES_tradnl" sz="3200" dirty="0"/>
              <a:t>Monto de dinero que ofrece</a:t>
            </a:r>
          </a:p>
          <a:p>
            <a:pPr lvl="0">
              <a:spcAft>
                <a:spcPts val="600"/>
              </a:spcAft>
            </a:pPr>
            <a:r>
              <a:rPr lang="es-ES_tradnl" sz="3200" dirty="0"/>
              <a:t>Cómo se manejarán los impuestos y los servicios públicos</a:t>
            </a:r>
          </a:p>
        </p:txBody>
      </p:sp>
      <p:sp>
        <p:nvSpPr>
          <p:cNvPr id="6" name="Slide Number Placeholder 5"/>
          <p:cNvSpPr>
            <a:spLocks noGrp="1"/>
          </p:cNvSpPr>
          <p:nvPr>
            <p:ph type="sldNum" sz="quarter" idx="4"/>
          </p:nvPr>
        </p:nvSpPr>
        <p:spPr/>
        <p:txBody>
          <a:bodyPr/>
          <a:lstStyle/>
          <a:p>
            <a:fld id="{AF83BEB6-139A-B746-BC33-1F5B6187E651}" type="slidenum">
              <a:rPr lang="en-US" smtClean="0"/>
              <a:t>54</a:t>
            </a:fld>
            <a:endParaRPr lang="en-US" dirty="0"/>
          </a:p>
        </p:txBody>
      </p:sp>
    </p:spTree>
    <p:extLst>
      <p:ext uri="{BB962C8B-B14F-4D97-AF65-F5344CB8AC3E}">
        <p14:creationId xmlns:p14="http://schemas.microsoft.com/office/powerpoint/2010/main" val="38466852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Qué más hay en una oferta</a:t>
            </a:r>
          </a:p>
        </p:txBody>
      </p:sp>
      <p:sp>
        <p:nvSpPr>
          <p:cNvPr id="3" name="Content Placeholder 2"/>
          <p:cNvSpPr>
            <a:spLocks noGrp="1"/>
          </p:cNvSpPr>
          <p:nvPr>
            <p:ph idx="1"/>
          </p:nvPr>
        </p:nvSpPr>
        <p:spPr/>
        <p:txBody>
          <a:bodyPr>
            <a:normAutofit fontScale="92500" lnSpcReduction="20000"/>
          </a:bodyPr>
          <a:lstStyle/>
          <a:p>
            <a:r>
              <a:rPr lang="es-ES_tradnl" sz="3200" dirty="0"/>
              <a:t>Quién paga el seguro de título, las inspecciones de termitas, las encuestas de propiedad, etc.</a:t>
            </a:r>
          </a:p>
          <a:p>
            <a:pPr lvl="0"/>
            <a:r>
              <a:rPr lang="es-ES_tradnl" sz="3200" dirty="0"/>
              <a:t>Cláusula de recorrido</a:t>
            </a:r>
          </a:p>
          <a:p>
            <a:pPr lvl="0"/>
            <a:r>
              <a:rPr lang="es-ES_tradnl" sz="3200" dirty="0"/>
              <a:t>Fecha de vencimiento </a:t>
            </a:r>
            <a:br>
              <a:rPr lang="es-ES_tradnl" sz="3200" dirty="0"/>
            </a:br>
            <a:r>
              <a:rPr lang="es-ES_tradnl" sz="3200" dirty="0"/>
              <a:t>de la oferta</a:t>
            </a:r>
          </a:p>
          <a:p>
            <a:pPr lvl="0"/>
            <a:r>
              <a:rPr lang="es-ES_tradnl" sz="3200" dirty="0"/>
              <a:t>Contingencias</a:t>
            </a:r>
          </a:p>
          <a:p>
            <a:pPr lvl="0"/>
            <a:r>
              <a:rPr lang="es-ES_tradnl" sz="3200" dirty="0"/>
              <a:t>Solicitudes especiales</a:t>
            </a:r>
          </a:p>
          <a:p>
            <a:pPr lvl="0"/>
            <a:r>
              <a:rPr lang="es-ES_tradnl" sz="3200" dirty="0"/>
              <a:t>Otros términos</a:t>
            </a:r>
            <a:endParaRPr lang="en-US" sz="3200" dirty="0"/>
          </a:p>
        </p:txBody>
      </p:sp>
      <p:pic>
        <p:nvPicPr>
          <p:cNvPr id="6" name="Picture 5" descr="Mano marcando casillas en blanco en una lista etiquetada como Lista de comprobación&#10;"/>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937760" y="3359912"/>
            <a:ext cx="3633978" cy="2666492"/>
          </a:xfrm>
          <a:prstGeom prst="rect">
            <a:avLst/>
          </a:prstGeom>
        </p:spPr>
      </p:pic>
      <p:sp>
        <p:nvSpPr>
          <p:cNvPr id="8" name="Slide Number Placeholder 7"/>
          <p:cNvSpPr>
            <a:spLocks noGrp="1"/>
          </p:cNvSpPr>
          <p:nvPr>
            <p:ph type="sldNum" sz="quarter" idx="4"/>
          </p:nvPr>
        </p:nvSpPr>
        <p:spPr/>
        <p:txBody>
          <a:bodyPr/>
          <a:lstStyle/>
          <a:p>
            <a:fld id="{AF83BEB6-139A-B746-BC33-1F5B6187E651}" type="slidenum">
              <a:rPr lang="en-US" smtClean="0"/>
              <a:t>55</a:t>
            </a:fld>
            <a:endParaRPr lang="en-US" dirty="0"/>
          </a:p>
        </p:txBody>
      </p:sp>
    </p:spTree>
    <p:extLst>
      <p:ext uri="{BB962C8B-B14F-4D97-AF65-F5344CB8AC3E}">
        <p14:creationId xmlns:p14="http://schemas.microsoft.com/office/powerpoint/2010/main" val="2620127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Has hecho una oferta...</a:t>
            </a:r>
          </a:p>
        </p:txBody>
      </p:sp>
      <p:sp>
        <p:nvSpPr>
          <p:cNvPr id="3" name="Content Placeholder 2"/>
          <p:cNvSpPr>
            <a:spLocks noGrp="1"/>
          </p:cNvSpPr>
          <p:nvPr>
            <p:ph idx="1"/>
          </p:nvPr>
        </p:nvSpPr>
        <p:spPr/>
        <p:txBody>
          <a:bodyPr/>
          <a:lstStyle/>
          <a:p>
            <a:pPr marL="0" lvl="0" indent="0">
              <a:buNone/>
            </a:pPr>
            <a:r>
              <a:rPr lang="es-ES_tradnl" sz="3200" dirty="0"/>
              <a:t>En respuesta, el vendedor puede:</a:t>
            </a:r>
          </a:p>
          <a:p>
            <a:pPr lvl="0"/>
            <a:r>
              <a:rPr lang="es-ES_tradnl" sz="3200" dirty="0"/>
              <a:t>Aceptar tu oferta</a:t>
            </a:r>
          </a:p>
          <a:p>
            <a:pPr lvl="0"/>
            <a:r>
              <a:rPr lang="es-ES_tradnl" sz="3200" dirty="0"/>
              <a:t>Rechazar su oferta y hacer una contraoferta</a:t>
            </a:r>
          </a:p>
          <a:p>
            <a:pPr lvl="0"/>
            <a:r>
              <a:rPr lang="es-ES_tradnl" sz="3200" dirty="0"/>
              <a:t>Rechazar su oferta y no hacer una contraoferta</a:t>
            </a:r>
          </a:p>
          <a:p>
            <a:pPr marL="0" lvl="0" indent="0">
              <a:buNone/>
            </a:pPr>
            <a:endParaRPr lang="en-US" sz="3200" dirty="0"/>
          </a:p>
          <a:p>
            <a:endParaRPr lang="en-US" dirty="0"/>
          </a:p>
        </p:txBody>
      </p:sp>
      <p:sp>
        <p:nvSpPr>
          <p:cNvPr id="7" name="Slide Number Placeholder 6"/>
          <p:cNvSpPr>
            <a:spLocks noGrp="1"/>
          </p:cNvSpPr>
          <p:nvPr>
            <p:ph type="sldNum" sz="quarter" idx="4"/>
          </p:nvPr>
        </p:nvSpPr>
        <p:spPr/>
        <p:txBody>
          <a:bodyPr/>
          <a:lstStyle/>
          <a:p>
            <a:fld id="{AF83BEB6-139A-B746-BC33-1F5B6187E651}" type="slidenum">
              <a:rPr lang="en-US" smtClean="0"/>
              <a:t>56</a:t>
            </a:fld>
            <a:endParaRPr lang="en-US" dirty="0"/>
          </a:p>
        </p:txBody>
      </p:sp>
    </p:spTree>
    <p:extLst>
      <p:ext uri="{BB962C8B-B14F-4D97-AF65-F5344CB8AC3E}">
        <p14:creationId xmlns:p14="http://schemas.microsoft.com/office/powerpoint/2010/main" val="36916295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Inspección de vivienda</a:t>
            </a:r>
          </a:p>
        </p:txBody>
      </p:sp>
      <p:sp>
        <p:nvSpPr>
          <p:cNvPr id="3" name="Content Placeholder 2"/>
          <p:cNvSpPr>
            <a:spLocks noGrp="1"/>
          </p:cNvSpPr>
          <p:nvPr>
            <p:ph idx="1"/>
          </p:nvPr>
        </p:nvSpPr>
        <p:spPr/>
        <p:txBody>
          <a:bodyPr>
            <a:normAutofit/>
          </a:bodyPr>
          <a:lstStyle/>
          <a:p>
            <a:pPr lvl="0"/>
            <a:r>
              <a:rPr lang="es-ES_tradnl" sz="3200" dirty="0"/>
              <a:t>Es uno de los pasos más importantes para protegerte a ti y a tu inversión</a:t>
            </a:r>
          </a:p>
          <a:p>
            <a:pPr lvl="0">
              <a:spcAft>
                <a:spcPts val="0"/>
              </a:spcAft>
            </a:pPr>
            <a:r>
              <a:rPr lang="es-ES_tradnl" sz="3200" dirty="0"/>
              <a:t>Revisión profunda e imparcial de la vivienda:</a:t>
            </a:r>
          </a:p>
          <a:p>
            <a:pPr lvl="1">
              <a:buFont typeface="Arial"/>
              <a:buChar char="•"/>
            </a:pPr>
            <a:r>
              <a:rPr lang="es-ES_tradnl" sz="2800" dirty="0"/>
              <a:t>Evalúa la condición física</a:t>
            </a:r>
          </a:p>
          <a:p>
            <a:pPr lvl="1">
              <a:buFont typeface="Arial"/>
              <a:buChar char="•"/>
            </a:pPr>
            <a:r>
              <a:rPr lang="es-ES_tradnl" sz="2800" dirty="0"/>
              <a:t>Identifica los artículos que necesitan reparación o reemplazo</a:t>
            </a:r>
          </a:p>
          <a:p>
            <a:pPr lvl="1">
              <a:buFont typeface="Arial"/>
              <a:buChar char="•"/>
            </a:pPr>
            <a:r>
              <a:rPr lang="es-ES_tradnl" sz="2800" dirty="0"/>
              <a:t>Estima la vida útil restante de los principales sistemas, equipos, estructura y acabados</a:t>
            </a:r>
          </a:p>
          <a:p>
            <a:pPr marL="0" indent="0">
              <a:buNone/>
            </a:pPr>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t>57</a:t>
            </a:fld>
            <a:endParaRPr lang="en-US" dirty="0"/>
          </a:p>
        </p:txBody>
      </p:sp>
    </p:spTree>
    <p:extLst>
      <p:ext uri="{BB962C8B-B14F-4D97-AF65-F5344CB8AC3E}">
        <p14:creationId xmlns:p14="http://schemas.microsoft.com/office/powerpoint/2010/main" val="73602114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Cierre de la compra de una vivienda</a:t>
            </a:r>
          </a:p>
        </p:txBody>
      </p:sp>
      <p:sp>
        <p:nvSpPr>
          <p:cNvPr id="3" name="Content Placeholder 2"/>
          <p:cNvSpPr>
            <a:spLocks noGrp="1"/>
          </p:cNvSpPr>
          <p:nvPr>
            <p:ph idx="1"/>
          </p:nvPr>
        </p:nvSpPr>
        <p:spPr>
          <a:xfrm>
            <a:off x="577986" y="1424723"/>
            <a:ext cx="7499214" cy="3330157"/>
          </a:xfrm>
        </p:spPr>
        <p:txBody>
          <a:bodyPr>
            <a:normAutofit lnSpcReduction="10000"/>
          </a:bodyPr>
          <a:lstStyle/>
          <a:p>
            <a:pPr lvl="0"/>
            <a:r>
              <a:rPr lang="es-ES_tradnl" sz="3200" dirty="0"/>
              <a:t>Último paso en el proceso de compra de una vivienda</a:t>
            </a:r>
          </a:p>
          <a:p>
            <a:pPr lvl="0"/>
            <a:r>
              <a:rPr lang="es-ES_tradnl" sz="3200" dirty="0"/>
              <a:t>El préstamo se convierte en definitivo</a:t>
            </a:r>
          </a:p>
          <a:p>
            <a:pPr lvl="0"/>
            <a:r>
              <a:rPr lang="es-ES_tradnl" sz="3200" dirty="0"/>
              <a:t>Los fondos se distribuyen</a:t>
            </a:r>
          </a:p>
          <a:p>
            <a:pPr lvl="0"/>
            <a:r>
              <a:rPr lang="es-ES_tradnl" sz="3200" dirty="0"/>
              <a:t>¡Felicitaciones!</a:t>
            </a:r>
            <a:r>
              <a:rPr lang="en-US" sz="3200" dirty="0"/>
              <a:t>  </a:t>
            </a:r>
            <a:r>
              <a:rPr lang="es-ES_tradnl" sz="3200" dirty="0"/>
              <a:t>¡Eres dueño de la casa!</a:t>
            </a:r>
          </a:p>
          <a:p>
            <a:pPr lvl="0"/>
            <a:endParaRPr lang="en-US" dirty="0"/>
          </a:p>
          <a:p>
            <a:pPr lvl="0"/>
            <a:endParaRPr lang="en-US" dirty="0"/>
          </a:p>
        </p:txBody>
      </p:sp>
      <p:grpSp>
        <p:nvGrpSpPr>
          <p:cNvPr id="9" name="Group 8" descr="Letrero que dice felicitaciones con listones and confeti de colores">
            <a:extLst>
              <a:ext uri="{FF2B5EF4-FFF2-40B4-BE49-F238E27FC236}">
                <a16:creationId xmlns:a16="http://schemas.microsoft.com/office/drawing/2014/main" id="{18DD60C7-F1F5-4751-8D5B-C698B93DA68B}"/>
              </a:ext>
            </a:extLst>
          </p:cNvPr>
          <p:cNvGrpSpPr/>
          <p:nvPr/>
        </p:nvGrpSpPr>
        <p:grpSpPr>
          <a:xfrm>
            <a:off x="2336299" y="4430392"/>
            <a:ext cx="4610743" cy="1686160"/>
            <a:chOff x="2336299" y="4430392"/>
            <a:chExt cx="4610743" cy="1686160"/>
          </a:xfrm>
        </p:grpSpPr>
        <p:pic>
          <p:nvPicPr>
            <p:cNvPr id="6" name="Picture 5" descr="La palabra Felicitaciones en medio de confeti de colores">
              <a:extLst>
                <a:ext uri="{FF2B5EF4-FFF2-40B4-BE49-F238E27FC236}">
                  <a16:creationId xmlns:a16="http://schemas.microsoft.com/office/drawing/2014/main" id="{E6D9C01D-A2CC-4545-B2C3-2450FBB133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6299" y="4430392"/>
              <a:ext cx="4610743" cy="1686160"/>
            </a:xfrm>
            <a:prstGeom prst="rect">
              <a:avLst/>
            </a:prstGeom>
          </p:spPr>
        </p:pic>
        <p:sp>
          <p:nvSpPr>
            <p:cNvPr id="8" name="Rectangle 7">
              <a:extLst>
                <a:ext uri="{FF2B5EF4-FFF2-40B4-BE49-F238E27FC236}">
                  <a16:creationId xmlns:a16="http://schemas.microsoft.com/office/drawing/2014/main" id="{409A04E5-C92A-4178-B5D6-5C73A11F9ED6}"/>
                </a:ext>
              </a:extLst>
            </p:cNvPr>
            <p:cNvSpPr/>
            <p:nvPr/>
          </p:nvSpPr>
          <p:spPr>
            <a:xfrm>
              <a:off x="2476367" y="4804844"/>
              <a:ext cx="4330609" cy="923330"/>
            </a:xfrm>
            <a:prstGeom prst="rect">
              <a:avLst/>
            </a:prstGeom>
            <a:noFill/>
          </p:spPr>
          <p:txBody>
            <a:bodyPr wrap="none" lIns="91440" tIns="45720" rIns="91440" bIns="45720">
              <a:spAutoFit/>
            </a:bodyPr>
            <a:lstStyle/>
            <a:p>
              <a:pPr algn="ctr"/>
              <a:r>
                <a:rPr lang="en-US" sz="5400" b="1" cap="none" spc="-100" dirty="0">
                  <a:ln w="10160">
                    <a:solidFill>
                      <a:schemeClr val="tx1"/>
                    </a:solidFill>
                    <a:prstDash val="solid"/>
                  </a:ln>
                  <a:solidFill>
                    <a:srgbClr val="FFFFFF"/>
                  </a:solidFill>
                  <a:effectLst>
                    <a:outerShdw blurRad="152400" dist="114300" dir="2700000" algn="tl" rotWithShape="0">
                      <a:prstClr val="black">
                        <a:alpha val="66000"/>
                      </a:prstClr>
                    </a:outerShdw>
                  </a:effectLst>
                </a:rPr>
                <a:t>¡Felicitaciones!</a:t>
              </a:r>
            </a:p>
          </p:txBody>
        </p:sp>
      </p:grpSp>
      <p:sp>
        <p:nvSpPr>
          <p:cNvPr id="7" name="Slide Number Placeholder 6"/>
          <p:cNvSpPr>
            <a:spLocks noGrp="1"/>
          </p:cNvSpPr>
          <p:nvPr>
            <p:ph type="sldNum" sz="quarter" idx="4"/>
          </p:nvPr>
        </p:nvSpPr>
        <p:spPr/>
        <p:txBody>
          <a:bodyPr/>
          <a:lstStyle/>
          <a:p>
            <a:fld id="{AF83BEB6-139A-B746-BC33-1F5B6187E651}" type="slidenum">
              <a:rPr lang="en-US" smtClean="0"/>
              <a:t>58</a:t>
            </a:fld>
            <a:endParaRPr lang="en-US" dirty="0"/>
          </a:p>
        </p:txBody>
      </p:sp>
    </p:spTree>
    <p:extLst>
      <p:ext uri="{BB962C8B-B14F-4D97-AF65-F5344CB8AC3E}">
        <p14:creationId xmlns:p14="http://schemas.microsoft.com/office/powerpoint/2010/main" val="20416651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Documentos en el cierre</a:t>
            </a:r>
          </a:p>
        </p:txBody>
      </p:sp>
      <p:sp>
        <p:nvSpPr>
          <p:cNvPr id="3" name="Content Placeholder 2"/>
          <p:cNvSpPr>
            <a:spLocks noGrp="1"/>
          </p:cNvSpPr>
          <p:nvPr>
            <p:ph idx="1"/>
          </p:nvPr>
        </p:nvSpPr>
        <p:spPr/>
        <p:txBody>
          <a:bodyPr>
            <a:normAutofit lnSpcReduction="10000"/>
          </a:bodyPr>
          <a:lstStyle/>
          <a:p>
            <a:pPr marL="0" indent="0">
              <a:buNone/>
            </a:pPr>
            <a:r>
              <a:rPr lang="es-ES_tradnl" sz="3200" dirty="0"/>
              <a:t>Puedes esperar:</a:t>
            </a:r>
            <a:endParaRPr lang="en-US" sz="3200" dirty="0"/>
          </a:p>
          <a:p>
            <a:r>
              <a:rPr lang="es-ES_tradnl" sz="3200" dirty="0"/>
              <a:t>Divulgación de cierre</a:t>
            </a:r>
          </a:p>
          <a:p>
            <a:r>
              <a:rPr lang="es-ES_tradnl" sz="3200" dirty="0"/>
              <a:t>Declaración de depósito en garantía inicial</a:t>
            </a:r>
          </a:p>
          <a:p>
            <a:r>
              <a:rPr lang="es-ES_tradnl" sz="3200" dirty="0"/>
              <a:t>Pagaré</a:t>
            </a:r>
          </a:p>
          <a:p>
            <a:r>
              <a:rPr lang="es-ES_tradnl" sz="3200" dirty="0"/>
              <a:t>Información de opción de pago</a:t>
            </a:r>
          </a:p>
          <a:p>
            <a:r>
              <a:rPr lang="es-ES_tradnl" sz="3200" dirty="0"/>
              <a:t>Hipoteca o instrumento de seguridad</a:t>
            </a:r>
          </a:p>
          <a:p>
            <a:pPr marL="0" indent="0">
              <a:buNone/>
            </a:pPr>
            <a:endParaRPr lang="en-US" sz="2000" dirty="0"/>
          </a:p>
          <a:p>
            <a:endParaRPr lang="en-US" sz="2000" dirty="0"/>
          </a:p>
        </p:txBody>
      </p:sp>
      <p:sp>
        <p:nvSpPr>
          <p:cNvPr id="6" name="Slide Number Placeholder 5"/>
          <p:cNvSpPr>
            <a:spLocks noGrp="1"/>
          </p:cNvSpPr>
          <p:nvPr>
            <p:ph type="sldNum" sz="quarter" idx="4"/>
          </p:nvPr>
        </p:nvSpPr>
        <p:spPr/>
        <p:txBody>
          <a:bodyPr/>
          <a:lstStyle/>
          <a:p>
            <a:fld id="{AF83BEB6-139A-B746-BC33-1F5B6187E651}" type="slidenum">
              <a:rPr lang="en-US" smtClean="0"/>
              <a:t>59</a:t>
            </a:fld>
            <a:endParaRPr lang="en-US" dirty="0"/>
          </a:p>
        </p:txBody>
      </p:sp>
    </p:spTree>
    <p:extLst>
      <p:ext uri="{BB962C8B-B14F-4D97-AF65-F5344CB8AC3E}">
        <p14:creationId xmlns:p14="http://schemas.microsoft.com/office/powerpoint/2010/main" val="2255195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Capital neto</a:t>
            </a:r>
          </a:p>
        </p:txBody>
      </p:sp>
      <p:sp>
        <p:nvSpPr>
          <p:cNvPr id="3" name="Content Placeholder 2"/>
          <p:cNvSpPr>
            <a:spLocks noGrp="1"/>
          </p:cNvSpPr>
          <p:nvPr>
            <p:ph idx="1"/>
          </p:nvPr>
        </p:nvSpPr>
        <p:spPr>
          <a:xfrm>
            <a:off x="577986" y="1424723"/>
            <a:ext cx="7499214" cy="2471002"/>
          </a:xfrm>
        </p:spPr>
        <p:txBody>
          <a:bodyPr>
            <a:normAutofit fontScale="92500" lnSpcReduction="10000"/>
          </a:bodyPr>
          <a:lstStyle/>
          <a:p>
            <a:r>
              <a:rPr lang="es-ES_tradnl" sz="3200" dirty="0"/>
              <a:t>El capital neto es igual al valor de mercado de su vivienda menos lo que debe de la misma</a:t>
            </a:r>
          </a:p>
          <a:p>
            <a:r>
              <a:rPr lang="es-ES_tradnl" sz="3200" dirty="0"/>
              <a:t>Puede aumentar, permanecer igual o disminuir</a:t>
            </a:r>
          </a:p>
        </p:txBody>
      </p:sp>
      <p:sp>
        <p:nvSpPr>
          <p:cNvPr id="4" name="TextBox 3"/>
          <p:cNvSpPr txBox="1"/>
          <p:nvPr/>
        </p:nvSpPr>
        <p:spPr>
          <a:xfrm>
            <a:off x="1143000" y="4282440"/>
            <a:ext cx="2000869" cy="1150837"/>
          </a:xfrm>
          <a:prstGeom prst="rect">
            <a:avLst/>
          </a:prstGeom>
          <a:noFill/>
        </p:spPr>
        <p:txBody>
          <a:bodyPr wrap="none" rtlCol="0">
            <a:normAutofit fontScale="92500" lnSpcReduction="20000"/>
          </a:bodyPr>
          <a:lstStyle/>
          <a:p>
            <a:pPr algn="ctr"/>
            <a:r>
              <a:rPr lang="es-ES_tradnl" sz="4400" b="1" dirty="0">
                <a:latin typeface="Segoe Print" panose="02000600000000000000" pitchFamily="2" charset="0"/>
              </a:rPr>
              <a:t>Capital </a:t>
            </a:r>
          </a:p>
          <a:p>
            <a:pPr algn="ctr"/>
            <a:r>
              <a:rPr lang="es-ES_tradnl" sz="4400" b="1" dirty="0">
                <a:latin typeface="Segoe Print" panose="02000600000000000000" pitchFamily="2" charset="0"/>
              </a:rPr>
              <a:t>neto </a:t>
            </a:r>
          </a:p>
          <a:p>
            <a:pPr algn="ctr"/>
            <a:endParaRPr lang="es-ES_tradnl" sz="4400" b="1" dirty="0">
              <a:latin typeface="Segoe Print" panose="02000600000000000000" pitchFamily="2" charset="0"/>
            </a:endParaRPr>
          </a:p>
        </p:txBody>
      </p:sp>
      <p:sp>
        <p:nvSpPr>
          <p:cNvPr id="5" name="TextBox 4"/>
          <p:cNvSpPr txBox="1"/>
          <p:nvPr/>
        </p:nvSpPr>
        <p:spPr>
          <a:xfrm>
            <a:off x="3143869" y="4362954"/>
            <a:ext cx="473206" cy="646331"/>
          </a:xfrm>
          <a:prstGeom prst="rect">
            <a:avLst/>
          </a:prstGeom>
          <a:noFill/>
        </p:spPr>
        <p:txBody>
          <a:bodyPr wrap="none" rtlCol="0">
            <a:spAutoFit/>
          </a:bodyPr>
          <a:lstStyle/>
          <a:p>
            <a:r>
              <a:rPr lang="en-US" sz="3600" b="1" dirty="0">
                <a:latin typeface="Segoe Print" panose="02000600000000000000" pitchFamily="2" charset="0"/>
              </a:rPr>
              <a:t>=</a:t>
            </a:r>
          </a:p>
        </p:txBody>
      </p:sp>
      <p:sp>
        <p:nvSpPr>
          <p:cNvPr id="9" name="TextBox 8"/>
          <p:cNvSpPr txBox="1"/>
          <p:nvPr/>
        </p:nvSpPr>
        <p:spPr>
          <a:xfrm>
            <a:off x="5262229" y="4393433"/>
            <a:ext cx="479618" cy="646331"/>
          </a:xfrm>
          <a:prstGeom prst="rect">
            <a:avLst/>
          </a:prstGeom>
          <a:noFill/>
        </p:spPr>
        <p:txBody>
          <a:bodyPr wrap="none" rtlCol="0">
            <a:spAutoFit/>
          </a:bodyPr>
          <a:lstStyle/>
          <a:p>
            <a:r>
              <a:rPr lang="en-US" sz="3600" b="1" dirty="0">
                <a:latin typeface="Segoe Print" panose="02000600000000000000" pitchFamily="2" charset="0"/>
              </a:rPr>
              <a:t>-</a:t>
            </a:r>
          </a:p>
        </p:txBody>
      </p:sp>
      <p:sp>
        <p:nvSpPr>
          <p:cNvPr id="7" name="TextBox 6"/>
          <p:cNvSpPr txBox="1"/>
          <p:nvPr/>
        </p:nvSpPr>
        <p:spPr>
          <a:xfrm>
            <a:off x="3278719" y="3993621"/>
            <a:ext cx="2272336" cy="1384995"/>
          </a:xfrm>
          <a:prstGeom prst="rect">
            <a:avLst/>
          </a:prstGeom>
          <a:noFill/>
        </p:spPr>
        <p:txBody>
          <a:bodyPr wrap="square" rtlCol="0" anchor="ctr">
            <a:spAutoFit/>
          </a:bodyPr>
          <a:lstStyle/>
          <a:p>
            <a:pPr algn="ctr"/>
            <a:r>
              <a:rPr lang="es-ES_tradnl" sz="2800" b="1" dirty="0">
                <a:latin typeface="Segoe Print" panose="02000600000000000000" pitchFamily="2" charset="0"/>
              </a:rPr>
              <a:t>Valor de mercado de la casa</a:t>
            </a:r>
          </a:p>
        </p:txBody>
      </p:sp>
      <p:sp>
        <p:nvSpPr>
          <p:cNvPr id="10" name="TextBox 9"/>
          <p:cNvSpPr txBox="1"/>
          <p:nvPr/>
        </p:nvSpPr>
        <p:spPr>
          <a:xfrm>
            <a:off x="5885667" y="3931768"/>
            <a:ext cx="1839690" cy="1569660"/>
          </a:xfrm>
          <a:prstGeom prst="rect">
            <a:avLst/>
          </a:prstGeom>
          <a:noFill/>
        </p:spPr>
        <p:txBody>
          <a:bodyPr wrap="square" rtlCol="0" anchor="ctr">
            <a:spAutoFit/>
          </a:bodyPr>
          <a:lstStyle/>
          <a:p>
            <a:pPr algn="ctr"/>
            <a:r>
              <a:rPr lang="es-ES_tradnl" sz="2400" b="1" dirty="0">
                <a:latin typeface="Segoe Print" panose="02000600000000000000" pitchFamily="2" charset="0"/>
              </a:rPr>
              <a:t>Lo que aún debes en la hipoteca</a:t>
            </a:r>
          </a:p>
        </p:txBody>
      </p:sp>
      <p:sp>
        <p:nvSpPr>
          <p:cNvPr id="8" name="Slide Number Placeholder 7"/>
          <p:cNvSpPr>
            <a:spLocks noGrp="1"/>
          </p:cNvSpPr>
          <p:nvPr>
            <p:ph type="sldNum" sz="quarter" idx="4"/>
          </p:nvPr>
        </p:nvSpPr>
        <p:spPr/>
        <p:txBody>
          <a:bodyPr/>
          <a:lstStyle/>
          <a:p>
            <a:fld id="{AF83BEB6-139A-B746-BC33-1F5B6187E651}" type="slidenum">
              <a:rPr lang="en-US" smtClean="0"/>
              <a:t>6</a:t>
            </a:fld>
            <a:endParaRPr lang="en-US" dirty="0"/>
          </a:p>
        </p:txBody>
      </p:sp>
    </p:spTree>
    <p:extLst>
      <p:ext uri="{BB962C8B-B14F-4D97-AF65-F5344CB8AC3E}">
        <p14:creationId xmlns:p14="http://schemas.microsoft.com/office/powerpoint/2010/main" val="223641588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045314" cy="881682"/>
          </a:xfrm>
        </p:spPr>
        <p:txBody>
          <a:bodyPr>
            <a:noAutofit/>
          </a:bodyPr>
          <a:lstStyle/>
          <a:p>
            <a:r>
              <a:rPr lang="es-ES_tradnl" dirty="0"/>
              <a:t>Obtener ayuda cuando tienes problemas</a:t>
            </a:r>
          </a:p>
        </p:txBody>
      </p:sp>
      <p:sp>
        <p:nvSpPr>
          <p:cNvPr id="3" name="Content Placeholder 2"/>
          <p:cNvSpPr>
            <a:spLocks noGrp="1"/>
          </p:cNvSpPr>
          <p:nvPr>
            <p:ph idx="1"/>
          </p:nvPr>
        </p:nvSpPr>
        <p:spPr/>
        <p:txBody>
          <a:bodyPr>
            <a:normAutofit lnSpcReduction="10000"/>
          </a:bodyPr>
          <a:lstStyle/>
          <a:p>
            <a:r>
              <a:rPr lang="es-ES_tradnl" sz="3200" dirty="0"/>
              <a:t>Es importante obtener ayuda si no puedes realizar los pagos de tu hipoteca</a:t>
            </a:r>
          </a:p>
          <a:p>
            <a:pPr>
              <a:spcBef>
                <a:spcPts val="1200"/>
              </a:spcBef>
              <a:spcAft>
                <a:spcPts val="0"/>
              </a:spcAft>
            </a:pPr>
            <a:r>
              <a:rPr lang="es-ES_tradnl" sz="3200" dirty="0"/>
              <a:t>Comunícate con:</a:t>
            </a:r>
          </a:p>
          <a:p>
            <a:pPr lvl="1">
              <a:buFont typeface="Arial"/>
              <a:buChar char="•"/>
            </a:pPr>
            <a:r>
              <a:rPr lang="es-ES_tradnl" sz="2800" dirty="0"/>
              <a:t>Su prestamista</a:t>
            </a:r>
          </a:p>
          <a:p>
            <a:pPr lvl="1">
              <a:buFont typeface="Arial"/>
              <a:buChar char="•"/>
            </a:pPr>
            <a:r>
              <a:rPr lang="es-ES_tradnl" sz="2800" dirty="0"/>
              <a:t>La línea telefónica directa de preservación del hogar</a:t>
            </a:r>
          </a:p>
          <a:p>
            <a:pPr lvl="1">
              <a:buFont typeface="Arial"/>
              <a:buChar char="•"/>
            </a:pPr>
            <a:r>
              <a:rPr lang="es-ES_tradnl" sz="2800" dirty="0"/>
              <a:t>Agencia de asesoría de vivienda aprobada por el HUD</a:t>
            </a:r>
          </a:p>
          <a:p>
            <a:pPr lvl="1">
              <a:buFont typeface="Arial"/>
              <a:buChar char="•"/>
            </a:pPr>
            <a:r>
              <a:rPr lang="es-ES_tradnl" sz="2800" dirty="0"/>
              <a:t>Agencia estatal de financiación de vivienda</a:t>
            </a:r>
          </a:p>
          <a:p>
            <a:pPr marL="0" lvl="0" indent="0">
              <a:buNone/>
            </a:pPr>
            <a:endParaRPr lang="en-US" dirty="0"/>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t>60</a:t>
            </a:fld>
            <a:endParaRPr lang="en-US" dirty="0"/>
          </a:p>
        </p:txBody>
      </p:sp>
    </p:spTree>
    <p:extLst>
      <p:ext uri="{BB962C8B-B14F-4D97-AF65-F5344CB8AC3E}">
        <p14:creationId xmlns:p14="http://schemas.microsoft.com/office/powerpoint/2010/main" val="22807603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696" y="829541"/>
            <a:ext cx="8079604" cy="785733"/>
          </a:xfrm>
        </p:spPr>
        <p:txBody>
          <a:bodyPr/>
          <a:lstStyle/>
          <a:p>
            <a:r>
              <a:rPr lang="es-ES_tradnl" dirty="0"/>
              <a:t>Aplíquelo: Mis recursos para obtener ayuda con el pago de mi hipoteca</a:t>
            </a:r>
            <a:r>
              <a:rPr lang="en-US" sz="2400" dirty="0"/>
              <a:t/>
            </a:r>
            <a:br>
              <a:rPr lang="en-US" sz="2400" dirty="0"/>
            </a:br>
            <a:r>
              <a:rPr lang="es-ES_tradnl" sz="2400" dirty="0"/>
              <a:t>Consulte la pág. 34 de su Guía del participante</a:t>
            </a:r>
            <a:endParaRPr lang="en-US" sz="2400" dirty="0"/>
          </a:p>
        </p:txBody>
      </p:sp>
      <p:pic>
        <p:nvPicPr>
          <p:cNvPr id="4" name="Picture 3" descr="Captura de pantalla de Aplíquelo: Mis recursos para obtener ayuda para pagar mi hipoteca de la Guía del participante. Se muestra solo con fines de navegación.&#10;">
            <a:extLst>
              <a:ext uri="{FF2B5EF4-FFF2-40B4-BE49-F238E27FC236}">
                <a16:creationId xmlns:a16="http://schemas.microsoft.com/office/drawing/2014/main" id="{2F43E2FB-6EAA-4D93-B845-D6353D22D67A}"/>
              </a:ext>
            </a:extLst>
          </p:cNvPr>
          <p:cNvPicPr>
            <a:picLocks noChangeAspect="1"/>
          </p:cNvPicPr>
          <p:nvPr/>
        </p:nvPicPr>
        <p:blipFill>
          <a:blip r:embed="rId2"/>
          <a:stretch>
            <a:fillRect/>
          </a:stretch>
        </p:blipFill>
        <p:spPr>
          <a:xfrm>
            <a:off x="692457" y="1858773"/>
            <a:ext cx="7599285" cy="3941684"/>
          </a:xfrm>
          <a:prstGeom prst="rect">
            <a:avLst/>
          </a:prstGeom>
          <a:ln>
            <a:noFill/>
          </a:ln>
          <a:effectLst>
            <a:outerShdw blurRad="292100" dist="139700" dir="2700000" algn="tl" rotWithShape="0">
              <a:srgbClr val="333333">
                <a:alpha val="65000"/>
              </a:srgbClr>
            </a:outerShdw>
          </a:effectLst>
        </p:spPr>
      </p:pic>
      <p:sp>
        <p:nvSpPr>
          <p:cNvPr id="5" name="Slide Number Placeholder 4"/>
          <p:cNvSpPr>
            <a:spLocks noGrp="1"/>
          </p:cNvSpPr>
          <p:nvPr>
            <p:ph type="sldNum" sz="quarter" idx="4"/>
          </p:nvPr>
        </p:nvSpPr>
        <p:spPr/>
        <p:txBody>
          <a:bodyPr/>
          <a:lstStyle/>
          <a:p>
            <a:fld id="{AF83BEB6-139A-B746-BC33-1F5B6187E651}" type="slidenum">
              <a:rPr lang="en-US" smtClean="0"/>
              <a:t>61</a:t>
            </a:fld>
            <a:endParaRPr lang="en-US" dirty="0"/>
          </a:p>
        </p:txBody>
      </p:sp>
    </p:spTree>
    <p:extLst>
      <p:ext uri="{BB962C8B-B14F-4D97-AF65-F5344CB8AC3E}">
        <p14:creationId xmlns:p14="http://schemas.microsoft.com/office/powerpoint/2010/main" val="34846656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Sección 3: Recordar la conclusión principal</a:t>
            </a:r>
          </a:p>
        </p:txBody>
      </p:sp>
      <p:sp>
        <p:nvSpPr>
          <p:cNvPr id="3" name="Content Placeholder 2"/>
          <p:cNvSpPr>
            <a:spLocks noGrp="1"/>
          </p:cNvSpPr>
          <p:nvPr>
            <p:ph idx="1"/>
          </p:nvPr>
        </p:nvSpPr>
        <p:spPr>
          <a:xfrm>
            <a:off x="611873" y="1416581"/>
            <a:ext cx="5398291" cy="4966171"/>
          </a:xfrm>
        </p:spPr>
        <p:txBody>
          <a:bodyPr>
            <a:normAutofit/>
          </a:bodyPr>
          <a:lstStyle/>
          <a:p>
            <a:pPr marL="0" indent="0">
              <a:lnSpc>
                <a:spcPct val="140000"/>
              </a:lnSpc>
              <a:spcAft>
                <a:spcPts val="2400"/>
              </a:spcAft>
              <a:buNone/>
            </a:pPr>
            <a:r>
              <a:rPr lang="es-ES_tradnl" sz="3200" i="1" dirty="0"/>
              <a:t>Obtenga ayuda con el proceso de compra de una vivienda.</a:t>
            </a:r>
            <a:r>
              <a:rPr lang="en-US" sz="3200" i="1" dirty="0"/>
              <a:t> </a:t>
            </a:r>
            <a:r>
              <a:rPr lang="es-ES_tradnl" sz="3200" i="1" dirty="0"/>
              <a:t>Realice una entrevista antes de contratar ayuda y pida referencias.</a:t>
            </a:r>
            <a:r>
              <a:rPr lang="en-US" sz="3200" i="1" dirty="0"/>
              <a:t> </a:t>
            </a:r>
            <a:r>
              <a:rPr lang="es-ES_tradnl" sz="3200" i="1" dirty="0"/>
              <a:t>Comprenda qué servicios recibirá y cuánto costarán.</a:t>
            </a:r>
          </a:p>
        </p:txBody>
      </p:sp>
      <p:sp>
        <p:nvSpPr>
          <p:cNvPr id="6" name="Slide Number Placeholder 5"/>
          <p:cNvSpPr>
            <a:spLocks noGrp="1"/>
          </p:cNvSpPr>
          <p:nvPr>
            <p:ph type="sldNum" sz="quarter" idx="4"/>
          </p:nvPr>
        </p:nvSpPr>
        <p:spPr/>
        <p:txBody>
          <a:bodyPr/>
          <a:lstStyle/>
          <a:p>
            <a:fld id="{AF83BEB6-139A-B746-BC33-1F5B6187E651}" type="slidenum">
              <a:rPr lang="en-US" smtClean="0"/>
              <a:t>62</a:t>
            </a:fld>
            <a:endParaRPr lang="en-US" dirty="0"/>
          </a:p>
        </p:txBody>
      </p:sp>
    </p:spTree>
    <p:extLst>
      <p:ext uri="{BB962C8B-B14F-4D97-AF65-F5344CB8AC3E}">
        <p14:creationId xmlns:p14="http://schemas.microsoft.com/office/powerpoint/2010/main" val="339771074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582651" y="586819"/>
            <a:ext cx="6122949" cy="889206"/>
          </a:xfrm>
        </p:spPr>
        <p:txBody>
          <a:bodyPr>
            <a:normAutofit fontScale="90000"/>
          </a:bodyPr>
          <a:lstStyle/>
          <a:p>
            <a:r>
              <a:rPr lang="es-ES_tradnl" sz="4000" dirty="0"/>
              <a:t>Tomar medidas</a:t>
            </a:r>
            <a:r>
              <a:rPr lang="en-US" sz="4000" dirty="0"/>
              <a:t/>
            </a:r>
            <a:br>
              <a:rPr lang="en-US" sz="4000" dirty="0"/>
            </a:br>
            <a:r>
              <a:rPr lang="es-ES_tradnl" sz="2700" dirty="0"/>
              <a:t>Consulte la pág. 36 de su </a:t>
            </a:r>
            <a:br>
              <a:rPr lang="es-ES_tradnl" sz="2700" dirty="0"/>
            </a:br>
            <a:r>
              <a:rPr lang="es-ES_tradnl" sz="2700" dirty="0"/>
              <a:t>Guía del participante</a:t>
            </a:r>
            <a:endParaRPr lang="en-US" sz="2700" dirty="0"/>
          </a:p>
        </p:txBody>
      </p:sp>
      <p:sp>
        <p:nvSpPr>
          <p:cNvPr id="8" name="Content Placeholder 2"/>
          <p:cNvSpPr>
            <a:spLocks noGrp="1"/>
          </p:cNvSpPr>
          <p:nvPr>
            <p:ph idx="1"/>
          </p:nvPr>
        </p:nvSpPr>
        <p:spPr>
          <a:xfrm>
            <a:off x="644436" y="1432864"/>
            <a:ext cx="5233850" cy="4967414"/>
          </a:xfrm>
        </p:spPr>
        <p:txBody>
          <a:bodyPr>
            <a:normAutofit/>
          </a:bodyPr>
          <a:lstStyle/>
          <a:p>
            <a:pPr>
              <a:buFont typeface="Wingdings" panose="05000000000000000000" pitchFamily="2" charset="2"/>
              <a:buChar char="§"/>
            </a:pPr>
            <a:r>
              <a:rPr lang="es-ES_tradnl" sz="3200" dirty="0"/>
              <a:t>¿Qué haré?</a:t>
            </a:r>
          </a:p>
          <a:p>
            <a:pPr>
              <a:buFont typeface="Wingdings" panose="05000000000000000000" pitchFamily="2" charset="2"/>
              <a:buChar char="§"/>
            </a:pPr>
            <a:r>
              <a:rPr lang="es-ES_tradnl" sz="3200" dirty="0"/>
              <a:t>¿Cómo lo haré?</a:t>
            </a:r>
          </a:p>
          <a:p>
            <a:pPr>
              <a:spcAft>
                <a:spcPts val="2400"/>
              </a:spcAft>
              <a:buFont typeface="Wingdings" panose="05000000000000000000" pitchFamily="2" charset="2"/>
              <a:buChar char="§"/>
            </a:pPr>
            <a:r>
              <a:rPr lang="es-ES_tradnl" sz="3200" dirty="0"/>
              <a:t>¿Le contaré mis planes a alguien?</a:t>
            </a:r>
            <a:r>
              <a:rPr lang="en-US" sz="3200" dirty="0"/>
              <a:t> </a:t>
            </a:r>
            <a:r>
              <a:rPr lang="es-ES_tradnl" sz="3200" dirty="0"/>
              <a:t>En caso de que fuera así, ¿a quién?</a:t>
            </a:r>
            <a:endParaRPr lang="en-US" sz="3200" i="1" dirty="0"/>
          </a:p>
          <a:p>
            <a:pPr marL="0" indent="0">
              <a:buNone/>
            </a:pPr>
            <a:endParaRPr lang="en-US" dirty="0"/>
          </a:p>
          <a:p>
            <a:endParaRPr lang="en-US" dirty="0"/>
          </a:p>
          <a:p>
            <a:endParaRPr lang="en-US" dirty="0"/>
          </a:p>
          <a:p>
            <a:pPr marL="0" indent="0">
              <a:buNone/>
            </a:pPr>
            <a:endParaRPr lang="en-US" dirty="0"/>
          </a:p>
        </p:txBody>
      </p:sp>
      <p:sp>
        <p:nvSpPr>
          <p:cNvPr id="7" name="TextBox 6"/>
          <p:cNvSpPr txBox="1"/>
          <p:nvPr/>
        </p:nvSpPr>
        <p:spPr>
          <a:xfrm>
            <a:off x="531523" y="5610552"/>
            <a:ext cx="8085457" cy="461665"/>
          </a:xfrm>
          <a:prstGeom prst="rect">
            <a:avLst/>
          </a:prstGeom>
          <a:solidFill>
            <a:schemeClr val="accent2"/>
          </a:solidFill>
        </p:spPr>
        <p:txBody>
          <a:bodyPr wrap="square" rtlCol="0">
            <a:spAutoFit/>
          </a:bodyPr>
          <a:lstStyle/>
          <a:p>
            <a:r>
              <a:rPr lang="es-ES_tradnl" sz="2400" dirty="0">
                <a:latin typeface="+mj-lt"/>
              </a:rPr>
              <a:t>Ingrese en fdic.gov/education, si desea más información.</a:t>
            </a:r>
          </a:p>
        </p:txBody>
      </p:sp>
      <p:sp>
        <p:nvSpPr>
          <p:cNvPr id="5" name="Slide Number Placeholder 4"/>
          <p:cNvSpPr>
            <a:spLocks noGrp="1"/>
          </p:cNvSpPr>
          <p:nvPr>
            <p:ph type="sldNum" sz="quarter" idx="4"/>
          </p:nvPr>
        </p:nvSpPr>
        <p:spPr/>
        <p:txBody>
          <a:bodyPr/>
          <a:lstStyle/>
          <a:p>
            <a:fld id="{AF83BEB6-139A-B746-BC33-1F5B6187E651}" type="slidenum">
              <a:rPr lang="en-US" smtClean="0"/>
              <a:t>63</a:t>
            </a:fld>
            <a:endParaRPr lang="en-US" dirty="0"/>
          </a:p>
        </p:txBody>
      </p:sp>
    </p:spTree>
    <p:extLst>
      <p:ext uri="{BB962C8B-B14F-4D97-AF65-F5344CB8AC3E}">
        <p14:creationId xmlns:p14="http://schemas.microsoft.com/office/powerpoint/2010/main" val="99253442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577987" y="209036"/>
            <a:ext cx="5361260" cy="881682"/>
          </a:xfrm>
        </p:spPr>
        <p:txBody>
          <a:bodyPr>
            <a:noAutofit/>
          </a:bodyPr>
          <a:lstStyle/>
          <a:p>
            <a:r>
              <a:rPr lang="es-ES_tradnl" sz="2400" dirty="0"/>
              <a:t>Encuesta posterior a la capacitación</a:t>
            </a:r>
            <a:r>
              <a:rPr lang="en-US" sz="2400" dirty="0"/>
              <a:t/>
            </a:r>
            <a:br>
              <a:rPr lang="en-US" sz="2400" dirty="0"/>
            </a:br>
            <a:r>
              <a:rPr lang="es-ES_tradnl" sz="1800" dirty="0"/>
              <a:t>Consulte la pág. 41 de su Guía del participante</a:t>
            </a:r>
            <a:endParaRPr lang="en-US" sz="1800" dirty="0"/>
          </a:p>
        </p:txBody>
      </p:sp>
      <p:pic>
        <p:nvPicPr>
          <p:cNvPr id="3" name="Picture 2" descr="&quot;GRACIAS&quot; en mayúsculas, con cada letra en blanco en su propio recuadro negro separado, todo colgando de cuerdas separadas desde la parte superior.">
            <a:extLst>
              <a:ext uri="{FF2B5EF4-FFF2-40B4-BE49-F238E27FC236}">
                <a16:creationId xmlns:a16="http://schemas.microsoft.com/office/drawing/2014/main" id="{65C392BD-368E-45CC-A107-165584C260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0228" y="158988"/>
            <a:ext cx="3243072" cy="1133856"/>
          </a:xfrm>
          <a:prstGeom prst="rect">
            <a:avLst/>
          </a:prstGeom>
        </p:spPr>
      </p:pic>
      <p:pic>
        <p:nvPicPr>
          <p:cNvPr id="4" name="Picture 3" descr="Captura de pantalla de la Encuesta posterior a la capacitación de la Guía del participante. Se muestra solo con fines de navegación.&#10;">
            <a:extLst>
              <a:ext uri="{FF2B5EF4-FFF2-40B4-BE49-F238E27FC236}">
                <a16:creationId xmlns:a16="http://schemas.microsoft.com/office/drawing/2014/main" id="{DF86CE02-0A5E-4867-83A2-3AC5601D0CE8}"/>
              </a:ext>
            </a:extLst>
          </p:cNvPr>
          <p:cNvPicPr>
            <a:picLocks noChangeAspect="1"/>
          </p:cNvPicPr>
          <p:nvPr/>
        </p:nvPicPr>
        <p:blipFill>
          <a:blip r:embed="rId3"/>
          <a:stretch>
            <a:fillRect/>
          </a:stretch>
        </p:blipFill>
        <p:spPr>
          <a:xfrm>
            <a:off x="1171853" y="1292844"/>
            <a:ext cx="6522318" cy="4923400"/>
          </a:xfrm>
          <a:prstGeom prst="rect">
            <a:avLst/>
          </a:prstGeom>
          <a:ln>
            <a:noFill/>
          </a:ln>
          <a:effectLst>
            <a:outerShdw blurRad="292100" dist="139700" dir="2700000" algn="tl" rotWithShape="0">
              <a:srgbClr val="333333">
                <a:alpha val="65000"/>
              </a:srgbClr>
            </a:outerShdw>
          </a:effectLst>
        </p:spPr>
      </p:pic>
      <p:sp>
        <p:nvSpPr>
          <p:cNvPr id="10" name="Slide Number Placeholder 9"/>
          <p:cNvSpPr>
            <a:spLocks noGrp="1"/>
          </p:cNvSpPr>
          <p:nvPr>
            <p:ph type="sldNum" sz="quarter" idx="4"/>
          </p:nvPr>
        </p:nvSpPr>
        <p:spPr/>
        <p:txBody>
          <a:bodyPr/>
          <a:lstStyle/>
          <a:p>
            <a:fld id="{AF83BEB6-139A-B746-BC33-1F5B6187E651}" type="slidenum">
              <a:rPr lang="en-US" smtClean="0"/>
              <a:t>64</a:t>
            </a:fld>
            <a:endParaRPr lang="en-US" dirty="0"/>
          </a:p>
        </p:txBody>
      </p:sp>
    </p:spTree>
    <p:extLst>
      <p:ext uri="{BB962C8B-B14F-4D97-AF65-F5344CB8AC3E}">
        <p14:creationId xmlns:p14="http://schemas.microsoft.com/office/powerpoint/2010/main" val="1957050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a:t>Valor de mercado</a:t>
            </a:r>
          </a:p>
        </p:txBody>
      </p:sp>
      <p:sp>
        <p:nvSpPr>
          <p:cNvPr id="3" name="Content Placeholder 2"/>
          <p:cNvSpPr>
            <a:spLocks noGrp="1"/>
          </p:cNvSpPr>
          <p:nvPr>
            <p:ph idx="1"/>
          </p:nvPr>
        </p:nvSpPr>
        <p:spPr>
          <a:xfrm>
            <a:off x="577986" y="1424723"/>
            <a:ext cx="5457054" cy="4701440"/>
          </a:xfrm>
        </p:spPr>
        <p:txBody>
          <a:bodyPr>
            <a:normAutofit/>
          </a:bodyPr>
          <a:lstStyle/>
          <a:p>
            <a:r>
              <a:rPr lang="es-ES_tradnl" sz="3200" dirty="0"/>
              <a:t>¿Cuáles son algunos factores que afectan el valor de mercado de una casa?</a:t>
            </a:r>
          </a:p>
        </p:txBody>
      </p:sp>
      <p:sp>
        <p:nvSpPr>
          <p:cNvPr id="6" name="Rectangular Callout 5" descr="Burbuja de diálogo con un signo de interrogación en la mitad"/>
          <p:cNvSpPr/>
          <p:nvPr/>
        </p:nvSpPr>
        <p:spPr>
          <a:xfrm>
            <a:off x="6414223" y="1574075"/>
            <a:ext cx="2450592" cy="2278597"/>
          </a:xfrm>
          <a:prstGeom prst="wedgeRectCallout">
            <a:avLst>
              <a:gd name="adj1" fmla="val -33768"/>
              <a:gd name="adj2" fmla="val 76303"/>
            </a:avLst>
          </a:prstGeom>
          <a:solidFill>
            <a:schemeClr val="tx2">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600" dirty="0">
                <a:solidFill>
                  <a:schemeClr val="tx1"/>
                </a:solidFill>
                <a:latin typeface="Arial Rounded MT Bold" panose="020F0704030504030204" pitchFamily="34" charset="0"/>
              </a:rPr>
              <a:t>?</a:t>
            </a:r>
          </a:p>
        </p:txBody>
      </p:sp>
      <p:sp>
        <p:nvSpPr>
          <p:cNvPr id="8" name="Slide Number Placeholder 7"/>
          <p:cNvSpPr>
            <a:spLocks noGrp="1"/>
          </p:cNvSpPr>
          <p:nvPr>
            <p:ph type="sldNum" sz="quarter" idx="4"/>
          </p:nvPr>
        </p:nvSpPr>
        <p:spPr/>
        <p:txBody>
          <a:bodyPr/>
          <a:lstStyle/>
          <a:p>
            <a:fld id="{AF83BEB6-139A-B746-BC33-1F5B6187E651}" type="slidenum">
              <a:rPr lang="en-US" smtClean="0"/>
              <a:t>7</a:t>
            </a:fld>
            <a:endParaRPr lang="en-US" dirty="0"/>
          </a:p>
        </p:txBody>
      </p:sp>
    </p:spTree>
    <p:extLst>
      <p:ext uri="{BB962C8B-B14F-4D97-AF65-F5344CB8AC3E}">
        <p14:creationId xmlns:p14="http://schemas.microsoft.com/office/powerpoint/2010/main" val="470336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Pasos para comprar una vivienda</a:t>
            </a:r>
          </a:p>
        </p:txBody>
      </p:sp>
      <p:sp>
        <p:nvSpPr>
          <p:cNvPr id="3" name="Content Placeholder 2"/>
          <p:cNvSpPr>
            <a:spLocks noGrp="1"/>
          </p:cNvSpPr>
          <p:nvPr>
            <p:ph idx="1"/>
          </p:nvPr>
        </p:nvSpPr>
        <p:spPr>
          <a:xfrm>
            <a:off x="1392759" y="1424723"/>
            <a:ext cx="6684440" cy="4701440"/>
          </a:xfrm>
        </p:spPr>
        <p:txBody>
          <a:bodyPr>
            <a:normAutofit fontScale="92500" lnSpcReduction="10000"/>
          </a:bodyPr>
          <a:lstStyle/>
          <a:p>
            <a:pPr>
              <a:spcAft>
                <a:spcPts val="0"/>
              </a:spcAft>
            </a:pPr>
            <a:r>
              <a:rPr lang="es-ES_tradnl" sz="3200" dirty="0"/>
              <a:t>Paso 1: ¡Prepárese!</a:t>
            </a:r>
          </a:p>
          <a:p>
            <a:pPr lvl="1">
              <a:buFont typeface="Arial"/>
              <a:buChar char="•"/>
            </a:pPr>
            <a:r>
              <a:rPr lang="es-ES_tradnl" sz="2800" dirty="0"/>
              <a:t>Decide si estás listo para comprar una vivienda</a:t>
            </a:r>
          </a:p>
          <a:p>
            <a:pPr lvl="1">
              <a:buFont typeface="Arial"/>
              <a:buChar char="•"/>
            </a:pPr>
            <a:r>
              <a:rPr lang="es-ES_tradnl" sz="2800" dirty="0"/>
              <a:t>Calcula cuánto puedes pagar</a:t>
            </a:r>
          </a:p>
          <a:p>
            <a:pPr lvl="1">
              <a:buFont typeface="Arial"/>
              <a:buChar char="•"/>
            </a:pPr>
            <a:r>
              <a:rPr lang="es-ES_tradnl" sz="2800" dirty="0"/>
              <a:t>Revise su historial de crédito</a:t>
            </a:r>
          </a:p>
          <a:p>
            <a:pPr>
              <a:lnSpc>
                <a:spcPct val="100000"/>
              </a:lnSpc>
              <a:spcBef>
                <a:spcPts val="2376"/>
              </a:spcBef>
              <a:spcAft>
                <a:spcPts val="0"/>
              </a:spcAft>
            </a:pPr>
            <a:r>
              <a:rPr lang="es-ES_tradnl" sz="3200" dirty="0"/>
              <a:t>Paso 2: Calcula la financiación</a:t>
            </a:r>
          </a:p>
          <a:p>
            <a:pPr lvl="1">
              <a:buFont typeface="Arial"/>
              <a:buChar char="•"/>
            </a:pPr>
            <a:r>
              <a:rPr lang="es-ES_tradnl" sz="2800" dirty="0"/>
              <a:t>Aprende sobre hipotecas u otras opciones de financiación</a:t>
            </a:r>
          </a:p>
          <a:p>
            <a:pPr lvl="1">
              <a:buFont typeface="Arial"/>
              <a:buChar char="•"/>
            </a:pPr>
            <a:r>
              <a:rPr lang="es-ES_tradnl" sz="2800" dirty="0"/>
              <a:t>Compara ofertas</a:t>
            </a:r>
          </a:p>
          <a:p>
            <a:pPr lvl="1">
              <a:buFont typeface="Arial"/>
              <a:buChar char="•"/>
            </a:pPr>
            <a:r>
              <a:rPr lang="es-ES_tradnl" sz="2800" dirty="0"/>
              <a:t>Obtén una calificación o aprobación previa</a:t>
            </a:r>
          </a:p>
        </p:txBody>
      </p:sp>
      <p:sp>
        <p:nvSpPr>
          <p:cNvPr id="4" name="Oval 3">
            <a:extLst>
              <a:ext uri="{FF2B5EF4-FFF2-40B4-BE49-F238E27FC236}">
                <a16:creationId xmlns:a16="http://schemas.microsoft.com/office/drawing/2014/main" id="{1EEAA018-2BAC-F243-A760-737EAC32D76A}"/>
              </a:ext>
              <a:ext uri="{C183D7F6-B498-43B3-948B-1728B52AA6E4}">
                <adec:decorative xmlns:adec="http://schemas.microsoft.com/office/drawing/2017/decorative" xmlns="" val="1"/>
              </a:ext>
            </a:extLst>
          </p:cNvPr>
          <p:cNvSpPr/>
          <p:nvPr/>
        </p:nvSpPr>
        <p:spPr>
          <a:xfrm>
            <a:off x="651510" y="1454069"/>
            <a:ext cx="577986" cy="577986"/>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mj-lt"/>
              </a:rPr>
              <a:t>1</a:t>
            </a:r>
          </a:p>
        </p:txBody>
      </p:sp>
      <p:cxnSp>
        <p:nvCxnSpPr>
          <p:cNvPr id="8" name="Straight Arrow Connector 7" descr="yellow arrow pointing down">
            <a:extLst>
              <a:ext uri="{FF2B5EF4-FFF2-40B4-BE49-F238E27FC236}">
                <a16:creationId xmlns:a16="http://schemas.microsoft.com/office/drawing/2014/main" id="{E08FAA5B-D617-1F49-B32C-3779F712766E}"/>
              </a:ext>
              <a:ext uri="{C183D7F6-B498-43B3-948B-1728B52AA6E4}">
                <adec:decorative xmlns:adec="http://schemas.microsoft.com/office/drawing/2017/decorative" xmlns="" val="1"/>
              </a:ext>
            </a:extLst>
          </p:cNvPr>
          <p:cNvCxnSpPr>
            <a:cxnSpLocks/>
          </p:cNvCxnSpPr>
          <p:nvPr/>
        </p:nvCxnSpPr>
        <p:spPr>
          <a:xfrm>
            <a:off x="940503" y="1874520"/>
            <a:ext cx="0" cy="1554480"/>
          </a:xfrm>
          <a:prstGeom prst="straightConnector1">
            <a:avLst/>
          </a:prstGeom>
          <a:ln w="88900" cmpd="sng">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7" name="Oval 6">
            <a:extLst>
              <a:ext uri="{FF2B5EF4-FFF2-40B4-BE49-F238E27FC236}">
                <a16:creationId xmlns:a16="http://schemas.microsoft.com/office/drawing/2014/main" id="{6F422ECB-E0FE-574E-A904-3D4D75500EE0}"/>
              </a:ext>
              <a:ext uri="{C183D7F6-B498-43B3-948B-1728B52AA6E4}">
                <adec:decorative xmlns:adec="http://schemas.microsoft.com/office/drawing/2017/decorative" xmlns="" val="1"/>
              </a:ext>
            </a:extLst>
          </p:cNvPr>
          <p:cNvSpPr/>
          <p:nvPr/>
        </p:nvSpPr>
        <p:spPr>
          <a:xfrm>
            <a:off x="651510" y="3501123"/>
            <a:ext cx="577986" cy="5779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mj-lt"/>
              </a:rPr>
              <a:t>2</a:t>
            </a:r>
          </a:p>
        </p:txBody>
      </p:sp>
      <p:cxnSp>
        <p:nvCxnSpPr>
          <p:cNvPr id="10" name="Straight Arrow Connector 9" descr="orange arrow pointing down">
            <a:extLst>
              <a:ext uri="{FF2B5EF4-FFF2-40B4-BE49-F238E27FC236}">
                <a16:creationId xmlns:a16="http://schemas.microsoft.com/office/drawing/2014/main" id="{9D37D50C-19EC-6548-AAE4-70470577FE04}"/>
              </a:ext>
              <a:ext uri="{C183D7F6-B498-43B3-948B-1728B52AA6E4}">
                <adec:decorative xmlns:adec="http://schemas.microsoft.com/office/drawing/2017/decorative" xmlns="" val="1"/>
              </a:ext>
            </a:extLst>
          </p:cNvPr>
          <p:cNvCxnSpPr>
            <a:cxnSpLocks/>
          </p:cNvCxnSpPr>
          <p:nvPr/>
        </p:nvCxnSpPr>
        <p:spPr>
          <a:xfrm>
            <a:off x="947556" y="4079109"/>
            <a:ext cx="0" cy="1554480"/>
          </a:xfrm>
          <a:prstGeom prst="straightConnector1">
            <a:avLst/>
          </a:prstGeom>
          <a:ln w="88900" cmpd="sng">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p:txBody>
          <a:bodyPr/>
          <a:lstStyle/>
          <a:p>
            <a:fld id="{AF83BEB6-139A-B746-BC33-1F5B6187E651}" type="slidenum">
              <a:rPr lang="en-US" smtClean="0"/>
              <a:t>8</a:t>
            </a:fld>
            <a:endParaRPr lang="en-US" dirty="0"/>
          </a:p>
        </p:txBody>
      </p:sp>
    </p:spTree>
    <p:extLst>
      <p:ext uri="{BB962C8B-B14F-4D97-AF65-F5344CB8AC3E}">
        <p14:creationId xmlns:p14="http://schemas.microsoft.com/office/powerpoint/2010/main" val="2270200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a:t>Más pasos para comprar una vivienda</a:t>
            </a:r>
          </a:p>
        </p:txBody>
      </p:sp>
      <p:sp>
        <p:nvSpPr>
          <p:cNvPr id="5" name="Oval 4">
            <a:extLst>
              <a:ext uri="{FF2B5EF4-FFF2-40B4-BE49-F238E27FC236}">
                <a16:creationId xmlns:a16="http://schemas.microsoft.com/office/drawing/2014/main" id="{7B92BF0C-CA8B-4A40-AB3E-EB00144C1A29}"/>
              </a:ext>
              <a:ext uri="{C183D7F6-B498-43B3-948B-1728B52AA6E4}">
                <adec:decorative xmlns:adec="http://schemas.microsoft.com/office/drawing/2017/decorative" xmlns="" val="1"/>
              </a:ext>
            </a:extLst>
          </p:cNvPr>
          <p:cNvSpPr/>
          <p:nvPr/>
        </p:nvSpPr>
        <p:spPr>
          <a:xfrm>
            <a:off x="674370" y="1454069"/>
            <a:ext cx="577986" cy="57798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3</a:t>
            </a:r>
          </a:p>
        </p:txBody>
      </p:sp>
      <p:cxnSp>
        <p:nvCxnSpPr>
          <p:cNvPr id="8" name="Straight Arrow Connector 7" descr="red arrow pointing down">
            <a:extLst>
              <a:ext uri="{FF2B5EF4-FFF2-40B4-BE49-F238E27FC236}">
                <a16:creationId xmlns:a16="http://schemas.microsoft.com/office/drawing/2014/main" id="{73417C6A-0EA9-134E-AE01-0E103BCC8FE8}"/>
              </a:ext>
              <a:ext uri="{C183D7F6-B498-43B3-948B-1728B52AA6E4}">
                <adec:decorative xmlns:adec="http://schemas.microsoft.com/office/drawing/2017/decorative" xmlns="" val="1"/>
              </a:ext>
            </a:extLst>
          </p:cNvPr>
          <p:cNvCxnSpPr>
            <a:cxnSpLocks/>
          </p:cNvCxnSpPr>
          <p:nvPr/>
        </p:nvCxnSpPr>
        <p:spPr>
          <a:xfrm>
            <a:off x="963363" y="1874520"/>
            <a:ext cx="0" cy="1554480"/>
          </a:xfrm>
          <a:prstGeom prst="straightConnector1">
            <a:avLst/>
          </a:prstGeom>
          <a:ln w="88900" cmpd="sng">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Oval 6">
            <a:extLst>
              <a:ext uri="{FF2B5EF4-FFF2-40B4-BE49-F238E27FC236}">
                <a16:creationId xmlns:a16="http://schemas.microsoft.com/office/drawing/2014/main" id="{BE7FEA1B-A8C9-C24F-B2E9-9EFEFA44BC65}"/>
              </a:ext>
              <a:ext uri="{C183D7F6-B498-43B3-948B-1728B52AA6E4}">
                <adec:decorative xmlns:adec="http://schemas.microsoft.com/office/drawing/2017/decorative" xmlns="" val="1"/>
              </a:ext>
            </a:extLst>
          </p:cNvPr>
          <p:cNvSpPr/>
          <p:nvPr/>
        </p:nvSpPr>
        <p:spPr>
          <a:xfrm>
            <a:off x="674370" y="3501123"/>
            <a:ext cx="577986" cy="57798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4</a:t>
            </a:r>
          </a:p>
        </p:txBody>
      </p:sp>
      <p:cxnSp>
        <p:nvCxnSpPr>
          <p:cNvPr id="9" name="Straight Arrow Connector 8" descr="dark red arrow pointing down">
            <a:extLst>
              <a:ext uri="{FF2B5EF4-FFF2-40B4-BE49-F238E27FC236}">
                <a16:creationId xmlns:a16="http://schemas.microsoft.com/office/drawing/2014/main" id="{37767116-0356-6441-84BA-02A7854FDD18}"/>
              </a:ext>
              <a:ext uri="{C183D7F6-B498-43B3-948B-1728B52AA6E4}">
                <adec:decorative xmlns:adec="http://schemas.microsoft.com/office/drawing/2017/decorative" xmlns="" val="1"/>
              </a:ext>
            </a:extLst>
          </p:cNvPr>
          <p:cNvCxnSpPr>
            <a:cxnSpLocks/>
          </p:cNvCxnSpPr>
          <p:nvPr/>
        </p:nvCxnSpPr>
        <p:spPr>
          <a:xfrm>
            <a:off x="970416" y="4079109"/>
            <a:ext cx="0" cy="1224411"/>
          </a:xfrm>
          <a:prstGeom prst="straightConnector1">
            <a:avLst/>
          </a:prstGeom>
          <a:ln w="8890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5DCD888B-C0C2-E241-ADFD-F282FDB82DC6}"/>
              </a:ext>
              <a:ext uri="{C183D7F6-B498-43B3-948B-1728B52AA6E4}">
                <adec:decorative xmlns:adec="http://schemas.microsoft.com/office/drawing/2017/decorative" xmlns="" val="1"/>
              </a:ext>
            </a:extLst>
          </p:cNvPr>
          <p:cNvSpPr/>
          <p:nvPr/>
        </p:nvSpPr>
        <p:spPr>
          <a:xfrm>
            <a:off x="674370" y="5403931"/>
            <a:ext cx="577986" cy="577986"/>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5</a:t>
            </a:r>
          </a:p>
        </p:txBody>
      </p:sp>
      <p:sp>
        <p:nvSpPr>
          <p:cNvPr id="4" name="Content Placeholder 3"/>
          <p:cNvSpPr>
            <a:spLocks noGrp="1"/>
          </p:cNvSpPr>
          <p:nvPr>
            <p:ph idx="1"/>
          </p:nvPr>
        </p:nvSpPr>
        <p:spPr>
          <a:xfrm>
            <a:off x="1392758" y="1424723"/>
            <a:ext cx="7053605" cy="4832144"/>
          </a:xfrm>
        </p:spPr>
        <p:txBody>
          <a:bodyPr>
            <a:normAutofit fontScale="85000" lnSpcReduction="20000"/>
          </a:bodyPr>
          <a:lstStyle/>
          <a:p>
            <a:pPr>
              <a:spcAft>
                <a:spcPts val="0"/>
              </a:spcAft>
            </a:pPr>
            <a:r>
              <a:rPr lang="es-ES_tradnl" sz="3500" dirty="0"/>
              <a:t>Paso 3: Compara ofertas de vivienda</a:t>
            </a:r>
          </a:p>
          <a:p>
            <a:pPr lvl="1">
              <a:buFont typeface="Arial"/>
              <a:buChar char="•"/>
            </a:pPr>
            <a:r>
              <a:rPr lang="es-ES_tradnl" sz="3000" dirty="0"/>
              <a:t>Reúne a tu equipo</a:t>
            </a:r>
          </a:p>
          <a:p>
            <a:pPr lvl="1">
              <a:buFont typeface="Arial"/>
              <a:buChar char="•"/>
            </a:pPr>
            <a:r>
              <a:rPr lang="es-ES_tradnl" sz="3000" dirty="0"/>
              <a:t>Encuentra una vivienda que se adapte a tus necesidades y que puedas pagar</a:t>
            </a:r>
          </a:p>
          <a:p>
            <a:pPr>
              <a:spcBef>
                <a:spcPts val="1824"/>
              </a:spcBef>
              <a:spcAft>
                <a:spcPts val="0"/>
              </a:spcAft>
            </a:pPr>
            <a:r>
              <a:rPr lang="es-ES_tradnl" sz="3500" dirty="0"/>
              <a:t>Paso 4: Compra tu vivienda</a:t>
            </a:r>
          </a:p>
          <a:p>
            <a:pPr lvl="1">
              <a:buFont typeface="Arial"/>
              <a:buChar char="•"/>
            </a:pPr>
            <a:r>
              <a:rPr lang="es-ES_tradnl" sz="3000" dirty="0"/>
              <a:t>Haz una oferta</a:t>
            </a:r>
          </a:p>
          <a:p>
            <a:pPr lvl="1">
              <a:buFont typeface="Arial"/>
              <a:buChar char="•"/>
            </a:pPr>
            <a:r>
              <a:rPr lang="es-ES_tradnl" sz="3000" dirty="0"/>
              <a:t>Negocia</a:t>
            </a:r>
          </a:p>
          <a:p>
            <a:pPr lvl="1">
              <a:buFont typeface="Arial"/>
              <a:buChar char="•"/>
            </a:pPr>
            <a:r>
              <a:rPr lang="es-ES_tradnl" sz="3000" dirty="0"/>
              <a:t>Considera hacer una inspección de la vivienda</a:t>
            </a:r>
          </a:p>
          <a:p>
            <a:pPr lvl="1">
              <a:buFont typeface="Arial"/>
              <a:buChar char="•"/>
            </a:pPr>
            <a:r>
              <a:rPr lang="es-ES_tradnl" sz="3000" dirty="0"/>
              <a:t>Realice el cierre</a:t>
            </a:r>
          </a:p>
          <a:p>
            <a:pPr>
              <a:spcBef>
                <a:spcPts val="1824"/>
              </a:spcBef>
            </a:pPr>
            <a:r>
              <a:rPr lang="es-ES_tradnl" sz="3500" dirty="0"/>
              <a:t>Paso 5: Mantén tu hogar</a:t>
            </a:r>
          </a:p>
          <a:p>
            <a:pPr lvl="0"/>
            <a:endParaRPr lang="en-US" sz="3200" dirty="0"/>
          </a:p>
          <a:p>
            <a:pPr lvl="0"/>
            <a:endParaRPr lang="en-US" dirty="0"/>
          </a:p>
          <a:p>
            <a:pPr lvl="0"/>
            <a:endParaRPr lang="en-US" dirty="0"/>
          </a:p>
          <a:p>
            <a:endParaRPr lang="en-US" dirty="0"/>
          </a:p>
        </p:txBody>
      </p:sp>
      <p:sp>
        <p:nvSpPr>
          <p:cNvPr id="6" name="Slide Number Placeholder 5"/>
          <p:cNvSpPr>
            <a:spLocks noGrp="1"/>
          </p:cNvSpPr>
          <p:nvPr>
            <p:ph type="sldNum" sz="quarter" idx="4"/>
          </p:nvPr>
        </p:nvSpPr>
        <p:spPr/>
        <p:txBody>
          <a:bodyPr/>
          <a:lstStyle/>
          <a:p>
            <a:fld id="{AF83BEB6-139A-B746-BC33-1F5B6187E651}" type="slidenum">
              <a:rPr lang="en-US" smtClean="0"/>
              <a:t>9</a:t>
            </a:fld>
            <a:endParaRPr lang="en-US" dirty="0"/>
          </a:p>
        </p:txBody>
      </p:sp>
    </p:spTree>
    <p:extLst>
      <p:ext uri="{BB962C8B-B14F-4D97-AF65-F5344CB8AC3E}">
        <p14:creationId xmlns:p14="http://schemas.microsoft.com/office/powerpoint/2010/main" val="15799231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SECTOMILLISECCONVERTED" val="1"/>
  <p:tag name="MMPROD_UIDATA" val="&lt;database version=&quot;11.0&quot;&gt;&lt;object type=&quot;1&quot; unique_id=&quot;10001&quot;&gt;&lt;object type=&quot;2&quot; unique_id=&quot;10101&quot;&gt;&lt;object type=&quot;3&quot; unique_id=&quot;10112&quot;&gt;&lt;property id=&quot;20148&quot; value=&quot;5&quot;/&gt;&lt;property id=&quot;20300&quot; value=&quot;Slide 3 - &amp;quot;Sección 1: Prepararse para ser dueño de su vivienda&amp;quot;&quot;/&gt;&lt;property id=&quot;20307&quot; value=&quot;303&quot;/&gt;&lt;/object&gt;&lt;object type=&quot;3&quot; unique_id=&quot;10115&quot;&gt;&lt;property id=&quot;20148&quot; value=&quot;5&quot;/&gt;&lt;property id=&quot;20300&quot; value=&quot;Slide 4 - &amp;quot;Sección 1: Conclusión principal&amp;quot;&quot;/&gt;&lt;property id=&quot;20307&quot; value=&quot;306&quot;/&gt;&lt;/object&gt;&lt;object type=&quot;3&quot; unique_id=&quot;10116&quot;&gt;&lt;property id=&quot;20148&quot; value=&quot;5&quot;/&gt;&lt;property id=&quot;20300&quot; value=&quot;Slide 5 - &amp;quot;Razones para comprar una vivienda&amp;quot;&quot;/&gt;&lt;property id=&quot;20307&quot; value=&quot;394&quot;/&gt;&lt;/object&gt;&lt;object type=&quot;3&quot; unique_id=&quot;10117&quot;&gt;&lt;property id=&quot;20148&quot; value=&quot;5&quot;/&gt;&lt;property id=&quot;20300&quot; value=&quot;Slide 8 - &amp;quot;Pasos para comprar una vivienda&amp;quot;&quot;/&gt;&lt;property id=&quot;20307&quot; value=&quot;395&quot;/&gt;&lt;/object&gt;&lt;object type=&quot;3&quot; unique_id=&quot;10118&quot;&gt;&lt;property id=&quot;20148&quot; value=&quot;5&quot;/&gt;&lt;property id=&quot;20300&quot; value=&quot;Slide 9 - &amp;quot;Más pasos para comprar una vivienda&amp;quot;&quot;/&gt;&lt;property id=&quot;20307&quot; value=&quot;310&quot;/&gt;&lt;/object&gt;&lt;object type=&quot;3&quot; unique_id=&quot;10119&quot;&gt;&lt;property id=&quot;20148&quot; value=&quot;5&quot;/&gt;&lt;property id=&quot;20300&quot; value=&quot;Slide 10 - &amp;quot;Pruébelo: Preparándose para comprar Consulte la pág. 5 de su Guía del participante&amp;quot;&quot;/&gt;&lt;property id=&quot;20307&quot; value=&quot;307&quot;/&gt;&lt;/object&gt;&lt;object type=&quot;3&quot; unique_id=&quot;10128&quot;&gt;&lt;property id=&quot;20148&quot; value=&quot;5&quot;/&gt;&lt;property id=&quot;20300&quot; value=&quot;Slide 12 - &amp;quot;¿Cuánto puedes pagar?&amp;quot;&quot;/&gt;&lt;property id=&quot;20307&quot; value=&quot;363&quot;/&gt;&lt;/object&gt;&lt;object type=&quot;3&quot; unique_id=&quot;10129&quot;&gt;&lt;property id=&quot;20148&quot; value=&quot;5&quot;/&gt;&lt;property id=&quot;20300&quot; value=&quot;Slide 14 - &amp;quot;Pagos mensuales de hipoteca&amp;quot;&quot;/&gt;&lt;property id=&quot;20307&quot; value=&quot;364&quot;/&gt;&lt;/object&gt;&lt;object type=&quot;3&quot; unique_id=&quot;10130&quot;&gt;&lt;property id=&quot;20148&quot; value=&quot;5&quot;/&gt;&lt;property id=&quot;20300&quot; value=&quot;Slide 15 - &amp;quot;Costos adicionales de propiedad de vivienda&amp;quot;&quot;/&gt;&lt;property id=&quot;20307&quot; value=&quot;398&quot;/&gt;&lt;/object&gt;&lt;object type=&quot;3&quot; unique_id=&quot;10132&quot;&gt;&lt;property id=&quot;20148&quot; value=&quot;5&quot;/&gt;&lt;property id=&quot;20300&quot; value=&quot;Slide 17 - &amp;quot;Relación entre la deuda y los ingresos&amp;quot;&quot;/&gt;&lt;property id=&quot;20307&quot; value=&quot;366&quot;/&gt;&lt;/object&gt;&lt;object type=&quot;3&quot; unique_id=&quot;10133&quot;&gt;&lt;property id=&quot;20148&quot; value=&quot;5&quot;/&gt;&lt;property id=&quot;20300&quot; value=&quot;Slide 18 - &amp;quot;Otros gastos además de la deuda&amp;quot;&quot;/&gt;&lt;property id=&quot;20307&quot; value=&quot;399&quot;/&gt;&lt;/object&gt;&lt;object type=&quot;3&quot; unique_id=&quot;10134&quot;&gt;&lt;property id=&quot;20148&quot; value=&quot;5&quot;/&gt;&lt;property id=&quot;20300&quot; value=&quot;Slide 19 - &amp;quot;Pruébelo: Cálculo de una relación entre la deuda y los ingresos Consulte la pág. 16 de su Guía del participante&amp;quot;&quot;/&gt;&lt;property id=&quot;20307&quot; value=&quot;367&quot;/&gt;&lt;/object&gt;&lt;object type=&quot;3&quot; unique_id=&quot;10137&quot;&gt;&lt;property id=&quot;20148&quot; value=&quot;5&quot;/&gt;&lt;property id=&quot;20300&quot; value=&quot;Slide 23 - &amp;quot;Sección 2: Financiación de la compra de vivienda&amp;quot;&quot;/&gt;&lt;property id=&quot;20307&quot; value=&quot;325&quot;/&gt;&lt;/object&gt;&lt;object type=&quot;3&quot; unique_id=&quot;10140&quot;&gt;&lt;property id=&quot;20148&quot; value=&quot;5&quot;/&gt;&lt;property id=&quot;20300&quot; value=&quot;Slide 24 - &amp;quot;Sección 2: Conclusión principal&amp;quot;&quot;/&gt;&lt;property id=&quot;20307&quot; value=&quot;401&quot;/&gt;&lt;/object&gt;&lt;object type=&quot;3&quot; unique_id=&quot;10146&quot;&gt;&lt;property id=&quot;20148&quot; value=&quot;5&quot;/&gt;&lt;property id=&quot;20300&quot; value=&quot;Slide 26 - &amp;quot;Aprenda acerca de las hipotecas&amp;quot;&quot;/&gt;&lt;property id=&quot;20307&quot; value=&quot;403&quot;/&gt;&lt;/object&gt;&lt;object type=&quot;3&quot; unique_id=&quot;10148&quot;&gt;&lt;property id=&quot;20148&quot; value=&quot;5&quot;/&gt;&lt;property id=&quot;20300&quot; value=&quot;Slide 29 - &amp;quot;Otras características hipotecarias&amp;quot;&quot;/&gt;&lt;property id=&quot;20307&quot; value=&quot;376&quot;/&gt;&lt;/object&gt;&lt;object type=&quot;3&quot; unique_id=&quot;10149&quot;&gt;&lt;property id=&quot;20148&quot; value=&quot;5&quot;/&gt;&lt;property id=&quot;20300&quot; value=&quot;Slide 27 - &amp;quot;Depósito&amp;quot;&quot;/&gt;&lt;property id=&quot;20307&quot; value=&quot;405&quot;/&gt;&lt;/object&gt;&lt;object type=&quot;3&quot; unique_id=&quot;10152&quot;&gt;&lt;property id=&quot;20148&quot; value=&quot;5&quot;/&gt;&lt;property id=&quot;20300&quot; value=&quot;Slide 31 - &amp;quot;Tipos principales de préstamos hipotecarios&amp;quot;&quot;/&gt;&lt;property id=&quot;20307&quot; value=&quot;377&quot;/&gt;&lt;/object&gt;&lt;object type=&quot;3&quot; unique_id=&quot;10153&quot;&gt;&lt;property id=&quot;20148&quot; value=&quot;5&quot;/&gt;&lt;property id=&quot;20300&quot; value=&quot;Slide 32 - &amp;quot;Hipoteca de tasa fija&amp;quot;&quot;/&gt;&lt;property id=&quot;20307&quot; value=&quot;408&quot;/&gt;&lt;/object&gt;&lt;object type=&quot;3&quot; unique_id=&quot;10154&quot;&gt;&lt;property id=&quot;20148&quot; value=&quot;5&quot;/&gt;&lt;property id=&quot;20300&quot; value=&quot;Slide 33 - &amp;quot;Hipoteca de tasa ajustable&amp;quot;&quot;/&gt;&lt;property id=&quot;20307&quot; value=&quot;409&quot;/&gt;&lt;/object&gt;&lt;object type=&quot;3&quot; unique_id=&quot;10155&quot;&gt;&lt;property id=&quot;20148&quot; value=&quot;5&quot;/&gt;&lt;property id=&quot;20300&quot; value=&quot;Slide 36 - &amp;quot;Hipoteca convencional&amp;quot;&quot;/&gt;&lt;property id=&quot;20307&quot; value=&quot;410&quot;/&gt;&lt;/object&gt;&lt;object type=&quot;3&quot; unique_id=&quot;10156&quot;&gt;&lt;property id=&quot;20148&quot; value=&quot;5&quot;/&gt;&lt;property id=&quot;20300&quot; value=&quot;Slide 37 - &amp;quot;Préstamo Jumbo y Segundas Hipotecas&amp;quot;&quot;/&gt;&lt;property id=&quot;20307&quot; value=&quot;411&quot;/&gt;&lt;/object&gt;&lt;object type=&quot;3&quot; unique_id=&quot;10157&quot;&gt;&lt;property id=&quot;20148&quot; value=&quot;5&quot;/&gt;&lt;property id=&quot;20300&quot; value=&quot;Slide 38 - &amp;quot;Préstamos garantizados por el gobierno&amp;quot;&quot;/&gt;&lt;property id=&quot;20307&quot; value=&quot;378&quot;/&gt;&lt;/object&gt;&lt;object type=&quot;3&quot; unique_id=&quot;10158&quot;&gt;&lt;property id=&quot;20148&quot; value=&quot;5&quot;/&gt;&lt;property id=&quot;20300&quot; value=&quot;Slide 40 - &amp;quot;Aplíquelo: Mis opciones de hipoteca Consulte la pág. 22 de su Guía del participante&amp;quot;&quot;/&gt;&lt;property id=&quot;20307&quot; value=&quot;331&quot;/&gt;&lt;/object&gt;&lt;object type=&quot;3&quot; unique_id=&quot;10159&quot;&gt;&lt;property id=&quot;20148&quot; value=&quot;5&quot;/&gt;&lt;property id=&quot;20300&quot; value=&quot;Slide 41 - &amp;quot;Cómo funcionan las hipotecas&amp;quot;&quot;/&gt;&lt;property id=&quot;20307&quot; value=&quot;412&quot;/&gt;&lt;/object&gt;&lt;object type=&quot;3&quot; unique_id=&quot;10160&quot;&gt;&lt;property id=&quot;20148&quot; value=&quot;5&quot;/&gt;&lt;property id=&quot;20300&quot; value=&quot;Slide 44 - &amp;quot;Pruébelo: Leer un programa de amortización y calcular el capital neto  Consulte la pág. 23 de su Guía del particip&quot;/&gt;&lt;property id=&quot;20307&quot; value=&quot;335&quot;/&gt;&lt;/object&gt;&lt;object type=&quot;3&quot; unique_id=&quot;10166&quot;&gt;&lt;property id=&quot;20148&quot; value=&quot;5&quot;/&gt;&lt;property id=&quot;20300&quot; value=&quot;Slide 45 - &amp;quot;Obtén una calificación o aprobación previa&amp;quot;&quot;/&gt;&lt;property id=&quot;20307&quot; value=&quot;379&quot;/&gt;&lt;/object&gt;&lt;object type=&quot;3&quot; unique_id=&quot;10167&quot;&gt;&lt;property id=&quot;20148&quot; value=&quot;5&quot;/&gt;&lt;property id=&quot;20300&quot; value=&quot;Slide 46 - &amp;quot;Compare ofertas de hipoteca&amp;quot;&quot;/&gt;&lt;property id=&quot;20307&quot; value=&quot;380&quot;/&gt;&lt;/object&gt;&lt;object type=&quot;3&quot; unique_id=&quot;10169&quot;&gt;&lt;property id=&quot;20148&quot; value=&quot;5&quot;/&gt;&lt;property id=&quot;20300&quot; value=&quot;Slide 48 - &amp;quot;Sección 2: Recordar la conclusión principal&amp;quot;&quot;/&gt;&lt;property id=&quot;20307&quot; value=&quot;402&quot;/&gt;&lt;/object&gt;&lt;object type=&quot;3&quot; unique_id=&quot;10171&quot;&gt;&lt;property id=&quot;20148&quot; value=&quot;5&quot;/&gt;&lt;property id=&quot;20300&quot; value=&quot;Slide 49 - &amp;quot;Sección 3: Obtener ayuda y comprar su vivienda&amp;quot;&quot;/&gt;&lt;property id=&quot;20307&quot; value=&quot;339&quot;/&gt;&lt;/object&gt;&lt;object type=&quot;3&quot; unique_id=&quot;10174&quot;&gt;&lt;property id=&quot;20148&quot; value=&quot;5&quot;/&gt;&lt;property id=&quot;20300&quot; value=&quot;Slide 50 - &amp;quot;Sección 3: Conclusión principal&amp;quot;&quot;/&gt;&lt;property id=&quot;20307&quot; value=&quot;342&quot;/&gt;&lt;/object&gt;&lt;object type=&quot;3&quot; unique_id=&quot;10175&quot;&gt;&lt;property id=&quot;20148&quot; value=&quot;5&quot;/&gt;&lt;property id=&quot;20300&quot; value=&quot;Slide 51 - &amp;quot;Reunir a su equipo y Encontrar una vivienda&amp;quot;&quot;/&gt;&lt;property id=&quot;20307&quot; value=&quot;344&quot;/&gt;&lt;/object&gt;&lt;object type=&quot;3&quot; unique_id=&quot;10177&quot;&gt;&lt;property id=&quot;20148&quot; value=&quot;5&quot;/&gt;&lt;property id=&quot;20300&quot; value=&quot;Slide 54 - &amp;quot;¿Qué hay en una oferta?&amp;quot;&quot;/&gt;&lt;property id=&quot;20307&quot; value=&quot;347&quot;/&gt;&lt;/object&gt;&lt;object type=&quot;3&quot; unique_id=&quot;10178&quot;&gt;&lt;property id=&quot;20148&quot; value=&quot;5&quot;/&gt;&lt;property id=&quot;20300&quot; value=&quot;Slide 55 - &amp;quot;Qué más hay en una oferta&amp;quot;&quot;/&gt;&lt;property id=&quot;20307&quot; value=&quot;383&quot;/&gt;&lt;/object&gt;&lt;object type=&quot;3&quot; unique_id=&quot;10179&quot;&gt;&lt;property id=&quot;20148&quot; value=&quot;5&quot;/&gt;&lt;property id=&quot;20300&quot; value=&quot;Slide 56 - &amp;quot;Has hecho una oferta...&amp;quot;&quot;/&gt;&lt;property id=&quot;20307&quot; value=&quot;348&quot;/&gt;&lt;/object&gt;&lt;object type=&quot;3&quot; unique_id=&quot;10180&quot;&gt;&lt;property id=&quot;20148&quot; value=&quot;5&quot;/&gt;&lt;property id=&quot;20300&quot; value=&quot;Slide 57 - &amp;quot;Inspección de vivienda&amp;quot;&quot;/&gt;&lt;property id=&quot;20307&quot; value=&quot;349&quot;/&gt;&lt;/object&gt;&lt;object type=&quot;3&quot; unique_id=&quot;10181&quot;&gt;&lt;property id=&quot;20148&quot; value=&quot;5&quot;/&gt;&lt;property id=&quot;20300&quot; value=&quot;Slide 58 - &amp;quot;Cierre de la compra de una vivienda&amp;quot;&quot;/&gt;&lt;property id=&quot;20307&quot; value=&quot;384&quot;/&gt;&lt;/object&gt;&lt;object type=&quot;3&quot; unique_id=&quot;10182&quot;&gt;&lt;property id=&quot;20148&quot; value=&quot;5&quot;/&gt;&lt;property id=&quot;20300&quot; value=&quot;Slide 59 - &amp;quot;Documentos en el cierre&amp;quot;&quot;/&gt;&lt;property id=&quot;20307&quot; value=&quot;350&quot;/&gt;&lt;/object&gt;&lt;object type=&quot;3&quot; unique_id=&quot;10183&quot;&gt;&lt;property id=&quot;20148&quot; value=&quot;5&quot;/&gt;&lt;property id=&quot;20300&quot; value=&quot;Slide 60 - &amp;quot;Obtener ayuda cuando tienes problemas&amp;quot;&quot;/&gt;&lt;property id=&quot;20307&quot; value=&quot;354&quot;/&gt;&lt;/object&gt;&lt;object type=&quot;3&quot; unique_id=&quot;10184&quot;&gt;&lt;property id=&quot;20148&quot; value=&quot;5&quot;/&gt;&lt;property id=&quot;20300&quot; value=&quot;Slide 62 - &amp;quot;Sección 3: Recordar la conclusión principal&amp;quot;&quot;/&gt;&lt;property id=&quot;20307&quot; value=&quot;414&quot;/&gt;&lt;/object&gt;&lt;object type=&quot;3&quot; unique_id=&quot;10185&quot;&gt;&lt;property id=&quot;20148&quot; value=&quot;5&quot;/&gt;&lt;property id=&quot;20300&quot; value=&quot;Slide 63 - &amp;quot;Tomar medidas Consulte la pág. 36 de su  Guía del participante&amp;quot;&quot;/&gt;&lt;property id=&quot;20307&quot; value=&quot;415&quot;/&gt;&lt;/object&gt;&lt;object type=&quot;3&quot; unique_id=&quot;12649&quot;&gt;&lt;property id=&quot;20148&quot; value=&quot;5&quot;/&gt;&lt;property id=&quot;20300&quot; value=&quot;Slide 64 - &amp;quot;Encuesta posterior a la capacitación Consulte la pág. 41 de su Guía del participante&amp;quot;&quot;/&gt;&lt;property id=&quot;20307&quot; value=&quot;418&quot;/&gt;&lt;/object&gt;&lt;object type=&quot;3&quot; unique_id=&quot;12651&quot;&gt;&lt;property id=&quot;20148&quot; value=&quot;5&quot;/&gt;&lt;property id=&quot;20300&quot; value=&quot;Slide 2 - &amp;quot;Encuesta previa a la capacitación Consulte la pág. 39 de su Guía del participante&amp;quot;&quot;/&gt;&lt;property id=&quot;20307&quot; value=&quot;434&quot;/&gt;&lt;/object&gt;&lt;object type=&quot;3&quot; unique_id=&quot;12652&quot;&gt;&lt;property id=&quot;20148&quot; value=&quot;5&quot;/&gt;&lt;property id=&quot;20300&quot; value=&quot;Slide 6 - &amp;quot;Capital neto&amp;quot;&quot;/&gt;&lt;property id=&quot;20307&quot; value=&quot;436&quot;/&gt;&lt;/object&gt;&lt;object type=&quot;3&quot; unique_id=&quot;12653&quot;&gt;&lt;property id=&quot;20148&quot; value=&quot;5&quot;/&gt;&lt;property id=&quot;20300&quot; value=&quot;Slide 7 - &amp;quot;Valor de mercado&amp;quot;&quot;/&gt;&lt;property id=&quot;20307&quot; value=&quot;435&quot;/&gt;&lt;/object&gt;&lt;object type=&quot;3&quot; unique_id=&quot;12654&quot;&gt;&lt;property id=&quot;20148&quot; value=&quot;5&quot;/&gt;&lt;property id=&quot;20300&quot; value=&quot;Slide 11 - &amp;quot;Aplíquelo: ¿Estoy listo para comprar? Consulte la pág. 7 de su Guía del participante&amp;quot;&quot;/&gt;&lt;property id=&quot;20307&quot; value=&quot;420&quot;/&gt;&lt;/object&gt;&lt;object type=&quot;3&quot; unique_id=&quot;12655&quot;&gt;&lt;property id=&quot;20148&quot; value=&quot;5&quot;/&gt;&lt;property id=&quot;20300&quot; value=&quot;Slide 13 - &amp;quot;Método del Plan de gastos y de ahorros&amp;quot;&quot;/&gt;&lt;property id=&quot;20307&quot; value=&quot;422&quot;/&gt;&lt;/object&gt;&lt;object type=&quot;3&quot; unique_id=&quot;12656&quot;&gt;&lt;property id=&quot;20148&quot; value=&quot;5&quot;/&gt;&lt;property id=&quot;20300&quot; value=&quot;Slide 16 - &amp;quot;Aplíquelo: ¿Qué puedo pagar? Consulte la pág. 10 de su Guía del participante&amp;quot;&quot;/&gt;&lt;property id=&quot;20307&quot; value=&quot;421&quot;/&gt;&lt;/object&gt;&lt;object type=&quot;3&quot; unique_id=&quot;12657&quot;&gt;&lt;property id=&quot;20148&quot; value=&quot;5&quot;/&gt;&lt;property id=&quot;20300&quot; value=&quot;Slide 20 - &amp;quot;Pruébelo: Cálculo de una relación entre la deuda y los ingresos: Respuestas de referencia&amp;quot;&quot;/&gt;&lt;property id=&quot;20307&quot; value=&quot;437&quot;/&gt;&lt;/object&gt;&lt;object type=&quot;3&quot; unique_id=&quot;12658&quot;&gt;&lt;property id=&quot;20148&quot; value=&quot;5&quot;/&gt;&lt;property id=&quot;20300&quot; value=&quot;Slide 21 - &amp;quot;Aplíquelo: Mi relación entre la deuda y los ingresos Consulte la pág. 18 de su Guía del participante&amp;quot;&quot;/&gt;&lt;property id=&quot;20307&quot; value=&quot;423&quot;/&gt;&lt;/object&gt;&lt;object type=&quot;3&quot; unique_id=&quot;12659&quot;&gt;&lt;property id=&quot;20148&quot; value=&quot;5&quot;/&gt;&lt;property id=&quot;20300&quot; value=&quot;Slide 22 - &amp;quot;Sección 1: Recordar la conclusión principal&amp;quot;&quot;/&gt;&lt;property id=&quot;20307&quot; value=&quot;419&quot;/&gt;&lt;/object&gt;&lt;object type=&quot;3&quot; unique_id=&quot;12660&quot;&gt;&lt;property id=&quot;20148&quot; value=&quot;5&quot;/&gt;&lt;property id=&quot;20300&quot; value=&quot;Slide 25 - &amp;quot;Tipos de préstamos&amp;quot;&quot;/&gt;&lt;property id=&quot;20307&quot; value=&quot;424&quot;/&gt;&lt;/object&gt;&lt;object type=&quot;3&quot; unique_id=&quot;12661&quot;&gt;&lt;property id=&quot;20148&quot; value=&quot;5&quot;/&gt;&lt;property id=&quot;20300&quot; value=&quot;Slide 28 - &amp;quot;Seguro hipotecario privado (PMI, por sus siglas en inglés)&amp;quot;&quot;/&gt;&lt;property id=&quot;20307&quot; value=&quot;425&quot;/&gt;&lt;/object&gt;&lt;object type=&quot;3&quot; unique_id=&quot;12662&quot;&gt;&lt;property id=&quot;20148&quot; value=&quot;5&quot;/&gt;&lt;property id=&quot;20300&quot; value=&quot;Slide 30 - &amp;quot;Dos formas comunes de Pagar impuestos y seguro&amp;quot;&quot;/&gt;&lt;property id=&quot;20307&quot; value=&quot;426&quot;/&gt;&lt;/object&gt;&lt;object type=&quot;3&quot; unique_id=&quot;12663&quot;&gt;&lt;property id=&quot;20148&quot; value=&quot;5&quot;/&gt;&lt;property id=&quot;20300&quot; value=&quot;Slide 34 - &amp;quot;Fijación de la tasa&amp;quot;&quot;/&gt;&lt;property id=&quot;20307&quot; value=&quot;433&quot;/&gt;&lt;/object&gt;&lt;object type=&quot;3&quot; unique_id=&quot;12664&quot;&gt;&lt;property id=&quot;20148&quot; value=&quot;5&quot;/&gt;&lt;property id=&quot;20300&quot; value=&quot;Slide 35 - &amp;quot;Pago global&amp;quot;&quot;/&gt;&lt;property id=&quot;20307&quot; value=&quot;432&quot;/&gt;&lt;/object&gt;&lt;object type=&quot;3&quot; unique_id=&quot;12665&quot;&gt;&lt;property id=&quot;20148&quot; value=&quot;5&quot;/&gt;&lt;property id=&quot;20300&quot; value=&quot;Slide 39 - &amp;quot;Otra asistencia&amp;quot;&quot;/&gt;&lt;property id=&quot;20307&quot; value=&quot;431&quot;/&gt;&lt;/object&gt;&lt;object type=&quot;3&quot; unique_id=&quot;12666&quot;&gt;&lt;property id=&quot;20148&quot; value=&quot;5&quot;/&gt;&lt;property id=&quot;20300&quot; value=&quot;Slide 42 - &amp;quot;Comparación de préstamos con diferentes plazos&amp;quot;&quot;/&gt;&lt;property id=&quot;20307&quot; value=&quot;438&quot;/&gt;&lt;/object&gt;&lt;object type=&quot;3&quot; unique_id=&quot;12667&quot;&gt;&lt;property id=&quot;20148&quot; value=&quot;5&quot;/&gt;&lt;property id=&quot;20300&quot; value=&quot;Slide 43 - &amp;quot;Amortización&amp;quot;&quot;/&gt;&lt;property id=&quot;20307&quot; value=&quot;439&quot;/&gt;&lt;/object&gt;&lt;object type=&quot;3&quot; unique_id=&quot;12668&quot;&gt;&lt;property id=&quot;20148&quot; value=&quot;5&quot;/&gt;&lt;property id=&quot;20300&quot; value=&quot;Slide 47 - &amp;quot;Aplíquelo: Mi planilla para comparar estimados de préstamos Consulte la pág. 26 de su Guía del participante&amp;quot;&quot;/&gt;&lt;property id=&quot;20307&quot; value=&quot;427&quot;/&gt;&lt;/object&gt;&lt;object type=&quot;3&quot; unique_id=&quot;12669&quot;&gt;&lt;property id=&quot;20148&quot; value=&quot;5&quot;/&gt;&lt;property id=&quot;20300&quot; value=&quot;Slide 52 - &amp;quot;Aplíquelo: Mi equipo de compra de vivienda Consulte la pág. 30 de su Guía del participante&amp;quot;&quot;/&gt;&lt;property id=&quot;20307&quot; value=&quot;428&quot;/&gt;&lt;/object&gt;&lt;object type=&quot;3&quot; unique_id=&quot;12670&quot;&gt;&lt;property id=&quot;20148&quot; value=&quot;5&quot;/&gt;&lt;property id=&quot;20300&quot; value=&quot;Slide 53 - &amp;quot;Hacer una oferta&amp;quot;&quot;/&gt;&lt;property id=&quot;20307&quot; value=&quot;429&quot;/&gt;&lt;/object&gt;&lt;object type=&quot;3&quot; unique_id=&quot;12671&quot;&gt;&lt;property id=&quot;20148&quot; value=&quot;5&quot;/&gt;&lt;property id=&quot;20300&quot; value=&quot;Slide 61 - &amp;quot;Aplíquelo: Mis recursos para obtener ayuda con el pago de mi hipoteca Consulte la pág. 34 de su Guía del participa&quot;/&gt;&lt;property id=&quot;20307&quot; value=&quot;430&quot;/&gt;&lt;/object&gt;&lt;object type=&quot;3&quot; unique_id=&quot;1196528&quot;&gt;&lt;property id=&quot;20148&quot; value=&quot;5&quot;/&gt;&lt;property id=&quot;20300&quot; value=&quot;Slide 1 - &amp;quot;Comprar una vivienda&amp;quot;&quot;/&gt;&lt;property id=&quot;20307&quot; value=&quot;440&quot;/&gt;&lt;/object&gt;&lt;/object&gt;&lt;object type=&quot;8&quot; unique_id=&quot;10273&quot;&gt;&lt;/object&gt;&lt;/object&gt;&lt;/database&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E23366CB696C4AB5DDF839C63E83E8" ma:contentTypeVersion="30" ma:contentTypeDescription="Create a new document." ma:contentTypeScope="" ma:versionID="a3e283e125d718f30b3319346094eb82">
  <xsd:schema xmlns:xsd="http://www.w3.org/2001/XMLSchema" xmlns:xs="http://www.w3.org/2001/XMLSchema" xmlns:p="http://schemas.microsoft.com/office/2006/metadata/properties" xmlns:ns1="http://schemas.microsoft.com/sharepoint/v3" xmlns:ns2="46b93f41-955d-4ad8-ab2a-363dbf4a553d" xmlns:ns3="a9ea5901-5d6f-43a6-8870-a09b753afc6a" xmlns:ns4="519676ab-80fa-4d6e-b1fb-39e1e896865c" targetNamespace="http://schemas.microsoft.com/office/2006/metadata/properties" ma:root="true" ma:fieldsID="3cba2377c662557eb996a023f6e7b1e3" ns1:_="" ns2:_="" ns3:_="" ns4:_="">
    <xsd:import namespace="http://schemas.microsoft.com/sharepoint/v3"/>
    <xsd:import namespace="46b93f41-955d-4ad8-ab2a-363dbf4a553d"/>
    <xsd:import namespace="a9ea5901-5d6f-43a6-8870-a09b753afc6a"/>
    <xsd:import namespace="519676ab-80fa-4d6e-b1fb-39e1e896865c"/>
    <xsd:element name="properties">
      <xsd:complexType>
        <xsd:sequence>
          <xsd:element name="documentManagement">
            <xsd:complexType>
              <xsd:all>
                <xsd:element ref="ns1:Editor" minOccurs="0"/>
                <xsd:element ref="ns1:CheckoutUser" minOccurs="0"/>
                <xsd:element ref="ns1:Author" minOccurs="0"/>
                <xsd:element ref="ns2:Sensitivity"/>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9" nillable="true" ma:displayName="Modified By" ma:list="UserInfo" ma:internalName="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0" nillable="true" ma:displayName="Checked Out To" ma:list="UserInfo" ma:internalName="CheckoutUs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1" nillable="true" ma:displayName="Created By" ma:list="UserInfo" ma:internalName="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b93f41-955d-4ad8-ab2a-363dbf4a553d" elementFormDefault="qualified">
    <xsd:import namespace="http://schemas.microsoft.com/office/2006/documentManagement/types"/>
    <xsd:import namespace="http://schemas.microsoft.com/office/infopath/2007/PartnerControls"/>
    <xsd:element name="Sensitivity" ma:index="12"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ma:readOnly="false">
      <xsd:simpleType>
        <xsd:restriction base="dms:Choice">
          <xsd:enumeration value="Sensitive Data"/>
          <xsd:enumeration value="Sensitive PII"/>
          <xsd:enumeration value="Non-Sensitive Data"/>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b58a1203-ac53-45d5-a518-17ee4e78f8d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9ea5901-5d6f-43a6-8870-a09b753afc6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9676ab-80fa-4d6e-b1fb-39e1e896865c"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e06f332f-6466-4c4f-a9ad-3c7777759461}" ma:internalName="TaxCatchAll" ma:showField="CatchAllData" ma:web="519676ab-80fa-4d6e-b1fb-39e1e89686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uthor xmlns="http://schemas.microsoft.com/sharepoint/v3">
      <UserInfo>
        <DisplayName/>
        <AccountId xsi:nil="true"/>
        <AccountType/>
      </UserInfo>
    </Author>
    <Sensitivity xmlns="46b93f41-955d-4ad8-ab2a-363dbf4a553d">Non-Sensitive Data</Sensitivity>
    <CheckoutUser xmlns="http://schemas.microsoft.com/sharepoint/v3">
      <UserInfo>
        <DisplayName/>
        <AccountId xsi:nil="true"/>
        <AccountType/>
      </UserInfo>
    </CheckoutUser>
    <Editor xmlns="http://schemas.microsoft.com/sharepoint/v3">
      <UserInfo>
        <DisplayName/>
        <AccountId xsi:nil="true"/>
        <AccountType/>
      </UserInfo>
    </Editor>
    <TaxCatchAll xmlns="519676ab-80fa-4d6e-b1fb-39e1e896865c" xsi:nil="true"/>
    <lcf76f155ced4ddcb4097134ff3c332f xmlns="46b93f41-955d-4ad8-ab2a-363dbf4a553d">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CE3D835-BA96-40B3-9AA6-EFA870A8E644}"/>
</file>

<file path=customXml/itemProps2.xml><?xml version="1.0" encoding="utf-8"?>
<ds:datastoreItem xmlns:ds="http://schemas.openxmlformats.org/officeDocument/2006/customXml" ds:itemID="{C55461D2-8866-4142-877A-91F1DA5738FA}">
  <ds:schemaRefs>
    <ds:schemaRef ds:uri="http://schemas.microsoft.com/sharepoint/v3"/>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a9ea5901-5d6f-43a6-8870-a09b753afc6a"/>
    <ds:schemaRef ds:uri="46b93f41-955d-4ad8-ab2a-363dbf4a553d"/>
    <ds:schemaRef ds:uri="http://schemas.microsoft.com/office/2006/metadata/properties"/>
    <ds:schemaRef ds:uri="http://purl.org/dc/terms/"/>
    <ds:schemaRef ds:uri="http://www.w3.org/XML/1998/namespace"/>
    <ds:schemaRef ds:uri="http://purl.org/dc/dcmitype/"/>
  </ds:schemaRefs>
</ds:datastoreItem>
</file>

<file path=customXml/itemProps3.xml><?xml version="1.0" encoding="utf-8"?>
<ds:datastoreItem xmlns:ds="http://schemas.openxmlformats.org/officeDocument/2006/customXml" ds:itemID="{F2EE25CA-67BC-464B-AE0C-E3698AFB3BE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2280</Words>
  <Application>Microsoft Office PowerPoint</Application>
  <PresentationFormat>On-screen Show (4:3)</PresentationFormat>
  <Paragraphs>380</Paragraphs>
  <Slides>64</Slides>
  <Notes>11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64</vt:i4>
      </vt:variant>
    </vt:vector>
  </HeadingPairs>
  <TitlesOfParts>
    <vt:vector size="76" baseType="lpstr">
      <vt:lpstr>Arial</vt:lpstr>
      <vt:lpstr>Arial Black</vt:lpstr>
      <vt:lpstr>Arial Rounded MT Bold</vt:lpstr>
      <vt:lpstr>Calibri</vt:lpstr>
      <vt:lpstr>Courier New</vt:lpstr>
      <vt:lpstr>Franklin Gothic Book</vt:lpstr>
      <vt:lpstr>Franklin Gothic Medium</vt:lpstr>
      <vt:lpstr>MS Mincho</vt:lpstr>
      <vt:lpstr>Segoe Print</vt:lpstr>
      <vt:lpstr>Times New Roman</vt:lpstr>
      <vt:lpstr>Wingdings</vt:lpstr>
      <vt:lpstr>Modules_new</vt:lpstr>
      <vt:lpstr>Comprar una vivienda</vt:lpstr>
      <vt:lpstr>Encuesta previa a la capacitación Consulte la pág. 39 de su Guía del participante</vt:lpstr>
      <vt:lpstr>Sección 1: Prepararse para ser dueño de su vivienda</vt:lpstr>
      <vt:lpstr>Sección 1: Conclusión principal</vt:lpstr>
      <vt:lpstr>Razones para comprar una vivienda</vt:lpstr>
      <vt:lpstr>Capital neto</vt:lpstr>
      <vt:lpstr>Valor de mercado</vt:lpstr>
      <vt:lpstr>Pasos para comprar una vivienda</vt:lpstr>
      <vt:lpstr>Más pasos para comprar una vivienda</vt:lpstr>
      <vt:lpstr>Pruébelo: Preparándose para comprar Consulte la pág. 5 de su Guía del participante</vt:lpstr>
      <vt:lpstr>Aplíquelo: ¿Estoy listo para comprar? Consulte la pág. 7 de su Guía del participante</vt:lpstr>
      <vt:lpstr>¿Cuánto puedes pagar?</vt:lpstr>
      <vt:lpstr>Método del Plan de gastos y de ahorros</vt:lpstr>
      <vt:lpstr>Pagos mensuales de hipoteca</vt:lpstr>
      <vt:lpstr>Costos adicionales de propiedad de vivienda</vt:lpstr>
      <vt:lpstr>Aplíquelo: ¿Qué puedo pagar? Consulte la pág. 10 de su Guía del participante</vt:lpstr>
      <vt:lpstr>Relación entre la deuda y los ingresos</vt:lpstr>
      <vt:lpstr>Otros gastos además de la deuda</vt:lpstr>
      <vt:lpstr>Pruébelo: Cálculo de una relación entre la deuda y los ingresos Consulte la pág. 16 de su Guía del participante</vt:lpstr>
      <vt:lpstr>Pruébelo: Cálculo de una relación entre la deuda y los ingresos: Respuestas de referencia</vt:lpstr>
      <vt:lpstr>Aplíquelo: Mi relación entre la deuda y los ingresos Consulte la pág. 18 de su Guía del participante</vt:lpstr>
      <vt:lpstr>Sección 1: Recordar la conclusión principal</vt:lpstr>
      <vt:lpstr>Sección 2: Financiación de la compra de vivienda</vt:lpstr>
      <vt:lpstr>Sección 2: Conclusión principal</vt:lpstr>
      <vt:lpstr>Tipos de préstamos</vt:lpstr>
      <vt:lpstr>Aprenda acerca de las hipotecas</vt:lpstr>
      <vt:lpstr>Depósito</vt:lpstr>
      <vt:lpstr>Seguro hipotecario privado (PMI, por sus siglas en inglés)</vt:lpstr>
      <vt:lpstr>Otras características hipotecarias</vt:lpstr>
      <vt:lpstr>Dos formas comunes de Pagar impuestos y seguro</vt:lpstr>
      <vt:lpstr>Tipos principales de préstamos hipotecarios</vt:lpstr>
      <vt:lpstr>Hipoteca de tasa fija</vt:lpstr>
      <vt:lpstr>Hipoteca de tasa ajustable</vt:lpstr>
      <vt:lpstr>Fijación de la tasa</vt:lpstr>
      <vt:lpstr>Pago global</vt:lpstr>
      <vt:lpstr>Hipoteca convencional</vt:lpstr>
      <vt:lpstr>Préstamo Jumbo y Segundas Hipotecas</vt:lpstr>
      <vt:lpstr>Préstamos garantizados por el gobierno</vt:lpstr>
      <vt:lpstr>Otra asistencia</vt:lpstr>
      <vt:lpstr>Aplíquelo: Mis opciones de hipoteca Consulte la pág. 22 de su Guía del participante</vt:lpstr>
      <vt:lpstr>Cómo funcionan las hipotecas</vt:lpstr>
      <vt:lpstr>Comparación de préstamos con diferentes plazos</vt:lpstr>
      <vt:lpstr>Amortización</vt:lpstr>
      <vt:lpstr>Pruébelo: Leer un programa de amortización y calcular el capital neto  Consulte la pág. 23 de su Guía del participante</vt:lpstr>
      <vt:lpstr>Obtén una calificación o aprobación previa</vt:lpstr>
      <vt:lpstr>Compare ofertas de hipoteca</vt:lpstr>
      <vt:lpstr>Aplíquelo: Mi planilla para comparar estimados de préstamos Consulte la pág. 26 de su Guía del participante</vt:lpstr>
      <vt:lpstr>Sección 2: Recordar la conclusión principal</vt:lpstr>
      <vt:lpstr>Sección 3: Obtener ayuda y comprar su vivienda</vt:lpstr>
      <vt:lpstr>Sección 3: Conclusión principal</vt:lpstr>
      <vt:lpstr>Reunir a su equipo y Encontrar una vivienda</vt:lpstr>
      <vt:lpstr>Aplíquelo: Mi equipo de compra de vivienda Consulte la pág. 30 de su Guía del participante</vt:lpstr>
      <vt:lpstr>Hacer una oferta</vt:lpstr>
      <vt:lpstr>¿Qué hay en una oferta?</vt:lpstr>
      <vt:lpstr>Qué más hay en una oferta</vt:lpstr>
      <vt:lpstr>Has hecho una oferta...</vt:lpstr>
      <vt:lpstr>Inspección de vivienda</vt:lpstr>
      <vt:lpstr>Cierre de la compra de una vivienda</vt:lpstr>
      <vt:lpstr>Documentos en el cierre</vt:lpstr>
      <vt:lpstr>Obtener ayuda cuando tienes problemas</vt:lpstr>
      <vt:lpstr>Aplíquelo: Mis recursos para obtener ayuda con el pago de mi hipoteca Consulte la pág. 34 de su Guía del participante</vt:lpstr>
      <vt:lpstr>Sección 3: Recordar la conclusión principal</vt:lpstr>
      <vt:lpstr>Tomar medidas Consulte la pág. 36 de su  Guía del participante</vt:lpstr>
      <vt:lpstr>Encuesta posterior a la capacitación Consulte la pág. 41 de su Guía del participante</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FDIC SP Modulo 13 Comprar una vivienda</dc:title>
  <dc:subject>FDIC SP Modulo 13 Comprar una vivienda</dc:subject>
  <dc:creator/>
  <cp:keywords>FDIC SP Modulo 13 Comprar una vivienda</cp:keywords>
  <dc:description>FDIC SP Modulo 13 Comprar una vivienda</dc:description>
  <cp:lastModifiedBy/>
  <cp:revision>1</cp:revision>
  <cp:lastPrinted>2018-10-31T21:14:50Z</cp:lastPrinted>
  <dcterms:created xsi:type="dcterms:W3CDTF">2017-09-01T11:37:31Z</dcterms:created>
  <dcterms:modified xsi:type="dcterms:W3CDTF">2022-11-07T16:44:11Z</dcterms:modified>
  <cp:category>FDIC SP Modulo 13 Comprar una vivienda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0x01010045E23366CB696C4AB5DDF839C63E83E8</vt:lpwstr>
  </property>
</Properties>
</file>