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4"/>
  </p:sldMasterIdLst>
  <p:notesMasterIdLst>
    <p:notesMasterId r:id="rId55"/>
  </p:notesMasterIdLst>
  <p:handoutMasterIdLst>
    <p:handoutMasterId r:id="rId56"/>
  </p:handoutMasterIdLst>
  <p:sldIdLst>
    <p:sldId id="416" r:id="rId5"/>
    <p:sldId id="412" r:id="rId6"/>
    <p:sldId id="274" r:id="rId7"/>
    <p:sldId id="261" r:id="rId8"/>
    <p:sldId id="262" r:id="rId9"/>
    <p:sldId id="263" r:id="rId10"/>
    <p:sldId id="372" r:id="rId11"/>
    <p:sldId id="413" r:id="rId12"/>
    <p:sldId id="393" r:id="rId13"/>
    <p:sldId id="374" r:id="rId14"/>
    <p:sldId id="358" r:id="rId15"/>
    <p:sldId id="406" r:id="rId16"/>
    <p:sldId id="407" r:id="rId17"/>
    <p:sldId id="369" r:id="rId18"/>
    <p:sldId id="275" r:id="rId19"/>
    <p:sldId id="278" r:id="rId20"/>
    <p:sldId id="277" r:id="rId21"/>
    <p:sldId id="286" r:id="rId22"/>
    <p:sldId id="387" r:id="rId23"/>
    <p:sldId id="414" r:id="rId24"/>
    <p:sldId id="388" r:id="rId25"/>
    <p:sldId id="415" r:id="rId26"/>
    <p:sldId id="400" r:id="rId27"/>
    <p:sldId id="396" r:id="rId28"/>
    <p:sldId id="397" r:id="rId29"/>
    <p:sldId id="399" r:id="rId30"/>
    <p:sldId id="288" r:id="rId31"/>
    <p:sldId id="368" r:id="rId32"/>
    <p:sldId id="292" r:id="rId33"/>
    <p:sldId id="295" r:id="rId34"/>
    <p:sldId id="296" r:id="rId35"/>
    <p:sldId id="377" r:id="rId36"/>
    <p:sldId id="378" r:id="rId37"/>
    <p:sldId id="379" r:id="rId38"/>
    <p:sldId id="380" r:id="rId39"/>
    <p:sldId id="383" r:id="rId40"/>
    <p:sldId id="384" r:id="rId41"/>
    <p:sldId id="385" r:id="rId42"/>
    <p:sldId id="386" r:id="rId43"/>
    <p:sldId id="297" r:id="rId44"/>
    <p:sldId id="298" r:id="rId45"/>
    <p:sldId id="376" r:id="rId46"/>
    <p:sldId id="299" r:id="rId47"/>
    <p:sldId id="301" r:id="rId48"/>
    <p:sldId id="408" r:id="rId49"/>
    <p:sldId id="409" r:id="rId50"/>
    <p:sldId id="402" r:id="rId51"/>
    <p:sldId id="367" r:id="rId52"/>
    <p:sldId id="410" r:id="rId53"/>
    <p:sldId id="411" r:id="rId54"/>
  </p:sldIdLst>
  <p:sldSz cx="9144000" cy="6858000" type="screen4x3"/>
  <p:notesSz cx="7010400" cy="9296400"/>
  <p:custDataLst>
    <p:tags r:id="rId5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75">
          <p15:clr>
            <a:srgbClr val="A4A3A4"/>
          </p15:clr>
        </p15:guide>
        <p15:guide id="4" pos="2901">
          <p15:clr>
            <a:srgbClr val="A4A3A4"/>
          </p15:clr>
        </p15:guide>
        <p15:guide id="5" orient="horz" pos="3816" userDrawn="1">
          <p15:clr>
            <a:srgbClr val="A4A3A4"/>
          </p15:clr>
        </p15:guide>
        <p15:guide id="6" orient="horz" pos="3432" userDrawn="1">
          <p15:clr>
            <a:srgbClr val="A4A3A4"/>
          </p15:clr>
        </p15:guide>
        <p15:guide id="7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wrence, Laura J." initials="LLJ" lastIdx="28" clrIdx="0"/>
  <p:cmAuthor id="1" name="Reynolds, Luke W." initials="LWR" lastIdx="6" clrIdx="1"/>
  <p:cmAuthor id="2" name="Inger Giuffrida" initials="IG" lastIdx="5" clrIdx="2"/>
  <p:cmAuthor id="3" name="Miller, Benjamin" initials="MB" lastIdx="13" clrIdx="3"/>
  <p:cmAuthor id="4" name="Gloria R. Reynolds" initials="GRR" lastIdx="23" clrIdx="4"/>
  <p:cmAuthor id="5" name="Sanchez de Leon, Yaribsa M." initials="SdLYM" lastIdx="20" clrIdx="5">
    <p:extLst>
      <p:ext uri="{19B8F6BF-5375-455C-9EA6-DF929625EA0E}">
        <p15:presenceInfo xmlns:p15="http://schemas.microsoft.com/office/powerpoint/2012/main" userId="S-1-5-21-2025429265-436374069-725345543-18751" providerId="AD"/>
      </p:ext>
    </p:extLst>
  </p:cmAuthor>
  <p:cmAuthor id="6" name="Phillip Pena" initials="PP" lastIdx="6" clrIdx="6">
    <p:extLst>
      <p:ext uri="{19B8F6BF-5375-455C-9EA6-DF929625EA0E}">
        <p15:presenceInfo xmlns:p15="http://schemas.microsoft.com/office/powerpoint/2012/main" userId="S::ppena@tiverbatim.com::99938363-602f-46e9-8adf-b3c537de4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1" autoAdjust="0"/>
    <p:restoredTop sz="86400" autoAdjust="0"/>
  </p:normalViewPr>
  <p:slideViewPr>
    <p:cSldViewPr snapToGrid="0" snapToObjects="1">
      <p:cViewPr varScale="1">
        <p:scale>
          <a:sx n="69" d="100"/>
          <a:sy n="69" d="100"/>
        </p:scale>
        <p:origin x="1267" y="38"/>
      </p:cViewPr>
      <p:guideLst>
        <p:guide orient="horz" pos="2160"/>
        <p:guide pos="2880"/>
        <p:guide orient="horz" pos="1875"/>
        <p:guide pos="2901"/>
        <p:guide orient="horz" pos="3816"/>
        <p:guide orient="horz" pos="3432"/>
        <p:guide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4184"/>
    </p:cViewPr>
  </p:sorterViewPr>
  <p:notesViewPr>
    <p:cSldViewPr snapToGrid="0" snapToObjects="1" showGuides="1">
      <p:cViewPr varScale="1">
        <p:scale>
          <a:sx n="60" d="100"/>
          <a:sy n="60" d="100"/>
        </p:scale>
        <p:origin x="-558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gs" Target="tags/tag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902D7F1-9DB8-410F-96EC-7F73CD222452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9F3C7F8-03C9-41C4-A615-C27CEFC8E3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631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90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49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41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23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05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73034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16C1CC-13C7-BA01-4E07-8ADAB829B6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8282" y="-10502"/>
            <a:ext cx="9196021" cy="295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563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9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9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93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767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63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02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02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815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626533" y="6451745"/>
            <a:ext cx="2036135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_tradnl" sz="1100" cap="all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891857" y="6445586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_tradnl" sz="11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Módulo 12: Tomar decisiones de viviendas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6088578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_tradnl" sz="1100" dirty="0">
                <a:solidFill>
                  <a:schemeClr val="tx1"/>
                </a:solidFill>
              </a:rPr>
              <a:t>Septiembre de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1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0" y="425590"/>
            <a:ext cx="7984529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7620000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GettyImages-665215966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68263"/>
            <a:ext cx="3766515" cy="351788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53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7620000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13967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68" t="7317" r="21819" b="8978"/>
          <a:stretch/>
        </p:blipFill>
        <p:spPr>
          <a:xfrm flipH="1">
            <a:off x="5742464" y="2804355"/>
            <a:ext cx="3258660" cy="3484327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9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80"/>
          <a:stretch/>
        </p:blipFill>
        <p:spPr>
          <a:xfrm>
            <a:off x="4458789" y="3651720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00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5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3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4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2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987532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2036135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_tradnl" sz="1100" cap="all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788340" y="6454490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_tradnl" sz="11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Módulo 12: Tomar decisiones de viviendas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919518" y="6443672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_tradnl" sz="1100" dirty="0">
                <a:solidFill>
                  <a:schemeClr val="tx1"/>
                </a:solidFill>
              </a:rPr>
              <a:t>Septiembre de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7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i="0" u="none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Clr>
          <a:schemeClr val="tx2"/>
        </a:buClr>
        <a:buFont typeface="Wingdings" panose="05000000000000000000" pitchFamily="2" charset="2"/>
        <a:buChar char="§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00000"/>
        </a:lnSpc>
        <a:spcBef>
          <a:spcPct val="20000"/>
        </a:spcBef>
        <a:buClr>
          <a:schemeClr val="tx2"/>
        </a:buClr>
        <a:buFont typeface="Franklin Gothic Book" panose="020B0503020102020204" pitchFamily="34" charset="0"/>
        <a:buChar char="●"/>
        <a:defRPr sz="2000" b="0" i="0" u="none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nualcreditreport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d.gov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jp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AB9D2-6E6B-E651-7944-5BC1668BE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3322" y="5496334"/>
            <a:ext cx="6351104" cy="725555"/>
          </a:xfrm>
        </p:spPr>
        <p:txBody>
          <a:bodyPr>
            <a:normAutofit/>
          </a:bodyPr>
          <a:lstStyle/>
          <a:p>
            <a:r>
              <a:rPr lang="en-US" sz="3800" dirty="0" err="1"/>
              <a:t>Tomar</a:t>
            </a:r>
            <a:r>
              <a:rPr lang="en-US" sz="3800" dirty="0"/>
              <a:t> </a:t>
            </a:r>
            <a:r>
              <a:rPr lang="en-US" sz="3800" dirty="0" err="1"/>
              <a:t>decisiones</a:t>
            </a:r>
            <a:r>
              <a:rPr lang="en-US" sz="3800" dirty="0"/>
              <a:t> de </a:t>
            </a:r>
            <a:r>
              <a:rPr lang="en-US" sz="3800" dirty="0" err="1"/>
              <a:t>viviendas</a:t>
            </a:r>
            <a:endParaRPr lang="en-US" sz="3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14B61-B35A-4581-B7F3-6753FBDDB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2895" y="5218040"/>
            <a:ext cx="4532243" cy="308113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err="1"/>
              <a:t>Módulo</a:t>
            </a:r>
            <a:r>
              <a:rPr lang="en-US" sz="1800" dirty="0"/>
              <a:t> 12</a:t>
            </a:r>
          </a:p>
        </p:txBody>
      </p:sp>
      <p:grpSp>
        <p:nvGrpSpPr>
          <p:cNvPr id="5" name="Group 4" descr="Imagen icónica del Módulo 12. Mano con una lupa, enfocada en casas de una caricatura.">
            <a:extLst>
              <a:ext uri="{FF2B5EF4-FFF2-40B4-BE49-F238E27FC236}">
                <a16:creationId xmlns:a16="http://schemas.microsoft.com/office/drawing/2014/main" id="{5638507B-69E1-173B-9E6B-CC423BA7B62B}"/>
              </a:ext>
            </a:extLst>
          </p:cNvPr>
          <p:cNvGrpSpPr/>
          <p:nvPr/>
        </p:nvGrpSpPr>
        <p:grpSpPr>
          <a:xfrm>
            <a:off x="1403184" y="-1"/>
            <a:ext cx="6189989" cy="4610101"/>
            <a:chOff x="1403184" y="-1"/>
            <a:chExt cx="6189989" cy="4610101"/>
          </a:xfrm>
        </p:grpSpPr>
        <p:pic>
          <p:nvPicPr>
            <p:cNvPr id="6" name="Picture 5" descr="Imagen icónica del Módulo 12. Mano con una lupa, enfocada en casas de una caricatura.">
              <a:extLst>
                <a:ext uri="{FF2B5EF4-FFF2-40B4-BE49-F238E27FC236}">
                  <a16:creationId xmlns:a16="http://schemas.microsoft.com/office/drawing/2014/main" id="{D03F5168-11F2-3072-67BA-913A35A2BA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27" t="13594" r="9030"/>
            <a:stretch/>
          </p:blipFill>
          <p:spPr>
            <a:xfrm>
              <a:off x="1403184" y="-1"/>
              <a:ext cx="6189989" cy="434552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C47223-C895-E134-B593-35B9AF4B97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403184" y="4345525"/>
              <a:ext cx="6189989" cy="2645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8" name="Picture 7" descr="Logotipo de Money Smart">
            <a:extLst>
              <a:ext uri="{FF2B5EF4-FFF2-40B4-BE49-F238E27FC236}">
                <a16:creationId xmlns:a16="http://schemas.microsoft.com/office/drawing/2014/main" id="{D909CD90-E0FD-428C-DF38-7F212D2276FD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1E2BF0C-74E2-452B-7903-A00FE3762B70}"/>
              </a:ext>
            </a:extLst>
          </p:cNvPr>
          <p:cNvSpPr/>
          <p:nvPr/>
        </p:nvSpPr>
        <p:spPr>
          <a:xfrm>
            <a:off x="1403184" y="6378742"/>
            <a:ext cx="153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200" dirty="0"/>
              <a:t>Septiembre de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64619-BBF1-F83C-60C8-F8CE412BD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21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0999"/>
            <a:ext cx="8036079" cy="1161055"/>
          </a:xfrm>
        </p:spPr>
        <p:txBody>
          <a:bodyPr>
            <a:normAutofit/>
          </a:bodyPr>
          <a:lstStyle/>
          <a:p>
            <a:r>
              <a:rPr lang="es-ES_tradnl" dirty="0"/>
              <a:t>Aplíquelo: ¿Debo alquilar o comprar?</a:t>
            </a:r>
            <a:r>
              <a:rPr lang="en-US" dirty="0"/>
              <a:t/>
            </a:r>
            <a:br>
              <a:rPr lang="en-US" dirty="0"/>
            </a:br>
            <a:r>
              <a:rPr lang="es-ES_tradnl" sz="2400" dirty="0"/>
              <a:t>Consulte la pág. 10 de su Guía del participante</a:t>
            </a:r>
          </a:p>
        </p:txBody>
      </p:sp>
      <p:pic>
        <p:nvPicPr>
          <p:cNvPr id="6" name="Picture 5" descr="Captura de pantalla de Aplíquelo: ¿Debo alquilar o comprar? Se muestra solo con fines de navegación.">
            <a:extLst>
              <a:ext uri="{FF2B5EF4-FFF2-40B4-BE49-F238E27FC236}">
                <a16:creationId xmlns:a16="http://schemas.microsoft.com/office/drawing/2014/main" id="{48A65EEC-20AB-4188-ADD5-8DC8739B4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91" y="1338458"/>
            <a:ext cx="7109920" cy="4608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711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707" y="155391"/>
            <a:ext cx="8308334" cy="975991"/>
          </a:xfrm>
        </p:spPr>
        <p:txBody>
          <a:bodyPr/>
          <a:lstStyle/>
          <a:p>
            <a:r>
              <a:rPr lang="es-ES_tradnl" dirty="0"/>
              <a:t>Aplíquelo: Mis opciones de vivienda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s-ES_tradnl" sz="2400" dirty="0"/>
              <a:t>Consulte la pág. 14 de su Guía del participante</a:t>
            </a:r>
          </a:p>
        </p:txBody>
      </p:sp>
      <p:pic>
        <p:nvPicPr>
          <p:cNvPr id="6" name="Picture 5" descr="Captura de pantalla de Aplíquelo: Mis opciones de vivienda de la Guía del participante. Se muestra solo con fines de navegación.">
            <a:extLst>
              <a:ext uri="{FF2B5EF4-FFF2-40B4-BE49-F238E27FC236}">
                <a16:creationId xmlns:a16="http://schemas.microsoft.com/office/drawing/2014/main" id="{1317AE19-2DD4-4A64-88C9-960F1976A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283" y="1373006"/>
            <a:ext cx="5411434" cy="4479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58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Las opciones para alquilar pueden incluir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dirty="0"/>
              <a:t>Habitación en un departamento o casa</a:t>
            </a:r>
          </a:p>
          <a:p>
            <a:r>
              <a:rPr lang="es-ES_tradnl" sz="3200" dirty="0"/>
              <a:t>Departamento</a:t>
            </a:r>
          </a:p>
          <a:p>
            <a:r>
              <a:rPr lang="es-ES_tradnl" sz="3200" dirty="0"/>
              <a:t>Casa</a:t>
            </a:r>
          </a:p>
          <a:p>
            <a:r>
              <a:rPr lang="es-ES_tradnl" sz="3200" dirty="0"/>
              <a:t>Propiedad privada, vivienda subsidiada</a:t>
            </a:r>
          </a:p>
          <a:p>
            <a:r>
              <a:rPr lang="es-ES_tradnl" sz="3200" dirty="0"/>
              <a:t>Vivienda pública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72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Las opciones para comprar pueden incluir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dirty="0"/>
              <a:t>Casa unifamiliar, casa modular o vivienda urbana</a:t>
            </a:r>
          </a:p>
          <a:p>
            <a:r>
              <a:rPr lang="es-ES_tradnl" sz="3200" dirty="0"/>
              <a:t>Condominio</a:t>
            </a:r>
          </a:p>
          <a:p>
            <a:r>
              <a:rPr lang="es-ES_tradnl" sz="3200" dirty="0"/>
              <a:t>Cooperativa (Co-op)</a:t>
            </a:r>
          </a:p>
          <a:p>
            <a:r>
              <a:rPr lang="es-ES_tradnl" sz="3200" dirty="0"/>
              <a:t>Prefabricada o casa móvil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7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118059" cy="916084"/>
          </a:xfrm>
        </p:spPr>
        <p:txBody>
          <a:bodyPr>
            <a:noAutofit/>
          </a:bodyPr>
          <a:lstStyle/>
          <a:p>
            <a:r>
              <a:rPr lang="es-ES_tradnl" dirty="0"/>
              <a:t>Sección 1: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2" y="1416581"/>
            <a:ext cx="5685411" cy="4966171"/>
          </a:xfrm>
        </p:spPr>
        <p:txBody>
          <a:bodyPr>
            <a:normAutofit/>
          </a:bodyPr>
          <a:lstStyle/>
          <a:p>
            <a:pPr marL="0" lvl="0" indent="0">
              <a:lnSpc>
                <a:spcPct val="140000"/>
              </a:lnSpc>
              <a:buNone/>
            </a:pPr>
            <a:r>
              <a:rPr lang="es-ES_tradnl" sz="3200" i="1" dirty="0"/>
              <a:t>Existen diferentes tipos de vivienda.</a:t>
            </a:r>
            <a:r>
              <a:rPr lang="en-US" sz="3200" i="1" dirty="0"/>
              <a:t> </a:t>
            </a:r>
            <a:r>
              <a:rPr lang="es-ES_tradnl" sz="3200" i="1" dirty="0"/>
              <a:t>Para ayudar a priorizar sus opciones, comience definiendo lo que significa una vivienda segura para usted.</a:t>
            </a:r>
            <a:r>
              <a:rPr lang="en-US" sz="3200" i="1" dirty="0"/>
              <a:t> </a:t>
            </a: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100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dirty="0">
                <a:solidFill>
                  <a:srgbClr val="008000"/>
                </a:solidFill>
              </a:rPr>
              <a:t>Sección 2: ¿Qué puedo pagar?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Sección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¿Qué puedo pagar?</a:t>
            </a:r>
          </a:p>
        </p:txBody>
      </p:sp>
      <p:sp>
        <p:nvSpPr>
          <p:cNvPr id="9" name="Rectangle 8"/>
          <p:cNvSpPr/>
          <p:nvPr/>
        </p:nvSpPr>
        <p:spPr>
          <a:xfrm>
            <a:off x="458108" y="2515147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Consulte la pág. 23 de su Guía del participante</a:t>
            </a:r>
            <a:endParaRPr lang="en-US" dirty="0"/>
          </a:p>
        </p:txBody>
      </p:sp>
      <p:pic>
        <p:nvPicPr>
          <p:cNvPr id="8" name="Picture 7" descr="Alcancía de cerdito rosado equilibrando un fajo de dinero en efectivo y una casa, en un trozo de madera en la espalda del cerdit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5" t="-32610" r="-2005" b="-10363"/>
          <a:stretch/>
        </p:blipFill>
        <p:spPr>
          <a:xfrm>
            <a:off x="3891137" y="586158"/>
            <a:ext cx="5276381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Sección 2: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425647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s-ES_tradnl" sz="3200" i="1" dirty="0"/>
              <a:t>Un pago accesible por la vivienda es uno que puede hacer de manera confiable cada mes.</a:t>
            </a:r>
            <a:r>
              <a:rPr lang="en-US" sz="3200" i="1" dirty="0"/>
              <a:t> </a:t>
            </a: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Costos de vivienda: ¿Qué es accesible?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6686973" cy="4701440"/>
          </a:xfrm>
        </p:spPr>
        <p:txBody>
          <a:bodyPr/>
          <a:lstStyle/>
          <a:p>
            <a:r>
              <a:rPr lang="es-ES_tradnl" sz="3200" dirty="0"/>
              <a:t>Solo </a:t>
            </a:r>
            <a:r>
              <a:rPr lang="es-ES_tradnl" sz="3200" b="1" dirty="0"/>
              <a:t>usted</a:t>
            </a:r>
            <a:r>
              <a:rPr lang="es-ES_tradnl" sz="3200" dirty="0"/>
              <a:t> puede decidir qué es accesible para </a:t>
            </a:r>
            <a:r>
              <a:rPr lang="es-ES_tradnl" sz="3200" b="1" dirty="0"/>
              <a:t>usted</a:t>
            </a:r>
            <a:endParaRPr lang="en-US" sz="3200" dirty="0"/>
          </a:p>
          <a:p>
            <a:r>
              <a:rPr lang="es-ES_tradnl" sz="3200" dirty="0"/>
              <a:t>Los propietarios y los prestamistas hipotecarios no </a:t>
            </a:r>
            <a:br>
              <a:rPr lang="es-ES_tradnl" sz="3200" dirty="0"/>
            </a:br>
            <a:r>
              <a:rPr lang="es-ES_tradnl" sz="3200" dirty="0"/>
              <a:t>pueden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Imagen que muestra una casa pequeña, una calculadora, llaves y varios billetes de $50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92" y="3360737"/>
            <a:ext cx="4143635" cy="27654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36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87862"/>
            <a:ext cx="8031176" cy="881682"/>
          </a:xfrm>
        </p:spPr>
        <p:txBody>
          <a:bodyPr>
            <a:normAutofit fontScale="90000"/>
          </a:bodyPr>
          <a:lstStyle/>
          <a:p>
            <a:r>
              <a:rPr lang="es-ES_tradnl" sz="4000" dirty="0"/>
              <a:t>Pruébelo: Estimación de la asequibilidad</a:t>
            </a:r>
            <a:r>
              <a:rPr lang="en-US" dirty="0"/>
              <a:t/>
            </a:r>
            <a:br>
              <a:rPr lang="en-US" dirty="0"/>
            </a:br>
            <a:r>
              <a:rPr lang="es-ES_tradnl" sz="2700" dirty="0"/>
              <a:t>Consulte la pág. 24 de su Guía del participante</a:t>
            </a:r>
          </a:p>
        </p:txBody>
      </p:sp>
      <p:pic>
        <p:nvPicPr>
          <p:cNvPr id="5" name="Picture 4" descr="Captura de pantalla de Pruébelo: Estimación de la asequibilidad de la Guía del participante. Se muestra solo con fines de navegación.">
            <a:extLst>
              <a:ext uri="{FF2B5EF4-FFF2-40B4-BE49-F238E27FC236}">
                <a16:creationId xmlns:a16="http://schemas.microsoft.com/office/drawing/2014/main" id="{401FC473-04EF-4279-8B05-25816F98E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844" y="1451610"/>
            <a:ext cx="6284459" cy="4469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15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Método 1</a:t>
            </a:r>
          </a:p>
        </p:txBody>
      </p:sp>
      <p:pic>
        <p:nvPicPr>
          <p:cNvPr id="6" name="Picture 5" descr="Imagen de una ecuación: Ingreso bruto anual multiplicado por 3 es igual al estimado del precio de compra de vivienda más alto.">
            <a:extLst>
              <a:ext uri="{FF2B5EF4-FFF2-40B4-BE49-F238E27FC236}">
                <a16:creationId xmlns:a16="http://schemas.microsoft.com/office/drawing/2014/main" id="{AF71A1A3-3F92-4909-AC02-81394B092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16" y="1553491"/>
            <a:ext cx="7394448" cy="179222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3130657"/>
            <a:ext cx="8725546" cy="2995505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dirty="0"/>
          </a:p>
          <a:p>
            <a:pPr marL="3425825" lvl="1" indent="-3152775">
              <a:buNone/>
            </a:pPr>
            <a:r>
              <a:rPr lang="en-US" sz="3200" dirty="0">
                <a:latin typeface="Franklin Gothic Medium" panose="020B0603020102020204" pitchFamily="34" charset="0"/>
              </a:rPr>
              <a:t> </a:t>
            </a:r>
            <a:r>
              <a:rPr lang="es-ES_tradnl" sz="3200" dirty="0">
                <a:latin typeface="Franklin Gothic Medium" panose="020B0603020102020204" pitchFamily="34" charset="0"/>
              </a:rPr>
              <a:t>Ingresos brutos = ingresos antes de impuestos y</a:t>
            </a:r>
            <a:r>
              <a:rPr lang="en-US" sz="3200" dirty="0">
                <a:latin typeface="Franklin Gothic Medium" panose="020B0603020102020204" pitchFamily="34" charset="0"/>
              </a:rPr>
              <a:t> </a:t>
            </a:r>
            <a:r>
              <a:rPr lang="es-ES_tradnl" sz="3200" dirty="0">
                <a:latin typeface="Franklin Gothic Medium" panose="020B0603020102020204" pitchFamily="34" charset="0"/>
              </a:rPr>
              <a:t>otras deducciones se excluyen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>
              <a:latin typeface="Franklin Gothic Medium" panose="020B06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4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33559"/>
            <a:ext cx="8076916" cy="893135"/>
          </a:xfrm>
        </p:spPr>
        <p:txBody>
          <a:bodyPr/>
          <a:lstStyle/>
          <a:p>
            <a:r>
              <a:rPr lang="es-ES_tradnl" dirty="0"/>
              <a:t>Encuesta previa a la capacitación</a:t>
            </a:r>
            <a:r>
              <a:rPr lang="en-US" dirty="0"/>
              <a:t/>
            </a:r>
            <a:br>
              <a:rPr lang="en-US" dirty="0"/>
            </a:br>
            <a:r>
              <a:rPr lang="es-ES_tradnl" sz="2400" dirty="0"/>
              <a:t>Consulte la pág. 49 de su Guía del participante</a:t>
            </a:r>
          </a:p>
        </p:txBody>
      </p:sp>
      <p:pic>
        <p:nvPicPr>
          <p:cNvPr id="7" name="Picture 6" descr="Captura de pantalla de la Encuesta previa a la capacitación de la Guía del participante. No está destinado a ser leído. Se muestra solo con fines de navegación.">
            <a:extLst>
              <a:ext uri="{FF2B5EF4-FFF2-40B4-BE49-F238E27FC236}">
                <a16:creationId xmlns:a16="http://schemas.microsoft.com/office/drawing/2014/main" id="{F83BFF63-D377-48AD-B876-DC0157C366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4" t="24490" r="35867" b="28979"/>
          <a:stretch/>
        </p:blipFill>
        <p:spPr>
          <a:xfrm>
            <a:off x="1480664" y="1365400"/>
            <a:ext cx="6165276" cy="4654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18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Método 1: Respuesta para Pat y Sam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643147" cy="470144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_tradnl" sz="5100" dirty="0">
                <a:latin typeface="+mj-lt"/>
              </a:rPr>
              <a:t>Toma sus ingresos brutos anuales:</a:t>
            </a:r>
          </a:p>
          <a:p>
            <a:pPr marL="2286000" lvl="1" indent="-2012950" algn="ct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_tradnl" sz="5100" dirty="0">
                <a:latin typeface="+mj-lt"/>
              </a:rPr>
              <a:t>$48,000 por año</a:t>
            </a:r>
          </a:p>
          <a:p>
            <a:pPr marL="2286000" lvl="1" indent="-22860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_tradnl" sz="5100" dirty="0">
                <a:latin typeface="+mj-lt"/>
              </a:rPr>
              <a:t>Luego multiplica por 3: </a:t>
            </a:r>
          </a:p>
          <a:p>
            <a:pPr marL="2286000" lvl="1" indent="-22860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_tradnl" sz="5100" dirty="0">
                <a:latin typeface="+mj-lt"/>
              </a:rPr>
              <a:t>                             $48,000 x 3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s-ES_tradnl" sz="5100" b="1" dirty="0">
                <a:latin typeface="+mj-lt"/>
              </a:rPr>
              <a:t>Respuesta = $144,000</a:t>
            </a:r>
          </a:p>
          <a:p>
            <a:r>
              <a:rPr lang="es-ES_tradnl" sz="4500" dirty="0"/>
              <a:t>Puede ser útil al buscar casas para comprar</a:t>
            </a:r>
          </a:p>
          <a:p>
            <a:r>
              <a:rPr lang="es-ES_tradnl" sz="4500" dirty="0"/>
              <a:t>No es útil para estimar el pago mensual accesible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409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Método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2976563"/>
            <a:ext cx="7499214" cy="3149600"/>
          </a:xfrm>
        </p:spPr>
        <p:txBody>
          <a:bodyPr/>
          <a:lstStyle/>
          <a:p>
            <a:r>
              <a:rPr lang="es-ES_tradnl" sz="3200" dirty="0"/>
              <a:t>Los costos mensuales de la vivienda incluyen artículos tales como pagos de alquiler o hipoteca, seguros, servicios públicos, mantenimiento, reparaciones</a:t>
            </a:r>
          </a:p>
          <a:p>
            <a:r>
              <a:rPr lang="es-ES_tradnl" sz="3200" dirty="0"/>
              <a:t>Puede no ser realista o útil</a:t>
            </a:r>
          </a:p>
        </p:txBody>
      </p:sp>
      <p:pic>
        <p:nvPicPr>
          <p:cNvPr id="7" name="Picture 6" descr="Imagen de una ecuación: Ingreso bruto mensual multiplicado por 0.30 es igual al estimado de costos mensuales máximos de vivienda">
            <a:extLst>
              <a:ext uri="{FF2B5EF4-FFF2-40B4-BE49-F238E27FC236}">
                <a16:creationId xmlns:a16="http://schemas.microsoft.com/office/drawing/2014/main" id="{6C382786-7D76-4795-9BF6-F0A3FA285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95" y="1359954"/>
            <a:ext cx="7989570" cy="16166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10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Método 2: Respuesta para Pat y Sam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s-ES_tradnl" sz="3200" dirty="0"/>
              <a:t>Toma sus ingresos brutos anuales:</a:t>
            </a:r>
          </a:p>
          <a:p>
            <a:pPr marL="2286000" lvl="1" indent="-201295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s-ES_tradnl" sz="3200" dirty="0">
                <a:latin typeface="+mj-lt"/>
              </a:rPr>
              <a:t>$48,000 por año</a:t>
            </a:r>
          </a:p>
          <a:p>
            <a:pPr marL="2286000" lvl="1" indent="-2286000">
              <a:spcBef>
                <a:spcPts val="1200"/>
              </a:spcBef>
              <a:spcAft>
                <a:spcPts val="1800"/>
              </a:spcAft>
              <a:buNone/>
            </a:pPr>
            <a:r>
              <a:rPr lang="es-ES_tradnl" sz="3200" dirty="0">
                <a:latin typeface="+mj-lt"/>
              </a:rPr>
              <a:t>Luego divida por 12 meses en un año: $48,000 </a:t>
            </a:r>
            <a:r>
              <a:rPr lang="es-ES_tradnl" sz="3200" b="1" dirty="0">
                <a:latin typeface="+mj-lt"/>
              </a:rPr>
              <a:t>÷ </a:t>
            </a:r>
            <a:r>
              <a:rPr lang="es-ES_tradnl" sz="3200" dirty="0">
                <a:latin typeface="+mj-lt"/>
              </a:rPr>
              <a:t>12</a:t>
            </a:r>
            <a:r>
              <a:rPr lang="es-ES_tradnl" sz="3200" b="1" dirty="0">
                <a:latin typeface="+mj-lt"/>
              </a:rPr>
              <a:t> </a:t>
            </a:r>
            <a:r>
              <a:rPr lang="es-ES_tradnl" sz="3200" dirty="0">
                <a:latin typeface="+mj-lt"/>
              </a:rPr>
              <a:t>= $4,000</a:t>
            </a:r>
          </a:p>
          <a:p>
            <a:pPr marL="2286000" indent="-2286000">
              <a:spcBef>
                <a:spcPts val="1200"/>
              </a:spcBef>
              <a:spcAft>
                <a:spcPts val="1800"/>
              </a:spcAft>
              <a:buNone/>
            </a:pPr>
            <a:r>
              <a:rPr lang="es-ES_tradnl" sz="3200" dirty="0"/>
              <a:t>Luego multiplica por 0.30: $4,000 x 0.30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dirty="0"/>
              <a:t> </a:t>
            </a:r>
            <a:r>
              <a:rPr lang="es-ES_tradnl" sz="3200" b="1" dirty="0"/>
              <a:t>Respuesta: $1,200 por 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2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Método 3</a:t>
            </a:r>
            <a:endParaRPr lang="en-US" dirty="0"/>
          </a:p>
        </p:txBody>
      </p:sp>
      <p:pic>
        <p:nvPicPr>
          <p:cNvPr id="6" name="Picture 5" descr="Imagen de una ecuación: el ingreso neto total menos los gastos totales no relacionados con la vivienda es igual a lo que queda para cubrir costos de vivienda">
            <a:extLst>
              <a:ext uri="{FF2B5EF4-FFF2-40B4-BE49-F238E27FC236}">
                <a16:creationId xmlns:a16="http://schemas.microsoft.com/office/drawing/2014/main" id="{EF9AD770-7DA8-4040-88AF-6A79F0CF3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058" y="1401270"/>
            <a:ext cx="6957060" cy="182289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77986" y="3177153"/>
            <a:ext cx="7499214" cy="2949010"/>
          </a:xfrm>
        </p:spPr>
        <p:txBody>
          <a:bodyPr/>
          <a:lstStyle/>
          <a:p>
            <a:r>
              <a:rPr lang="es-ES_tradnl" sz="3200" dirty="0"/>
              <a:t>¿Qué queda para la vivienda?</a:t>
            </a:r>
            <a:r>
              <a:rPr lang="en-US" sz="3200" dirty="0"/>
              <a:t> </a:t>
            </a:r>
            <a:endParaRPr lang="en-US" dirty="0"/>
          </a:p>
          <a:p>
            <a:r>
              <a:rPr lang="es-ES_tradnl" sz="3200" dirty="0"/>
              <a:t>Use un plan de gastos y de ahorros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80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Ingresos netos totales de Pat y Sam</a:t>
            </a:r>
          </a:p>
        </p:txBody>
      </p:sp>
      <p:graphicFrame>
        <p:nvGraphicFramePr>
          <p:cNvPr id="4" name="Content Placeholder 3" descr="Tabla de dos columnas con una fila de título y dos filas debajo de la fila de títul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698083"/>
              </p:ext>
            </p:extLst>
          </p:nvPr>
        </p:nvGraphicFramePr>
        <p:xfrm>
          <a:off x="677332" y="1600199"/>
          <a:ext cx="7769032" cy="3362493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4758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0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953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2374265" algn="r"/>
                        </a:tabLst>
                      </a:pP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Artículo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Monto mensual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64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</a:rPr>
                        <a:t>Remuneración neta (salario de bolsillo) empleo 1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</a:rPr>
                        <a:t>$3,500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($42,000 ÷ 12)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654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Sus ingresos mensuales netos totales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+mj-lt"/>
                        </a:rPr>
                        <a:t>$3,500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7331" y="5351929"/>
            <a:ext cx="8264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>
                <a:latin typeface="+mj-lt"/>
              </a:rPr>
              <a:t>Recuerde: Divida la cantidad anual entre 12 (meses) para obtener la cantidad mensual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556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26578"/>
            <a:ext cx="7499213" cy="881682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s-ES_tradnl" dirty="0"/>
              <a:t>Total de gastos no relacionados con la vivienda de Pat y Sam</a:t>
            </a:r>
          </a:p>
        </p:txBody>
      </p:sp>
      <p:graphicFrame>
        <p:nvGraphicFramePr>
          <p:cNvPr id="7" name="Content Placeholder 6" descr="Tabla de dos columnas con fila de título y una fila debajo de la fila de títul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761003"/>
              </p:ext>
            </p:extLst>
          </p:nvPr>
        </p:nvGraphicFramePr>
        <p:xfrm>
          <a:off x="577986" y="1659468"/>
          <a:ext cx="7868378" cy="2110580"/>
        </p:xfrm>
        <a:graphic>
          <a:graphicData uri="http://schemas.openxmlformats.org/drawingml/2006/table">
            <a:tbl>
              <a:tblPr firstRow="1" firstCol="1" bandRow="1"/>
              <a:tblGrid>
                <a:gridCol w="4847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0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80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2374265" algn="r"/>
                        </a:tabLs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Artículo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Monto mensual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9956">
                <a:tc>
                  <a:txBody>
                    <a:bodyPr/>
                    <a:lstStyle/>
                    <a:p>
                      <a:pPr marL="404813" marR="0" indent="-23177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dirty="0">
                          <a:effectLst/>
                          <a:latin typeface="+mj-lt"/>
                        </a:rPr>
                        <a:t>  </a:t>
                      </a: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Su total de gastos no relacionados con la vivienda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2800" b="0" dirty="0">
                        <a:effectLst/>
                        <a:latin typeface="+mj-lt"/>
                      </a:endParaRPr>
                    </a:p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+mj-lt"/>
                        </a:rPr>
                        <a:t>$2,360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34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Comparación de Pat y Sam: ¿Qué queda para los costos de la vivienda?</a:t>
            </a:r>
          </a:p>
        </p:txBody>
      </p:sp>
      <p:graphicFrame>
        <p:nvGraphicFramePr>
          <p:cNvPr id="4" name="Content Placeholder 3" descr="Tabla de dos columnas con fila de título y tres filas debajo de la fila de títul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664640"/>
              </p:ext>
            </p:extLst>
          </p:nvPr>
        </p:nvGraphicFramePr>
        <p:xfrm>
          <a:off x="409353" y="1711137"/>
          <a:ext cx="8387406" cy="4208634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5543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7644">
                <a:tc>
                  <a:txBody>
                    <a:bodyPr/>
                    <a:lstStyle/>
                    <a:p>
                      <a:pPr marL="231775" marR="0" inden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Artículo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15888" marR="0" inden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Monto mensual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065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Sus ingresos mensuales netos totales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$3,500</a:t>
                      </a:r>
                      <a:endParaRPr lang="en-U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7644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Su total de gastos no relacionados con la vivienda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$2,360</a:t>
                      </a:r>
                      <a:endParaRPr lang="en-U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218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¿Qué resta para los costos de vivienda?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dirty="0">
                          <a:effectLst/>
                          <a:latin typeface="+mj-lt"/>
                        </a:rPr>
                        <a:t>$1,140</a:t>
                      </a:r>
                      <a:endParaRPr lang="en-US" sz="3200" b="1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57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6389"/>
            <a:ext cx="8036079" cy="1022484"/>
          </a:xfrm>
        </p:spPr>
        <p:txBody>
          <a:bodyPr/>
          <a:lstStyle/>
          <a:p>
            <a:r>
              <a:rPr lang="es-ES_tradnl" dirty="0"/>
              <a:t>Aplíquelo: Estimar lo que puedo pagar</a:t>
            </a:r>
            <a:r>
              <a:rPr lang="en-US" dirty="0"/>
              <a:t/>
            </a:r>
            <a:br>
              <a:rPr lang="en-US" dirty="0"/>
            </a:br>
            <a:r>
              <a:rPr lang="es-ES_tradnl" sz="2400" dirty="0"/>
              <a:t>Consulte la pág. 29 de su Guía del participante</a:t>
            </a:r>
          </a:p>
        </p:txBody>
      </p:sp>
      <p:pic>
        <p:nvPicPr>
          <p:cNvPr id="5" name="Picture 4" descr="Captura de pantalla de Aplíquelo: Estimar lo que puedo pagar de la Guía del participante. Se muestra solo con fines de navegación.">
            <a:extLst>
              <a:ext uri="{FF2B5EF4-FFF2-40B4-BE49-F238E27FC236}">
                <a16:creationId xmlns:a16="http://schemas.microsoft.com/office/drawing/2014/main" id="{1CA96E38-A54B-4603-BCFB-5D8B9DDC50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7" t="23809" r="38239" b="32109"/>
          <a:stretch/>
        </p:blipFill>
        <p:spPr>
          <a:xfrm>
            <a:off x="1414650" y="1419238"/>
            <a:ext cx="6566046" cy="4426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73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14542" cy="916084"/>
          </a:xfrm>
        </p:spPr>
        <p:txBody>
          <a:bodyPr>
            <a:noAutofit/>
          </a:bodyPr>
          <a:lstStyle/>
          <a:p>
            <a:r>
              <a:rPr lang="es-ES_tradnl" dirty="0"/>
              <a:t>Sección 2: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6082225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s-ES_tradnl" sz="3200" i="1" dirty="0"/>
              <a:t>Un pago accesible por la vivienda es uno que puede hacer de manera confiable cada mes.</a:t>
            </a:r>
            <a:r>
              <a:rPr lang="en-US" sz="3200" i="1" dirty="0"/>
              <a:t> 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05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Sección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title" idx="4294967295"/>
          </p:nvPr>
        </p:nvSpPr>
        <p:spPr>
          <a:xfrm>
            <a:off x="457200" y="949325"/>
            <a:ext cx="3060700" cy="32686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s-ES_tradnl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n-ea"/>
                <a:cs typeface="Franklin Gothic Medium"/>
              </a:rPr>
              <a:t>¿Qué sigue si decido alquilar?</a:t>
            </a:r>
          </a:p>
        </p:txBody>
      </p:sp>
      <p:sp>
        <p:nvSpPr>
          <p:cNvPr id="9" name="Rectangle 8"/>
          <p:cNvSpPr/>
          <p:nvPr/>
        </p:nvSpPr>
        <p:spPr>
          <a:xfrm>
            <a:off x="571468" y="3260213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Consulte la pág. 34 de su Guía del participante</a:t>
            </a:r>
            <a:endParaRPr lang="en-US" dirty="0"/>
          </a:p>
        </p:txBody>
      </p:sp>
      <p:grpSp>
        <p:nvGrpSpPr>
          <p:cNvPr id="13" name="Group 12" descr="Imagen de una persona que sostiene un dispositivo móvil con la pantalla que muestra un sitio web para buscar apartamentos. Las palabras en el dispositivo móvil son &quot;Hermoso departamento en el centro de la ciudad&quot; con 5 estrellas al lado.">
            <a:extLst>
              <a:ext uri="{FF2B5EF4-FFF2-40B4-BE49-F238E27FC236}">
                <a16:creationId xmlns:a16="http://schemas.microsoft.com/office/drawing/2014/main" id="{C0CE3DF9-4F2E-4BAD-9B5D-B111E5385E4D}"/>
              </a:ext>
            </a:extLst>
          </p:cNvPr>
          <p:cNvGrpSpPr/>
          <p:nvPr/>
        </p:nvGrpSpPr>
        <p:grpSpPr>
          <a:xfrm>
            <a:off x="3888509" y="596549"/>
            <a:ext cx="5245100" cy="5016500"/>
            <a:chOff x="227332" y="829584"/>
            <a:chExt cx="5245100" cy="5016500"/>
          </a:xfrm>
        </p:grpSpPr>
        <p:pic>
          <p:nvPicPr>
            <p:cNvPr id="11" name="Picture 10" descr="A picture containing person, indoor, holding, hand&#10;&#10;Description automatically generated">
              <a:extLst>
                <a:ext uri="{FF2B5EF4-FFF2-40B4-BE49-F238E27FC236}">
                  <a16:creationId xmlns:a16="http://schemas.microsoft.com/office/drawing/2014/main" id="{2C8E241A-DE43-4A75-9F9A-451A16921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7332" y="829584"/>
              <a:ext cx="5245100" cy="501650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F857881-C8BE-431B-992B-CBBA25068305}"/>
                </a:ext>
              </a:extLst>
            </p:cNvPr>
            <p:cNvSpPr/>
            <p:nvPr/>
          </p:nvSpPr>
          <p:spPr>
            <a:xfrm rot="310595">
              <a:off x="1318320" y="2129463"/>
              <a:ext cx="2597892" cy="2308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Hermoso departamento en el centro de la ciudad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38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_tradnl" dirty="0">
                <a:solidFill>
                  <a:srgbClr val="008000"/>
                </a:solidFill>
              </a:rPr>
              <a:t>Sección 1: ¿Cuáles son mis opciones?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Sección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377269" y="949570"/>
            <a:ext cx="3340623" cy="3268947"/>
          </a:xfrm>
        </p:spPr>
        <p:txBody>
          <a:bodyPr/>
          <a:lstStyle/>
          <a:p>
            <a:r>
              <a:rPr lang="es-ES_tradnl" dirty="0"/>
              <a:t>¿Cuáles son mis opciones?</a:t>
            </a:r>
          </a:p>
        </p:txBody>
      </p:sp>
      <p:sp>
        <p:nvSpPr>
          <p:cNvPr id="9" name="Rectangle 8"/>
          <p:cNvSpPr/>
          <p:nvPr/>
        </p:nvSpPr>
        <p:spPr>
          <a:xfrm>
            <a:off x="571469" y="2774897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Consulte la pág. 3 de su Guía del participante</a:t>
            </a:r>
          </a:p>
        </p:txBody>
      </p:sp>
      <p:pic>
        <p:nvPicPr>
          <p:cNvPr id="8" name="Picture 7" descr="Imagen de casas azules caricaturescas en una pantalla y una persona parada detrás señalando una de ellas. 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4" t="2264" r="8657" b="1736"/>
          <a:stretch/>
        </p:blipFill>
        <p:spPr>
          <a:xfrm>
            <a:off x="3893269" y="586158"/>
            <a:ext cx="5250731" cy="50238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Sección 3: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890809" cy="495803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s-ES_tradnl" sz="3200" i="1" dirty="0"/>
              <a:t>Las formas de protegerse como arrendatario incluyen leer y comprender su contrato de alquiler o arrendamiento, obtener el seguro del arrendatario y conocer sus derechos y responsabilidades.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396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Pasos para alquilar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4132037" cy="470144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_tradnl" sz="2600" dirty="0"/>
              <a:t>Averigüe dónde quiere vivir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/>
              <a:t>Averigüe qué tipo de lugar quiere alquilar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/>
              <a:t>Calcula lo que puedes pagar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/>
              <a:t>Comprenda su crédito y cómo esto puede afectar lo que puede alquilar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710023" y="1424724"/>
            <a:ext cx="3899139" cy="46760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s-ES_tradnl" sz="2600" dirty="0"/>
              <a:t>Averigüe sus opciones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s-ES_tradnl" sz="2600" dirty="0"/>
              <a:t>Obtenga su primer mes de alquiler y depósitos juntos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s-ES_tradnl" sz="2600" dirty="0"/>
              <a:t>Lea y comprenda su contrato de arrendamiento o alquiler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66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640064"/>
          </a:xfrm>
        </p:spPr>
        <p:txBody>
          <a:bodyPr>
            <a:noAutofit/>
          </a:bodyPr>
          <a:lstStyle/>
          <a:p>
            <a:r>
              <a:rPr lang="es-ES_tradnl" dirty="0"/>
              <a:t>Paso 1: Averigüe dónde quiere</a:t>
            </a:r>
            <a:r>
              <a:rPr lang="en-US" dirty="0"/>
              <a:t> </a:t>
            </a:r>
            <a:r>
              <a:rPr lang="es-ES_tradnl" dirty="0"/>
              <a:t>vivir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527807"/>
            <a:ext cx="8184178" cy="4925710"/>
          </a:xfrm>
        </p:spPr>
        <p:txBody>
          <a:bodyPr>
            <a:noAutofit/>
          </a:bodyPr>
          <a:lstStyle/>
          <a:p>
            <a:r>
              <a:rPr lang="es-ES_tradnl" dirty="0"/>
              <a:t>Seguridad y protección</a:t>
            </a:r>
          </a:p>
          <a:p>
            <a:r>
              <a:rPr lang="es-ES_tradnl" dirty="0"/>
              <a:t>Transporte público</a:t>
            </a:r>
          </a:p>
          <a:p>
            <a:r>
              <a:rPr lang="es-ES_tradnl" dirty="0"/>
              <a:t>Distancia al trabajo, cuidado de niños, servicios médicos, otros servicios necesarios y personas de apoyo</a:t>
            </a:r>
          </a:p>
          <a:p>
            <a:r>
              <a:rPr lang="es-ES_tradnl" dirty="0"/>
              <a:t>Calidad de las escuelas</a:t>
            </a:r>
          </a:p>
          <a:p>
            <a:r>
              <a:rPr lang="es-ES_tradnl" dirty="0"/>
              <a:t>Acceso a parques o patios de recreo</a:t>
            </a:r>
          </a:p>
          <a:p>
            <a:r>
              <a:rPr lang="es-ES_tradnl" dirty="0"/>
              <a:t>Accesibilidad para las personas con discapacidad</a:t>
            </a:r>
          </a:p>
          <a:p>
            <a:r>
              <a:rPr lang="es-ES_tradnl" dirty="0"/>
              <a:t>Cualquier otra cosa que sea importante para usted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8727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87862"/>
            <a:ext cx="8048429" cy="881682"/>
          </a:xfrm>
        </p:spPr>
        <p:txBody>
          <a:bodyPr>
            <a:noAutofit/>
          </a:bodyPr>
          <a:lstStyle/>
          <a:p>
            <a:r>
              <a:rPr lang="es-ES_tradnl" dirty="0"/>
              <a:t>Paso 2: Averigüe qué tipo de lugar</a:t>
            </a:r>
            <a:r>
              <a:rPr lang="en-US" dirty="0"/>
              <a:t>	     </a:t>
            </a:r>
            <a:r>
              <a:rPr lang="es-ES_tradnl" dirty="0"/>
              <a:t>quiere alquilar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130716"/>
            <a:ext cx="8457527" cy="13341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s-ES_tradnl" dirty="0"/>
              <a:t>Utilice la sección </a:t>
            </a:r>
            <a:r>
              <a:rPr lang="es-ES_tradnl" i="1" dirty="0"/>
              <a:t>Aplíquelo: Mis opciones de vivienda </a:t>
            </a:r>
            <a:r>
              <a:rPr lang="es-ES_tradnl" dirty="0"/>
              <a:t>de la</a:t>
            </a:r>
            <a:r>
              <a:rPr lang="es-ES_tradnl" i="1" dirty="0"/>
              <a:t> </a:t>
            </a:r>
            <a:r>
              <a:rPr lang="es-ES_tradnl" dirty="0"/>
              <a:t>Sección 1, página 14, en su Guía del participante</a:t>
            </a:r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7" name="Picture 6" descr="Captura de pantalla de Aplíquelo: Mis opciones de vivienda de la Guía del participante. Se muestra solo con fines de navegación.">
            <a:extLst>
              <a:ext uri="{FF2B5EF4-FFF2-40B4-BE49-F238E27FC236}">
                <a16:creationId xmlns:a16="http://schemas.microsoft.com/office/drawing/2014/main" id="{3A81AE09-FA38-4F1B-AF55-0A7EEDB4E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493" y="2012398"/>
            <a:ext cx="7767013" cy="40596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110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89958"/>
            <a:ext cx="7868378" cy="881682"/>
          </a:xfrm>
        </p:spPr>
        <p:txBody>
          <a:bodyPr>
            <a:normAutofit/>
          </a:bodyPr>
          <a:lstStyle/>
          <a:p>
            <a:r>
              <a:rPr lang="es-ES_tradnl" dirty="0"/>
              <a:t>Paso 3: Calcule lo que puede pagar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860611"/>
            <a:ext cx="8457526" cy="98688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s-ES_tradnl" dirty="0"/>
              <a:t>Utilice la sección </a:t>
            </a:r>
            <a:r>
              <a:rPr lang="es-ES_tradnl" i="1" dirty="0"/>
              <a:t>Aplíquelo: Estimar lo que puedo pagar </a:t>
            </a:r>
            <a:r>
              <a:rPr lang="es-ES_tradnl" dirty="0"/>
              <a:t>de la Sección 2, página 29, en su Guía del participante</a:t>
            </a:r>
          </a:p>
        </p:txBody>
      </p:sp>
      <p:pic>
        <p:nvPicPr>
          <p:cNvPr id="6" name="Picture 5" descr="Captura de pantalla de Aplíquelo: Estimar lo que puedo pagar de la Guía del participante. Se muestra solo con fines de navegación.">
            <a:extLst>
              <a:ext uri="{FF2B5EF4-FFF2-40B4-BE49-F238E27FC236}">
                <a16:creationId xmlns:a16="http://schemas.microsoft.com/office/drawing/2014/main" id="{BE15D057-09C7-4177-853A-899D448437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7" t="23809" r="38239" b="32109"/>
          <a:stretch/>
        </p:blipFill>
        <p:spPr>
          <a:xfrm>
            <a:off x="869649" y="1847497"/>
            <a:ext cx="7285052" cy="3946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286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96406"/>
            <a:ext cx="8427991" cy="881682"/>
          </a:xfrm>
        </p:spPr>
        <p:txBody>
          <a:bodyPr>
            <a:noAutofit/>
          </a:bodyPr>
          <a:lstStyle/>
          <a:p>
            <a:r>
              <a:rPr lang="es-ES_tradnl" dirty="0"/>
              <a:t>Paso 4: Comprenda su crédito y cómo</a:t>
            </a:r>
            <a:r>
              <a:rPr lang="en-US" dirty="0"/>
              <a:t>	     	     </a:t>
            </a:r>
            <a:r>
              <a:rPr lang="es-ES_tradnl" dirty="0"/>
              <a:t>esto puede afectar lo que puede alquilar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86773"/>
            <a:ext cx="7499214" cy="4701440"/>
          </a:xfrm>
        </p:spPr>
        <p:txBody>
          <a:bodyPr>
            <a:normAutofit/>
          </a:bodyPr>
          <a:lstStyle/>
          <a:p>
            <a:pPr lvl="0"/>
            <a:r>
              <a:rPr lang="es-ES_tradnl" sz="3200" dirty="0"/>
              <a:t>Los propietarios probablemente verán sus informes de crédito</a:t>
            </a:r>
          </a:p>
          <a:p>
            <a:pPr lvl="0"/>
            <a:r>
              <a:rPr lang="es-ES_tradnl" sz="3200" dirty="0"/>
              <a:t>Obtenga y revise sus informes de crédito en </a:t>
            </a:r>
            <a:r>
              <a:rPr lang="en-US" sz="3200" dirty="0">
                <a:solidFill>
                  <a:srgbClr val="0000FF"/>
                </a:solidFill>
                <a:hlinkClick r:id="rId2" tooltip="URL for www.annualcreditreport.com"/>
              </a:rPr>
              <a:t>www.annualcreditreport.com</a:t>
            </a:r>
            <a:r>
              <a:rPr lang="es-ES_tradnl" sz="3200" dirty="0"/>
              <a:t> o llame sin cargo al 1-877-322-8228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60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61681"/>
            <a:ext cx="7499213" cy="881682"/>
          </a:xfrm>
        </p:spPr>
        <p:txBody>
          <a:bodyPr>
            <a:noAutofit/>
          </a:bodyPr>
          <a:lstStyle/>
          <a:p>
            <a:r>
              <a:rPr lang="es-ES_tradnl" dirty="0"/>
              <a:t>Bajo puntaje de crédito e información negativa en informes crediticios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52048"/>
            <a:ext cx="7868378" cy="470144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s-ES_tradnl" sz="3200" dirty="0"/>
              <a:t>Prepárese para: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Pasar más tiempo buscando un departamento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Tener menos opciones de departamentos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Pagar un depósito mayor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Obtener una carta de garantía o alguien que sirva de cofirmante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Encontrar compañeros de cuarto que vivan con usted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Reconsiderar su decisión de alquilar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81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Paso</a:t>
            </a:r>
            <a:r>
              <a:rPr lang="es-ES_tradnl" dirty="0">
                <a:solidFill>
                  <a:srgbClr val="008000"/>
                </a:solidFill>
              </a:rPr>
              <a:t> </a:t>
            </a:r>
            <a:r>
              <a:rPr lang="es-ES_tradnl" dirty="0"/>
              <a:t>5: Averigüe sus opciones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sz="3200" dirty="0"/>
              <a:t>Hágalo usted mismo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Busque en internet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Mire alquileres en un periódico</a:t>
            </a:r>
          </a:p>
          <a:p>
            <a:pPr lvl="0"/>
            <a:r>
              <a:rPr lang="es-ES_tradnl" sz="3200" dirty="0"/>
              <a:t>Utilice un agente inmobiliario</a:t>
            </a:r>
          </a:p>
          <a:p>
            <a:pPr lvl="0"/>
            <a:r>
              <a:rPr lang="es-ES_tradnl" sz="3200" dirty="0"/>
              <a:t>Explore cualquier otro recurso local para ayudarlo a encontrar alquileres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23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61681"/>
            <a:ext cx="7499213" cy="881682"/>
          </a:xfrm>
        </p:spPr>
        <p:txBody>
          <a:bodyPr>
            <a:noAutofit/>
          </a:bodyPr>
          <a:lstStyle/>
          <a:p>
            <a:pPr marL="1547813" indent="-1547813"/>
            <a:r>
              <a:rPr lang="es-ES_tradnl" dirty="0"/>
              <a:t>Paso 6: Reúna su primer mes de alquiler y depósitos juntos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52048"/>
            <a:ext cx="7499214" cy="4701440"/>
          </a:xfrm>
        </p:spPr>
        <p:txBody>
          <a:bodyPr>
            <a:normAutofit lnSpcReduction="10000"/>
          </a:bodyPr>
          <a:lstStyle/>
          <a:p>
            <a:pPr lvl="0">
              <a:spcAft>
                <a:spcPts val="0"/>
              </a:spcAft>
            </a:pPr>
            <a:r>
              <a:rPr lang="es-ES_tradnl" sz="3200" dirty="0"/>
              <a:t>Puede que tenga que: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s-ES_tradnl" sz="2800" dirty="0"/>
              <a:t>Pagar el alquiler del primer mes antes de mudarse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Pagar un depósito de seguridad antes de mudarse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_tradnl" sz="2400" dirty="0"/>
              <a:t>El monto variará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ES_tradnl" sz="2400" dirty="0"/>
              <a:t>Será devuelto después de mudarse si cumplió con los términos del contrato de arrendamiento</a:t>
            </a:r>
            <a:endParaRPr lang="en-US" sz="3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Pague otras tarifas por adelantado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Demuestre que compró el seguro para arrendatarios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305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619556"/>
            <a:ext cx="7499213" cy="881682"/>
          </a:xfrm>
        </p:spPr>
        <p:txBody>
          <a:bodyPr>
            <a:noAutofit/>
          </a:bodyPr>
          <a:lstStyle/>
          <a:p>
            <a:r>
              <a:rPr lang="es-ES_tradnl" dirty="0"/>
              <a:t>Paso 7: Lea y comprenda su</a:t>
            </a:r>
            <a:r>
              <a:rPr lang="en-US" dirty="0"/>
              <a:t>	 	     </a:t>
            </a:r>
            <a:r>
              <a:rPr lang="es-ES_tradnl" dirty="0"/>
              <a:t>contrato de arrendamiento o alquiler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602838"/>
            <a:ext cx="8108814" cy="4708525"/>
          </a:xfrm>
        </p:spPr>
        <p:txBody>
          <a:bodyPr>
            <a:normAutofit/>
          </a:bodyPr>
          <a:lstStyle/>
          <a:p>
            <a:r>
              <a:rPr lang="es-ES_tradnl" sz="3200" dirty="0"/>
              <a:t>Contrato entre usted y el administrador de propiedad o propietario</a:t>
            </a:r>
          </a:p>
          <a:p>
            <a:r>
              <a:rPr lang="es-ES_tradnl" sz="3200" dirty="0"/>
              <a:t>Muy importante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316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Sección 1: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350570"/>
            <a:ext cx="5091776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3000"/>
              </a:lnSpc>
              <a:spcAft>
                <a:spcPts val="1800"/>
              </a:spcAft>
              <a:buNone/>
            </a:pPr>
            <a:r>
              <a:rPr lang="es-ES_tradnl" sz="3200" i="1" dirty="0"/>
              <a:t>Existen diferentes tipos de vivienda.</a:t>
            </a:r>
            <a:r>
              <a:rPr lang="en-US" sz="3200" i="1" dirty="0"/>
              <a:t> </a:t>
            </a:r>
            <a:r>
              <a:rPr lang="es-ES_tradnl" sz="3200" i="1" dirty="0"/>
              <a:t>Para ayudar a priorizar sus opciones, comience definiendo lo que significa una vivienda segura para usted.</a:t>
            </a:r>
            <a:r>
              <a:rPr lang="en-US" sz="3200" i="1" dirty="0"/>
              <a:t>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1022486"/>
          </a:xfrm>
        </p:spPr>
        <p:txBody>
          <a:bodyPr>
            <a:normAutofit/>
          </a:bodyPr>
          <a:lstStyle/>
          <a:p>
            <a:r>
              <a:rPr lang="es-ES_tradnl" dirty="0"/>
              <a:t>Pruébelo: Leer un contrato de alquiler</a:t>
            </a:r>
            <a:r>
              <a:rPr lang="en-US" dirty="0"/>
              <a:t/>
            </a:r>
            <a:br>
              <a:rPr lang="en-US" dirty="0"/>
            </a:br>
            <a:r>
              <a:rPr lang="es-ES_tradnl" sz="2400" dirty="0"/>
              <a:t>Consulte la pág. 36 de su Guía del participante</a:t>
            </a:r>
          </a:p>
        </p:txBody>
      </p:sp>
      <p:pic>
        <p:nvPicPr>
          <p:cNvPr id="5" name="Picture 4" descr="Captura de pantalla de Pruébelo: Leer un contrato de la Guía del participante. Se muestra solo con fines de navegación.">
            <a:extLst>
              <a:ext uri="{FF2B5EF4-FFF2-40B4-BE49-F238E27FC236}">
                <a16:creationId xmlns:a16="http://schemas.microsoft.com/office/drawing/2014/main" id="{BCDBD498-8B91-4791-BB0E-F8C533CDD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545" y="1680210"/>
            <a:ext cx="6066263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9874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790810"/>
            <a:ext cx="8566014" cy="881682"/>
          </a:xfrm>
        </p:spPr>
        <p:txBody>
          <a:bodyPr>
            <a:noAutofit/>
          </a:bodyPr>
          <a:lstStyle/>
          <a:p>
            <a:r>
              <a:rPr lang="es-ES_tradnl" dirty="0"/>
              <a:t>Aplíquelo: Lista de comprobación de mi contrato de arrendamiento o alquiler</a:t>
            </a:r>
            <a:r>
              <a:rPr lang="en-US" dirty="0"/>
              <a:t/>
            </a:r>
            <a:br>
              <a:rPr lang="en-US" dirty="0"/>
            </a:br>
            <a:r>
              <a:rPr lang="es-ES_tradnl" sz="2400" dirty="0"/>
              <a:t>Consulte la pág. 39 de su Guía del participante</a:t>
            </a:r>
          </a:p>
        </p:txBody>
      </p:sp>
      <p:pic>
        <p:nvPicPr>
          <p:cNvPr id="5" name="Picture 4" descr="Captura de pantalla de Aplíquelo: Lista de comprobación de mi contrato de arrendamiento o alquiler. Se muestra solo con fines de navegación."/>
          <p:cNvPicPr>
            <a:picLocks noChangeAspect="1"/>
          </p:cNvPicPr>
          <p:nvPr/>
        </p:nvPicPr>
        <p:blipFill rotWithShape="1">
          <a:blip r:embed="rId2"/>
          <a:srcRect l="23810" t="49541" r="45794" b="18712"/>
          <a:stretch/>
        </p:blipFill>
        <p:spPr>
          <a:xfrm>
            <a:off x="1449658" y="1837990"/>
            <a:ext cx="6388055" cy="4360127"/>
          </a:xfrm>
          <a:prstGeom prst="rect">
            <a:avLst/>
          </a:prstGeom>
          <a:ln>
            <a:noFill/>
          </a:ln>
          <a:effectLst>
            <a:glow rad="101600">
              <a:schemeClr val="bg1">
                <a:lumMod val="6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91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El seguro para arrendatario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4722434" cy="4701440"/>
          </a:xfrm>
        </p:spPr>
        <p:txBody>
          <a:bodyPr>
            <a:normAutofit/>
          </a:bodyPr>
          <a:lstStyle/>
          <a:p>
            <a:pPr lvl="0"/>
            <a:r>
              <a:rPr lang="es-ES_tradnl" sz="3200" dirty="0"/>
              <a:t>¿Podría permitirse reemplazar su propiedad personal?</a:t>
            </a:r>
            <a:r>
              <a:rPr lang="en-US" sz="3200" dirty="0"/>
              <a:t> </a:t>
            </a:r>
          </a:p>
          <a:p>
            <a:r>
              <a:rPr lang="es-ES_tradnl" sz="3200" dirty="0"/>
              <a:t>Si un visitante resultó lesionado en su residencia, ¿podría pagar los gastos resultantes de la lesión?</a:t>
            </a:r>
            <a:r>
              <a:rPr lang="en-US" sz="3200" dirty="0"/>
              <a:t> </a:t>
            </a:r>
          </a:p>
        </p:txBody>
      </p:sp>
      <p:pic>
        <p:nvPicPr>
          <p:cNvPr id="6" name="Picture 5" descr="florero rot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" r="7128"/>
          <a:stretch/>
        </p:blipFill>
        <p:spPr>
          <a:xfrm>
            <a:off x="5117706" y="1897625"/>
            <a:ext cx="3964302" cy="36042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65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Propósito del seguro del arrendatario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es-ES_tradnl" sz="3200" dirty="0"/>
              <a:t>Recuperación financiera de pérdidas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Los peligros y desastres son "peligros nombrados"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Costos reales o costos de reemplazo</a:t>
            </a:r>
          </a:p>
          <a:p>
            <a:pPr lvl="1">
              <a:spcAft>
                <a:spcPts val="1200"/>
              </a:spcAft>
              <a:buFont typeface="Arial"/>
              <a:buChar char="•"/>
            </a:pPr>
            <a:r>
              <a:rPr lang="es-ES_tradnl" sz="2800" dirty="0"/>
              <a:t>Cobertura limitada o nula para algunos artículos</a:t>
            </a:r>
          </a:p>
          <a:p>
            <a:r>
              <a:rPr lang="es-ES_tradnl" sz="3200" dirty="0"/>
              <a:t>Protección financiera contra reclamos por lesiones</a:t>
            </a:r>
          </a:p>
          <a:p>
            <a:pPr>
              <a:spcAft>
                <a:spcPts val="0"/>
              </a:spcAft>
            </a:pPr>
            <a:r>
              <a:rPr lang="es-ES_tradnl" sz="3200" dirty="0"/>
              <a:t>Puede ser requerido que lo compre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Ampliamente disponible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Los costos varían - Compare ofertas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934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Sus derechos como arrendatario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49238"/>
            <a:ext cx="8264563" cy="118580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s-ES_tradnl" sz="12800" dirty="0"/>
              <a:t>La Ley de Equidad de Vivienda prohíbe la discriminación relacionada con la vivienda basada en:</a:t>
            </a:r>
            <a:endParaRPr lang="en-US" sz="3600" i="1" dirty="0"/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3600" i="1" dirty="0"/>
              <a:t> </a:t>
            </a:r>
            <a:endParaRPr lang="en-US" sz="3600" dirty="0"/>
          </a:p>
          <a:p>
            <a:pPr lvl="0"/>
            <a:endParaRPr lang="en-US" i="1" dirty="0"/>
          </a:p>
          <a:p>
            <a:pPr marL="0" lv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 descr="Raza, Color, Origen nacional, Religión, Sexo, Discapacidad, Presencia de niños"/>
          <p:cNvSpPr txBox="1"/>
          <p:nvPr/>
        </p:nvSpPr>
        <p:spPr>
          <a:xfrm>
            <a:off x="984250" y="2768245"/>
            <a:ext cx="6913032" cy="181588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Raza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Color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Origen nacional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</a:t>
            </a:r>
            <a:r>
              <a:rPr lang="es-ES_tradnl" sz="2800" dirty="0"/>
              <a:t>Religión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s-ES_tradnl" sz="2800" dirty="0"/>
              <a:t>Sexo</a:t>
            </a:r>
            <a:r>
              <a:rPr lang="en-US" sz="2800" dirty="0"/>
              <a:t>	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s-ES_tradnl" sz="2800" dirty="0"/>
              <a:t>Discapacidad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s-ES_tradnl" sz="2800" dirty="0"/>
              <a:t>Presencia de niños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extBox 4" descr="Housing must meet health and safety codes"/>
          <p:cNvSpPr txBox="1"/>
          <p:nvPr/>
        </p:nvSpPr>
        <p:spPr>
          <a:xfrm>
            <a:off x="577986" y="4503172"/>
            <a:ext cx="8108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768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s-ES_tradnl" sz="3200" dirty="0">
                <a:latin typeface="+mj-lt"/>
              </a:rPr>
              <a:t>La vivienda debe cumplir con los códigos de salud y seguridad</a:t>
            </a:r>
            <a:endParaRPr lang="en-US" sz="32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15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Modificaciones razonables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ES_tradnl" sz="3500" dirty="0"/>
              <a:t>Los residentes con discapacidad pueden hacer y pagar modificaciones razonables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_tradnl" sz="3500" dirty="0"/>
              <a:t>Modificación estructural para permitir el pleno disfrute de la vivienda y las instalaciones relacionadas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3500" dirty="0"/>
              <a:t>Ejemplos: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_tradnl" sz="3000" dirty="0"/>
              <a:t>Ampliar una puerta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_tradnl" sz="3000" dirty="0"/>
              <a:t>Bajar gabinetes de cocina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_tradnl" sz="3000" dirty="0"/>
              <a:t>Reemplazo de pisos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976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Adaptaciones razonables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36079" cy="4701440"/>
          </a:xfrm>
        </p:spPr>
        <p:txBody>
          <a:bodyPr>
            <a:normAutofit fontScale="92500" lnSpcReduction="10000"/>
          </a:bodyPr>
          <a:lstStyle/>
          <a:p>
            <a:r>
              <a:rPr lang="es-ES_tradnl" sz="3200" dirty="0"/>
              <a:t>El proveedor de vivienda hace adaptaciones razonables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ES_tradnl" sz="3200" dirty="0"/>
              <a:t>Cambio en las reglas, políticas, prácticas o servicios para que una persona con discapacidad tenga la misma oportunidad de usar y disfrutar de una unidad de vivienda o espacio común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3200" dirty="0"/>
              <a:t>Ejemplo:</a:t>
            </a:r>
          </a:p>
          <a:p>
            <a:pPr lv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s-ES_tradnl" sz="2800" dirty="0"/>
              <a:t>Estacionamiento reservado cerca de la entrada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989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Obtenga ayuda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s-ES_tradnl" sz="3200" dirty="0"/>
              <a:t>Si cree que sus derechos han sido o están siendo violados, obtenga ayuda: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Sitio web del Departamento de Vivienda y Desarrollo Urbano en </a:t>
            </a:r>
            <a:r>
              <a:rPr lang="en-US" sz="2800" dirty="0">
                <a:latin typeface="Franklin Gothic Medium" panose="020B0603020102020204" pitchFamily="34" charset="0"/>
                <a:hlinkClick r:id="rId2" tooltip="URL for www.hud.gov"/>
              </a:rPr>
              <a:t>www.hud.gov</a:t>
            </a:r>
            <a:r>
              <a:rPr lang="en-US" sz="2800" dirty="0"/>
              <a:t> </a:t>
            </a:r>
            <a:endParaRPr lang="es-ES_tradnl" sz="2800" dirty="0"/>
          </a:p>
          <a:p>
            <a:pPr lvl="1">
              <a:buFont typeface="Arial"/>
              <a:buChar char="•"/>
            </a:pPr>
            <a:r>
              <a:rPr lang="es-ES_tradnl" sz="2800" dirty="0"/>
              <a:t>Autoridad local de vivienda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Agencia de asesoría de vivienda aprobada por el HUD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Asistencia judicial gratuita</a:t>
            </a:r>
          </a:p>
          <a:p>
            <a:pPr lvl="1">
              <a:buFont typeface="Arial"/>
              <a:buChar char="•"/>
            </a:pPr>
            <a:r>
              <a:rPr lang="es-ES_tradnl" sz="2800" dirty="0"/>
              <a:t>Un abogado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948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dirty="0"/>
              <a:t>Sección 3: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599146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s-ES_tradnl" sz="3200" i="1" dirty="0"/>
              <a:t>Las formas de protegerse como arrendatario incluyen leer y comprender su contrato de alquiler o arrendamiento, obtener el seguro del arrendatario y conocer sus derechos y responsabilidades.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184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44434" y="543658"/>
            <a:ext cx="5505155" cy="889206"/>
          </a:xfrm>
        </p:spPr>
        <p:txBody>
          <a:bodyPr>
            <a:normAutofit fontScale="90000"/>
          </a:bodyPr>
          <a:lstStyle/>
          <a:p>
            <a:r>
              <a:rPr lang="es-ES_tradnl" sz="4000" dirty="0"/>
              <a:t>Tomar medidas</a:t>
            </a:r>
            <a:r>
              <a:rPr lang="en-US" dirty="0"/>
              <a:t/>
            </a:r>
            <a:br>
              <a:rPr lang="en-US" dirty="0"/>
            </a:br>
            <a:r>
              <a:rPr lang="es-ES_tradnl" sz="2700" dirty="0"/>
              <a:t>Consulte la pág. 46 de su Guía del participante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44435" y="1432864"/>
            <a:ext cx="5505155" cy="2862045"/>
          </a:xfrm>
        </p:spPr>
        <p:txBody>
          <a:bodyPr>
            <a:normAutofit fontScale="92500" lnSpcReduction="10000"/>
          </a:bodyPr>
          <a:lstStyle/>
          <a:p>
            <a:r>
              <a:rPr lang="es-ES_tradnl" sz="3200" dirty="0"/>
              <a:t>¿</a:t>
            </a:r>
            <a:r>
              <a:rPr lang="es-US" sz="3200" dirty="0">
                <a:latin typeface="+mj-lt"/>
              </a:rPr>
              <a:t>Qué</a:t>
            </a:r>
            <a:r>
              <a:rPr lang="es-ES_tradnl" sz="3200" dirty="0"/>
              <a:t> haré?</a:t>
            </a:r>
          </a:p>
          <a:p>
            <a:r>
              <a:rPr lang="es-ES_tradnl" sz="3200" dirty="0"/>
              <a:t>¿Cómo lo haré?</a:t>
            </a:r>
          </a:p>
          <a:p>
            <a:r>
              <a:rPr lang="es-ES_tradnl" sz="3200" dirty="0"/>
              <a:t>¿Le contaré mis planes a alguien?</a:t>
            </a:r>
            <a:r>
              <a:rPr lang="en-US" sz="3200" dirty="0"/>
              <a:t> </a:t>
            </a:r>
            <a:r>
              <a:rPr lang="es-ES_tradnl" sz="3200" dirty="0"/>
              <a:t>En caso de que fuera así, ¿a quién?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_tradnl" sz="2400" dirty="0">
                <a:latin typeface="+mj-lt"/>
              </a:rPr>
              <a:t>Ingrese en fdic.gov/education, si desea más información.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2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728018"/>
          </a:xfrm>
        </p:spPr>
        <p:txBody>
          <a:bodyPr>
            <a:normAutofit fontScale="90000"/>
          </a:bodyPr>
          <a:lstStyle/>
          <a:p>
            <a:r>
              <a:rPr lang="es-ES_tradnl" sz="4000" dirty="0"/>
              <a:t>Pruébelo: ¿Qué es seguro para usted?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s-ES_tradnl" sz="2700" dirty="0"/>
              <a:t>Consulte la pág. 3 de su Guía del participante</a:t>
            </a:r>
          </a:p>
        </p:txBody>
      </p:sp>
      <p:pic>
        <p:nvPicPr>
          <p:cNvPr id="6" name="Picture 5" descr="Captura de pantalla de Pruébelo: ¿Qué es seguro para usted? de la Guía del participante.  Se muestra solo con fines de navegación.">
            <a:extLst>
              <a:ext uri="{FF2B5EF4-FFF2-40B4-BE49-F238E27FC236}">
                <a16:creationId xmlns:a16="http://schemas.microsoft.com/office/drawing/2014/main" id="{A0533E58-40AE-45F3-9527-7129C9DF9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58" y="1425150"/>
            <a:ext cx="7369283" cy="4450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27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s-ES_tradnl" sz="2800" dirty="0"/>
              <a:t>Encuesta posterior a la capacitación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s-ES_tradnl" sz="1800" dirty="0"/>
              <a:t>Consulte la pág. 51 de su Guía del participante</a:t>
            </a:r>
          </a:p>
        </p:txBody>
      </p:sp>
      <p:grpSp>
        <p:nvGrpSpPr>
          <p:cNvPr id="7" name="Group 6" descr="&quot;GRACIAS&quot; escrito con cada letra en un rectángulo negro por separado">
            <a:extLst>
              <a:ext uri="{FF2B5EF4-FFF2-40B4-BE49-F238E27FC236}">
                <a16:creationId xmlns:a16="http://schemas.microsoft.com/office/drawing/2014/main" id="{2EAA3BB4-F0A1-44D1-AC36-41DC8DECCC63}"/>
              </a:ext>
            </a:extLst>
          </p:cNvPr>
          <p:cNvGrpSpPr/>
          <p:nvPr/>
        </p:nvGrpSpPr>
        <p:grpSpPr>
          <a:xfrm>
            <a:off x="5884454" y="152917"/>
            <a:ext cx="2821396" cy="844033"/>
            <a:chOff x="5884454" y="152917"/>
            <a:chExt cx="2821396" cy="8440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4698659-B8C5-4D31-9239-AF7BB27DD28F}"/>
                </a:ext>
              </a:extLst>
            </p:cNvPr>
            <p:cNvGrpSpPr/>
            <p:nvPr/>
          </p:nvGrpSpPr>
          <p:grpSpPr>
            <a:xfrm>
              <a:off x="5884454" y="152917"/>
              <a:ext cx="2821396" cy="844033"/>
              <a:chOff x="5884454" y="156092"/>
              <a:chExt cx="3012075" cy="890809"/>
            </a:xfrm>
          </p:grpSpPr>
          <p:pic>
            <p:nvPicPr>
              <p:cNvPr id="20" name="Picture 19" descr="A person wearing a suit and tie&#10;&#10;Description automatically generated">
                <a:extLst>
                  <a:ext uri="{FF2B5EF4-FFF2-40B4-BE49-F238E27FC236}">
                    <a16:creationId xmlns:a16="http://schemas.microsoft.com/office/drawing/2014/main" id="{B20D9015-744B-444C-A464-681DEB58F8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84454" y="156092"/>
                <a:ext cx="2141946" cy="890809"/>
              </a:xfrm>
              <a:prstGeom prst="rect">
                <a:avLst/>
              </a:prstGeom>
            </p:spPr>
          </p:pic>
          <p:graphicFrame>
            <p:nvGraphicFramePr>
              <p:cNvPr id="21" name="Object 20">
                <a:extLst>
                  <a:ext uri="{FF2B5EF4-FFF2-40B4-BE49-F238E27FC236}">
                    <a16:creationId xmlns:a16="http://schemas.microsoft.com/office/drawing/2014/main" id="{D0FD6F1F-E263-45CF-9018-6E4D61FD2FF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3287259"/>
                  </p:ext>
                </p:extLst>
              </p:nvPr>
            </p:nvGraphicFramePr>
            <p:xfrm>
              <a:off x="8026400" y="156831"/>
              <a:ext cx="870129" cy="8800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" r:id="rId4" imgW="1117440" imgH="1130040" progId="">
                      <p:embed/>
                    </p:oleObj>
                  </mc:Choice>
                  <mc:Fallback>
                    <p:oleObj r:id="rId4" imgW="1117440" imgH="1130040" progId="">
                      <p:embed/>
                      <p:pic>
                        <p:nvPicPr>
                          <p:cNvPr id="8" name="Object 7">
                            <a:extLst>
                              <a:ext uri="{FF2B5EF4-FFF2-40B4-BE49-F238E27FC236}">
                                <a16:creationId xmlns:a16="http://schemas.microsoft.com/office/drawing/2014/main" id="{8F8E1634-63A1-4F0E-A60B-6BF248DBB55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8026400" y="156831"/>
                            <a:ext cx="870129" cy="88001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45C09C-3F8A-4E28-A222-E981E89DA713}"/>
                </a:ext>
              </a:extLst>
            </p:cNvPr>
            <p:cNvSpPr txBox="1"/>
            <p:nvPr/>
          </p:nvSpPr>
          <p:spPr>
            <a:xfrm rot="21409242">
              <a:off x="5949995" y="380660"/>
              <a:ext cx="369873" cy="562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48380E-31B5-4B70-96E3-17F04533C65A}"/>
                </a:ext>
              </a:extLst>
            </p:cNvPr>
            <p:cNvSpPr txBox="1"/>
            <p:nvPr/>
          </p:nvSpPr>
          <p:spPr>
            <a:xfrm>
              <a:off x="6347627" y="415314"/>
              <a:ext cx="319654" cy="562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CD09437-423A-464D-B742-8DC45B855075}"/>
                </a:ext>
              </a:extLst>
            </p:cNvPr>
            <p:cNvSpPr txBox="1"/>
            <p:nvPr/>
          </p:nvSpPr>
          <p:spPr>
            <a:xfrm rot="21041712">
              <a:off x="6710441" y="402326"/>
              <a:ext cx="354377" cy="562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3D57B4-5543-4A2D-99EC-9D1447082A1F}"/>
                </a:ext>
              </a:extLst>
            </p:cNvPr>
            <p:cNvSpPr txBox="1"/>
            <p:nvPr/>
          </p:nvSpPr>
          <p:spPr>
            <a:xfrm rot="176356">
              <a:off x="7083201" y="377105"/>
              <a:ext cx="370189" cy="5619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665742-71B0-49D4-A478-A2863ED93BAA}"/>
                </a:ext>
              </a:extLst>
            </p:cNvPr>
            <p:cNvSpPr txBox="1"/>
            <p:nvPr/>
          </p:nvSpPr>
          <p:spPr>
            <a:xfrm rot="21295909">
              <a:off x="7480410" y="392632"/>
              <a:ext cx="370189" cy="5619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56F0D5-D67D-40D6-B988-92C5A9E9088F}"/>
                </a:ext>
              </a:extLst>
            </p:cNvPr>
            <p:cNvSpPr txBox="1"/>
            <p:nvPr/>
          </p:nvSpPr>
          <p:spPr>
            <a:xfrm rot="169558">
              <a:off x="7914720" y="379874"/>
              <a:ext cx="354377" cy="562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F0A070-BEC5-4475-9287-DC9899F5710D}"/>
                </a:ext>
              </a:extLst>
            </p:cNvPr>
            <p:cNvSpPr txBox="1"/>
            <p:nvPr/>
          </p:nvSpPr>
          <p:spPr>
            <a:xfrm rot="21329998">
              <a:off x="8302158" y="371109"/>
              <a:ext cx="370360" cy="5838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S</a:t>
              </a:r>
            </a:p>
          </p:txBody>
        </p:sp>
      </p:grpSp>
      <p:pic>
        <p:nvPicPr>
          <p:cNvPr id="22" name="Picture 21" descr="Captura de pantalla de la Encuesta posterior a la capacitación de la Guía del participante. Se muestra solo con fines de navegación.">
            <a:extLst>
              <a:ext uri="{FF2B5EF4-FFF2-40B4-BE49-F238E27FC236}">
                <a16:creationId xmlns:a16="http://schemas.microsoft.com/office/drawing/2014/main" id="{F45AAB66-5A44-4CD6-BBFC-D04F295DA47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0" t="30885" r="38819" b="27483"/>
          <a:stretch/>
        </p:blipFill>
        <p:spPr>
          <a:xfrm>
            <a:off x="1114602" y="1296996"/>
            <a:ext cx="6760093" cy="4772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85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758502"/>
            <a:ext cx="8147560" cy="881682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_tradnl" sz="4000" dirty="0"/>
              <a:t>Aplíquelo: Tomar decisiones de vivienda: ¿qué necesito y quiero?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s-ES_tradnl" sz="2700" dirty="0"/>
              <a:t>Consulte la pág. 4 de su Guía del participante</a:t>
            </a:r>
          </a:p>
        </p:txBody>
      </p:sp>
      <p:pic>
        <p:nvPicPr>
          <p:cNvPr id="5" name="Picture 4" descr="Captura de pantalla de Aplíquelo: Tomar de decisiones de vivienda: ¿qué necesito y quiero? de la Guía del participante. Se muestra solo con fines de navegación.">
            <a:extLst>
              <a:ext uri="{FF2B5EF4-FFF2-40B4-BE49-F238E27FC236}">
                <a16:creationId xmlns:a16="http://schemas.microsoft.com/office/drawing/2014/main" id="{CB567676-379C-4C2B-9162-849F876A65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1" t="22858" r="31123" b="28027"/>
          <a:stretch/>
        </p:blipFill>
        <p:spPr>
          <a:xfrm>
            <a:off x="1411086" y="1742383"/>
            <a:ext cx="6481360" cy="43571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092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Alquiler o compra</a:t>
            </a:r>
          </a:p>
        </p:txBody>
      </p:sp>
      <p:grpSp>
        <p:nvGrpSpPr>
          <p:cNvPr id="22" name="Group 21" descr="Gráfico colorido de 8 círculos conectados alrededor de las palabras &quot;Factores a considerar&quot;. Cada círculo tiene una o dos palabras al lado: Edad, Condición, Acceso a Servicios, Ubicación, Barrio, Mejoras, Tasas de Interés, Mercado">
            <a:extLst>
              <a:ext uri="{FF2B5EF4-FFF2-40B4-BE49-F238E27FC236}">
                <a16:creationId xmlns:a16="http://schemas.microsoft.com/office/drawing/2014/main" id="{8BBBBE2B-B676-48E5-BA9B-01FC3074215C}"/>
              </a:ext>
            </a:extLst>
          </p:cNvPr>
          <p:cNvGrpSpPr/>
          <p:nvPr/>
        </p:nvGrpSpPr>
        <p:grpSpPr>
          <a:xfrm>
            <a:off x="1717272" y="1615015"/>
            <a:ext cx="5978133" cy="4195973"/>
            <a:chOff x="1717272" y="1615015"/>
            <a:chExt cx="5978133" cy="4195973"/>
          </a:xfrm>
        </p:grpSpPr>
        <p:pic>
          <p:nvPicPr>
            <p:cNvPr id="9" name="Picture 8" descr="Colorful graphic of 8 connected circles around the words Factors to Consider. Each circle has one or two words beside it: Age, Condition, Amenities Accessibility, Location, Neighborhood, Improvement, Interest Rates, Market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6299" y="1686737"/>
              <a:ext cx="5425076" cy="395968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908810" y="3310389"/>
              <a:ext cx="1416818" cy="712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80"/>
                </a:lnSpc>
              </a:pPr>
              <a:r>
                <a:rPr lang="es-ES_tradnl" sz="2000" dirty="0">
                  <a:latin typeface="+mj-lt"/>
                </a:rPr>
                <a:t>Factores a considerar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04F7DB4-ACDB-48D6-867A-B1971FEC9F65}"/>
                </a:ext>
              </a:extLst>
            </p:cNvPr>
            <p:cNvSpPr txBox="1"/>
            <p:nvPr/>
          </p:nvSpPr>
          <p:spPr>
            <a:xfrm>
              <a:off x="4275619" y="1615015"/>
              <a:ext cx="683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Edad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DFB223C-18E5-48A9-B87C-7AB5BD1DEC51}"/>
                </a:ext>
              </a:extLst>
            </p:cNvPr>
            <p:cNvSpPr txBox="1"/>
            <p:nvPr/>
          </p:nvSpPr>
          <p:spPr>
            <a:xfrm>
              <a:off x="5995561" y="2420556"/>
              <a:ext cx="11525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Condición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89C20D-E539-45DF-944E-571E514F6226}"/>
                </a:ext>
              </a:extLst>
            </p:cNvPr>
            <p:cNvSpPr txBox="1"/>
            <p:nvPr/>
          </p:nvSpPr>
          <p:spPr>
            <a:xfrm>
              <a:off x="6278588" y="3428999"/>
              <a:ext cx="14168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Acceso a servicios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CD8E4D-51E7-46B3-A44A-820A82F065BB}"/>
                </a:ext>
              </a:extLst>
            </p:cNvPr>
            <p:cNvSpPr txBox="1"/>
            <p:nvPr/>
          </p:nvSpPr>
          <p:spPr>
            <a:xfrm>
              <a:off x="5382840" y="4986597"/>
              <a:ext cx="11525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Ubicación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BD61DB-02BB-4A06-948D-57254A3C681F}"/>
                </a:ext>
              </a:extLst>
            </p:cNvPr>
            <p:cNvSpPr txBox="1"/>
            <p:nvPr/>
          </p:nvSpPr>
          <p:spPr>
            <a:xfrm>
              <a:off x="3908810" y="5441656"/>
              <a:ext cx="14168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Barrio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6D704E-C9F0-48E2-AE10-DE1697073042}"/>
                </a:ext>
              </a:extLst>
            </p:cNvPr>
            <p:cNvSpPr txBox="1"/>
            <p:nvPr/>
          </p:nvSpPr>
          <p:spPr>
            <a:xfrm>
              <a:off x="2080012" y="2420556"/>
              <a:ext cx="11525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Mercado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1E402E-92AE-4D17-9094-3B957EE69259}"/>
                </a:ext>
              </a:extLst>
            </p:cNvPr>
            <p:cNvSpPr txBox="1"/>
            <p:nvPr/>
          </p:nvSpPr>
          <p:spPr>
            <a:xfrm>
              <a:off x="1717272" y="3428999"/>
              <a:ext cx="115257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Tasa de interés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F1091FB-2325-4AAC-AC0F-ECC029899915}"/>
                </a:ext>
              </a:extLst>
            </p:cNvPr>
            <p:cNvSpPr txBox="1"/>
            <p:nvPr/>
          </p:nvSpPr>
          <p:spPr>
            <a:xfrm>
              <a:off x="2293561" y="4986597"/>
              <a:ext cx="1467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Mejoras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43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49446"/>
            <a:ext cx="8147559" cy="1223720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_tradnl" sz="4000" dirty="0"/>
              <a:t>Pruébelo: Identificar factores importantes en las</a:t>
            </a:r>
            <a:r>
              <a:rPr lang="en-US" sz="4000" dirty="0"/>
              <a:t> </a:t>
            </a:r>
            <a:r>
              <a:rPr lang="es-ES_tradnl" sz="4000" dirty="0"/>
              <a:t>decisiones de vivienda</a:t>
            </a:r>
            <a:r>
              <a:rPr lang="en-US" dirty="0"/>
              <a:t/>
            </a:r>
            <a:br>
              <a:rPr lang="en-US" dirty="0"/>
            </a:br>
            <a:r>
              <a:rPr lang="es-ES_tradnl" sz="2700" dirty="0"/>
              <a:t>Consulte la pág. 7 de su Guía del participante</a:t>
            </a:r>
          </a:p>
        </p:txBody>
      </p:sp>
      <p:pic>
        <p:nvPicPr>
          <p:cNvPr id="6" name="Picture 5" descr="Captura de pantalla de Pruébelo: Identificar factores importantes en las decisiones de vivienda de la Guía del participante. Se muestra solo con fines de navegación.">
            <a:extLst>
              <a:ext uri="{FF2B5EF4-FFF2-40B4-BE49-F238E27FC236}">
                <a16:creationId xmlns:a16="http://schemas.microsoft.com/office/drawing/2014/main" id="{348ECE9F-42A6-490C-A4B2-9EA466567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052" y="1673166"/>
            <a:ext cx="6769348" cy="4569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1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78972"/>
            <a:ext cx="8036078" cy="1704814"/>
          </a:xfrm>
        </p:spPr>
        <p:txBody>
          <a:bodyPr anchor="t" anchorCtr="0"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_tradnl" sz="4000" dirty="0"/>
              <a:t>Aplíquelo: Factores importantes que quiero considerar en alquilar o comprar</a:t>
            </a:r>
            <a:r>
              <a:rPr lang="en-US" dirty="0"/>
              <a:t/>
            </a:r>
            <a:br>
              <a:rPr lang="en-US" dirty="0"/>
            </a:br>
            <a:r>
              <a:rPr lang="es-ES_tradnl" sz="2700" dirty="0"/>
              <a:t>Consulte la pág. 9 de su Guía del participante</a:t>
            </a:r>
          </a:p>
        </p:txBody>
      </p:sp>
      <p:pic>
        <p:nvPicPr>
          <p:cNvPr id="6" name="Picture 5" descr="Captura de pantalla de Aplíquelo: Factores importantes que quiero considerar en alquilar o comprar de la Guía del participante. Se muestra solo para navegación">
            <a:extLst>
              <a:ext uri="{FF2B5EF4-FFF2-40B4-BE49-F238E27FC236}">
                <a16:creationId xmlns:a16="http://schemas.microsoft.com/office/drawing/2014/main" id="{1B68F629-E0C5-4160-A3C9-356137279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310" y="1865278"/>
            <a:ext cx="6693798" cy="3895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424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2&quot; unique_id=&quot;10103&quot;&gt;&lt;object type=&quot;3&quot; unique_id=&quot;10114&quot;&gt;&lt;property id=&quot;20148&quot; value=&quot;5&quot;/&gt;&lt;property id=&quot;20300&quot; value=&quot;Slide 3 - &amp;quot;Sección 1: ¿Cuáles son mis opciones?&amp;quot;&quot;/&gt;&lt;property id=&quot;20307&quot; value=&quot;274&quot;/&gt;&lt;/object&gt;&lt;object type=&quot;3&quot; unique_id=&quot;10117&quot;&gt;&lt;property id=&quot;20148&quot; value=&quot;5&quot;/&gt;&lt;property id=&quot;20300&quot; value=&quot;Slide 4 - &amp;quot;Sección 1: Conclusión principal&amp;quot;&quot;/&gt;&lt;property id=&quot;20307&quot; value=&quot;261&quot;/&gt;&lt;/object&gt;&lt;object type=&quot;3&quot; unique_id=&quot;10118&quot;&gt;&lt;property id=&quot;20148&quot; value=&quot;5&quot;/&gt;&lt;property id=&quot;20300&quot; value=&quot;Slide 5 - &amp;quot;Pruébelo: ¿Qué es seguro para usted? Consulte la pág. 3 de su Guía del participante&amp;quot;&quot;/&gt;&lt;property id=&quot;20307&quot; value=&quot;262&quot;/&gt;&lt;/object&gt;&lt;object type=&quot;3&quot; unique_id=&quot;10119&quot;&gt;&lt;property id=&quot;20148&quot; value=&quot;5&quot;/&gt;&lt;property id=&quot;20300&quot; value=&quot;Slide 6 - &amp;quot;Aplíquelo: Tomar decisiones de vivienda: ¿qué necesito y quiero? Consulte la pág. 4 de su Guía del participante&amp;quot;&quot;/&gt;&lt;property id=&quot;20307&quot; value=&quot;263&quot;/&gt;&lt;/object&gt;&lt;object type=&quot;3&quot; unique_id=&quot;10120&quot;&gt;&lt;property id=&quot;20148&quot; value=&quot;5&quot;/&gt;&lt;property id=&quot;20300&quot; value=&quot;Slide 7 - &amp;quot;Alquiler o compra&amp;quot;&quot;/&gt;&lt;property id=&quot;20307&quot; value=&quot;372&quot;/&gt;&lt;/object&gt;&lt;object type=&quot;3&quot; unique_id=&quot;10123&quot;&gt;&lt;property id=&quot;20148&quot; value=&quot;5&quot;/&gt;&lt;property id=&quot;20300&quot; value=&quot;Slide 10 - &amp;quot;Aplíquelo: ¿Debo alquilar o comprar? Consulte la pág. 10 de su Guía del participante&amp;quot;&quot;/&gt;&lt;property id=&quot;20307&quot; value=&quot;374&quot;/&gt;&lt;/object&gt;&lt;object type=&quot;3&quot; unique_id=&quot;10124&quot;&gt;&lt;property id=&quot;20148&quot; value=&quot;5&quot;/&gt;&lt;property id=&quot;20300&quot; value=&quot;Slide 11 - &amp;quot;Aplíquelo: Mis opciones de vivienda Consulte la pág. 14 de su Guía del participante&amp;quot;&quot;/&gt;&lt;property id=&quot;20307&quot; value=&quot;358&quot;/&gt;&lt;/object&gt;&lt;object type=&quot;3&quot; unique_id=&quot;10126&quot;&gt;&lt;property id=&quot;20148&quot; value=&quot;5&quot;/&gt;&lt;property id=&quot;20300&quot; value=&quot;Slide 14 - &amp;quot;Sección 1: Recordar la conclusión principal&amp;quot;&quot;/&gt;&lt;property id=&quot;20307&quot; value=&quot;369&quot;/&gt;&lt;/object&gt;&lt;object type=&quot;3&quot; unique_id=&quot;10128&quot;&gt;&lt;property id=&quot;20148&quot; value=&quot;5&quot;/&gt;&lt;property id=&quot;20300&quot; value=&quot;Slide 15 - &amp;quot;Sección 2: ¿Qué puedo pagar?&amp;quot;&quot;/&gt;&lt;property id=&quot;20307&quot; value=&quot;275&quot;/&gt;&lt;/object&gt;&lt;object type=&quot;3&quot; unique_id=&quot;10130&quot;&gt;&lt;property id=&quot;20148&quot; value=&quot;5&quot;/&gt;&lt;property id=&quot;20300&quot; value=&quot;Slide 16 - &amp;quot;Sección 2: Conclusión principal&amp;quot;&quot;/&gt;&lt;property id=&quot;20307&quot; value=&quot;278&quot;/&gt;&lt;/object&gt;&lt;object type=&quot;3&quot; unique_id=&quot;10131&quot;&gt;&lt;property id=&quot;20148&quot; value=&quot;5&quot;/&gt;&lt;property id=&quot;20300&quot; value=&quot;Slide 17 - &amp;quot;Costos de vivienda: ¿Qué es accesible?&amp;quot;&quot;/&gt;&lt;property id=&quot;20307&quot; value=&quot;277&quot;/&gt;&lt;/object&gt;&lt;object type=&quot;3&quot; unique_id=&quot;10132&quot;&gt;&lt;property id=&quot;20148&quot; value=&quot;5&quot;/&gt;&lt;property id=&quot;20300&quot; value=&quot;Slide 19 - &amp;quot;Método 1&amp;quot;&quot;/&gt;&lt;property id=&quot;20307&quot; value=&quot;387&quot;/&gt;&lt;/object&gt;&lt;object type=&quot;3&quot; unique_id=&quot;10133&quot;&gt;&lt;property id=&quot;20148&quot; value=&quot;5&quot;/&gt;&lt;property id=&quot;20300&quot; value=&quot;Slide 21 - &amp;quot;Método 2&amp;quot;&quot;/&gt;&lt;property id=&quot;20307&quot; value=&quot;388&quot;/&gt;&lt;/object&gt;&lt;object type=&quot;3&quot; unique_id=&quot;10136&quot;&gt;&lt;property id=&quot;20148&quot; value=&quot;5&quot;/&gt;&lt;property id=&quot;20300&quot; value=&quot;Slide 18 - &amp;quot;Pruébelo: Estimación de la asequibilidad Consulte la pág. 24 de su Guía del participante&amp;quot;&quot;/&gt;&lt;property id=&quot;20307&quot; value=&quot;286&quot;/&gt;&lt;/object&gt;&lt;object type=&quot;3&quot; unique_id=&quot;10141&quot;&gt;&lt;property id=&quot;20148&quot; value=&quot;5&quot;/&gt;&lt;property id=&quot;20300&quot; value=&quot;Slide 27 - &amp;quot;Aplíquelo: Estimar lo que puedo pagar Consulte la pág. 29 de su Guía del participante&amp;quot;&quot;/&gt;&lt;property id=&quot;20307&quot; value=&quot;288&quot;/&gt;&lt;/object&gt;&lt;object type=&quot;3&quot; unique_id=&quot;10142&quot;&gt;&lt;property id=&quot;20148&quot; value=&quot;5&quot;/&gt;&lt;property id=&quot;20300&quot; value=&quot;Slide 28 - &amp;quot;Sección 2: Recordar la conclusión principal&amp;quot;&quot;/&gt;&lt;property id=&quot;20307&quot; value=&quot;368&quot;/&gt;&lt;/object&gt;&lt;object type=&quot;3&quot; unique_id=&quot;10144&quot;&gt;&lt;property id=&quot;20148&quot; value=&quot;5&quot;/&gt;&lt;property id=&quot;20300&quot; value=&quot;Slide 29 - &amp;quot;¿Qué sigue si decido alquilar?&amp;quot;&quot;/&gt;&lt;property id=&quot;20307&quot; value=&quot;292&quot;/&gt;&lt;/object&gt;&lt;object type=&quot;3&quot; unique_id=&quot;10147&quot;&gt;&lt;property id=&quot;20148&quot; value=&quot;5&quot;/&gt;&lt;property id=&quot;20300&quot; value=&quot;Slide 30 - &amp;quot;Sección 3: Conclusión principal&amp;quot;&quot;/&gt;&lt;property id=&quot;20307&quot; value=&quot;295&quot;/&gt;&lt;/object&gt;&lt;object type=&quot;3&quot; unique_id=&quot;10148&quot;&gt;&lt;property id=&quot;20148&quot; value=&quot;5&quot;/&gt;&lt;property id=&quot;20300&quot; value=&quot;Slide 31 - &amp;quot;Pasos para alquilar&amp;quot;&quot;/&gt;&lt;property id=&quot;20307&quot; value=&quot;296&quot;/&gt;&lt;/object&gt;&lt;object type=&quot;3&quot; unique_id=&quot;10149&quot;&gt;&lt;property id=&quot;20148&quot; value=&quot;5&quot;/&gt;&lt;property id=&quot;20300&quot; value=&quot;Slide 32 - &amp;quot;Paso 1: Averigüe dónde quiere vivir&amp;quot;&quot;/&gt;&lt;property id=&quot;20307&quot; value=&quot;377&quot;/&gt;&lt;/object&gt;&lt;object type=&quot;3&quot; unique_id=&quot;10150&quot;&gt;&lt;property id=&quot;20148&quot; value=&quot;5&quot;/&gt;&lt;property id=&quot;20300&quot; value=&quot;Slide 33 - &amp;quot;Paso 2: Averigüe qué tipo de lugar&amp;amp;#x09;     quiere alquilar&amp;quot;&quot;/&gt;&lt;property id=&quot;20307&quot; value=&quot;378&quot;/&gt;&lt;/object&gt;&lt;object type=&quot;3&quot; unique_id=&quot;10151&quot;&gt;&lt;property id=&quot;20148&quot; value=&quot;5&quot;/&gt;&lt;property id=&quot;20300&quot; value=&quot;Slide 34 - &amp;quot;Paso 3: Calcule lo que puede pagar&amp;quot;&quot;/&gt;&lt;property id=&quot;20307&quot; value=&quot;379&quot;/&gt;&lt;/object&gt;&lt;object type=&quot;3&quot; unique_id=&quot;10152&quot;&gt;&lt;property id=&quot;20148&quot; value=&quot;5&quot;/&gt;&lt;property id=&quot;20300&quot; value=&quot;Slide 35 - &amp;quot;Paso 4: Comprenda su crédito y cómo&amp;amp;#x09;     &amp;amp;#x09;     esto puede afectar lo que puede alquilar&amp;quot;&quot;/&gt;&lt;property id=&quot;20307&quot; value=&quot;380&quot;/&gt;&lt;/object&gt;&lt;object type=&quot;3&quot; unique_id=&quot;10154&quot;&gt;&lt;property id=&quot;20148&quot; value=&quot;5&quot;/&gt;&lt;property id=&quot;20300&quot; value=&quot;Slide 36 - &amp;quot;Bajo puntaje de crédito e información negativa en informes crediticios&amp;quot;&quot;/&gt;&lt;property id=&quot;20307&quot; value=&quot;383&quot;/&gt;&lt;/object&gt;&lt;object type=&quot;3&quot; unique_id=&quot;10156&quot;&gt;&lt;property id=&quot;20148&quot; value=&quot;5&quot;/&gt;&lt;property id=&quot;20300&quot; value=&quot;Slide 37 - &amp;quot;Paso 5: Averigüe sus opciones&amp;quot;&quot;/&gt;&lt;property id=&quot;20307&quot; value=&quot;384&quot;/&gt;&lt;/object&gt;&lt;object type=&quot;3&quot; unique_id=&quot;10157&quot;&gt;&lt;property id=&quot;20148&quot; value=&quot;5&quot;/&gt;&lt;property id=&quot;20300&quot; value=&quot;Slide 38 - &amp;quot;Paso 6: Reúna su primer mes de alquiler y depósitos juntos&amp;quot;&quot;/&gt;&lt;property id=&quot;20307&quot; value=&quot;385&quot;/&gt;&lt;/object&gt;&lt;object type=&quot;3&quot; unique_id=&quot;10158&quot;&gt;&lt;property id=&quot;20148&quot; value=&quot;5&quot;/&gt;&lt;property id=&quot;20300&quot; value=&quot;Slide 39 - &amp;quot;Paso 7: Lea y comprenda su&amp;amp;#x09; &amp;amp;#x09;     contrato de arrendamiento o alquiler&amp;quot;&quot;/&gt;&lt;property id=&quot;20307&quot; value=&quot;386&quot;/&gt;&lt;/object&gt;&lt;object type=&quot;3&quot; unique_id=&quot;10159&quot;&gt;&lt;property id=&quot;20148&quot; value=&quot;5&quot;/&gt;&lt;property id=&quot;20300&quot; value=&quot;Slide 40 - &amp;quot;Pruébelo: Leer un contrato de alquiler Consulte la pág. 36 de su Guía del participante&amp;quot;&quot;/&gt;&lt;property id=&quot;20307&quot; value=&quot;297&quot;/&gt;&lt;/object&gt;&lt;object type=&quot;3&quot; unique_id=&quot;10160&quot;&gt;&lt;property id=&quot;20148&quot; value=&quot;5&quot;/&gt;&lt;property id=&quot;20300&quot; value=&quot;Slide 41 - &amp;quot;Aplíquelo: Lista de comprobación de mi contrato de arrendamiento o alquiler Consulte la pág. 39 de su Guía del par&quot;/&gt;&lt;property id=&quot;20307&quot; value=&quot;298&quot;/&gt;&lt;/object&gt;&lt;object type=&quot;3&quot; unique_id=&quot;10161&quot;&gt;&lt;property id=&quot;20148&quot; value=&quot;5&quot;/&gt;&lt;property id=&quot;20300&quot; value=&quot;Slide 42 - &amp;quot;El seguro para arrendatario&amp;quot;&quot;/&gt;&lt;property id=&quot;20307&quot; value=&quot;376&quot;/&gt;&lt;/object&gt;&lt;object type=&quot;3&quot; unique_id=&quot;10162&quot;&gt;&lt;property id=&quot;20148&quot; value=&quot;5&quot;/&gt;&lt;property id=&quot;20300&quot; value=&quot;Slide 43 - &amp;quot;Propósito del seguro del arrendatario&amp;quot;&quot;/&gt;&lt;property id=&quot;20307&quot; value=&quot;299&quot;/&gt;&lt;/object&gt;&lt;object type=&quot;3&quot; unique_id=&quot;10163&quot;&gt;&lt;property id=&quot;20148&quot; value=&quot;5&quot;/&gt;&lt;property id=&quot;20300&quot; value=&quot;Slide 44 - &amp;quot;Sus derechos como arrendatario&amp;quot;&quot;/&gt;&lt;property id=&quot;20307&quot; value=&quot;301&quot;/&gt;&lt;/object&gt;&lt;object type=&quot;3&quot; unique_id=&quot;10164&quot;&gt;&lt;property id=&quot;20148&quot; value=&quot;5&quot;/&gt;&lt;property id=&quot;20300&quot; value=&quot;Slide 48 - &amp;quot;Sección 3: Recordar la conclusión principal&amp;quot;&quot;/&gt;&lt;property id=&quot;20307&quot; value=&quot;367&quot;/&gt;&lt;/object&gt;&lt;object type=&quot;3&quot; unique_id=&quot;10232&quot;&gt;&lt;property id=&quot;20148&quot; value=&quot;5&quot;/&gt;&lt;property id=&quot;20300&quot; value=&quot;Slide 2 - &amp;quot;Encuesta previa a la capacitación Consulte la pág. 49 de su Guía del participante&amp;quot;&quot;/&gt;&lt;property id=&quot;20307&quot; value=&quot;412&quot;/&gt;&lt;/object&gt;&lt;object type=&quot;3&quot; unique_id=&quot;10233&quot;&gt;&lt;property id=&quot;20148&quot; value=&quot;5&quot;/&gt;&lt;property id=&quot;20300&quot; value=&quot;Slide 8 - &amp;quot;Pruébelo: Identificar factores importantes en las decisiones de vivienda Consulte la pág. 7 de su Guía del particip&quot;/&gt;&lt;property id=&quot;20307&quot; value=&quot;413&quot;/&gt;&lt;/object&gt;&lt;object type=&quot;3&quot; unique_id=&quot;10234&quot;&gt;&lt;property id=&quot;20148&quot; value=&quot;5&quot;/&gt;&lt;property id=&quot;20300&quot; value=&quot;Slide 9 - &amp;quot;Aplíquelo: Factores importantes que quiero considerar en alquilar o comprar Consulte la pág. 9 de su Guía del parti&quot;/&gt;&lt;property id=&quot;20307&quot; value=&quot;393&quot;/&gt;&lt;/object&gt;&lt;object type=&quot;3&quot; unique_id=&quot;10235&quot;&gt;&lt;property id=&quot;20148&quot; value=&quot;5&quot;/&gt;&lt;property id=&quot;20300&quot; value=&quot;Slide 12 - &amp;quot;Las opciones para alquilar pueden incluir&amp;quot;&quot;/&gt;&lt;property id=&quot;20307&quot; value=&quot;406&quot;/&gt;&lt;/object&gt;&lt;object type=&quot;3&quot; unique_id=&quot;10236&quot;&gt;&lt;property id=&quot;20148&quot; value=&quot;5&quot;/&gt;&lt;property id=&quot;20300&quot; value=&quot;Slide 13 - &amp;quot;Las opciones para comprar pueden incluir&amp;quot;&quot;/&gt;&lt;property id=&quot;20307&quot; value=&quot;407&quot;/&gt;&lt;/object&gt;&lt;object type=&quot;3&quot; unique_id=&quot;10237&quot;&gt;&lt;property id=&quot;20148&quot; value=&quot;5&quot;/&gt;&lt;property id=&quot;20300&quot; value=&quot;Slide 20 - &amp;quot;Método 1: Respuesta para Pat y Sam&amp;quot;&quot;/&gt;&lt;property id=&quot;20307&quot; value=&quot;414&quot;/&gt;&lt;/object&gt;&lt;object type=&quot;3&quot; unique_id=&quot;10238&quot;&gt;&lt;property id=&quot;20148&quot; value=&quot;5&quot;/&gt;&lt;property id=&quot;20300&quot; value=&quot;Slide 22 - &amp;quot;Método 2: Respuesta para Pat y Sam&amp;quot;&quot;/&gt;&lt;property id=&quot;20307&quot; value=&quot;415&quot;/&gt;&lt;/object&gt;&lt;object type=&quot;3&quot; unique_id=&quot;10239&quot;&gt;&lt;property id=&quot;20148&quot; value=&quot;5&quot;/&gt;&lt;property id=&quot;20300&quot; value=&quot;Slide 23 - &amp;quot;Método 3&amp;quot;&quot;/&gt;&lt;property id=&quot;20307&quot; value=&quot;400&quot;/&gt;&lt;/object&gt;&lt;object type=&quot;3&quot; unique_id=&quot;10240&quot;&gt;&lt;property id=&quot;20148&quot; value=&quot;5&quot;/&gt;&lt;property id=&quot;20300&quot; value=&quot;Slide 24 - &amp;quot;Ingresos netos totales de Pat y Sam&amp;quot;&quot;/&gt;&lt;property id=&quot;20307&quot; value=&quot;396&quot;/&gt;&lt;/object&gt;&lt;object type=&quot;3&quot; unique_id=&quot;10241&quot;&gt;&lt;property id=&quot;20148&quot; value=&quot;5&quot;/&gt;&lt;property id=&quot;20300&quot; value=&quot;Slide 25 - &amp;quot; Total de gastos no relacionados con la vivienda de Pat y Sam&amp;quot;&quot;/&gt;&lt;property id=&quot;20307&quot; value=&quot;397&quot;/&gt;&lt;/object&gt;&lt;object type=&quot;3&quot; unique_id=&quot;10242&quot;&gt;&lt;property id=&quot;20148&quot; value=&quot;5&quot;/&gt;&lt;property id=&quot;20300&quot; value=&quot;Slide 26 - &amp;quot;Comparación de Pat y Sam: ¿Qué queda para los costos de la vivienda?&amp;quot;&quot;/&gt;&lt;property id=&quot;20307&quot; value=&quot;399&quot;/&gt;&lt;/object&gt;&lt;object type=&quot;3&quot; unique_id=&quot;10243&quot;&gt;&lt;property id=&quot;20148&quot; value=&quot;5&quot;/&gt;&lt;property id=&quot;20300&quot; value=&quot;Slide 45 - &amp;quot;Modificaciones razonables&amp;quot;&quot;/&gt;&lt;property id=&quot;20307&quot; value=&quot;408&quot;/&gt;&lt;/object&gt;&lt;object type=&quot;3&quot; unique_id=&quot;10244&quot;&gt;&lt;property id=&quot;20148&quot; value=&quot;5&quot;/&gt;&lt;property id=&quot;20300&quot; value=&quot;Slide 46 - &amp;quot;Adaptaciones razonables&amp;quot;&quot;/&gt;&lt;property id=&quot;20307&quot; value=&quot;409&quot;/&gt;&lt;/object&gt;&lt;object type=&quot;3&quot; unique_id=&quot;10245&quot;&gt;&lt;property id=&quot;20148&quot; value=&quot;5&quot;/&gt;&lt;property id=&quot;20300&quot; value=&quot;Slide 47 - &amp;quot;Obtenga ayuda&amp;quot;&quot;/&gt;&lt;property id=&quot;20307&quot; value=&quot;402&quot;/&gt;&lt;/object&gt;&lt;object type=&quot;3&quot; unique_id=&quot;10246&quot;&gt;&lt;property id=&quot;20148&quot; value=&quot;5&quot;/&gt;&lt;property id=&quot;20300&quot; value=&quot;Slide 49 - &amp;quot;Tomar medidas Consulte la pág. 46 de su Guía del participante&amp;quot;&quot;/&gt;&lt;property id=&quot;20307&quot; value=&quot;410&quot;/&gt;&lt;/object&gt;&lt;object type=&quot;3&quot; unique_id=&quot;10247&quot;&gt;&lt;property id=&quot;20148&quot; value=&quot;5&quot;/&gt;&lt;property id=&quot;20300&quot; value=&quot;Slide 50 - &amp;quot;Encuesta posterior a la capacitación Consulte la pág. 51 de su Guía del participante&amp;quot;&quot;/&gt;&lt;property id=&quot;20307&quot; value=&quot;411&quot;/&gt;&lt;/object&gt;&lt;object type=&quot;3&quot; unique_id=&quot;1196408&quot;&gt;&lt;property id=&quot;20148&quot; value=&quot;5&quot;/&gt;&lt;property id=&quot;20300&quot; value=&quot;Slide 1 - &amp;quot;Tomar decisiones de viviendas&amp;quot;&quot;/&gt;&lt;property id=&quot;20307&quot; value=&quot;416&quot;/&gt;&lt;/object&gt;&lt;/object&gt;&lt;object type=&quot;8&quot; unique_id=&quot;10231&quot;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5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00FF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6911CE-8701-4931-BB07-EA29C13CC9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235BBD-BFD1-4C47-92CD-883E37CEE6F8}">
  <ds:schemaRefs>
    <ds:schemaRef ds:uri="http://schemas.microsoft.com/sharepoint/v3"/>
    <ds:schemaRef ds:uri="http://purl.org/dc/terms/"/>
    <ds:schemaRef ds:uri="a9ea5901-5d6f-43a6-8870-a09b753afc6a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46b93f41-955d-4ad8-ab2a-363dbf4a553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6860DCC-7C2B-49E2-B548-8311140ADD5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8752</TotalTime>
  <Words>1649</Words>
  <Application>Microsoft Office PowerPoint</Application>
  <PresentationFormat>On-screen Show (4:3)</PresentationFormat>
  <Paragraphs>271</Paragraphs>
  <Slides>50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Arial</vt:lpstr>
      <vt:lpstr>Arial Narrow</vt:lpstr>
      <vt:lpstr>Calibri</vt:lpstr>
      <vt:lpstr>Courier New</vt:lpstr>
      <vt:lpstr>Franklin Gothic Book</vt:lpstr>
      <vt:lpstr>Franklin Gothic Medium</vt:lpstr>
      <vt:lpstr>MS Mincho</vt:lpstr>
      <vt:lpstr>Times New Roman</vt:lpstr>
      <vt:lpstr>Wingdings</vt:lpstr>
      <vt:lpstr>Modules_new</vt:lpstr>
      <vt:lpstr>Tomar decisiones de viviendas</vt:lpstr>
      <vt:lpstr>Encuesta previa a la capacitación Consulte la pág. 49 de su Guía del participante</vt:lpstr>
      <vt:lpstr>Sección 1: ¿Cuáles son mis opciones?</vt:lpstr>
      <vt:lpstr>Sección 1: Conclusión principal</vt:lpstr>
      <vt:lpstr>Pruébelo: ¿Qué es seguro para usted? Consulte la pág. 3 de su Guía del participante</vt:lpstr>
      <vt:lpstr>Aplíquelo: Tomar decisiones de vivienda: ¿qué necesito y quiero? Consulte la pág. 4 de su Guía del participante</vt:lpstr>
      <vt:lpstr>Alquiler o compra</vt:lpstr>
      <vt:lpstr>Pruébelo: Identificar factores importantes en las decisiones de vivienda Consulte la pág. 7 de su Guía del participante</vt:lpstr>
      <vt:lpstr>Aplíquelo: Factores importantes que quiero considerar en alquilar o comprar Consulte la pág. 9 de su Guía del participante</vt:lpstr>
      <vt:lpstr>Aplíquelo: ¿Debo alquilar o comprar? Consulte la pág. 10 de su Guía del participante</vt:lpstr>
      <vt:lpstr>Aplíquelo: Mis opciones de vivienda Consulte la pág. 14 de su Guía del participante</vt:lpstr>
      <vt:lpstr>Las opciones para alquilar pueden incluir</vt:lpstr>
      <vt:lpstr>Las opciones para comprar pueden incluir</vt:lpstr>
      <vt:lpstr>Sección 1: Recordar la conclusión principal</vt:lpstr>
      <vt:lpstr>Sección 2: ¿Qué puedo pagar?</vt:lpstr>
      <vt:lpstr>Sección 2: Conclusión principal</vt:lpstr>
      <vt:lpstr>Costos de vivienda: ¿Qué es accesible?</vt:lpstr>
      <vt:lpstr>Pruébelo: Estimación de la asequibilidad Consulte la pág. 24 de su Guía del participante</vt:lpstr>
      <vt:lpstr>Método 1</vt:lpstr>
      <vt:lpstr>Método 1: Respuesta para Pat y Sam</vt:lpstr>
      <vt:lpstr>Método 2</vt:lpstr>
      <vt:lpstr>Método 2: Respuesta para Pat y Sam</vt:lpstr>
      <vt:lpstr>Método 3</vt:lpstr>
      <vt:lpstr>Ingresos netos totales de Pat y Sam</vt:lpstr>
      <vt:lpstr> Total de gastos no relacionados con la vivienda de Pat y Sam</vt:lpstr>
      <vt:lpstr>Comparación de Pat y Sam: ¿Qué queda para los costos de la vivienda?</vt:lpstr>
      <vt:lpstr>Aplíquelo: Estimar lo que puedo pagar Consulte la pág. 29 de su Guía del participante</vt:lpstr>
      <vt:lpstr>Sección 2: Recordar la conclusión principal</vt:lpstr>
      <vt:lpstr>¿Qué sigue si decido alquilar?</vt:lpstr>
      <vt:lpstr>Sección 3: Conclusión principal</vt:lpstr>
      <vt:lpstr>Pasos para alquilar</vt:lpstr>
      <vt:lpstr>Paso 1: Averigüe dónde quiere vivir</vt:lpstr>
      <vt:lpstr>Paso 2: Averigüe qué tipo de lugar      quiere alquilar</vt:lpstr>
      <vt:lpstr>Paso 3: Calcule lo que puede pagar</vt:lpstr>
      <vt:lpstr>Paso 4: Comprenda su crédito y cómo            esto puede afectar lo que puede alquilar</vt:lpstr>
      <vt:lpstr>Bajo puntaje de crédito e información negativa en informes crediticios</vt:lpstr>
      <vt:lpstr>Paso 5: Averigüe sus opciones</vt:lpstr>
      <vt:lpstr>Paso 6: Reúna su primer mes de alquiler y depósitos juntos</vt:lpstr>
      <vt:lpstr>Paso 7: Lea y comprenda su        contrato de arrendamiento o alquiler</vt:lpstr>
      <vt:lpstr>Pruébelo: Leer un contrato de alquiler Consulte la pág. 36 de su Guía del participante</vt:lpstr>
      <vt:lpstr>Aplíquelo: Lista de comprobación de mi contrato de arrendamiento o alquiler Consulte la pág. 39 de su Guía del participante</vt:lpstr>
      <vt:lpstr>El seguro para arrendatario</vt:lpstr>
      <vt:lpstr>Propósito del seguro del arrendatario</vt:lpstr>
      <vt:lpstr>Sus derechos como arrendatario</vt:lpstr>
      <vt:lpstr>Modificaciones razonables</vt:lpstr>
      <vt:lpstr>Adaptaciones razonables</vt:lpstr>
      <vt:lpstr>Obtenga ayuda</vt:lpstr>
      <vt:lpstr>Sección 3: Recordar la conclusión principal</vt:lpstr>
      <vt:lpstr>Tomar medidas Consulte la pág. 46 de su Guía del participante</vt:lpstr>
      <vt:lpstr>Encuesta posterior a la capacitación Consulte la pág. 51 de su Guía del participante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SP Modulo 12 Tomar decisiones de viviendas</dc:title>
  <dc:subject>FDIC SP Modulo 12 Tomar decisiones de viviendas</dc:subject>
  <dc:creator>FDIC</dc:creator>
  <cp:keywords>FDIC SP Modulo 12 Tomar decisiones de viviendas</cp:keywords>
  <dc:description>FDIC SP Modulo 12 Tomar decisiones de viviendas</dc:description>
  <cp:lastModifiedBy>Vallarta, Alfred J. [CTR]</cp:lastModifiedBy>
  <cp:revision>294</cp:revision>
  <cp:lastPrinted>2018-04-13T10:08:59Z</cp:lastPrinted>
  <dcterms:created xsi:type="dcterms:W3CDTF">2017-05-22T18:21:11Z</dcterms:created>
  <dcterms:modified xsi:type="dcterms:W3CDTF">2022-11-07T16:39:34Z</dcterms:modified>
  <cp:category>FDIC SP Modulo 12 Tomar decisiones de viviendas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