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slides/slide10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10"/>
  </p:notesMasterIdLst>
  <p:handoutMasterIdLst>
    <p:handoutMasterId r:id="rId111"/>
  </p:handoutMasterIdLst>
  <p:sldIdLst>
    <p:sldId id="364" r:id="rId5"/>
    <p:sldId id="381" r:id="rId6"/>
    <p:sldId id="287" r:id="rId7"/>
    <p:sldId id="352" r:id="rId8"/>
    <p:sldId id="261" r:id="rId9"/>
    <p:sldId id="353" r:id="rId10"/>
    <p:sldId id="354" r:id="rId11"/>
    <p:sldId id="357" r:id="rId12"/>
    <p:sldId id="382" r:id="rId13"/>
    <p:sldId id="447" r:id="rId14"/>
    <p:sldId id="383" r:id="rId15"/>
    <p:sldId id="263" r:id="rId16"/>
    <p:sldId id="454" r:id="rId17"/>
    <p:sldId id="264" r:id="rId18"/>
    <p:sldId id="333" r:id="rId19"/>
    <p:sldId id="362" r:id="rId20"/>
    <p:sldId id="384" r:id="rId21"/>
    <p:sldId id="365" r:id="rId22"/>
    <p:sldId id="266" r:id="rId23"/>
    <p:sldId id="347" r:id="rId24"/>
    <p:sldId id="290" r:id="rId25"/>
    <p:sldId id="360" r:id="rId26"/>
    <p:sldId id="366" r:id="rId27"/>
    <p:sldId id="293" r:id="rId28"/>
    <p:sldId id="294" r:id="rId29"/>
    <p:sldId id="295" r:id="rId30"/>
    <p:sldId id="394" r:id="rId31"/>
    <p:sldId id="296" r:id="rId32"/>
    <p:sldId id="448" r:id="rId33"/>
    <p:sldId id="449" r:id="rId34"/>
    <p:sldId id="450" r:id="rId35"/>
    <p:sldId id="451" r:id="rId36"/>
    <p:sldId id="452" r:id="rId37"/>
    <p:sldId id="453" r:id="rId38"/>
    <p:sldId id="297" r:id="rId39"/>
    <p:sldId id="367" r:id="rId40"/>
    <p:sldId id="395" r:id="rId41"/>
    <p:sldId id="299" r:id="rId42"/>
    <p:sldId id="300" r:id="rId43"/>
    <p:sldId id="301" r:id="rId44"/>
    <p:sldId id="302" r:id="rId45"/>
    <p:sldId id="303" r:id="rId46"/>
    <p:sldId id="338" r:id="rId47"/>
    <p:sldId id="339" r:id="rId48"/>
    <p:sldId id="305" r:id="rId49"/>
    <p:sldId id="368" r:id="rId50"/>
    <p:sldId id="370" r:id="rId51"/>
    <p:sldId id="371" r:id="rId52"/>
    <p:sldId id="372" r:id="rId53"/>
    <p:sldId id="373" r:id="rId54"/>
    <p:sldId id="304" r:id="rId55"/>
    <p:sldId id="446" r:id="rId56"/>
    <p:sldId id="312" r:id="rId57"/>
    <p:sldId id="385" r:id="rId58"/>
    <p:sldId id="386" r:id="rId59"/>
    <p:sldId id="387" r:id="rId60"/>
    <p:sldId id="397" r:id="rId61"/>
    <p:sldId id="388" r:id="rId62"/>
    <p:sldId id="399" r:id="rId63"/>
    <p:sldId id="400" r:id="rId64"/>
    <p:sldId id="401" r:id="rId65"/>
    <p:sldId id="402" r:id="rId66"/>
    <p:sldId id="403" r:id="rId67"/>
    <p:sldId id="404" r:id="rId68"/>
    <p:sldId id="405" r:id="rId69"/>
    <p:sldId id="406" r:id="rId70"/>
    <p:sldId id="407" r:id="rId71"/>
    <p:sldId id="408" r:id="rId72"/>
    <p:sldId id="409" r:id="rId73"/>
    <p:sldId id="410" r:id="rId74"/>
    <p:sldId id="411" r:id="rId75"/>
    <p:sldId id="412" r:id="rId76"/>
    <p:sldId id="413" r:id="rId77"/>
    <p:sldId id="414" r:id="rId78"/>
    <p:sldId id="415" r:id="rId79"/>
    <p:sldId id="416" r:id="rId80"/>
    <p:sldId id="417" r:id="rId81"/>
    <p:sldId id="418" r:id="rId82"/>
    <p:sldId id="419" r:id="rId83"/>
    <p:sldId id="420" r:id="rId84"/>
    <p:sldId id="421" r:id="rId85"/>
    <p:sldId id="422" r:id="rId86"/>
    <p:sldId id="423" r:id="rId87"/>
    <p:sldId id="424" r:id="rId88"/>
    <p:sldId id="425" r:id="rId89"/>
    <p:sldId id="426" r:id="rId90"/>
    <p:sldId id="427" r:id="rId91"/>
    <p:sldId id="428" r:id="rId92"/>
    <p:sldId id="429" r:id="rId93"/>
    <p:sldId id="430" r:id="rId94"/>
    <p:sldId id="431" r:id="rId95"/>
    <p:sldId id="432" r:id="rId96"/>
    <p:sldId id="433" r:id="rId97"/>
    <p:sldId id="434" r:id="rId98"/>
    <p:sldId id="435" r:id="rId99"/>
    <p:sldId id="436" r:id="rId100"/>
    <p:sldId id="437" r:id="rId101"/>
    <p:sldId id="438" r:id="rId102"/>
    <p:sldId id="439" r:id="rId103"/>
    <p:sldId id="440" r:id="rId104"/>
    <p:sldId id="441" r:id="rId105"/>
    <p:sldId id="442" r:id="rId106"/>
    <p:sldId id="443" r:id="rId107"/>
    <p:sldId id="444" r:id="rId108"/>
    <p:sldId id="445" r:id="rId109"/>
  </p:sldIdLst>
  <p:sldSz cx="9144000" cy="6858000" type="screen4x3"/>
  <p:notesSz cx="7010400" cy="9296400"/>
  <p:custDataLst>
    <p:tags r:id="rId112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839">
          <p15:clr>
            <a:srgbClr val="A4A3A4"/>
          </p15:clr>
        </p15:guide>
        <p15:guide id="2" pos="43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5D600"/>
    <a:srgbClr val="EF7122"/>
    <a:srgbClr val="404040"/>
    <a:srgbClr val="008FBE"/>
    <a:srgbClr val="808080"/>
    <a:srgbClr val="132F5A"/>
    <a:srgbClr val="FF0000"/>
    <a:srgbClr val="006600"/>
    <a:srgbClr val="003300"/>
    <a:srgbClr val="0D120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5810" autoAdjust="0"/>
    <p:restoredTop sz="84902" autoAdjust="0"/>
  </p:normalViewPr>
  <p:slideViewPr>
    <p:cSldViewPr>
      <p:cViewPr varScale="1">
        <p:scale>
          <a:sx n="63" d="100"/>
          <a:sy n="63" d="100"/>
        </p:scale>
        <p:origin x="988" y="52"/>
      </p:cViewPr>
      <p:guideLst>
        <p:guide orient="horz" pos="3839"/>
        <p:guide pos="432"/>
      </p:guideLst>
    </p:cSldViewPr>
  </p:slideViewPr>
  <p:outlineViewPr>
    <p:cViewPr>
      <p:scale>
        <a:sx n="33" d="100"/>
        <a:sy n="33" d="100"/>
      </p:scale>
      <p:origin x="0" y="26766"/>
    </p:cViewPr>
  </p:outlineViewPr>
  <p:notesTextViewPr>
    <p:cViewPr>
      <p:scale>
        <a:sx n="116" d="100"/>
        <a:sy n="116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2.xml"/><Relationship Id="rId21" Type="http://schemas.openxmlformats.org/officeDocument/2006/relationships/slide" Target="slides/slide17.xml"/><Relationship Id="rId42" Type="http://schemas.openxmlformats.org/officeDocument/2006/relationships/slide" Target="slides/slide38.xml"/><Relationship Id="rId47" Type="http://schemas.openxmlformats.org/officeDocument/2006/relationships/slide" Target="slides/slide43.xml"/><Relationship Id="rId63" Type="http://schemas.openxmlformats.org/officeDocument/2006/relationships/slide" Target="slides/slide59.xml"/><Relationship Id="rId68" Type="http://schemas.openxmlformats.org/officeDocument/2006/relationships/slide" Target="slides/slide64.xml"/><Relationship Id="rId84" Type="http://schemas.openxmlformats.org/officeDocument/2006/relationships/slide" Target="slides/slide80.xml"/><Relationship Id="rId89" Type="http://schemas.openxmlformats.org/officeDocument/2006/relationships/slide" Target="slides/slide85.xml"/><Relationship Id="rId112" Type="http://schemas.openxmlformats.org/officeDocument/2006/relationships/tags" Target="tags/tag1.xml"/><Relationship Id="rId16" Type="http://schemas.openxmlformats.org/officeDocument/2006/relationships/slide" Target="slides/slide12.xml"/><Relationship Id="rId107" Type="http://schemas.openxmlformats.org/officeDocument/2006/relationships/slide" Target="slides/slide103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53" Type="http://schemas.openxmlformats.org/officeDocument/2006/relationships/slide" Target="slides/slide49.xml"/><Relationship Id="rId58" Type="http://schemas.openxmlformats.org/officeDocument/2006/relationships/slide" Target="slides/slide54.xml"/><Relationship Id="rId66" Type="http://schemas.openxmlformats.org/officeDocument/2006/relationships/slide" Target="slides/slide62.xml"/><Relationship Id="rId74" Type="http://schemas.openxmlformats.org/officeDocument/2006/relationships/slide" Target="slides/slide70.xml"/><Relationship Id="rId79" Type="http://schemas.openxmlformats.org/officeDocument/2006/relationships/slide" Target="slides/slide75.xml"/><Relationship Id="rId87" Type="http://schemas.openxmlformats.org/officeDocument/2006/relationships/slide" Target="slides/slide83.xml"/><Relationship Id="rId102" Type="http://schemas.openxmlformats.org/officeDocument/2006/relationships/slide" Target="slides/slide98.xml"/><Relationship Id="rId110" Type="http://schemas.openxmlformats.org/officeDocument/2006/relationships/notesMaster" Target="notesMasters/notesMaster1.xml"/><Relationship Id="rId115" Type="http://schemas.openxmlformats.org/officeDocument/2006/relationships/theme" Target="theme/theme1.xml"/><Relationship Id="rId5" Type="http://schemas.openxmlformats.org/officeDocument/2006/relationships/slide" Target="slides/slide1.xml"/><Relationship Id="rId61" Type="http://schemas.openxmlformats.org/officeDocument/2006/relationships/slide" Target="slides/slide57.xml"/><Relationship Id="rId82" Type="http://schemas.openxmlformats.org/officeDocument/2006/relationships/slide" Target="slides/slide78.xml"/><Relationship Id="rId90" Type="http://schemas.openxmlformats.org/officeDocument/2006/relationships/slide" Target="slides/slide86.xml"/><Relationship Id="rId95" Type="http://schemas.openxmlformats.org/officeDocument/2006/relationships/slide" Target="slides/slide91.xml"/><Relationship Id="rId19" Type="http://schemas.openxmlformats.org/officeDocument/2006/relationships/slide" Target="slides/slide1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slide" Target="slides/slide44.xml"/><Relationship Id="rId56" Type="http://schemas.openxmlformats.org/officeDocument/2006/relationships/slide" Target="slides/slide52.xml"/><Relationship Id="rId64" Type="http://schemas.openxmlformats.org/officeDocument/2006/relationships/slide" Target="slides/slide60.xml"/><Relationship Id="rId69" Type="http://schemas.openxmlformats.org/officeDocument/2006/relationships/slide" Target="slides/slide65.xml"/><Relationship Id="rId77" Type="http://schemas.openxmlformats.org/officeDocument/2006/relationships/slide" Target="slides/slide73.xml"/><Relationship Id="rId100" Type="http://schemas.openxmlformats.org/officeDocument/2006/relationships/slide" Target="slides/slide96.xml"/><Relationship Id="rId105" Type="http://schemas.openxmlformats.org/officeDocument/2006/relationships/slide" Target="slides/slide101.xml"/><Relationship Id="rId113" Type="http://schemas.openxmlformats.org/officeDocument/2006/relationships/presProps" Target="presProps.xml"/><Relationship Id="rId8" Type="http://schemas.openxmlformats.org/officeDocument/2006/relationships/slide" Target="slides/slide4.xml"/><Relationship Id="rId51" Type="http://schemas.openxmlformats.org/officeDocument/2006/relationships/slide" Target="slides/slide47.xml"/><Relationship Id="rId72" Type="http://schemas.openxmlformats.org/officeDocument/2006/relationships/slide" Target="slides/slide68.xml"/><Relationship Id="rId80" Type="http://schemas.openxmlformats.org/officeDocument/2006/relationships/slide" Target="slides/slide76.xml"/><Relationship Id="rId85" Type="http://schemas.openxmlformats.org/officeDocument/2006/relationships/slide" Target="slides/slide81.xml"/><Relationship Id="rId93" Type="http://schemas.openxmlformats.org/officeDocument/2006/relationships/slide" Target="slides/slide89.xml"/><Relationship Id="rId98" Type="http://schemas.openxmlformats.org/officeDocument/2006/relationships/slide" Target="slides/slide94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slide" Target="slides/slide42.xml"/><Relationship Id="rId59" Type="http://schemas.openxmlformats.org/officeDocument/2006/relationships/slide" Target="slides/slide55.xml"/><Relationship Id="rId67" Type="http://schemas.openxmlformats.org/officeDocument/2006/relationships/slide" Target="slides/slide63.xml"/><Relationship Id="rId103" Type="http://schemas.openxmlformats.org/officeDocument/2006/relationships/slide" Target="slides/slide99.xml"/><Relationship Id="rId108" Type="http://schemas.openxmlformats.org/officeDocument/2006/relationships/slide" Target="slides/slide104.xml"/><Relationship Id="rId116" Type="http://schemas.openxmlformats.org/officeDocument/2006/relationships/tableStyles" Target="tableStyles.xml"/><Relationship Id="rId20" Type="http://schemas.openxmlformats.org/officeDocument/2006/relationships/slide" Target="slides/slide16.xml"/><Relationship Id="rId41" Type="http://schemas.openxmlformats.org/officeDocument/2006/relationships/slide" Target="slides/slide37.xml"/><Relationship Id="rId54" Type="http://schemas.openxmlformats.org/officeDocument/2006/relationships/slide" Target="slides/slide50.xml"/><Relationship Id="rId62" Type="http://schemas.openxmlformats.org/officeDocument/2006/relationships/slide" Target="slides/slide58.xml"/><Relationship Id="rId70" Type="http://schemas.openxmlformats.org/officeDocument/2006/relationships/slide" Target="slides/slide66.xml"/><Relationship Id="rId75" Type="http://schemas.openxmlformats.org/officeDocument/2006/relationships/slide" Target="slides/slide71.xml"/><Relationship Id="rId83" Type="http://schemas.openxmlformats.org/officeDocument/2006/relationships/slide" Target="slides/slide79.xml"/><Relationship Id="rId88" Type="http://schemas.openxmlformats.org/officeDocument/2006/relationships/slide" Target="slides/slide84.xml"/><Relationship Id="rId91" Type="http://schemas.openxmlformats.org/officeDocument/2006/relationships/slide" Target="slides/slide87.xml"/><Relationship Id="rId96" Type="http://schemas.openxmlformats.org/officeDocument/2006/relationships/slide" Target="slides/slide92.xml"/><Relationship Id="rId111" Type="http://schemas.openxmlformats.org/officeDocument/2006/relationships/handoutMaster" Target="handoutMasters/handout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slide" Target="slides/slide45.xml"/><Relationship Id="rId57" Type="http://schemas.openxmlformats.org/officeDocument/2006/relationships/slide" Target="slides/slide53.xml"/><Relationship Id="rId106" Type="http://schemas.openxmlformats.org/officeDocument/2006/relationships/slide" Target="slides/slide102.xml"/><Relationship Id="rId114" Type="http://schemas.openxmlformats.org/officeDocument/2006/relationships/viewProps" Target="viewProps.xml"/><Relationship Id="rId10" Type="http://schemas.openxmlformats.org/officeDocument/2006/relationships/slide" Target="slides/slide6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52" Type="http://schemas.openxmlformats.org/officeDocument/2006/relationships/slide" Target="slides/slide48.xml"/><Relationship Id="rId60" Type="http://schemas.openxmlformats.org/officeDocument/2006/relationships/slide" Target="slides/slide56.xml"/><Relationship Id="rId65" Type="http://schemas.openxmlformats.org/officeDocument/2006/relationships/slide" Target="slides/slide61.xml"/><Relationship Id="rId73" Type="http://schemas.openxmlformats.org/officeDocument/2006/relationships/slide" Target="slides/slide69.xml"/><Relationship Id="rId78" Type="http://schemas.openxmlformats.org/officeDocument/2006/relationships/slide" Target="slides/slide74.xml"/><Relationship Id="rId81" Type="http://schemas.openxmlformats.org/officeDocument/2006/relationships/slide" Target="slides/slide77.xml"/><Relationship Id="rId86" Type="http://schemas.openxmlformats.org/officeDocument/2006/relationships/slide" Target="slides/slide82.xml"/><Relationship Id="rId94" Type="http://schemas.openxmlformats.org/officeDocument/2006/relationships/slide" Target="slides/slide90.xml"/><Relationship Id="rId99" Type="http://schemas.openxmlformats.org/officeDocument/2006/relationships/slide" Target="slides/slide95.xml"/><Relationship Id="rId101" Type="http://schemas.openxmlformats.org/officeDocument/2006/relationships/slide" Target="slides/slide9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9" Type="http://schemas.openxmlformats.org/officeDocument/2006/relationships/slide" Target="slides/slide35.xml"/><Relationship Id="rId109" Type="http://schemas.openxmlformats.org/officeDocument/2006/relationships/slide" Target="slides/slide105.xml"/><Relationship Id="rId34" Type="http://schemas.openxmlformats.org/officeDocument/2006/relationships/slide" Target="slides/slide30.xml"/><Relationship Id="rId50" Type="http://schemas.openxmlformats.org/officeDocument/2006/relationships/slide" Target="slides/slide46.xml"/><Relationship Id="rId55" Type="http://schemas.openxmlformats.org/officeDocument/2006/relationships/slide" Target="slides/slide51.xml"/><Relationship Id="rId76" Type="http://schemas.openxmlformats.org/officeDocument/2006/relationships/slide" Target="slides/slide72.xml"/><Relationship Id="rId97" Type="http://schemas.openxmlformats.org/officeDocument/2006/relationships/slide" Target="slides/slide93.xml"/><Relationship Id="rId104" Type="http://schemas.openxmlformats.org/officeDocument/2006/relationships/slide" Target="slides/slide100.xml"/><Relationship Id="rId7" Type="http://schemas.openxmlformats.org/officeDocument/2006/relationships/slide" Target="slides/slide3.xml"/><Relationship Id="rId71" Type="http://schemas.openxmlformats.org/officeDocument/2006/relationships/slide" Target="slides/slide67.xml"/><Relationship Id="rId92" Type="http://schemas.openxmlformats.org/officeDocument/2006/relationships/slide" Target="slides/slide88.xml"/><Relationship Id="rId2" Type="http://schemas.openxmlformats.org/officeDocument/2006/relationships/customXml" Target="../customXml/item2.xml"/><Relationship Id="rId29" Type="http://schemas.openxmlformats.org/officeDocument/2006/relationships/slide" Target="slides/slide25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defTabSz="931863" eaLnBrk="0" hangingPunct="0">
              <a:defRPr sz="1200">
                <a:latin typeface="Arial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632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0338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 defTabSz="931863" eaLnBrk="0" hangingPunct="0">
              <a:defRPr sz="1200">
                <a:latin typeface="Arial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fld id="{4F4DF97D-C754-4E2B-9995-9590A87A38AE}" type="datetimeFigureOut">
              <a:rPr lang="en-US"/>
              <a:pPr>
                <a:defRPr/>
              </a:pPr>
              <a:t>7/21/2022</a:t>
            </a:fld>
            <a:endParaRPr lang="en-US" dirty="0"/>
          </a:p>
        </p:txBody>
      </p:sp>
      <p:sp>
        <p:nvSpPr>
          <p:cNvPr id="5632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29675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defTabSz="931863" eaLnBrk="0" hangingPunct="0">
              <a:defRPr sz="1200">
                <a:latin typeface="Arial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632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0338" y="8829675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 defTabSz="931863" eaLnBrk="0" hangingPunct="0">
              <a:defRPr sz="1200">
                <a:latin typeface="Arial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fld id="{7E4F33C2-2672-412B-A82D-9659E01EEEF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046223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 bwMode="auto">
          <a:xfrm>
            <a:off x="0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defTabSz="931863">
              <a:defRPr sz="1200">
                <a:latin typeface="Arial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 bwMode="auto">
          <a:xfrm>
            <a:off x="3970338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 defTabSz="931863">
              <a:defRPr sz="1200">
                <a:latin typeface="Arial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fld id="{8B600035-EACB-4301-8B96-614E82B9A755}" type="datetimeFigureOut">
              <a:rPr lang="en-US"/>
              <a:pPr>
                <a:defRPr/>
              </a:pPr>
              <a:t>7/21/2022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701675" y="4416425"/>
            <a:ext cx="5607050" cy="418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 bwMode="auto">
          <a:xfrm>
            <a:off x="0" y="8829675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defTabSz="931863">
              <a:defRPr sz="1200">
                <a:latin typeface="Arial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 bwMode="auto">
          <a:xfrm>
            <a:off x="3970338" y="8829675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 defTabSz="931863">
              <a:defRPr sz="1200">
                <a:latin typeface="Arial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fld id="{69419535-728B-43E5-AF8E-37893FB7B96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068419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9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2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7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8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0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4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9419535-728B-43E5-AF8E-37893FB7B965}" type="slidenum">
              <a:rPr lang="en-US" smtClean="0"/>
              <a:pPr>
                <a:defRPr/>
              </a:pPr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715291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366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altLang="en-US"/>
          </a:p>
        </p:txBody>
      </p:sp>
      <p:sp>
        <p:nvSpPr>
          <p:cNvPr id="113668" name="Slide Number Placeholder 3"/>
          <p:cNvSpPr>
            <a:spLocks noGrp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1863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defTabSz="931863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defTabSz="931863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defTabSz="931863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defTabSz="931863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fld id="{6BDD8138-FEE1-4DDB-BD0C-6E42217B72DB}" type="slidenum">
              <a:rPr lang="en-US" altLang="en-US" smtClean="0"/>
              <a:pPr eaLnBrk="1" hangingPunct="1">
                <a:defRPr/>
              </a:pPr>
              <a:t>14</a:t>
            </a:fld>
            <a:endParaRPr lang="en-US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469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altLang="en-US" dirty="0"/>
          </a:p>
        </p:txBody>
      </p:sp>
      <p:sp>
        <p:nvSpPr>
          <p:cNvPr id="114692" name="Slide Number Placeholder 3"/>
          <p:cNvSpPr>
            <a:spLocks noGrp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1863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defTabSz="931863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defTabSz="931863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defTabSz="931863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defTabSz="931863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fld id="{A2159C4A-8B20-4EA7-9443-4AD42C97A337}" type="slidenum">
              <a:rPr lang="en-US" altLang="en-US" smtClean="0"/>
              <a:pPr eaLnBrk="1" hangingPunct="1">
                <a:defRPr/>
              </a:pPr>
              <a:t>19</a:t>
            </a:fld>
            <a:endParaRPr lang="en-US" altLang="en-US"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571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/>
          </a:p>
        </p:txBody>
      </p:sp>
      <p:sp>
        <p:nvSpPr>
          <p:cNvPr id="115716" name="Slide Number Placeholder 3"/>
          <p:cNvSpPr>
            <a:spLocks noGrp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1863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defTabSz="931863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defTabSz="931863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defTabSz="931863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defTabSz="931863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fld id="{F8B05246-ABB5-4CA2-9D36-44D7B6A4EBDF}" type="slidenum">
              <a:rPr lang="en-US" altLang="en-US" smtClean="0"/>
              <a:pPr eaLnBrk="1" hangingPunct="1">
                <a:defRPr/>
              </a:pPr>
              <a:t>21</a:t>
            </a:fld>
            <a:endParaRPr lang="en-US" altLang="en-US" dirty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673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/>
          </a:p>
        </p:txBody>
      </p:sp>
      <p:sp>
        <p:nvSpPr>
          <p:cNvPr id="116740" name="Slide Number Placeholder 3"/>
          <p:cNvSpPr>
            <a:spLocks noGrp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1863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defTabSz="931863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defTabSz="931863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defTabSz="931863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defTabSz="931863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fld id="{2A40FC9E-127E-4239-A05C-B10B5EAEFBC2}" type="slidenum">
              <a:rPr lang="en-US" altLang="en-US" smtClean="0"/>
              <a:pPr eaLnBrk="1" hangingPunct="1">
                <a:defRPr/>
              </a:pPr>
              <a:t>24</a:t>
            </a:fld>
            <a:endParaRPr lang="en-US" altLang="en-US" dirty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776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/>
          </a:p>
        </p:txBody>
      </p:sp>
      <p:sp>
        <p:nvSpPr>
          <p:cNvPr id="117764" name="Slide Number Placeholder 3"/>
          <p:cNvSpPr>
            <a:spLocks noGrp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1863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defTabSz="931863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defTabSz="931863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defTabSz="931863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defTabSz="931863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fld id="{24C3E615-4D5D-4EA4-9183-492B1C075ABB}" type="slidenum">
              <a:rPr lang="en-US" altLang="en-US" smtClean="0"/>
              <a:pPr eaLnBrk="1" hangingPunct="1">
                <a:defRPr/>
              </a:pPr>
              <a:t>35</a:t>
            </a:fld>
            <a:endParaRPr lang="en-US" altLang="en-US" dirty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878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/>
          </a:p>
        </p:txBody>
      </p:sp>
      <p:sp>
        <p:nvSpPr>
          <p:cNvPr id="118788" name="Slide Number Placeholder 3"/>
          <p:cNvSpPr>
            <a:spLocks noGrp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1863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defTabSz="931863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defTabSz="931863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defTabSz="931863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defTabSz="931863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fld id="{457E12FA-00FB-48D8-B6A8-DD13D66DE1EB}" type="slidenum">
              <a:rPr lang="en-US" altLang="en-US" smtClean="0"/>
              <a:pPr eaLnBrk="1" hangingPunct="1">
                <a:defRPr/>
              </a:pPr>
              <a:t>36</a:t>
            </a:fld>
            <a:endParaRPr lang="en-US" altLang="en-US" dirty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981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/>
          </a:p>
        </p:txBody>
      </p:sp>
      <p:sp>
        <p:nvSpPr>
          <p:cNvPr id="119812" name="Slide Number Placeholder 3"/>
          <p:cNvSpPr>
            <a:spLocks noGrp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1863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defTabSz="931863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defTabSz="931863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defTabSz="931863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defTabSz="931863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fld id="{611A28CB-FE4E-4256-8917-0D34B1655A8D}" type="slidenum">
              <a:rPr lang="en-US" altLang="en-US" smtClean="0"/>
              <a:pPr eaLnBrk="1" hangingPunct="1">
                <a:defRPr/>
              </a:pPr>
              <a:t>37</a:t>
            </a:fld>
            <a:endParaRPr lang="en-US" altLang="en-US" dirty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083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/>
          </a:p>
        </p:txBody>
      </p:sp>
      <p:sp>
        <p:nvSpPr>
          <p:cNvPr id="120836" name="Slide Number Placeholder 3"/>
          <p:cNvSpPr>
            <a:spLocks noGrp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1863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defTabSz="931863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defTabSz="931863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defTabSz="931863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defTabSz="931863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fld id="{B855A5A3-E22D-4392-8371-D6D033B36F22}" type="slidenum">
              <a:rPr lang="en-US" altLang="en-US" smtClean="0"/>
              <a:pPr eaLnBrk="1" hangingPunct="1">
                <a:defRPr/>
              </a:pPr>
              <a:t>38</a:t>
            </a:fld>
            <a:endParaRPr lang="en-US" altLang="en-US" dirty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185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/>
          </a:p>
        </p:txBody>
      </p:sp>
      <p:sp>
        <p:nvSpPr>
          <p:cNvPr id="121860" name="Slide Number Placeholder 3"/>
          <p:cNvSpPr>
            <a:spLocks noGrp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1863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defTabSz="931863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defTabSz="931863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defTabSz="931863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defTabSz="931863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fld id="{67857E37-3C94-4B51-9AFD-3AEECA5E8B8F}" type="slidenum">
              <a:rPr lang="en-US" altLang="en-US" smtClean="0"/>
              <a:pPr eaLnBrk="1" hangingPunct="1">
                <a:defRPr/>
              </a:pPr>
              <a:t>43</a:t>
            </a:fld>
            <a:endParaRPr lang="en-US" altLang="en-US" dirty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288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/>
          </a:p>
        </p:txBody>
      </p:sp>
      <p:sp>
        <p:nvSpPr>
          <p:cNvPr id="122884" name="Slide Number Placeholder 3"/>
          <p:cNvSpPr>
            <a:spLocks noGrp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1863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defTabSz="931863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defTabSz="931863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defTabSz="931863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defTabSz="931863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fld id="{048CE908-8050-4767-8CFC-C6F4B65C2C98}" type="slidenum">
              <a:rPr lang="en-US" altLang="en-US" smtClean="0"/>
              <a:pPr eaLnBrk="1" hangingPunct="1">
                <a:defRPr/>
              </a:pPr>
              <a:t>44</a:t>
            </a:fld>
            <a:endParaRPr lang="en-US" alt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5475" name="Rectangle 3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>
              <a:solidFill>
                <a:srgbClr val="FF0000"/>
              </a:solidFill>
            </a:endParaRP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390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/>
          </a:p>
        </p:txBody>
      </p:sp>
      <p:sp>
        <p:nvSpPr>
          <p:cNvPr id="123908" name="Slide Number Placeholder 3"/>
          <p:cNvSpPr>
            <a:spLocks noGrp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1863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defTabSz="931863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defTabSz="931863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defTabSz="931863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defTabSz="931863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fld id="{FFFFED8B-D49B-4429-9125-F9F86F3EEABE}" type="slidenum">
              <a:rPr lang="en-US" altLang="en-US" smtClean="0"/>
              <a:pPr eaLnBrk="1" hangingPunct="1">
                <a:defRPr/>
              </a:pPr>
              <a:t>47</a:t>
            </a:fld>
            <a:endParaRPr lang="en-US" altLang="en-US" dirty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493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/>
          </a:p>
        </p:txBody>
      </p:sp>
      <p:sp>
        <p:nvSpPr>
          <p:cNvPr id="124932" name="Slide Number Placeholder 3"/>
          <p:cNvSpPr>
            <a:spLocks noGrp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1863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defTabSz="931863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defTabSz="931863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defTabSz="931863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defTabSz="931863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fld id="{690DF83C-DFEC-40BD-989F-46E6DCAE7863}" type="slidenum">
              <a:rPr lang="en-US" altLang="en-US" smtClean="0"/>
              <a:pPr eaLnBrk="1" hangingPunct="1">
                <a:defRPr/>
              </a:pPr>
              <a:t>49</a:t>
            </a:fld>
            <a:endParaRPr lang="en-US" altLang="en-US" dirty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595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/>
          </a:p>
        </p:txBody>
      </p:sp>
      <p:sp>
        <p:nvSpPr>
          <p:cNvPr id="125956" name="Slide Number Placeholder 3"/>
          <p:cNvSpPr>
            <a:spLocks noGrp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1863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defTabSz="931863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defTabSz="931863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defTabSz="931863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defTabSz="931863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fld id="{55B65A8E-3149-49A6-926D-1B6B8AFBA755}" type="slidenum">
              <a:rPr lang="en-US" altLang="en-US" smtClean="0"/>
              <a:pPr eaLnBrk="1" hangingPunct="1">
                <a:defRPr/>
              </a:pPr>
              <a:t>51</a:t>
            </a:fld>
            <a:endParaRPr lang="en-US" altLang="en-US" dirty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697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/>
          </a:p>
        </p:txBody>
      </p:sp>
      <p:sp>
        <p:nvSpPr>
          <p:cNvPr id="126980" name="Slide Number Placeholder 3"/>
          <p:cNvSpPr>
            <a:spLocks noGrp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1863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defTabSz="931863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defTabSz="931863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defTabSz="931863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defTabSz="931863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fld id="{DAD22226-C376-4A41-ACD6-E2D5CC43456D}" type="slidenum">
              <a:rPr lang="en-US" altLang="en-US" smtClean="0"/>
              <a:pPr eaLnBrk="1" hangingPunct="1">
                <a:defRPr/>
              </a:pPr>
              <a:t>54</a:t>
            </a:fld>
            <a:endParaRPr lang="en-US" alt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800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/>
          </a:p>
        </p:txBody>
      </p:sp>
      <p:sp>
        <p:nvSpPr>
          <p:cNvPr id="128004" name="Slide Number Placeholder 3"/>
          <p:cNvSpPr>
            <a:spLocks noGrp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1863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defTabSz="931863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defTabSz="931863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defTabSz="931863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defTabSz="931863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fld id="{4575690A-9BA0-4FD9-962F-C46822F1EDAD}" type="slidenum">
              <a:rPr lang="en-US" altLang="en-US" smtClean="0"/>
              <a:pPr eaLnBrk="1" hangingPunct="1">
                <a:defRPr/>
              </a:pPr>
              <a:t>55</a:t>
            </a:fld>
            <a:endParaRPr lang="en-US" alt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02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902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  <p:sp>
        <p:nvSpPr>
          <p:cNvPr id="129028" name="Slide Number Placeholder 3"/>
          <p:cNvSpPr>
            <a:spLocks noGrp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1863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defTabSz="931863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defTabSz="931863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defTabSz="931863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defTabSz="931863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fld id="{84CF4790-CCA9-44D9-B512-1D3094FF9D9A}" type="slidenum">
              <a:rPr lang="en-US" altLang="en-US" smtClean="0"/>
              <a:pPr eaLnBrk="1" hangingPunct="1">
                <a:defRPr/>
              </a:pPr>
              <a:t>56</a:t>
            </a:fld>
            <a:endParaRPr lang="en-US" alt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9419535-728B-43E5-AF8E-37893FB7B965}" type="slidenum">
              <a:rPr lang="en-US" smtClean="0"/>
              <a:pPr>
                <a:defRPr/>
              </a:pPr>
              <a:t>61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8252564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005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/>
          </a:p>
        </p:txBody>
      </p:sp>
      <p:sp>
        <p:nvSpPr>
          <p:cNvPr id="130052" name="Slide Number Placeholder 3"/>
          <p:cNvSpPr>
            <a:spLocks noGrp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1863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defTabSz="931863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defTabSz="931863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defTabSz="931863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defTabSz="931863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fld id="{7559090A-A771-4BFA-93ED-AE8416CD5619}" type="slidenum">
              <a:rPr lang="en-US" altLang="en-US" smtClean="0"/>
              <a:pPr eaLnBrk="1" hangingPunct="1">
                <a:defRPr/>
              </a:pPr>
              <a:t>63</a:t>
            </a:fld>
            <a:endParaRPr lang="en-US" alt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07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107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  <p:sp>
        <p:nvSpPr>
          <p:cNvPr id="131076" name="Slide Number Placeholder 3"/>
          <p:cNvSpPr>
            <a:spLocks noGrp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1863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defTabSz="931863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defTabSz="931863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defTabSz="931863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defTabSz="931863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fld id="{8A70623F-8369-4191-ABFD-043D5852A8C6}" type="slidenum">
              <a:rPr lang="en-US" altLang="en-US" smtClean="0"/>
              <a:pPr eaLnBrk="1" hangingPunct="1">
                <a:defRPr/>
              </a:pPr>
              <a:t>65</a:t>
            </a:fld>
            <a:endParaRPr lang="en-US" alt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0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209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  <p:sp>
        <p:nvSpPr>
          <p:cNvPr id="132100" name="Slide Number Placeholder 3"/>
          <p:cNvSpPr>
            <a:spLocks noGrp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1863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defTabSz="931863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defTabSz="931863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defTabSz="931863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defTabSz="931863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fld id="{2884A8FC-165D-4967-A527-FB0CC8CEEA6E}" type="slidenum">
              <a:rPr lang="en-US" altLang="en-US" smtClean="0"/>
              <a:pPr eaLnBrk="1" hangingPunct="1">
                <a:defRPr/>
              </a:pPr>
              <a:t>77</a:t>
            </a:fld>
            <a:endParaRPr lang="en-US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6499" name="Rectangle 3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>
              <a:solidFill>
                <a:srgbClr val="FF0000"/>
              </a:solidFill>
            </a:endParaRPr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9419535-728B-43E5-AF8E-37893FB7B965}" type="slidenum">
              <a:rPr lang="en-US" smtClean="0"/>
              <a:pPr>
                <a:defRPr/>
              </a:pPr>
              <a:t>79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3072777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312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  <p:sp>
        <p:nvSpPr>
          <p:cNvPr id="133124" name="Slide Number Placeholder 3"/>
          <p:cNvSpPr>
            <a:spLocks noGrp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1863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defTabSz="931863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defTabSz="931863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defTabSz="931863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defTabSz="931863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fld id="{8B39D49B-2AC7-440A-AF3A-B9E7DEA97FAA}" type="slidenum">
              <a:rPr lang="en-US" altLang="en-US" smtClean="0"/>
              <a:pPr eaLnBrk="1" hangingPunct="1">
                <a:defRPr/>
              </a:pPr>
              <a:t>92</a:t>
            </a:fld>
            <a:endParaRPr lang="en-US" alt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1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414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  <p:sp>
        <p:nvSpPr>
          <p:cNvPr id="134148" name="Slide Number Placeholder 3"/>
          <p:cNvSpPr>
            <a:spLocks noGrp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1863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defTabSz="931863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defTabSz="931863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defTabSz="931863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defTabSz="931863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fld id="{EC33E4BD-0B79-4B61-9645-9600D81AFD25}" type="slidenum">
              <a:rPr lang="en-US" altLang="en-US" smtClean="0"/>
              <a:pPr eaLnBrk="1" hangingPunct="1">
                <a:defRPr/>
              </a:pPr>
              <a:t>97</a:t>
            </a:fld>
            <a:endParaRPr lang="en-US" alt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517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  <p:sp>
        <p:nvSpPr>
          <p:cNvPr id="135172" name="Slide Number Placeholder 3"/>
          <p:cNvSpPr>
            <a:spLocks noGrp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1863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defTabSz="931863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defTabSz="931863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defTabSz="931863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defTabSz="931863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fld id="{1DB7E28D-D1BC-484B-AADA-2265E89558B8}" type="slidenum">
              <a:rPr lang="en-US" altLang="en-US" smtClean="0"/>
              <a:pPr eaLnBrk="1" hangingPunct="1">
                <a:defRPr/>
              </a:pPr>
              <a:t>98</a:t>
            </a:fld>
            <a:endParaRPr lang="en-US" alt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9419535-728B-43E5-AF8E-37893FB7B965}" type="slidenum">
              <a:rPr lang="en-US" smtClean="0"/>
              <a:pPr>
                <a:defRPr/>
              </a:pPr>
              <a:t>100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1729489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619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altLang="en-US"/>
          </a:p>
        </p:txBody>
      </p:sp>
      <p:sp>
        <p:nvSpPr>
          <p:cNvPr id="136196" name="Slide Number Placeholder 3"/>
          <p:cNvSpPr>
            <a:spLocks noGrp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1863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defTabSz="931863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defTabSz="931863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defTabSz="931863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defTabSz="931863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fld id="{74453D57-BFF4-49FE-9C20-2480D565BB4E}" type="slidenum">
              <a:rPr lang="en-US" altLang="en-US" smtClean="0"/>
              <a:pPr eaLnBrk="1" hangingPunct="1">
                <a:defRPr/>
              </a:pPr>
              <a:t>104</a:t>
            </a:fld>
            <a:endParaRPr lang="en-US" altLang="en-US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18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7219" name="Rectangle 3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7523" name="Rectangle 3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>
              <a:solidFill>
                <a:srgbClr val="FF0000"/>
              </a:solidFill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8547" name="Rectangle 3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>
              <a:solidFill>
                <a:srgbClr val="FF0000"/>
              </a:solidFill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9571" name="Rectangle 3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>
              <a:solidFill>
                <a:srgbClr val="FF0000"/>
              </a:solidFill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059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altLang="en-US"/>
          </a:p>
        </p:txBody>
      </p:sp>
      <p:sp>
        <p:nvSpPr>
          <p:cNvPr id="110596" name="Slide Number Placeholder 3"/>
          <p:cNvSpPr>
            <a:spLocks noGrp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1863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defTabSz="931863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defTabSz="931863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defTabSz="931863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defTabSz="931863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fld id="{FFD2D314-D691-4D09-B67A-4BF38E558612}" type="slidenum">
              <a:rPr lang="en-US" altLang="en-US" smtClean="0"/>
              <a:pPr eaLnBrk="1" hangingPunct="1">
                <a:defRPr/>
              </a:pPr>
              <a:t>9</a:t>
            </a:fld>
            <a:endParaRPr lang="en-US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1619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altLang="en-US"/>
          </a:p>
        </p:txBody>
      </p:sp>
      <p:sp>
        <p:nvSpPr>
          <p:cNvPr id="111620" name="Slide Number Placeholder 3"/>
          <p:cNvSpPr>
            <a:spLocks noGrp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defPPr/>
            <a:lvl1pPr defTabSz="966621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70662" indent="-296408" defTabSz="966621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85634" indent="-237127" defTabSz="966621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59887" indent="-237127" defTabSz="966621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134141" indent="-237127" defTabSz="966621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608395" indent="-237127" defTabSz="96662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3082648" indent="-237127" defTabSz="96662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556902" indent="-237127" defTabSz="96662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4031155" indent="-237127" defTabSz="96662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fld id="{7A1A43C4-31DA-4425-A795-DC2FB15233D5}" type="slidenum">
              <a:rPr lang="en-US" altLang="en-US" smtClean="0"/>
              <a:pPr eaLnBrk="1" hangingPunct="1">
                <a:defRPr/>
              </a:pPr>
              <a:t>10</a:t>
            </a:fld>
            <a:endParaRPr lang="en-US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264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altLang="en-US"/>
          </a:p>
        </p:txBody>
      </p:sp>
      <p:sp>
        <p:nvSpPr>
          <p:cNvPr id="112644" name="Slide Number Placeholder 3"/>
          <p:cNvSpPr>
            <a:spLocks noGrp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1863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defTabSz="931863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defTabSz="931863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defTabSz="931863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defTabSz="931863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fld id="{F6FE6CE2-7D1E-4768-BC24-660417151B44}" type="slidenum">
              <a:rPr lang="en-US" altLang="en-US" smtClean="0"/>
              <a:pPr eaLnBrk="1" hangingPunct="1">
                <a:defRPr/>
              </a:pPr>
              <a:t>11</a:t>
            </a:fld>
            <a:endParaRPr lang="en-US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EB9885-50A1-47DB-B5BD-421E613BEAA2}" type="datetime1">
              <a:rPr lang="en-US"/>
              <a:pPr>
                <a:defRPr/>
              </a:pPr>
              <a:t>7/21/2022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4A2756-6239-4BCA-BD74-06D4DF99D5A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16819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 userDrawn="1"/>
        </p:nvSpPr>
        <p:spPr>
          <a:xfrm>
            <a:off x="8305800" y="6248400"/>
            <a:ext cx="609600" cy="609600"/>
          </a:xfrm>
          <a:prstGeom prst="rect">
            <a:avLst/>
          </a:prstGeom>
          <a:solidFill>
            <a:srgbClr val="008FB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 userDrawn="1"/>
        </p:nvSpPr>
        <p:spPr>
          <a:xfrm>
            <a:off x="609600" y="6367790"/>
            <a:ext cx="2743200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1100" b="0" dirty="0">
                <a:solidFill>
                  <a:srgbClr val="000000"/>
                </a:solidFill>
                <a:latin typeface="Helvetica Neue"/>
                <a:ea typeface="+mn-ea"/>
                <a:cs typeface="Helvetica Neue"/>
              </a:rPr>
              <a:t>Money Smart para adultos mayores </a:t>
            </a:r>
            <a:endParaRPr lang="en-US" sz="1100" b="0" dirty="0">
              <a:solidFill>
                <a:srgbClr val="000000"/>
              </a:solidFill>
              <a:latin typeface="Helvetica Neue"/>
              <a:ea typeface="+mn-ea"/>
              <a:cs typeface="Helvetica Neue"/>
            </a:endParaRPr>
          </a:p>
        </p:txBody>
      </p:sp>
      <p:sp>
        <p:nvSpPr>
          <p:cNvPr id="6" name="TextBox 5"/>
          <p:cNvSpPr txBox="1">
            <a:spLocks noChangeArrowheads="1"/>
          </p:cNvSpPr>
          <p:nvPr userDrawn="1"/>
        </p:nvSpPr>
        <p:spPr bwMode="auto">
          <a:xfrm>
            <a:off x="8382000" y="6400800"/>
            <a:ext cx="45720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ctr" eaLnBrk="1" hangingPunct="1">
              <a:defRPr/>
            </a:pPr>
            <a:fld id="{1E409D2F-E643-451A-B731-8218C2698BBB}" type="slidenum">
              <a:rPr lang="en-US" sz="1400" b="1" smtClean="0">
                <a:solidFill>
                  <a:schemeClr val="tx1"/>
                </a:solidFill>
                <a:latin typeface="Helvetica Neue"/>
                <a:ea typeface="Helvetica Neue"/>
                <a:cs typeface="Helvetica Neue"/>
              </a:rPr>
              <a:t>‹#›</a:t>
            </a:fld>
            <a:endParaRPr lang="en-US" sz="1400" b="1" dirty="0">
              <a:solidFill>
                <a:schemeClr val="tx1"/>
              </a:solidFill>
              <a:latin typeface="Helvetica Neue"/>
              <a:ea typeface="Helvetica Neue"/>
              <a:cs typeface="Helvetica Neue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04800"/>
            <a:ext cx="7543800" cy="609600"/>
          </a:xfrm>
          <a:noFill/>
        </p:spPr>
        <p:txBody>
          <a:bodyPr anchor="t">
            <a:noAutofit/>
          </a:bodyPr>
          <a:lstStyle>
            <a:lvl1pPr algn="l">
              <a:spcAft>
                <a:spcPts val="0"/>
              </a:spcAft>
              <a:defRPr sz="3200" b="0" i="0" cap="all" spc="0" baseline="0">
                <a:solidFill>
                  <a:schemeClr val="tx1"/>
                </a:solidFill>
                <a:effectLst/>
                <a:latin typeface="Helvetica Neue"/>
                <a:cs typeface="Helvetica Neue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066800"/>
            <a:ext cx="7543800" cy="4267200"/>
          </a:xfrm>
        </p:spPr>
        <p:txBody>
          <a:bodyPr/>
          <a:lstStyle>
            <a:lvl1pPr marL="342900" indent="-342900">
              <a:spcBef>
                <a:spcPts val="600"/>
              </a:spcBef>
              <a:spcAft>
                <a:spcPts val="1200"/>
              </a:spcAft>
              <a:buClr>
                <a:schemeClr val="accent5">
                  <a:lumMod val="75000"/>
                </a:schemeClr>
              </a:buClr>
              <a:buFont typeface="Wingdings" charset="2"/>
              <a:buChar char="§"/>
              <a:defRPr sz="2200" b="0">
                <a:solidFill>
                  <a:schemeClr val="tx1"/>
                </a:solidFill>
                <a:latin typeface="Helvetica Neue"/>
                <a:cs typeface="Helvetica Neue"/>
              </a:defRPr>
            </a:lvl1pPr>
            <a:lvl2pPr marL="914400" indent="-274320">
              <a:spcBef>
                <a:spcPts val="600"/>
              </a:spcBef>
              <a:spcAft>
                <a:spcPts val="1200"/>
              </a:spcAft>
              <a:buSzPct val="110000"/>
              <a:buFont typeface="Arial"/>
              <a:buChar char="•"/>
              <a:defRPr sz="2200" b="0" i="0">
                <a:solidFill>
                  <a:schemeClr val="tx1"/>
                </a:solidFill>
                <a:latin typeface="Helvetica Neue"/>
                <a:cs typeface="Helvetica Neue"/>
              </a:defRPr>
            </a:lvl2pPr>
            <a:lvl3pPr marL="1143000" indent="-228600">
              <a:spcBef>
                <a:spcPts val="600"/>
              </a:spcBef>
              <a:spcAft>
                <a:spcPts val="1200"/>
              </a:spcAft>
              <a:buSzPct val="75000"/>
              <a:buFont typeface="Courier New"/>
              <a:buChar char="o"/>
              <a:defRPr sz="2200" b="0" i="0">
                <a:solidFill>
                  <a:schemeClr val="tx1"/>
                </a:solidFill>
                <a:latin typeface="Helvetica Neue"/>
                <a:cs typeface="Helvetica Neue"/>
              </a:defRPr>
            </a:lvl3pPr>
            <a:lvl4pPr>
              <a:spcBef>
                <a:spcPts val="600"/>
              </a:spcBef>
              <a:spcAft>
                <a:spcPts val="1200"/>
              </a:spcAft>
              <a:defRPr sz="2200" b="0" i="0">
                <a:solidFill>
                  <a:schemeClr val="tx1"/>
                </a:solidFill>
                <a:latin typeface="Helvetica Neue"/>
                <a:cs typeface="Helvetica Neue"/>
              </a:defRPr>
            </a:lvl4pPr>
            <a:lvl5pPr>
              <a:spcBef>
                <a:spcPts val="600"/>
              </a:spcBef>
              <a:spcAft>
                <a:spcPts val="1200"/>
              </a:spcAft>
              <a:defRPr sz="2200" b="0" i="0">
                <a:solidFill>
                  <a:schemeClr val="tx1"/>
                </a:solidFill>
                <a:latin typeface="Helvetica Neue"/>
                <a:cs typeface="Helvetica Neue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2" name="Rectangle 11"/>
          <p:cNvSpPr/>
          <p:nvPr userDrawn="1"/>
        </p:nvSpPr>
        <p:spPr>
          <a:xfrm>
            <a:off x="0" y="1447800"/>
            <a:ext cx="228600" cy="5410200"/>
          </a:xfrm>
          <a:prstGeom prst="rect">
            <a:avLst/>
          </a:prstGeom>
          <a:solidFill>
            <a:srgbClr val="80808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 userDrawn="1"/>
        </p:nvSpPr>
        <p:spPr>
          <a:xfrm>
            <a:off x="0" y="990600"/>
            <a:ext cx="228600" cy="457200"/>
          </a:xfrm>
          <a:prstGeom prst="rect">
            <a:avLst/>
          </a:prstGeom>
          <a:solidFill>
            <a:srgbClr val="008FBE">
              <a:alpha val="60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 userDrawn="1"/>
        </p:nvSpPr>
        <p:spPr>
          <a:xfrm>
            <a:off x="0" y="0"/>
            <a:ext cx="228600" cy="990600"/>
          </a:xfrm>
          <a:prstGeom prst="rect">
            <a:avLst/>
          </a:prstGeom>
          <a:solidFill>
            <a:srgbClr val="008FB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42596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  <a:latin typeface="Calibri" pitchFamily="34" charset="0"/>
                <a:ea typeface="ＭＳ Ｐゴシック" pitchFamily="-110" charset="-128"/>
                <a:cs typeface="+mn-cs"/>
              </a:defRPr>
            </a:lvl1pPr>
          </a:lstStyle>
          <a:p>
            <a:pPr>
              <a:defRPr/>
            </a:pPr>
            <a:fld id="{FB993C77-EF2D-48B8-94C3-49A90CF1C103}" type="datetime1">
              <a:rPr lang="en-US"/>
              <a:pPr>
                <a:defRPr/>
              </a:pPr>
              <a:t>7/21/2022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pitchFamily="34" charset="0"/>
                <a:ea typeface="ＭＳ Ｐゴシック" pitchFamily="-110" charset="-128"/>
                <a:cs typeface="+mn-cs"/>
              </a:defRPr>
            </a:lvl1pPr>
          </a:lstStyle>
          <a:p>
            <a:pPr>
              <a:defRPr/>
            </a:pPr>
            <a:fld id="{92E6F545-A6EA-4B57-BB9D-C6497E113B7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20" r:id="rId1"/>
    <p:sldLayoutId id="2147483921" r:id="rId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Geneva" pitchFamily="-110" charset="-128"/>
          <a:cs typeface="Geneva" pitchFamily="-110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Geneva" pitchFamily="-110" charset="-128"/>
          <a:cs typeface="Geneva" pitchFamily="-110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Geneva" pitchFamily="-110" charset="-128"/>
          <a:cs typeface="Geneva" pitchFamily="-110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Geneva" pitchFamily="-110" charset="-128"/>
          <a:cs typeface="Geneva" pitchFamily="-110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Geneva" pitchFamily="-110" charset="-128"/>
          <a:cs typeface="Geneva" pitchFamily="-11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Geneva" pitchFamily="-110" charset="-128"/>
          <a:cs typeface="Geneva" pitchFamily="-110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Geneva" pitchFamily="-110" charset="-128"/>
          <a:cs typeface="Geneva" pitchFamily="-110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ＭＳ Ｐゴシック"/>
          <a:cs typeface="Geneva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ＭＳ Ｐゴシック"/>
          <a:cs typeface="Geneva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ＭＳ Ｐゴシック"/>
          <a:cs typeface="Geneva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emf"/><Relationship Id="rId4" Type="http://schemas.openxmlformats.org/officeDocument/2006/relationships/image" Target="../media/image2.em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10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Relationship Id="rId4" Type="http://schemas.openxmlformats.org/officeDocument/2006/relationships/hyperlink" Target="va.gov" TargetMode="External"/></Relationships>
</file>

<file path=ppt/slides/_rels/slide101.xml.rels><?xml version="1.0" encoding="UTF-8" standalone="yes"?>
<Relationships xmlns="http://schemas.openxmlformats.org/package/2006/relationships"><Relationship Id="rId2" Type="http://schemas.openxmlformats.org/officeDocument/2006/relationships/hyperlink" Target="visiteva.gov/ogc/apps/accreditation/index.asp" TargetMode="External"/><Relationship Id="rId1" Type="http://schemas.openxmlformats.org/officeDocument/2006/relationships/slideLayout" Target="../slideLayouts/slideLayout2.xml"/></Relationships>
</file>

<file path=ppt/slides/_rels/slide10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5.png"/></Relationships>
</file>

<file path=ppt/slides/_rels/slide10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10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Relationship Id="rId4" Type="http://schemas.openxmlformats.org/officeDocument/2006/relationships/image" Target="file://localhost/Users/hwoods/Documents/slide%20images/OA_slide-33-33.png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hyperlink" Target="eldercare.acl.gov" TargetMode="Externa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consumerfinance.gov/managing-someone-elses-money" TargetMode="Externa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file://localhost/Users/hwoods/Documents/slide%20images/OA_newIcons-51.png" TargetMode="External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files.consumerfinance.gov/f/documents/cfpb_flyer_senior-financial-advisors-es_2021-04.pdf" TargetMode="External"/><Relationship Id="rId4" Type="http://schemas.openxmlformats.org/officeDocument/2006/relationships/hyperlink" Target="https://www.nasaa.org/contact-your-regulator/" TargetMode="Externa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fdic.gov/deposit/" TargetMode="Externa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rs.gov/es/spanish" TargetMode="External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reportefraude.ftc.gov/#/" TargetMode="Externa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hyperlink" Target="give.org" TargetMode="External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4" Type="http://schemas.openxmlformats.org/officeDocument/2006/relationships/hyperlink" Target="guidestar.org" TargetMode="Externa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hyperlink" Target="alertaenlinea.gov" TargetMode="External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hyperlink" Target="robodeidentidad.gov" TargetMode="External"/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Relationship Id="rId6" Type="http://schemas.openxmlformats.org/officeDocument/2006/relationships/hyperlink" Target="smpresource.org" TargetMode="External"/><Relationship Id="rId5" Type="http://schemas.openxmlformats.org/officeDocument/2006/relationships/image" Target="../media/image47.png"/><Relationship Id="rId4" Type="http://schemas.openxmlformats.org/officeDocument/2006/relationships/image" Target="../media/image4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8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/Relationships>
</file>

<file path=ppt/slides/_rels/slide8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8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/Relationships>
</file>

<file path=ppt/slides/_rels/slide8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6.png"/></Relationships>
</file>

<file path=ppt/slides/_rels/slide8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.xml"/></Relationships>
</file>

<file path=ppt/slides/_rels/slide8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90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fdic.gov/resources/consumers/consumer-news/esp/index.html" TargetMode="External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.xml"/></Relationships>
</file>

<file path=ppt/slides/_rels/slide9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9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9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/Relationships>
</file>

<file path=ppt/slides/_rels/slide9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9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99.xml.rels><?xml version="1.0" encoding="UTF-8" standalone="yes"?>
<Relationships xmlns="http://schemas.openxmlformats.org/package/2006/relationships"><Relationship Id="rId3" Type="http://schemas.openxmlformats.org/officeDocument/2006/relationships/hyperlink" Target="https://consumidor.ftc.gov/articulos/como-evitar-una-estafa-de-mejoras-del-hogar" TargetMode="External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11375"/>
            <a:ext cx="7772400" cy="1470025"/>
          </a:xfrm>
        </p:spPr>
        <p:txBody>
          <a:bodyPr/>
          <a:lstStyle/>
          <a:p>
            <a:r>
              <a:rPr lang="en-US" dirty="0" smtClean="0">
                <a:noFill/>
              </a:rPr>
              <a:t>Money Smart para Adultos Mayores</a:t>
            </a:r>
            <a:endParaRPr lang="en-US" dirty="0">
              <a:noFill/>
            </a:endParaRPr>
          </a:p>
        </p:txBody>
      </p:sp>
      <p:pic>
        <p:nvPicPr>
          <p:cNvPr id="6" name="Picture 5" descr="Money Smart para Adultos Mayores" title="Money Smart para Adultos Mayore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09600" y="207005"/>
            <a:ext cx="25908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err="1"/>
              <a:t>Septiembre</a:t>
            </a:r>
            <a:r>
              <a:rPr lang="en-US" sz="1100"/>
              <a:t> </a:t>
            </a:r>
            <a:r>
              <a:rPr lang="en-US" sz="1100" smtClean="0"/>
              <a:t>2021 </a:t>
            </a:r>
            <a:endParaRPr lang="en-US" sz="1100" dirty="0"/>
          </a:p>
        </p:txBody>
      </p:sp>
      <p:pic>
        <p:nvPicPr>
          <p:cNvPr id="7" name="Picture 6" descr="Logotipo de la Oficina para la Protección Financiera del Consumidor CFPB" title="logotipo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3400" y="5883560"/>
            <a:ext cx="2184400" cy="673100"/>
          </a:xfrm>
          <a:prstGeom prst="rect">
            <a:avLst/>
          </a:prstGeom>
        </p:spPr>
      </p:pic>
      <p:pic>
        <p:nvPicPr>
          <p:cNvPr id="3" name="Picture 2" descr="Logotipo de la FDIC" title="Logotipo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58000" y="6093110"/>
            <a:ext cx="1714500" cy="254000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>
          <a:xfrm>
            <a:off x="685800" y="320675"/>
            <a:ext cx="7772400" cy="609600"/>
          </a:xfrm>
        </p:spPr>
        <p:txBody>
          <a:bodyPr/>
          <a:lstStyle/>
          <a:p>
            <a:pPr eaLnBrk="1" hangingPunct="1">
              <a:spcAft>
                <a:spcPct val="0"/>
              </a:spcAft>
            </a:pPr>
            <a:r>
              <a:rPr lang="es" sz="3200" b="0" i="0" strike="noStrike" cap="all" spc="0" baseline="0" dirty="0">
                <a:solidFill>
                  <a:srgbClr val="000000"/>
                </a:solidFill>
                <a:effectLst/>
                <a:latin typeface="Helvetica Neue"/>
                <a:ea typeface="Helvetica Neue"/>
                <a:cs typeface="Helvetica Neue"/>
              </a:rPr>
              <a:t>Ejemplos de </a:t>
            </a:r>
            <a:r>
              <a:rPr sz="3200" dirty="0"/>
              <a:t/>
            </a:r>
            <a:br>
              <a:rPr sz="3200" dirty="0"/>
            </a:br>
            <a:r>
              <a:rPr lang="es" sz="3200" b="0" i="0" strike="noStrike" cap="all" spc="0" baseline="0" dirty="0">
                <a:solidFill>
                  <a:srgbClr val="000000"/>
                </a:solidFill>
                <a:effectLst/>
                <a:latin typeface="Helvetica Neue"/>
                <a:ea typeface="Helvetica Neue"/>
                <a:cs typeface="Helvetica Neue"/>
              </a:rPr>
              <a:t>Explotación Financiera </a:t>
            </a:r>
            <a:r>
              <a:rPr lang="es" sz="3200" b="0" i="0" strike="noStrike" cap="none" spc="0" baseline="0" dirty="0">
                <a:solidFill>
                  <a:srgbClr val="000000"/>
                </a:solidFill>
                <a:effectLst/>
                <a:latin typeface="Helvetica Neue"/>
                <a:ea typeface="Helvetica Neue"/>
                <a:cs typeface="Helvetica Neue"/>
              </a:rPr>
              <a:t> </a:t>
            </a:r>
            <a:r>
              <a:rPr lang="es" sz="1800" b="0" i="0" strike="noStrike" cap="none" spc="0" baseline="0" dirty="0">
                <a:solidFill>
                  <a:srgbClr val="000000"/>
                </a:solidFill>
                <a:effectLst/>
                <a:latin typeface="Helvetica Neue"/>
                <a:ea typeface="Helvetica Neue"/>
                <a:cs typeface="Helvetica Neue"/>
              </a:rPr>
              <a:t>(cont.)</a:t>
            </a:r>
          </a:p>
        </p:txBody>
      </p:sp>
      <p:pic>
        <p:nvPicPr>
          <p:cNvPr id="12" name="Picture 11" descr="Imagen de un criminal sosteniendo una máscara que muestra la imagen de una mujer sonriendo" title="ícono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676400"/>
            <a:ext cx="1676400" cy="1460325"/>
          </a:xfrm>
          <a:prstGeom prst="rect">
            <a:avLst/>
          </a:prstGeom>
        </p:spPr>
      </p:pic>
      <p:sp>
        <p:nvSpPr>
          <p:cNvPr id="12291" name="Content Placeholder 2"/>
          <p:cNvSpPr txBox="1"/>
          <p:nvPr/>
        </p:nvSpPr>
        <p:spPr bwMode="auto">
          <a:xfrm>
            <a:off x="2590800" y="1684338"/>
            <a:ext cx="2057400" cy="1590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20000"/>
              </a:spcBef>
              <a:spcAft>
                <a:spcPts val="1200"/>
              </a:spcAft>
              <a:buFont typeface="Arial" pitchFamily="34" charset="0"/>
              <a:buNone/>
            </a:pPr>
            <a:r>
              <a:rPr lang="es" sz="2000" b="0" i="0" strike="noStrike" cap="none" spc="0" baseline="0" dirty="0">
                <a:solidFill>
                  <a:srgbClr val="000000"/>
                </a:solidFill>
                <a:effectLst/>
                <a:latin typeface="Helvetica Neue"/>
                <a:ea typeface="Helvetica Neue"/>
                <a:cs typeface="Helvetica Neue"/>
              </a:rPr>
              <a:t>Abuelos/</a:t>
            </a:r>
            <a:r>
              <a:rPr sz="2000" dirty="0"/>
              <a:t/>
            </a:r>
            <a:br>
              <a:rPr sz="2000" dirty="0"/>
            </a:br>
            <a:r>
              <a:rPr lang="es" sz="2000" dirty="0"/>
              <a:t>Estafas</a:t>
            </a:r>
            <a:r>
              <a:rPr lang="en-US" sz="2000" dirty="0"/>
              <a:t> de </a:t>
            </a:r>
            <a:r>
              <a:rPr lang="es" sz="2000" b="0" i="0" strike="noStrike" cap="none" spc="0" baseline="0" dirty="0">
                <a:solidFill>
                  <a:srgbClr val="000000"/>
                </a:solidFill>
                <a:effectLst/>
                <a:latin typeface="Helvetica Neue"/>
                <a:ea typeface="Helvetica Neue"/>
                <a:cs typeface="Helvetica Neue"/>
              </a:rPr>
              <a:t>Impostores</a:t>
            </a:r>
          </a:p>
        </p:txBody>
      </p:sp>
      <p:pic>
        <p:nvPicPr>
          <p:cNvPr id="2" name="Picture 1" descr="Mano sosteniendo un corazón con un signo de exclamación en él" title="ícono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9200" y="3733800"/>
            <a:ext cx="1308100" cy="1894938"/>
          </a:xfrm>
          <a:prstGeom prst="rect">
            <a:avLst/>
          </a:prstGeom>
        </p:spPr>
      </p:pic>
      <p:sp>
        <p:nvSpPr>
          <p:cNvPr id="12292" name="Content Placeholder 2"/>
          <p:cNvSpPr txBox="1"/>
          <p:nvPr/>
        </p:nvSpPr>
        <p:spPr bwMode="auto">
          <a:xfrm>
            <a:off x="2590800" y="3505200"/>
            <a:ext cx="2209800" cy="1846263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20000"/>
              </a:spcBef>
              <a:spcAft>
                <a:spcPts val="1200"/>
              </a:spcAft>
              <a:buFont typeface="Arial" pitchFamily="34" charset="0"/>
              <a:buNone/>
            </a:pPr>
            <a:r>
              <a:rPr lang="es" sz="2000" dirty="0">
                <a:solidFill>
                  <a:srgbClr val="000000"/>
                </a:solidFill>
                <a:latin typeface="Arial"/>
                <a:ea typeface="Arial"/>
              </a:rPr>
              <a:t>Estafas </a:t>
            </a:r>
            <a:r>
              <a:rPr lang="es" sz="2000" b="0" i="0" strike="noStrike" cap="none" spc="0" baseline="0" dirty="0">
                <a:solidFill>
                  <a:srgbClr val="000000"/>
                </a:solidFill>
                <a:effectLst/>
                <a:latin typeface="Helvetica Neue"/>
                <a:ea typeface="Helvetica Neue"/>
                <a:cs typeface="Helvetica Neue"/>
              </a:rPr>
              <a:t>románticas o de caridad</a:t>
            </a:r>
            <a:endParaRPr lang="es" sz="1800" b="0" i="0" strike="noStrike" cap="none" spc="0" baseline="0" dirty="0">
              <a:solidFill>
                <a:srgbClr val="000000"/>
              </a:solidFill>
              <a:effectLst/>
              <a:latin typeface="Arial"/>
              <a:ea typeface="Arial"/>
              <a:cs typeface="Arial"/>
            </a:endParaRPr>
          </a:p>
        </p:txBody>
      </p:sp>
      <p:pic>
        <p:nvPicPr>
          <p:cNvPr id="3" name="Picture 2" descr="Hoja de papel con un signo de dinero y un signo de exclamación" title="ícono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5400" y="1905000"/>
            <a:ext cx="1134729" cy="1643790"/>
          </a:xfrm>
          <a:prstGeom prst="rect">
            <a:avLst/>
          </a:prstGeom>
        </p:spPr>
      </p:pic>
      <p:sp>
        <p:nvSpPr>
          <p:cNvPr id="12298" name="Content Placeholder 2"/>
          <p:cNvSpPr txBox="1"/>
          <p:nvPr/>
        </p:nvSpPr>
        <p:spPr bwMode="auto">
          <a:xfrm>
            <a:off x="6564312" y="1687513"/>
            <a:ext cx="2405359" cy="158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20000"/>
              </a:spcBef>
              <a:spcAft>
                <a:spcPts val="1200"/>
              </a:spcAft>
              <a:buFont typeface="Arial" pitchFamily="34" charset="0"/>
              <a:buNone/>
            </a:pPr>
            <a:r>
              <a:rPr lang="es" sz="2000" b="0" i="0" strike="noStrike" cap="none" spc="0" baseline="0">
                <a:solidFill>
                  <a:srgbClr val="000000"/>
                </a:solidFill>
                <a:effectLst/>
                <a:latin typeface="Helvetica Neue"/>
                <a:ea typeface="Helvetica Neue"/>
                <a:cs typeface="Helvetica Neue"/>
              </a:rPr>
              <a:t>Estafas de recaudación de impuestos y deudas</a:t>
            </a:r>
          </a:p>
        </p:txBody>
      </p:sp>
      <p:pic>
        <p:nvPicPr>
          <p:cNvPr id="11" name="Picture 10" descr="teléfono del que sale un signo de exclamación" title="ícono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029200" y="3962400"/>
            <a:ext cx="1484368" cy="13135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3" name="Content Placeholder 2"/>
          <p:cNvSpPr txBox="1"/>
          <p:nvPr/>
        </p:nvSpPr>
        <p:spPr bwMode="auto">
          <a:xfrm>
            <a:off x="6564312" y="3476625"/>
            <a:ext cx="2316163" cy="1763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20000"/>
              </a:spcBef>
              <a:spcAft>
                <a:spcPts val="1200"/>
              </a:spcAft>
              <a:buFont typeface="Arial" pitchFamily="34" charset="0"/>
              <a:buNone/>
            </a:pPr>
            <a:r>
              <a:rPr lang="es" sz="2000" b="0" i="0" strike="noStrike" cap="none" spc="0" baseline="0" dirty="0">
                <a:solidFill>
                  <a:srgbClr val="000000"/>
                </a:solidFill>
                <a:effectLst/>
                <a:latin typeface="Helvetica Neue"/>
                <a:ea typeface="Helvetica Neue"/>
                <a:cs typeface="Helvetica Neue"/>
              </a:rPr>
              <a:t>Estafas de vendedores telefónicos, ofertas por correo o vendedores</a:t>
            </a:r>
          </a:p>
        </p:txBody>
      </p:sp>
    </p:spTree>
  </p:cSld>
  <p:clrMapOvr>
    <a:masterClrMapping/>
  </p:clrMapOvr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Title 1"/>
          <p:cNvSpPr>
            <a:spLocks noGrp="1"/>
          </p:cNvSpPr>
          <p:nvPr>
            <p:ph type="title"/>
          </p:nvPr>
        </p:nvSpPr>
        <p:spPr>
          <a:xfrm>
            <a:off x="685800" y="381000"/>
            <a:ext cx="8458200" cy="609600"/>
          </a:xfrm>
        </p:spPr>
        <p:txBody>
          <a:bodyPr/>
          <a:lstStyle/>
          <a:p>
            <a:pPr>
              <a:spcAft>
                <a:spcPct val="0"/>
              </a:spcAft>
            </a:pPr>
            <a:r>
              <a:rPr lang="en-US" altLang="en-US" dirty="0">
                <a:latin typeface="Helvetica Neue" pitchFamily="-84" charset="0"/>
                <a:ea typeface="Helvetica Neue" pitchFamily="-84" charset="0"/>
                <a:cs typeface="Helvetica Neue" pitchFamily="-84" charset="0"/>
              </a:rPr>
              <a:t>ESTAFAS DIRIGIDAS A LOS VETERANOS </a:t>
            </a:r>
          </a:p>
        </p:txBody>
      </p:sp>
      <p:pic>
        <p:nvPicPr>
          <p:cNvPr id="2" name="Picture 1" descr="signo de exclamación sobre placas de identificación militar" title="ícono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0640"/>
          <a:stretch/>
        </p:blipFill>
        <p:spPr>
          <a:xfrm>
            <a:off x="685800" y="1524000"/>
            <a:ext cx="1905000" cy="1914071"/>
          </a:xfrm>
          <a:prstGeom prst="rect">
            <a:avLst/>
          </a:prstGeom>
        </p:spPr>
      </p:pic>
      <p:sp>
        <p:nvSpPr>
          <p:cNvPr id="98307" name="Content Placeholder 2"/>
          <p:cNvSpPr>
            <a:spLocks noGrp="1"/>
          </p:cNvSpPr>
          <p:nvPr>
            <p:ph idx="1"/>
          </p:nvPr>
        </p:nvSpPr>
        <p:spPr>
          <a:xfrm>
            <a:off x="2971800" y="1523999"/>
            <a:ext cx="5715000" cy="3832225"/>
          </a:xfrm>
        </p:spPr>
        <p:txBody>
          <a:bodyPr/>
          <a:lstStyle/>
          <a:p>
            <a:pPr marL="0" indent="0">
              <a:buFont typeface="Arial" pitchFamily="34" charset="0"/>
              <a:buNone/>
              <a:defRPr/>
            </a:pPr>
            <a:r>
              <a:rPr lang="es-ES" altLang="en-US" b="1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Personas que pueden estafar a veteranos o cónyuges </a:t>
            </a:r>
            <a:r>
              <a:rPr lang="en-US" b="1" dirty="0" err="1"/>
              <a:t>sobrevivientes</a:t>
            </a:r>
            <a:r>
              <a:rPr lang="es-ES" altLang="en-US" b="1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: </a:t>
            </a:r>
            <a:endParaRPr lang="en-US" altLang="en-US" b="1" dirty="0">
              <a:latin typeface="Helvetica Neue" pitchFamily="-84" charset="0"/>
              <a:ea typeface="Geneva" pitchFamily="-84" charset="0"/>
              <a:cs typeface="Geneva" pitchFamily="-84" charset="0"/>
            </a:endParaRPr>
          </a:p>
          <a:p>
            <a:pPr>
              <a:defRPr/>
            </a:pPr>
            <a:r>
              <a:rPr lang="es-ES" altLang="en-US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Estafa al presentar los beneficios de la pensión.</a:t>
            </a:r>
          </a:p>
          <a:p>
            <a:pPr>
              <a:defRPr/>
            </a:pPr>
            <a:r>
              <a:rPr lang="es-ES" altLang="en-US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Pago total de beneficios futuros.</a:t>
            </a:r>
          </a:p>
        </p:txBody>
      </p:sp>
      <p:cxnSp>
        <p:nvCxnSpPr>
          <p:cNvPr id="5" name="Straight Connector 4" descr="Línea decorativa" title="Línea decorativa"/>
          <p:cNvCxnSpPr/>
          <p:nvPr/>
        </p:nvCxnSpPr>
        <p:spPr>
          <a:xfrm>
            <a:off x="1295400" y="4724400"/>
            <a:ext cx="0" cy="1219200"/>
          </a:xfrm>
          <a:prstGeom prst="line">
            <a:avLst/>
          </a:prstGeom>
          <a:ln w="127000">
            <a:solidFill>
              <a:srgbClr val="EF712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Rounded Rectangle 3"/>
          <p:cNvSpPr/>
          <p:nvPr/>
        </p:nvSpPr>
        <p:spPr>
          <a:xfrm>
            <a:off x="1447800" y="4724400"/>
            <a:ext cx="7467600" cy="1219200"/>
          </a:xfrm>
          <a:prstGeom prst="roundRect">
            <a:avLst/>
          </a:prstGeom>
          <a:noFill/>
          <a:ln w="38100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s-ES" sz="2400" b="1" dirty="0">
                <a:solidFill>
                  <a:schemeClr val="tx1"/>
                </a:solidFill>
                <a:latin typeface="Helvetica Neue"/>
              </a:rPr>
              <a:t>Para más información de beneficios de la VA, visite </a:t>
            </a:r>
            <a:r>
              <a:rPr lang="es-ES" sz="2400" b="1" u="sng" dirty="0">
                <a:solidFill>
                  <a:srgbClr val="0070C0"/>
                </a:solidFill>
                <a:latin typeface="Helvetica Neue"/>
                <a:hlinkClick r:id="rId4" action="ppaction://hlinkfile" tooltip="Enlace a la página web del departamento de veteranos"/>
              </a:rPr>
              <a:t>va.gov</a:t>
            </a:r>
            <a:r>
              <a:rPr lang="es-ES" sz="2400" b="1" dirty="0">
                <a:solidFill>
                  <a:schemeClr val="tx1"/>
                </a:solidFill>
                <a:latin typeface="Helvetica Neue"/>
              </a:rPr>
              <a:t> o llame al 1-800-827-1000. </a:t>
            </a:r>
            <a:endParaRPr lang="en-US" sz="2400" b="1" dirty="0">
              <a:solidFill>
                <a:schemeClr val="tx1"/>
              </a:solidFill>
              <a:latin typeface="Helvetica Neue"/>
            </a:endParaRPr>
          </a:p>
        </p:txBody>
      </p:sp>
    </p:spTree>
  </p:cSld>
  <p:clrMapOvr>
    <a:masterClrMapping/>
  </p:clrMapOvr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Title 1"/>
          <p:cNvSpPr>
            <a:spLocks noGrp="1"/>
          </p:cNvSpPr>
          <p:nvPr>
            <p:ph type="title"/>
          </p:nvPr>
        </p:nvSpPr>
        <p:spPr>
          <a:xfrm>
            <a:off x="685800" y="381000"/>
            <a:ext cx="8001000" cy="609600"/>
          </a:xfrm>
        </p:spPr>
        <p:txBody>
          <a:bodyPr/>
          <a:lstStyle/>
          <a:p>
            <a:pPr>
              <a:spcAft>
                <a:spcPct val="0"/>
              </a:spcAft>
            </a:pPr>
            <a:r>
              <a:rPr lang="es-ES" altLang="en-US" dirty="0">
                <a:latin typeface="Helvetica Neue" pitchFamily="-84" charset="0"/>
                <a:ea typeface="Helvetica Neue" pitchFamily="-84" charset="0"/>
                <a:cs typeface="Helvetica Neue" pitchFamily="-84" charset="0"/>
              </a:rPr>
              <a:t>EVITE ESTAFAS AL SOLICITAR SU PENSIÓN DE VETERANOS </a:t>
            </a:r>
            <a:endParaRPr lang="en-US" altLang="en-US" dirty="0">
              <a:latin typeface="Helvetica Neue" pitchFamily="-84" charset="0"/>
              <a:ea typeface="Helvetica Neue" pitchFamily="-84" charset="0"/>
              <a:cs typeface="Helvetica Neue" pitchFamily="-84" charset="0"/>
            </a:endParaRPr>
          </a:p>
        </p:txBody>
      </p:sp>
      <p:sp>
        <p:nvSpPr>
          <p:cNvPr id="99331" name="Content Placeholder 2"/>
          <p:cNvSpPr>
            <a:spLocks noGrp="1"/>
          </p:cNvSpPr>
          <p:nvPr>
            <p:ph idx="1"/>
          </p:nvPr>
        </p:nvSpPr>
        <p:spPr>
          <a:xfrm>
            <a:off x="685800" y="1447800"/>
            <a:ext cx="8001000" cy="4495800"/>
          </a:xfrm>
        </p:spPr>
        <p:txBody>
          <a:bodyPr/>
          <a:lstStyle/>
          <a:p>
            <a:r>
              <a:rPr lang="es-ES" altLang="en-US" sz="2000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Tenga en cuenta una persona generalmente tiene que estar acreditada por la Administración de Veteranos (VA) para ayudarle a presentar un reclamo. Para encontrar un abogado, visite </a:t>
            </a:r>
            <a:r>
              <a:rPr lang="es-ES" altLang="en-US" sz="2000" dirty="0" smtClean="0">
                <a:latin typeface="Helvetica Neue" pitchFamily="-84" charset="0"/>
                <a:ea typeface="Geneva" pitchFamily="-84" charset="0"/>
                <a:cs typeface="Geneva" pitchFamily="-84" charset="0"/>
                <a:hlinkClick r:id="rId2" action="ppaction://hlinkfile"/>
              </a:rPr>
              <a:t>va.gov/</a:t>
            </a:r>
            <a:r>
              <a:rPr lang="es-ES" altLang="en-US" sz="2000" dirty="0" err="1" smtClean="0">
                <a:latin typeface="Helvetica Neue" pitchFamily="-84" charset="0"/>
                <a:ea typeface="Geneva" pitchFamily="-84" charset="0"/>
                <a:cs typeface="Geneva" pitchFamily="-84" charset="0"/>
                <a:hlinkClick r:id="rId2" action="ppaction://hlinkfile"/>
              </a:rPr>
              <a:t>ogc</a:t>
            </a:r>
            <a:r>
              <a:rPr lang="es-ES" altLang="en-US" sz="2000" dirty="0" smtClean="0">
                <a:latin typeface="Helvetica Neue" pitchFamily="-84" charset="0"/>
                <a:ea typeface="Geneva" pitchFamily="-84" charset="0"/>
                <a:cs typeface="Geneva" pitchFamily="-84" charset="0"/>
                <a:hlinkClick r:id="rId2" action="ppaction://hlinkfile"/>
              </a:rPr>
              <a:t>/apps/</a:t>
            </a:r>
            <a:r>
              <a:rPr lang="es-ES" altLang="en-US" sz="2000" dirty="0" err="1" smtClean="0">
                <a:latin typeface="Helvetica Neue" pitchFamily="-84" charset="0"/>
                <a:ea typeface="Geneva" pitchFamily="-84" charset="0"/>
                <a:cs typeface="Geneva" pitchFamily="-84" charset="0"/>
                <a:hlinkClick r:id="rId2" action="ppaction://hlinkfile"/>
              </a:rPr>
              <a:t>accreditation</a:t>
            </a:r>
            <a:r>
              <a:rPr lang="es-ES" altLang="en-US" sz="2000" dirty="0" smtClean="0">
                <a:latin typeface="Helvetica Neue" pitchFamily="-84" charset="0"/>
                <a:ea typeface="Geneva" pitchFamily="-84" charset="0"/>
                <a:cs typeface="Geneva" pitchFamily="-84" charset="0"/>
                <a:hlinkClick r:id="rId2" action="ppaction://hlinkfile"/>
              </a:rPr>
              <a:t>/index.asp</a:t>
            </a:r>
            <a:r>
              <a:rPr lang="es-ES" altLang="en-US" sz="2000" dirty="0" smtClean="0">
                <a:latin typeface="Helvetica Neue" pitchFamily="-84" charset="0"/>
                <a:ea typeface="Geneva" pitchFamily="-84" charset="0"/>
                <a:cs typeface="Geneva" pitchFamily="-84" charset="0"/>
              </a:rPr>
              <a:t> *</a:t>
            </a:r>
            <a:endParaRPr lang="es-ES" altLang="en-US" sz="2000" dirty="0">
              <a:latin typeface="Helvetica Neue" pitchFamily="-84" charset="0"/>
              <a:ea typeface="Geneva" pitchFamily="-84" charset="0"/>
              <a:cs typeface="Geneva" pitchFamily="-84" charset="0"/>
            </a:endParaRPr>
          </a:p>
          <a:p>
            <a:r>
              <a:rPr lang="es-ES" altLang="en-US" sz="2000" dirty="0" smtClean="0">
                <a:latin typeface="Helvetica Neue" pitchFamily="-84" charset="0"/>
                <a:ea typeface="Geneva" pitchFamily="-84" charset="0"/>
                <a:cs typeface="Geneva" pitchFamily="-84" charset="0"/>
              </a:rPr>
              <a:t>Nunca </a:t>
            </a:r>
            <a:r>
              <a:rPr lang="es-ES" altLang="en-US" sz="2000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le pague a alguien un honorario por preparar y presentar su reclamo.</a:t>
            </a:r>
          </a:p>
          <a:p>
            <a:r>
              <a:rPr lang="es-ES" altLang="en-US" sz="2000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Evite los abogados o agentes de reclamaciones que tratan de venderle productos financieros.</a:t>
            </a:r>
          </a:p>
          <a:p>
            <a:r>
              <a:rPr lang="es-ES" altLang="en-US" sz="2000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Debe saber que cambiar sus activos a ciertos tipos de inversiones, para poder cumplir los requisitos de elegibilidad para los beneficios de pensión de la VA, podrían hacer que usted no sea elegible para </a:t>
            </a:r>
            <a:r>
              <a:rPr lang="es-ES" altLang="en-US" sz="2000" dirty="0" err="1">
                <a:latin typeface="Helvetica Neue" pitchFamily="-84" charset="0"/>
                <a:ea typeface="Geneva" pitchFamily="-84" charset="0"/>
                <a:cs typeface="Geneva" pitchFamily="-84" charset="0"/>
              </a:rPr>
              <a:t>Medicaid</a:t>
            </a:r>
            <a:r>
              <a:rPr lang="es-ES" altLang="en-US" sz="2000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 por un periodo de tiempo</a:t>
            </a:r>
            <a:r>
              <a:rPr lang="es-ES" altLang="en-US" sz="2000" dirty="0" smtClean="0">
                <a:latin typeface="Helvetica Neue" pitchFamily="-84" charset="0"/>
                <a:ea typeface="Geneva" pitchFamily="-84" charset="0"/>
                <a:cs typeface="Geneva" pitchFamily="-84" charset="0"/>
              </a:rPr>
              <a:t>.</a:t>
            </a:r>
          </a:p>
          <a:p>
            <a:pPr marL="0" indent="0">
              <a:buNone/>
            </a:pPr>
            <a:r>
              <a:rPr lang="es-ES" altLang="en-US" sz="1800" dirty="0" smtClean="0">
                <a:latin typeface="Helvetica Neue" pitchFamily="-84" charset="0"/>
                <a:ea typeface="Geneva" pitchFamily="-84" charset="0"/>
                <a:cs typeface="Geneva" pitchFamily="-84" charset="0"/>
              </a:rPr>
              <a:t>* Página web en inglés</a:t>
            </a:r>
            <a:endParaRPr lang="es-ES" altLang="en-US" sz="1800" dirty="0">
              <a:latin typeface="Helvetica Neue" pitchFamily="-84" charset="0"/>
              <a:ea typeface="Geneva" pitchFamily="-84" charset="0"/>
              <a:cs typeface="Geneva" pitchFamily="-84" charset="0"/>
            </a:endParaRPr>
          </a:p>
        </p:txBody>
      </p:sp>
    </p:spTree>
  </p:cSld>
  <p:clrMapOvr>
    <a:masterClrMapping/>
  </p:clrMapOvr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Title 1"/>
          <p:cNvSpPr>
            <a:spLocks noGrp="1"/>
          </p:cNvSpPr>
          <p:nvPr>
            <p:ph type="title"/>
          </p:nvPr>
        </p:nvSpPr>
        <p:spPr>
          <a:xfrm>
            <a:off x="679206" y="381000"/>
            <a:ext cx="8388594" cy="609600"/>
          </a:xfrm>
        </p:spPr>
        <p:txBody>
          <a:bodyPr/>
          <a:lstStyle/>
          <a:p>
            <a:pPr>
              <a:spcAft>
                <a:spcPct val="0"/>
              </a:spcAft>
            </a:pPr>
            <a:r>
              <a:rPr lang="es-ES" altLang="en-US" dirty="0">
                <a:latin typeface="Helvetica Neue" pitchFamily="-84" charset="0"/>
                <a:ea typeface="Helvetica Neue" pitchFamily="-84" charset="0"/>
                <a:cs typeface="Helvetica Neue" pitchFamily="-84" charset="0"/>
              </a:rPr>
              <a:t>EVITE LA ESTAFA DEL ANTICIPO DE LA PENSIÓN </a:t>
            </a:r>
            <a:endParaRPr lang="en-US" altLang="en-US" dirty="0">
              <a:latin typeface="Helvetica Neue" pitchFamily="-84" charset="0"/>
              <a:ea typeface="Helvetica Neue" pitchFamily="-84" charset="0"/>
              <a:cs typeface="Helvetica Neue" pitchFamily="-84" charset="0"/>
            </a:endParaRPr>
          </a:p>
        </p:txBody>
      </p:sp>
      <p:sp>
        <p:nvSpPr>
          <p:cNvPr id="100355" name="Content Placeholder 2"/>
          <p:cNvSpPr>
            <a:spLocks noGrp="1"/>
          </p:cNvSpPr>
          <p:nvPr>
            <p:ph idx="1"/>
          </p:nvPr>
        </p:nvSpPr>
        <p:spPr>
          <a:xfrm>
            <a:off x="685800" y="1524000"/>
            <a:ext cx="8153400" cy="3733800"/>
          </a:xfrm>
        </p:spPr>
        <p:txBody>
          <a:bodyPr/>
          <a:lstStyle/>
          <a:p>
            <a:pPr>
              <a:spcAft>
                <a:spcPts val="3000"/>
              </a:spcAft>
            </a:pPr>
            <a:r>
              <a:rPr lang="es-ES" altLang="en-US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Tiene que saber que los arreglos </a:t>
            </a:r>
            <a:r>
              <a:rPr lang="en-US" dirty="0"/>
              <a:t>del </a:t>
            </a:r>
            <a:r>
              <a:rPr lang="en-US" dirty="0" err="1"/>
              <a:t>pago</a:t>
            </a:r>
            <a:r>
              <a:rPr lang="en-US" dirty="0"/>
              <a:t> </a:t>
            </a:r>
            <a:r>
              <a:rPr lang="en-US" dirty="0" err="1"/>
              <a:t>anticipado</a:t>
            </a:r>
            <a:r>
              <a:rPr lang="en-US" dirty="0"/>
              <a:t> </a:t>
            </a:r>
            <a:r>
              <a:rPr lang="es-ES" altLang="en-US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de la pensión son préstamos muy costosos.</a:t>
            </a:r>
          </a:p>
          <a:p>
            <a:pPr>
              <a:spcAft>
                <a:spcPts val="3000"/>
              </a:spcAft>
            </a:pPr>
            <a:r>
              <a:rPr lang="es-ES" altLang="en-US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No acepte arreglos que le permitan al acreedor acceder a la cuenta en donde usted recibe sus beneficios.</a:t>
            </a:r>
          </a:p>
          <a:p>
            <a:pPr>
              <a:spcAft>
                <a:spcPts val="3000"/>
              </a:spcAft>
            </a:pPr>
            <a:r>
              <a:rPr lang="es-ES" altLang="en-US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Recuerde que sus beneficios militares no pueden ser embargados por un prestamista.</a:t>
            </a:r>
          </a:p>
          <a:p>
            <a:pPr>
              <a:spcAft>
                <a:spcPts val="3000"/>
              </a:spcAft>
            </a:pPr>
            <a:r>
              <a:rPr lang="es-ES" altLang="en-US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Si se encuentra en una emergencia financiera, busque la ayuda de un asesor financiero de buena reputación.</a:t>
            </a:r>
          </a:p>
        </p:txBody>
      </p:sp>
    </p:spTree>
  </p:cSld>
  <p:clrMapOvr>
    <a:masterClrMapping/>
  </p:clrMapOvr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Title 1"/>
          <p:cNvSpPr>
            <a:spLocks noGrp="1"/>
          </p:cNvSpPr>
          <p:nvPr>
            <p:ph type="title"/>
          </p:nvPr>
        </p:nvSpPr>
        <p:spPr>
          <a:xfrm>
            <a:off x="685800" y="381000"/>
            <a:ext cx="8229600" cy="609600"/>
          </a:xfrm>
        </p:spPr>
        <p:txBody>
          <a:bodyPr/>
          <a:lstStyle/>
          <a:p>
            <a:pPr>
              <a:spcAft>
                <a:spcPct val="0"/>
              </a:spcAft>
            </a:pPr>
            <a:r>
              <a:rPr lang="en-US" altLang="en-US" dirty="0">
                <a:latin typeface="Helvetica Neue" pitchFamily="-84" charset="0"/>
                <a:ea typeface="Helvetica Neue" pitchFamily="-84" charset="0"/>
                <a:cs typeface="Helvetica Neue" pitchFamily="-84" charset="0"/>
              </a:rPr>
              <a:t>PROTEJA SU PENSIÓN </a:t>
            </a:r>
          </a:p>
        </p:txBody>
      </p:sp>
      <p:pic>
        <p:nvPicPr>
          <p:cNvPr id="6" name="Picture 5" descr="la balanza de la justicia mostrando billete de un dólar más pesado que un signo de porcentaje" title="ícono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" y="1143000"/>
            <a:ext cx="2590800" cy="3164394"/>
          </a:xfrm>
          <a:prstGeom prst="rect">
            <a:avLst/>
          </a:prstGeom>
        </p:spPr>
      </p:pic>
      <p:sp>
        <p:nvSpPr>
          <p:cNvPr id="101383" name="Content Placeholder 2"/>
          <p:cNvSpPr txBox="1">
            <a:spLocks/>
          </p:cNvSpPr>
          <p:nvPr/>
        </p:nvSpPr>
        <p:spPr bwMode="auto">
          <a:xfrm>
            <a:off x="914400" y="4170362"/>
            <a:ext cx="2209800" cy="182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>
              <a:spcBef>
                <a:spcPct val="20000"/>
              </a:spcBef>
              <a:spcAft>
                <a:spcPts val="600"/>
              </a:spcAft>
              <a:buFont typeface="Arial" pitchFamily="34" charset="0"/>
              <a:buNone/>
            </a:pPr>
            <a:r>
              <a:rPr lang="en-US" altLang="en-US" sz="2200" b="1" dirty="0">
                <a:latin typeface="Helvetica Neue" pitchFamily="-84" charset="0"/>
              </a:rPr>
              <a:t>Evite </a:t>
            </a:r>
            <a:r>
              <a:rPr lang="en-US" altLang="en-US" sz="2200" b="1" dirty="0" err="1">
                <a:latin typeface="Helvetica Neue" pitchFamily="-84" charset="0"/>
              </a:rPr>
              <a:t>préstamos</a:t>
            </a:r>
            <a:r>
              <a:rPr lang="en-US" altLang="en-US" sz="2200" b="1" dirty="0">
                <a:latin typeface="Helvetica Neue" pitchFamily="-84" charset="0"/>
              </a:rPr>
              <a:t> con altos cargos e </a:t>
            </a:r>
            <a:r>
              <a:rPr lang="en-US" altLang="en-US" sz="2200" b="1" dirty="0" err="1">
                <a:latin typeface="Helvetica Neue" pitchFamily="-84" charset="0"/>
              </a:rPr>
              <a:t>intereses</a:t>
            </a:r>
            <a:r>
              <a:rPr lang="en-US" altLang="en-US" sz="2200" b="1" dirty="0">
                <a:latin typeface="Helvetica Neue" pitchFamily="-84" charset="0"/>
              </a:rPr>
              <a:t>. </a:t>
            </a:r>
          </a:p>
        </p:txBody>
      </p:sp>
      <p:pic>
        <p:nvPicPr>
          <p:cNvPr id="3" name="Picture 2" descr="círculo con una linea diagonal sobre una hoja de papel con bolígrafo" title="ícono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97200" y="1066800"/>
            <a:ext cx="2717800" cy="2870366"/>
          </a:xfrm>
          <a:prstGeom prst="rect">
            <a:avLst/>
          </a:prstGeom>
        </p:spPr>
      </p:pic>
      <p:sp>
        <p:nvSpPr>
          <p:cNvPr id="101379" name="Content Placeholder 2"/>
          <p:cNvSpPr>
            <a:spLocks noGrp="1"/>
          </p:cNvSpPr>
          <p:nvPr>
            <p:ph idx="1"/>
          </p:nvPr>
        </p:nvSpPr>
        <p:spPr>
          <a:xfrm>
            <a:off x="3276600" y="4170362"/>
            <a:ext cx="2590800" cy="1350963"/>
          </a:xfrm>
        </p:spPr>
        <p:txBody>
          <a:bodyPr/>
          <a:lstStyle/>
          <a:p>
            <a:pPr marL="0" indent="0">
              <a:buFont typeface="Arial" pitchFamily="34" charset="0"/>
              <a:buNone/>
            </a:pPr>
            <a:r>
              <a:rPr lang="es-ES" altLang="en-US" b="1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No firme nada que le haga ceder el control de sus beneficios. </a:t>
            </a:r>
            <a:endParaRPr lang="en-US" altLang="en-US" sz="2200" b="1" dirty="0">
              <a:latin typeface="Helvetica Neue" pitchFamily="-84" charset="0"/>
              <a:ea typeface="Geneva" pitchFamily="-84" charset="0"/>
              <a:cs typeface="Geneva" pitchFamily="-84" charset="0"/>
            </a:endParaRPr>
          </a:p>
        </p:txBody>
      </p:sp>
      <p:pic>
        <p:nvPicPr>
          <p:cNvPr id="7" name="Picture 6" descr="círculo con una linea diagonal sobre una sobrilla con un corazón" title="ícono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36939" y="1041566"/>
            <a:ext cx="2926061" cy="2895600"/>
          </a:xfrm>
          <a:prstGeom prst="rect">
            <a:avLst/>
          </a:prstGeom>
        </p:spPr>
      </p:pic>
      <p:sp>
        <p:nvSpPr>
          <p:cNvPr id="101384" name="Content Placeholder 2"/>
          <p:cNvSpPr txBox="1">
            <a:spLocks/>
          </p:cNvSpPr>
          <p:nvPr/>
        </p:nvSpPr>
        <p:spPr bwMode="auto">
          <a:xfrm>
            <a:off x="6248400" y="4170362"/>
            <a:ext cx="2514600" cy="184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>
              <a:spcBef>
                <a:spcPct val="20000"/>
              </a:spcBef>
              <a:spcAft>
                <a:spcPts val="600"/>
              </a:spcAft>
              <a:buFont typeface="Arial" pitchFamily="34" charset="0"/>
              <a:buNone/>
            </a:pPr>
            <a:r>
              <a:rPr lang="en-US" altLang="en-US" sz="2000" b="1" dirty="0">
                <a:latin typeface="Helvetica Neue" pitchFamily="-84" charset="0"/>
              </a:rPr>
              <a:t>No </a:t>
            </a:r>
            <a:r>
              <a:rPr lang="en-US" sz="2000" b="1" dirty="0" err="1"/>
              <a:t>obtenga</a:t>
            </a:r>
            <a:r>
              <a:rPr lang="en-US" sz="2000" b="1" dirty="0"/>
              <a:t> </a:t>
            </a:r>
            <a:r>
              <a:rPr lang="en-US" altLang="en-US" sz="2000" b="1" dirty="0">
                <a:latin typeface="Helvetica Neue" pitchFamily="-84" charset="0"/>
              </a:rPr>
              <a:t>un </a:t>
            </a:r>
            <a:r>
              <a:rPr lang="en-US" altLang="en-US" sz="2000" b="1" dirty="0" err="1">
                <a:latin typeface="Helvetica Neue" pitchFamily="-84" charset="0"/>
              </a:rPr>
              <a:t>seguro</a:t>
            </a:r>
            <a:r>
              <a:rPr lang="en-US" altLang="en-US" sz="2000" b="1" dirty="0">
                <a:latin typeface="Helvetica Neue" pitchFamily="-84" charset="0"/>
              </a:rPr>
              <a:t> de </a:t>
            </a:r>
            <a:r>
              <a:rPr lang="en-US" altLang="en-US" sz="2000" b="1" dirty="0" err="1">
                <a:latin typeface="Helvetica Neue" pitchFamily="-84" charset="0"/>
              </a:rPr>
              <a:t>vida</a:t>
            </a:r>
            <a:r>
              <a:rPr lang="en-US" altLang="en-US" sz="2000" b="1" dirty="0">
                <a:latin typeface="Helvetica Neue" pitchFamily="-84" charset="0"/>
              </a:rPr>
              <a:t> que no </a:t>
            </a:r>
            <a:r>
              <a:rPr lang="en-US" altLang="en-US" sz="2000" b="1" dirty="0" err="1">
                <a:latin typeface="Helvetica Neue" pitchFamily="-84" charset="0"/>
              </a:rPr>
              <a:t>quiere</a:t>
            </a:r>
            <a:r>
              <a:rPr lang="en-US" altLang="en-US" sz="2000" b="1" dirty="0">
                <a:latin typeface="Helvetica Neue" pitchFamily="-84" charset="0"/>
              </a:rPr>
              <a:t> o no </a:t>
            </a:r>
            <a:r>
              <a:rPr lang="en-US" altLang="en-US" sz="2000" b="1" dirty="0" err="1">
                <a:latin typeface="Helvetica Neue" pitchFamily="-84" charset="0"/>
              </a:rPr>
              <a:t>necesita</a:t>
            </a:r>
            <a:r>
              <a:rPr lang="en-US" altLang="en-US" sz="2000" b="1" dirty="0">
                <a:latin typeface="Helvetica Neue" pitchFamily="-84" charset="0"/>
              </a:rPr>
              <a:t>. </a:t>
            </a:r>
          </a:p>
        </p:txBody>
      </p:sp>
    </p:spTree>
  </p:cSld>
  <p:clrMapOvr>
    <a:masterClrMapping/>
  </p:clrMapOvr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Title 1"/>
          <p:cNvSpPr>
            <a:spLocks noGrp="1"/>
          </p:cNvSpPr>
          <p:nvPr>
            <p:ph type="title"/>
          </p:nvPr>
        </p:nvSpPr>
        <p:spPr>
          <a:xfrm>
            <a:off x="685800" y="381000"/>
            <a:ext cx="8001000" cy="609600"/>
          </a:xfrm>
        </p:spPr>
        <p:txBody>
          <a:bodyPr/>
          <a:lstStyle/>
          <a:p>
            <a:pPr eaLnBrk="1" hangingPunct="1">
              <a:spcAft>
                <a:spcPct val="0"/>
              </a:spcAft>
            </a:pPr>
            <a:r>
              <a:rPr lang="en-US" altLang="en-US" dirty="0">
                <a:latin typeface="Helvetica Neue" pitchFamily="-84" charset="0"/>
                <a:ea typeface="Helvetica Neue" pitchFamily="-84" charset="0"/>
                <a:cs typeface="Helvetica Neue" pitchFamily="-84" charset="0"/>
              </a:rPr>
              <a:t>CONCLUSIÓN </a:t>
            </a:r>
          </a:p>
        </p:txBody>
      </p:sp>
      <p:pic>
        <p:nvPicPr>
          <p:cNvPr id="2" name="Picture 1" descr="Marca de verificación" title="ícono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762000"/>
            <a:ext cx="1981200" cy="2046863"/>
          </a:xfrm>
          <a:prstGeom prst="rect">
            <a:avLst/>
          </a:prstGeom>
        </p:spPr>
      </p:pic>
      <p:sp>
        <p:nvSpPr>
          <p:cNvPr id="102403" name="Content Placeholder 2"/>
          <p:cNvSpPr>
            <a:spLocks noGrp="1"/>
          </p:cNvSpPr>
          <p:nvPr>
            <p:ph idx="1"/>
          </p:nvPr>
        </p:nvSpPr>
        <p:spPr>
          <a:xfrm>
            <a:off x="2286000" y="1447800"/>
            <a:ext cx="6248400" cy="4267200"/>
          </a:xfrm>
        </p:spPr>
        <p:txBody>
          <a:bodyPr/>
          <a:lstStyle/>
          <a:p>
            <a:pPr eaLnBrk="1" hangingPunct="1">
              <a:spcAft>
                <a:spcPts val="600"/>
              </a:spcAft>
              <a:buFont typeface="Arial" pitchFamily="34" charset="0"/>
              <a:buNone/>
            </a:pPr>
            <a:r>
              <a:rPr lang="en-US" altLang="en-US" sz="2400" b="1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Ha </a:t>
            </a:r>
            <a:r>
              <a:rPr lang="en-US" altLang="en-US" sz="2400" b="1" dirty="0" err="1">
                <a:latin typeface="Helvetica Neue" pitchFamily="-84" charset="0"/>
                <a:ea typeface="Geneva" pitchFamily="-84" charset="0"/>
                <a:cs typeface="Geneva" pitchFamily="-84" charset="0"/>
              </a:rPr>
              <a:t>aprendido</a:t>
            </a:r>
            <a:r>
              <a:rPr lang="en-US" altLang="en-US" sz="2400" b="1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 lo </a:t>
            </a:r>
            <a:r>
              <a:rPr lang="en-US" altLang="en-US" sz="2400" b="1" dirty="0" err="1">
                <a:latin typeface="Helvetica Neue" pitchFamily="-84" charset="0"/>
                <a:ea typeface="Geneva" pitchFamily="-84" charset="0"/>
                <a:cs typeface="Geneva" pitchFamily="-84" charset="0"/>
              </a:rPr>
              <a:t>siguiente</a:t>
            </a:r>
            <a:r>
              <a:rPr lang="en-US" altLang="en-US" sz="2400" b="1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: </a:t>
            </a:r>
          </a:p>
          <a:p>
            <a:pPr eaLnBrk="1" hangingPunct="1">
              <a:spcAft>
                <a:spcPts val="600"/>
              </a:spcAft>
            </a:pPr>
            <a:r>
              <a:rPr lang="es-ES" altLang="en-US" sz="2400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Tipos de explotación financiera.</a:t>
            </a:r>
          </a:p>
          <a:p>
            <a:pPr eaLnBrk="1" hangingPunct="1">
              <a:spcAft>
                <a:spcPts val="600"/>
              </a:spcAft>
            </a:pPr>
            <a:r>
              <a:rPr lang="es-ES" altLang="en-US" sz="2400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Consejos para reconocer estafas.</a:t>
            </a:r>
          </a:p>
          <a:p>
            <a:pPr eaLnBrk="1" hangingPunct="1">
              <a:spcAft>
                <a:spcPts val="600"/>
              </a:spcAft>
            </a:pPr>
            <a:r>
              <a:rPr lang="es-ES" altLang="en-US" sz="2400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Estrategias para evitar el robo de identidad y de identidad médica.</a:t>
            </a:r>
          </a:p>
          <a:p>
            <a:pPr eaLnBrk="1" hangingPunct="1">
              <a:spcAft>
                <a:spcPts val="600"/>
              </a:spcAft>
            </a:pPr>
            <a:r>
              <a:rPr lang="es-ES" altLang="en-US" sz="2400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Cómo prepararse financieramente para futuros problemas de salud y desastres.</a:t>
            </a:r>
          </a:p>
        </p:txBody>
      </p:sp>
    </p:spTree>
  </p:cSld>
  <p:clrMapOvr>
    <a:masterClrMapping/>
  </p:clrMapOvr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Title 1"/>
          <p:cNvSpPr>
            <a:spLocks noGrp="1"/>
          </p:cNvSpPr>
          <p:nvPr>
            <p:ph type="title"/>
          </p:nvPr>
        </p:nvSpPr>
        <p:spPr>
          <a:xfrm>
            <a:off x="685800" y="381000"/>
            <a:ext cx="8001000" cy="609600"/>
          </a:xfrm>
        </p:spPr>
        <p:txBody>
          <a:bodyPr/>
          <a:lstStyle/>
          <a:p>
            <a:pPr eaLnBrk="1" hangingPunct="1">
              <a:spcAft>
                <a:spcPct val="0"/>
              </a:spcAft>
            </a:pPr>
            <a:r>
              <a:rPr lang="en-US" altLang="en-US" dirty="0">
                <a:latin typeface="Helvetica Neue" pitchFamily="-84" charset="0"/>
                <a:ea typeface="Helvetica Neue" pitchFamily="-84" charset="0"/>
                <a:cs typeface="Helvetica Neue" pitchFamily="-84" charset="0"/>
              </a:rPr>
              <a:t>RESUMEN </a:t>
            </a:r>
          </a:p>
        </p:txBody>
      </p:sp>
      <p:pic>
        <p:nvPicPr>
          <p:cNvPr id="2" name="Picture 1" descr="burbuja de texto con un signo de interrogación dentro de ella" title="ícono"/>
          <p:cNvPicPr>
            <a:picLocks noChangeAspect="1"/>
          </p:cNvPicPr>
          <p:nvPr/>
        </p:nvPicPr>
        <p:blipFill>
          <a:blip r:embed="rId3" r:link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" y="1066800"/>
            <a:ext cx="1571454" cy="1809894"/>
          </a:xfrm>
          <a:prstGeom prst="rect">
            <a:avLst/>
          </a:prstGeom>
        </p:spPr>
      </p:pic>
      <p:sp>
        <p:nvSpPr>
          <p:cNvPr id="33795" name="Content Placeholder 2"/>
          <p:cNvSpPr>
            <a:spLocks noGrp="1"/>
          </p:cNvSpPr>
          <p:nvPr>
            <p:ph idx="1"/>
          </p:nvPr>
        </p:nvSpPr>
        <p:spPr>
          <a:xfrm>
            <a:off x="2590800" y="1752600"/>
            <a:ext cx="6248400" cy="4114800"/>
          </a:xfrm>
        </p:spPr>
        <p:txBody>
          <a:bodyPr/>
          <a:lstStyle/>
          <a:p>
            <a:pPr indent="-338138">
              <a:spcAft>
                <a:spcPts val="3600"/>
              </a:spcAft>
              <a:defRPr/>
            </a:pPr>
            <a:r>
              <a:rPr lang="es-ES" sz="2800" b="1" dirty="0"/>
              <a:t>¿Alguna pregunta?</a:t>
            </a:r>
          </a:p>
          <a:p>
            <a:pPr indent="-338138">
              <a:spcAft>
                <a:spcPts val="3600"/>
              </a:spcAft>
              <a:defRPr/>
            </a:pPr>
            <a:r>
              <a:rPr lang="es-ES" sz="2800" b="1" dirty="0"/>
              <a:t>¿Qué aprendieron?</a:t>
            </a:r>
          </a:p>
          <a:p>
            <a:pPr indent="-338138">
              <a:spcAft>
                <a:spcPts val="3600"/>
              </a:spcAft>
              <a:defRPr/>
            </a:pPr>
            <a:r>
              <a:rPr lang="es-ES" sz="2800" b="1" dirty="0"/>
              <a:t>¿Cómo calificarían la capacitación?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>
          <a:xfrm>
            <a:off x="685800" y="285750"/>
            <a:ext cx="7696200" cy="609600"/>
          </a:xfrm>
        </p:spPr>
        <p:txBody>
          <a:bodyPr/>
          <a:lstStyle/>
          <a:p>
            <a:pPr eaLnBrk="1" hangingPunct="1">
              <a:spcAft>
                <a:spcPct val="0"/>
              </a:spcAft>
            </a:pPr>
            <a:r>
              <a:rPr lang="es-ES" altLang="en-US" dirty="0">
                <a:latin typeface="Helvetica Neue" pitchFamily="-84" charset="0"/>
                <a:ea typeface="Helvetica Neue" pitchFamily="-84" charset="0"/>
                <a:cs typeface="Helvetica Neue" pitchFamily="-84" charset="0"/>
              </a:rPr>
              <a:t>EJEMPLOS DE EXPLOTACIÓN FINANCIERA (CONT.) </a:t>
            </a:r>
            <a:endParaRPr lang="en-US" altLang="en-US" dirty="0">
              <a:latin typeface="Helvetica Neue" pitchFamily="-84" charset="0"/>
              <a:ea typeface="Helvetica Neue" pitchFamily="-84" charset="0"/>
              <a:cs typeface="Helvetica Neue" pitchFamily="-84" charset="0"/>
            </a:endParaRPr>
          </a:p>
        </p:txBody>
      </p:sp>
      <p:pic>
        <p:nvPicPr>
          <p:cNvPr id="3" name="Picture 2" descr="teléfono inteligente con una burbuja de signo de interrogación y una burbuja de signo de dólar saliendo de él" title="ícono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8655" y="1676401"/>
            <a:ext cx="1262444" cy="1828800"/>
          </a:xfrm>
          <a:prstGeom prst="rect">
            <a:avLst/>
          </a:prstGeom>
        </p:spPr>
      </p:pic>
      <p:sp>
        <p:nvSpPr>
          <p:cNvPr id="2" name="Content Placeholder 2"/>
          <p:cNvSpPr txBox="1">
            <a:spLocks/>
          </p:cNvSpPr>
          <p:nvPr/>
        </p:nvSpPr>
        <p:spPr bwMode="auto">
          <a:xfrm>
            <a:off x="2438399" y="1644650"/>
            <a:ext cx="1992313" cy="163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20000"/>
              </a:spcBef>
              <a:spcAft>
                <a:spcPts val="1200"/>
              </a:spcAft>
              <a:buFont typeface="Arial" pitchFamily="34" charset="0"/>
              <a:buNone/>
            </a:pPr>
            <a:r>
              <a:rPr lang="pt-BR" altLang="en-US" sz="2000" dirty="0">
                <a:solidFill>
                  <a:srgbClr val="000000"/>
                </a:solidFill>
                <a:latin typeface="Helvetica Neue" pitchFamily="-84" charset="0"/>
              </a:rPr>
              <a:t>Estafas por computadora e internet. </a:t>
            </a:r>
            <a:endParaRPr lang="en-US" altLang="en-US" sz="2000" dirty="0">
              <a:solidFill>
                <a:srgbClr val="000000"/>
              </a:solidFill>
              <a:latin typeface="Helvetica Neue" pitchFamily="-84" charset="0"/>
            </a:endParaRPr>
          </a:p>
        </p:txBody>
      </p:sp>
      <p:pic>
        <p:nvPicPr>
          <p:cNvPr id="4" name="Picture 3" descr="Imagen de una cada volteada de lado con monedas saliendo de ella y cayendo en una mano" title="ícono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0600" y="3810000"/>
            <a:ext cx="1498600" cy="2173810"/>
          </a:xfrm>
          <a:prstGeom prst="rect">
            <a:avLst/>
          </a:prstGeom>
        </p:spPr>
      </p:pic>
      <p:sp>
        <p:nvSpPr>
          <p:cNvPr id="13321" name="Content Placeholder 2"/>
          <p:cNvSpPr txBox="1">
            <a:spLocks/>
          </p:cNvSpPr>
          <p:nvPr/>
        </p:nvSpPr>
        <p:spPr bwMode="auto">
          <a:xfrm>
            <a:off x="2456050" y="3962400"/>
            <a:ext cx="2039749" cy="163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20000"/>
              </a:spcBef>
              <a:spcAft>
                <a:spcPts val="1200"/>
              </a:spcAft>
              <a:buFont typeface="Arial" pitchFamily="34" charset="0"/>
              <a:buNone/>
            </a:pPr>
            <a:r>
              <a:rPr lang="es-ES" altLang="en-US" sz="2000" dirty="0">
                <a:solidFill>
                  <a:srgbClr val="000000"/>
                </a:solidFill>
                <a:latin typeface="Helvetica Neue" pitchFamily="-84" charset="0"/>
              </a:rPr>
              <a:t>Fraude de la hipoteca inversa. </a:t>
            </a:r>
            <a:endParaRPr lang="en-US" altLang="en-US" sz="2000" dirty="0">
              <a:solidFill>
                <a:srgbClr val="000000"/>
              </a:solidFill>
              <a:latin typeface="Helvetica Neue" pitchFamily="-84" charset="0"/>
            </a:endParaRPr>
          </a:p>
        </p:txBody>
      </p:sp>
      <p:pic>
        <p:nvPicPr>
          <p:cNvPr id="5" name="Picture 4" descr="&#10;Tarjeta de identificación con signo de exclamación sobre ella" title="ícono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14" b="38872"/>
          <a:stretch/>
        </p:blipFill>
        <p:spPr>
          <a:xfrm>
            <a:off x="5029200" y="1905000"/>
            <a:ext cx="1524000" cy="1363343"/>
          </a:xfrm>
          <a:prstGeom prst="rect">
            <a:avLst/>
          </a:prstGeom>
        </p:spPr>
      </p:pic>
      <p:sp>
        <p:nvSpPr>
          <p:cNvPr id="13320" name="Content Placeholder 2"/>
          <p:cNvSpPr txBox="1">
            <a:spLocks/>
          </p:cNvSpPr>
          <p:nvPr/>
        </p:nvSpPr>
        <p:spPr bwMode="auto">
          <a:xfrm>
            <a:off x="6565900" y="1676400"/>
            <a:ext cx="1905000" cy="1592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20000"/>
              </a:spcBef>
              <a:spcAft>
                <a:spcPts val="1200"/>
              </a:spcAft>
              <a:buFont typeface="Arial" pitchFamily="34" charset="0"/>
              <a:buNone/>
            </a:pPr>
            <a:r>
              <a:rPr lang="en-US" altLang="en-US" sz="2000" dirty="0" err="1">
                <a:solidFill>
                  <a:srgbClr val="000000"/>
                </a:solidFill>
                <a:latin typeface="Helvetica Neue" pitchFamily="-84" charset="0"/>
              </a:rPr>
              <a:t>Robo</a:t>
            </a:r>
            <a:r>
              <a:rPr lang="en-US" altLang="en-US" sz="2000" dirty="0">
                <a:solidFill>
                  <a:srgbClr val="000000"/>
                </a:solidFill>
                <a:latin typeface="Helvetica Neue" pitchFamily="-84" charset="0"/>
              </a:rPr>
              <a:t> de </a:t>
            </a:r>
            <a:r>
              <a:rPr lang="en-US" altLang="en-US" sz="2000" dirty="0" err="1">
                <a:solidFill>
                  <a:srgbClr val="000000"/>
                </a:solidFill>
                <a:latin typeface="Helvetica Neue" pitchFamily="-84" charset="0"/>
              </a:rPr>
              <a:t>identidad</a:t>
            </a:r>
            <a:r>
              <a:rPr lang="en-US" altLang="en-US" sz="2000" dirty="0">
                <a:solidFill>
                  <a:srgbClr val="000000"/>
                </a:solidFill>
                <a:latin typeface="Helvetica Neue" pitchFamily="-84" charset="0"/>
              </a:rPr>
              <a:t>. </a:t>
            </a:r>
          </a:p>
        </p:txBody>
      </p:sp>
      <p:pic>
        <p:nvPicPr>
          <p:cNvPr id="6" name="Picture 5" descr="Casa con un signo de exclamación delante de ella" title="ícono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9200" y="3581400"/>
            <a:ext cx="1527007" cy="2212051"/>
          </a:xfrm>
          <a:prstGeom prst="rect">
            <a:avLst/>
          </a:prstGeom>
        </p:spPr>
      </p:pic>
      <p:sp>
        <p:nvSpPr>
          <p:cNvPr id="13322" name="Content Placeholder 2"/>
          <p:cNvSpPr txBox="1">
            <a:spLocks/>
          </p:cNvSpPr>
          <p:nvPr/>
        </p:nvSpPr>
        <p:spPr bwMode="auto">
          <a:xfrm>
            <a:off x="6629400" y="3962400"/>
            <a:ext cx="2222500" cy="1590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20000"/>
              </a:spcBef>
              <a:spcAft>
                <a:spcPts val="1200"/>
              </a:spcAft>
              <a:buFont typeface="Arial" pitchFamily="34" charset="0"/>
              <a:buNone/>
            </a:pPr>
            <a:r>
              <a:rPr lang="es-ES" altLang="en-US" sz="2000" dirty="0">
                <a:solidFill>
                  <a:srgbClr val="000000"/>
                </a:solidFill>
                <a:latin typeface="Helvetica Neue" pitchFamily="-84" charset="0"/>
              </a:rPr>
              <a:t>Fraude de contratistas y estafa sobre las mejoras en el hogar. </a:t>
            </a:r>
            <a:endParaRPr lang="en-US" altLang="en-US" sz="2000" dirty="0">
              <a:solidFill>
                <a:srgbClr val="000000"/>
              </a:solidFill>
              <a:latin typeface="Helvetica Neue" pitchFamily="-84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0" name="Title 1"/>
          <p:cNvSpPr>
            <a:spLocks noGrp="1"/>
          </p:cNvSpPr>
          <p:nvPr>
            <p:ph type="title"/>
          </p:nvPr>
        </p:nvSpPr>
        <p:spPr>
          <a:xfrm>
            <a:off x="685800" y="287338"/>
            <a:ext cx="7696200" cy="609600"/>
          </a:xfrm>
        </p:spPr>
        <p:txBody>
          <a:bodyPr/>
          <a:lstStyle/>
          <a:p>
            <a:pPr eaLnBrk="1" hangingPunct="1">
              <a:spcAft>
                <a:spcPct val="0"/>
              </a:spcAft>
            </a:pPr>
            <a:r>
              <a:rPr lang="en-US" altLang="en-US" dirty="0">
                <a:latin typeface="Helvetica Neue" pitchFamily="-84" charset="0"/>
                <a:ea typeface="Helvetica Neue" pitchFamily="-84" charset="0"/>
                <a:cs typeface="Helvetica Neue" pitchFamily="-84" charset="0"/>
              </a:rPr>
              <a:t>¿QUIÉNES SON LOS ABUSADORES? </a:t>
            </a:r>
          </a:p>
        </p:txBody>
      </p:sp>
      <p:sp>
        <p:nvSpPr>
          <p:cNvPr id="14338" name="Content Placeholder 2"/>
          <p:cNvSpPr>
            <a:spLocks noGrp="1"/>
          </p:cNvSpPr>
          <p:nvPr>
            <p:ph idx="1"/>
          </p:nvPr>
        </p:nvSpPr>
        <p:spPr>
          <a:xfrm>
            <a:off x="762000" y="1219200"/>
            <a:ext cx="7696200" cy="4800600"/>
          </a:xfrm>
        </p:spPr>
        <p:txBody>
          <a:bodyPr/>
          <a:lstStyle/>
          <a:p>
            <a:pPr marL="0" indent="0" eaLnBrk="1" hangingPunct="1">
              <a:spcAft>
                <a:spcPct val="0"/>
              </a:spcAft>
              <a:buFont typeface="Arial" pitchFamily="34" charset="0"/>
              <a:buNone/>
              <a:defRPr/>
            </a:pPr>
            <a:r>
              <a:rPr lang="es-ES" altLang="en-US" sz="3200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Los perpetradores de la explotación financiera pueden ser: </a:t>
            </a:r>
            <a:endParaRPr lang="en-US" altLang="en-US" sz="1600" dirty="0">
              <a:latin typeface="Helvetica Neue" pitchFamily="-84" charset="0"/>
              <a:ea typeface="Geneva" pitchFamily="-84" charset="0"/>
              <a:cs typeface="Geneva" pitchFamily="-84" charset="0"/>
            </a:endParaRPr>
          </a:p>
          <a:p>
            <a:pPr eaLnBrk="1" hangingPunct="1">
              <a:spcBef>
                <a:spcPts val="0"/>
              </a:spcBef>
              <a:spcAft>
                <a:spcPts val="600"/>
              </a:spcAft>
              <a:defRPr/>
            </a:pPr>
            <a:r>
              <a:rPr lang="es-ES" altLang="en-US" sz="2800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Familiares o cuidadores.</a:t>
            </a:r>
          </a:p>
          <a:p>
            <a:pPr eaLnBrk="1" hangingPunct="1">
              <a:spcBef>
                <a:spcPts val="0"/>
              </a:spcBef>
              <a:spcAft>
                <a:spcPts val="600"/>
              </a:spcAft>
              <a:defRPr/>
            </a:pPr>
            <a:r>
              <a:rPr lang="es-ES" altLang="en-US" sz="2800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Amigos, vecinos o conocidos.</a:t>
            </a:r>
          </a:p>
          <a:p>
            <a:pPr eaLnBrk="1" hangingPunct="1">
              <a:spcBef>
                <a:spcPts val="0"/>
              </a:spcBef>
              <a:spcAft>
                <a:spcPts val="600"/>
              </a:spcAft>
              <a:defRPr/>
            </a:pPr>
            <a:r>
              <a:rPr lang="es-ES" sz="2800" dirty="0"/>
              <a:t>Agentes bajo un poder legal </a:t>
            </a:r>
            <a:r>
              <a:rPr lang="es-ES" altLang="en-US" sz="2800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u otras personas con la autoridad legal para administrar su dinero </a:t>
            </a:r>
          </a:p>
          <a:p>
            <a:pPr marL="0" indent="0" eaLnBrk="1" hangingPunct="1">
              <a:spcBef>
                <a:spcPts val="0"/>
              </a:spcBef>
              <a:spcAft>
                <a:spcPts val="600"/>
              </a:spcAft>
              <a:buNone/>
              <a:defRPr/>
            </a:pPr>
            <a:r>
              <a:rPr lang="es-ES" altLang="en-US" sz="2800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    y propiedades.</a:t>
            </a:r>
          </a:p>
          <a:p>
            <a:pPr eaLnBrk="1" hangingPunct="1">
              <a:spcBef>
                <a:spcPts val="0"/>
              </a:spcBef>
              <a:spcAft>
                <a:spcPts val="600"/>
              </a:spcAft>
              <a:defRPr/>
            </a:pPr>
            <a:r>
              <a:rPr lang="es-ES" altLang="en-US" sz="2800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Asesores financieros.</a:t>
            </a:r>
            <a:endParaRPr lang="en-US" altLang="en-US" sz="2800" dirty="0">
              <a:latin typeface="Helvetica Neue" pitchFamily="-84" charset="0"/>
              <a:ea typeface="Geneva" pitchFamily="-84" charset="0"/>
              <a:cs typeface="Geneva" pitchFamily="-84" charset="0"/>
            </a:endParaRPr>
          </a:p>
        </p:txBody>
      </p:sp>
      <p:pic>
        <p:nvPicPr>
          <p:cNvPr id="5" name="Picture 4" descr="Lobo con piel de oveja" title="ícono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59400" y="3810000"/>
            <a:ext cx="3429000" cy="2919284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¿QUIÉNES SON LOS ABUSADORES?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err="1"/>
              <a:t>Extraños</a:t>
            </a:r>
            <a:r>
              <a:rPr lang="en-US" altLang="en-US" dirty="0"/>
              <a:t> </a:t>
            </a:r>
          </a:p>
          <a:p>
            <a:r>
              <a:rPr lang="es-ES" altLang="en-US" dirty="0"/>
              <a:t>Estafadores por teléfono y por correo.</a:t>
            </a:r>
          </a:p>
          <a:p>
            <a:r>
              <a:rPr lang="es-ES" altLang="en-US" dirty="0"/>
              <a:t>Estafadores por internet.</a:t>
            </a:r>
          </a:p>
          <a:p>
            <a:r>
              <a:rPr lang="es-ES" altLang="en-US" dirty="0"/>
              <a:t>Contratistas de reparación de casas.</a:t>
            </a:r>
          </a:p>
          <a:p>
            <a:r>
              <a:rPr lang="es-ES" altLang="en-US" dirty="0"/>
              <a:t>Operadores que dicen ser de Medicare.</a:t>
            </a:r>
          </a:p>
          <a:p>
            <a:r>
              <a:rPr lang="es-ES" altLang="en-US" dirty="0"/>
              <a:t>Otras personas conocidas o desconocidas por adulto mayor.</a:t>
            </a: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56253035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>
          <a:xfrm>
            <a:off x="685800" y="228600"/>
            <a:ext cx="8305800" cy="1066800"/>
          </a:xfrm>
        </p:spPr>
        <p:txBody>
          <a:bodyPr/>
          <a:lstStyle/>
          <a:p>
            <a:pPr eaLnBrk="1" hangingPunct="1">
              <a:spcAft>
                <a:spcPts val="1200"/>
              </a:spcAft>
            </a:pPr>
            <a:r>
              <a:rPr lang="es-ES" altLang="en-US" sz="2800" dirty="0">
                <a:latin typeface="Helvetica Neue" pitchFamily="-84" charset="0"/>
                <a:ea typeface="Helvetica Neue" pitchFamily="-84" charset="0"/>
                <a:cs typeface="Helvetica Neue" pitchFamily="-84" charset="0"/>
              </a:rPr>
              <a:t>¿POR QUÉ LOS ADULTOS MAYORES NO DENUNCIAN LA EXPLOTACIÓN FINANCIERA? </a:t>
            </a:r>
            <a:endParaRPr lang="en-US" altLang="en-US" sz="2800" dirty="0">
              <a:latin typeface="Helvetica Neue" pitchFamily="-84" charset="0"/>
              <a:ea typeface="Helvetica Neue" pitchFamily="-84" charset="0"/>
              <a:cs typeface="Helvetica Neue" pitchFamily="-84" charset="0"/>
            </a:endParaRPr>
          </a:p>
        </p:txBody>
      </p:sp>
      <p:sp>
        <p:nvSpPr>
          <p:cNvPr id="16387" name="Content Placeholder 2"/>
          <p:cNvSpPr>
            <a:spLocks noGrp="1"/>
          </p:cNvSpPr>
          <p:nvPr>
            <p:ph idx="1"/>
          </p:nvPr>
        </p:nvSpPr>
        <p:spPr>
          <a:xfrm>
            <a:off x="685800" y="1447800"/>
            <a:ext cx="8077200" cy="3886200"/>
          </a:xfrm>
        </p:spPr>
        <p:txBody>
          <a:bodyPr/>
          <a:lstStyle/>
          <a:p>
            <a:pPr eaLnBrk="1" hangingPunct="1"/>
            <a:r>
              <a:rPr lang="es-ES" altLang="en-US" sz="2800" dirty="0">
                <a:latin typeface="Helvetica Neue" pitchFamily="-84" charset="0"/>
                <a:ea typeface="Geneva" pitchFamily="-84" charset="0"/>
                <a:cs typeface="Arial" pitchFamily="34" charset="0"/>
              </a:rPr>
              <a:t>Vergüenza y pena.</a:t>
            </a:r>
          </a:p>
          <a:p>
            <a:pPr eaLnBrk="1" hangingPunct="1"/>
            <a:r>
              <a:rPr lang="es-ES" altLang="en-US" sz="2800" dirty="0">
                <a:latin typeface="Helvetica Neue" pitchFamily="-84" charset="0"/>
                <a:ea typeface="Geneva" pitchFamily="-84" charset="0"/>
                <a:cs typeface="Arial" pitchFamily="34" charset="0"/>
              </a:rPr>
              <a:t>Lealtad.</a:t>
            </a:r>
          </a:p>
          <a:p>
            <a:pPr eaLnBrk="1" hangingPunct="1"/>
            <a:r>
              <a:rPr lang="es-ES" altLang="en-US" sz="2800" dirty="0">
                <a:latin typeface="Helvetica Neue" pitchFamily="-84" charset="0"/>
                <a:ea typeface="Geneva" pitchFamily="-84" charset="0"/>
                <a:cs typeface="Arial" pitchFamily="34" charset="0"/>
              </a:rPr>
              <a:t>Miedo a represalias.</a:t>
            </a:r>
          </a:p>
          <a:p>
            <a:pPr eaLnBrk="1" hangingPunct="1"/>
            <a:r>
              <a:rPr lang="es-ES" altLang="en-US" sz="2800" dirty="0">
                <a:latin typeface="Helvetica Neue" pitchFamily="-84" charset="0"/>
                <a:ea typeface="Geneva" pitchFamily="-84" charset="0"/>
                <a:cs typeface="Arial" pitchFamily="34" charset="0"/>
              </a:rPr>
              <a:t>Dependencia del abusador.</a:t>
            </a:r>
          </a:p>
          <a:p>
            <a:pPr eaLnBrk="1" hangingPunct="1"/>
            <a:r>
              <a:rPr lang="es-ES" altLang="en-US" sz="2800" dirty="0">
                <a:latin typeface="Helvetica Neue" pitchFamily="-84" charset="0"/>
                <a:ea typeface="Geneva" pitchFamily="-84" charset="0"/>
                <a:cs typeface="Arial" pitchFamily="34" charset="0"/>
              </a:rPr>
              <a:t>Negación.</a:t>
            </a:r>
          </a:p>
          <a:p>
            <a:pPr eaLnBrk="1" hangingPunct="1"/>
            <a:r>
              <a:rPr lang="es-ES" sz="2800" dirty="0"/>
              <a:t>Creen que es su culpa.</a:t>
            </a:r>
          </a:p>
          <a:p>
            <a:pPr eaLnBrk="1" hangingPunct="1"/>
            <a:r>
              <a:rPr lang="es-ES" altLang="en-US" sz="2800" dirty="0">
                <a:latin typeface="Helvetica Neue" pitchFamily="-84" charset="0"/>
                <a:ea typeface="Geneva" pitchFamily="-84" charset="0"/>
                <a:cs typeface="Arial" pitchFamily="34" charset="0"/>
              </a:rPr>
              <a:t>No darse cuenta.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>
          <a:xfrm>
            <a:off x="685800" y="304800"/>
            <a:ext cx="8229600" cy="609600"/>
          </a:xfrm>
        </p:spPr>
        <p:txBody>
          <a:bodyPr/>
          <a:lstStyle/>
          <a:p>
            <a:pPr>
              <a:spcAft>
                <a:spcPct val="0"/>
              </a:spcAft>
            </a:pPr>
            <a:r>
              <a:rPr lang="en-US" altLang="en-US" dirty="0">
                <a:latin typeface="Helvetica Neue" pitchFamily="-84" charset="0"/>
                <a:ea typeface="Helvetica Neue" pitchFamily="-84" charset="0"/>
                <a:cs typeface="Helvetica Neue" pitchFamily="-84" charset="0"/>
              </a:rPr>
              <a:t>¿QUIÉN PUEDE AYUDAR? </a:t>
            </a:r>
          </a:p>
        </p:txBody>
      </p:sp>
      <p:sp>
        <p:nvSpPr>
          <p:cNvPr id="17411" name="Content Placeholder 2"/>
          <p:cNvSpPr>
            <a:spLocks noGrp="1"/>
          </p:cNvSpPr>
          <p:nvPr>
            <p:ph idx="1"/>
          </p:nvPr>
        </p:nvSpPr>
        <p:spPr>
          <a:xfrm>
            <a:off x="685800" y="1447800"/>
            <a:ext cx="7620000" cy="1981200"/>
          </a:xfrm>
        </p:spPr>
        <p:txBody>
          <a:bodyPr/>
          <a:lstStyle/>
          <a:p>
            <a:pPr marL="0" indent="0">
              <a:spcAft>
                <a:spcPts val="0"/>
              </a:spcAft>
              <a:buNone/>
              <a:defRPr/>
            </a:pPr>
            <a:r>
              <a:rPr lang="es-ES" altLang="en-US" sz="2400" b="1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Servicios de Protección para Adultos </a:t>
            </a:r>
          </a:p>
          <a:p>
            <a:pPr marL="0" indent="0">
              <a:buNone/>
              <a:defRPr/>
            </a:pPr>
            <a:r>
              <a:rPr lang="es-ES" altLang="en-US" sz="2400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En caso de abuso de adultos mayores, debe comunicarse con los Servicios de Protección para Adultos. </a:t>
            </a:r>
          </a:p>
          <a:p>
            <a:pPr marL="0" indent="0">
              <a:buNone/>
              <a:defRPr/>
            </a:pPr>
            <a:r>
              <a:rPr lang="es-ES" altLang="en-US" sz="2400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Puede encontrar la información de contacto en inglés en </a:t>
            </a:r>
            <a:r>
              <a:rPr lang="es-ES" altLang="en-US" sz="2400" dirty="0" err="1">
                <a:latin typeface="Helvetica Neue" pitchFamily="-84" charset="0"/>
                <a:ea typeface="Geneva" pitchFamily="-84" charset="0"/>
                <a:cs typeface="Geneva" pitchFamily="-84" charset="0"/>
                <a:hlinkClick r:id="rId2" action="ppaction://hlinkfile" tooltip="Enlace a la pagina web de los servicios de proteccion de adultos mayores"/>
              </a:rPr>
              <a:t>eldercare.acl.gov</a:t>
            </a:r>
            <a:r>
              <a:rPr lang="es-ES" altLang="en-US" sz="2400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 o llamando al 1-800-677-1116. </a:t>
            </a:r>
          </a:p>
          <a:p>
            <a:pPr marL="0" indent="0">
              <a:spcBef>
                <a:spcPts val="1200"/>
              </a:spcBef>
              <a:spcAft>
                <a:spcPts val="0"/>
              </a:spcAft>
              <a:buNone/>
              <a:defRPr/>
            </a:pPr>
            <a:r>
              <a:rPr lang="es-ES" altLang="en-US" sz="2400" b="1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Policía 911 </a:t>
            </a:r>
          </a:p>
          <a:p>
            <a:pPr marL="0" indent="0">
              <a:buNone/>
              <a:defRPr/>
            </a:pPr>
            <a:r>
              <a:rPr lang="es-ES" altLang="en-US" sz="2400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Sí </a:t>
            </a:r>
            <a:r>
              <a:rPr lang="en-US" sz="2400" dirty="0"/>
              <a:t>el </a:t>
            </a:r>
            <a:r>
              <a:rPr lang="en-US" sz="2400" dirty="0" err="1"/>
              <a:t>adulto</a:t>
            </a:r>
            <a:r>
              <a:rPr lang="en-US" sz="2400" dirty="0"/>
              <a:t> </a:t>
            </a:r>
            <a:r>
              <a:rPr lang="es-ES" altLang="en-US" sz="2400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mayor se encuentra en peligro o si cree que hubo un delito, llame al 911 para una respuesta inmediata de la policía. </a:t>
            </a:r>
            <a:endParaRPr lang="en-US" sz="2400" dirty="0"/>
          </a:p>
          <a:p>
            <a:pPr>
              <a:buFont typeface="Arial" pitchFamily="34" charset="0"/>
              <a:buNone/>
            </a:pPr>
            <a:endParaRPr lang="en-US" altLang="en-US" sz="2400" dirty="0">
              <a:latin typeface="Helvetica Neue" pitchFamily="-84" charset="0"/>
              <a:ea typeface="Geneva" pitchFamily="-84" charset="0"/>
              <a:cs typeface="Geneva" pitchFamily="-84" charset="0"/>
            </a:endParaRPr>
          </a:p>
          <a:p>
            <a:pPr lvl="1">
              <a:buFont typeface="Arial" pitchFamily="34" charset="0"/>
              <a:buNone/>
            </a:pPr>
            <a:endParaRPr lang="en-US" altLang="en-US" dirty="0">
              <a:latin typeface="Helvetica Neue" pitchFamily="-84" charset="0"/>
              <a:ea typeface="Geneva" pitchFamily="-84" charset="0"/>
              <a:cs typeface="Geneva" pitchFamily="-84" charset="0"/>
            </a:endParaRPr>
          </a:p>
          <a:p>
            <a:pPr lvl="1">
              <a:buFont typeface="Arial" pitchFamily="34" charset="0"/>
              <a:buNone/>
            </a:pPr>
            <a:endParaRPr lang="en-US" altLang="en-US" dirty="0">
              <a:latin typeface="Helvetica Neue" pitchFamily="-84" charset="0"/>
              <a:ea typeface="Geneva" pitchFamily="-84" charset="0"/>
              <a:cs typeface="Geneva" pitchFamily="-84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/>
          </p:nvPr>
        </p:nvSpPr>
        <p:spPr>
          <a:xfrm>
            <a:off x="685800" y="304800"/>
            <a:ext cx="8229600" cy="609600"/>
          </a:xfrm>
        </p:spPr>
        <p:txBody>
          <a:bodyPr/>
          <a:lstStyle/>
          <a:p>
            <a:pPr>
              <a:spcAft>
                <a:spcPct val="0"/>
              </a:spcAft>
            </a:pPr>
            <a:r>
              <a:rPr lang="en-US" altLang="en-US" dirty="0">
                <a:latin typeface="Helvetica Neue" pitchFamily="-84" charset="0"/>
                <a:ea typeface="Helvetica Neue" pitchFamily="-84" charset="0"/>
                <a:cs typeface="Helvetica Neue" pitchFamily="-84" charset="0"/>
              </a:rPr>
              <a:t>¿QUIÉN PUEDE AYUDAR? (CONT.)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685800" y="1524000"/>
            <a:ext cx="32004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000" b="1" dirty="0">
                <a:latin typeface="Helvetica Neue"/>
                <a:cs typeface="Helvetica Neue"/>
              </a:rPr>
              <a:t>Si tiene inquietudes sobre una institución financiera, comuníquese con la </a:t>
            </a:r>
            <a:r>
              <a:rPr lang="en-US" sz="2000" b="1" dirty="0"/>
              <a:t>misma</a:t>
            </a:r>
            <a:r>
              <a:rPr lang="es-ES" sz="2000" b="1" dirty="0">
                <a:latin typeface="Helvetica Neue"/>
                <a:cs typeface="Helvetica Neue"/>
              </a:rPr>
              <a:t>. </a:t>
            </a:r>
            <a:endParaRPr lang="en-US" b="1" dirty="0">
              <a:latin typeface="Helvetica Neue"/>
              <a:cs typeface="Helvetica Neue"/>
            </a:endParaRPr>
          </a:p>
        </p:txBody>
      </p:sp>
      <p:sp>
        <p:nvSpPr>
          <p:cNvPr id="9" name="Right Arrow 8" descr="flecha apuntando a la derecha" title="ícono"/>
          <p:cNvSpPr/>
          <p:nvPr/>
        </p:nvSpPr>
        <p:spPr>
          <a:xfrm>
            <a:off x="3886200" y="1524000"/>
            <a:ext cx="822960" cy="822960"/>
          </a:xfrm>
          <a:prstGeom prst="rightArrow">
            <a:avLst/>
          </a:prstGeom>
          <a:solidFill>
            <a:srgbClr val="EF7122"/>
          </a:solidFill>
          <a:ln>
            <a:solidFill>
              <a:srgbClr val="80808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876800" y="1524000"/>
            <a:ext cx="35052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000" b="1" dirty="0">
                <a:latin typeface="Helvetica Neue"/>
                <a:cs typeface="Helvetica Neue"/>
              </a:rPr>
              <a:t>Por ejemplo: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ES" sz="2000" dirty="0">
                <a:latin typeface="Helvetica Neue"/>
                <a:cs typeface="Helvetica Neue"/>
              </a:rPr>
              <a:t>Banco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ES" sz="2000" dirty="0">
                <a:latin typeface="Helvetica Neue"/>
                <a:cs typeface="Helvetica Neue"/>
              </a:rPr>
              <a:t>Cooperativa de ahorro y crédito</a:t>
            </a:r>
            <a:endParaRPr lang="en-US" sz="2000" dirty="0">
              <a:latin typeface="Helvetica Neue"/>
              <a:cs typeface="Helvetica Neue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85800" y="3399472"/>
            <a:ext cx="31242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000" b="1" dirty="0">
                <a:latin typeface="Helvetica Neue"/>
                <a:cs typeface="Helvetica Neue"/>
              </a:rPr>
              <a:t>Por inquietudes sobre productos </a:t>
            </a:r>
            <a:r>
              <a:rPr lang="en-US" sz="2000" b="1" dirty="0"/>
              <a:t>de crédito</a:t>
            </a:r>
            <a:r>
              <a:rPr lang="es-ES" sz="2000" b="1" dirty="0">
                <a:latin typeface="Helvetica Neue"/>
                <a:cs typeface="Helvetica Neue"/>
              </a:rPr>
              <a:t>, llame al acreedor. </a:t>
            </a:r>
            <a:endParaRPr lang="en-US" dirty="0">
              <a:latin typeface="Helvetica Neue"/>
              <a:cs typeface="Helvetica Neue"/>
            </a:endParaRPr>
          </a:p>
        </p:txBody>
      </p:sp>
      <p:sp>
        <p:nvSpPr>
          <p:cNvPr id="13" name="Right Arrow 12" descr="flecha apuntando a la derecha" title="ícono"/>
          <p:cNvSpPr/>
          <p:nvPr/>
        </p:nvSpPr>
        <p:spPr>
          <a:xfrm>
            <a:off x="3886200" y="3399472"/>
            <a:ext cx="822960" cy="822960"/>
          </a:xfrm>
          <a:prstGeom prst="rightArrow">
            <a:avLst/>
          </a:prstGeom>
          <a:solidFill>
            <a:srgbClr val="EF7122"/>
          </a:solidFill>
          <a:ln>
            <a:solidFill>
              <a:srgbClr val="80808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4876800" y="3522999"/>
            <a:ext cx="350520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000" dirty="0">
                <a:latin typeface="Helvetica Neue"/>
                <a:cs typeface="Helvetica Neue"/>
              </a:rPr>
              <a:t>Por lo general no es responsable de los cargos de una tarjeta de crédito o pagos desde su cuenta bancaria si no los autorizó. </a:t>
            </a:r>
            <a:endParaRPr lang="en-US" sz="2000" dirty="0">
              <a:latin typeface="Helvetica Neue"/>
              <a:cs typeface="Helvetica Neue"/>
            </a:endParaRPr>
          </a:p>
        </p:txBody>
      </p:sp>
      <p:sp>
        <p:nvSpPr>
          <p:cNvPr id="2" name="Round Same Side Corner Rectangle 1"/>
          <p:cNvSpPr/>
          <p:nvPr/>
        </p:nvSpPr>
        <p:spPr>
          <a:xfrm>
            <a:off x="609600" y="5334000"/>
            <a:ext cx="8077200" cy="871180"/>
          </a:xfrm>
          <a:prstGeom prst="round2Same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s-ES" sz="2400" dirty="0">
                <a:latin typeface="Helvetica Neue"/>
                <a:ea typeface="+mn-ea"/>
                <a:cs typeface="Helvetica Neue"/>
              </a:rPr>
              <a:t>Para obtener más información, visite   </a:t>
            </a:r>
            <a:r>
              <a:rPr lang="es-ES" sz="2400" u="sng" dirty="0">
                <a:solidFill>
                  <a:srgbClr val="0070C0"/>
                </a:solidFill>
                <a:latin typeface="Helvetica Neue"/>
                <a:ea typeface="+mn-ea"/>
                <a:cs typeface="Helvetica Neue"/>
              </a:rPr>
              <a:t>www.consumerfinance.gov/es/obtener-respuestas/ </a:t>
            </a:r>
            <a:endParaRPr lang="en-US" sz="2400" b="1" u="sng" dirty="0">
              <a:solidFill>
                <a:srgbClr val="0070C0"/>
              </a:solidFill>
              <a:latin typeface="Helvetica Neue"/>
              <a:ea typeface="+mn-ea"/>
              <a:cs typeface="Helvetica Neue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Title 1"/>
          <p:cNvSpPr>
            <a:spLocks noGrp="1"/>
          </p:cNvSpPr>
          <p:nvPr>
            <p:ph type="title"/>
          </p:nvPr>
        </p:nvSpPr>
        <p:spPr>
          <a:xfrm>
            <a:off x="685800" y="381000"/>
            <a:ext cx="7772400" cy="609600"/>
          </a:xfrm>
        </p:spPr>
        <p:txBody>
          <a:bodyPr/>
          <a:lstStyle/>
          <a:p>
            <a:pPr>
              <a:spcAft>
                <a:spcPct val="0"/>
              </a:spcAft>
            </a:pPr>
            <a:r>
              <a:rPr lang="es-ES" altLang="en-US" dirty="0">
                <a:latin typeface="Helvetica Neue" pitchFamily="-84" charset="0"/>
                <a:ea typeface="Helvetica Neue" pitchFamily="-84" charset="0"/>
                <a:cs typeface="Helvetica Neue" pitchFamily="-84" charset="0"/>
              </a:rPr>
              <a:t>EXPLOTACIÓN DE PARTE DE UN FIDUCIARIO </a:t>
            </a:r>
            <a:endParaRPr lang="en-US" altLang="en-US" dirty="0">
              <a:latin typeface="Helvetica Neue" pitchFamily="-84" charset="0"/>
              <a:ea typeface="Helvetica Neue" pitchFamily="-84" charset="0"/>
              <a:cs typeface="Helvetica Neue" pitchFamily="-84" charset="0"/>
            </a:endParaRPr>
          </a:p>
        </p:txBody>
      </p:sp>
      <p:sp>
        <p:nvSpPr>
          <p:cNvPr id="4" name="Content Placeholder 2"/>
          <p:cNvSpPr txBox="1">
            <a:spLocks/>
          </p:cNvSpPr>
          <p:nvPr/>
        </p:nvSpPr>
        <p:spPr bwMode="auto">
          <a:xfrm>
            <a:off x="685800" y="2514600"/>
            <a:ext cx="3048000" cy="2557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ts val="600"/>
              </a:spcAft>
              <a:buFont typeface="Arial" pitchFamily="34" charset="0"/>
              <a:buChar char="•"/>
              <a:defRPr sz="3000" b="1" kern="1200">
                <a:solidFill>
                  <a:srgbClr val="132F5A"/>
                </a:solidFill>
                <a:latin typeface="Helvetica Neue"/>
                <a:ea typeface="Geneva" pitchFamily="-110" charset="-128"/>
                <a:cs typeface="Helvetica Neue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ts val="600"/>
              </a:spcAft>
              <a:buFont typeface="Arial" pitchFamily="34" charset="0"/>
              <a:buChar char="•"/>
              <a:defRPr sz="2800" b="0" i="0" kern="1200">
                <a:solidFill>
                  <a:srgbClr val="002060"/>
                </a:solidFill>
                <a:latin typeface="Helvetica Neue"/>
                <a:ea typeface="Geneva" pitchFamily="-110" charset="-128"/>
                <a:cs typeface="Helvetica Neue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ts val="600"/>
              </a:spcAft>
              <a:buFont typeface="Arial" pitchFamily="34" charset="0"/>
              <a:buChar char="•"/>
              <a:defRPr sz="2800" b="1" i="0" kern="1200">
                <a:solidFill>
                  <a:srgbClr val="002060"/>
                </a:solidFill>
                <a:latin typeface="Helvetica Neue"/>
                <a:ea typeface="ＭＳ Ｐゴシック"/>
                <a:cs typeface="Helvetica Neue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800" b="1" i="0" kern="1200">
                <a:solidFill>
                  <a:srgbClr val="002060"/>
                </a:solidFill>
                <a:latin typeface="Helvetica Neue"/>
                <a:ea typeface="ＭＳ Ｐゴシック"/>
                <a:cs typeface="Helvetica Neue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800" kern="1200">
                <a:solidFill>
                  <a:srgbClr val="002060"/>
                </a:solidFill>
                <a:latin typeface="Helvetica Neue"/>
                <a:ea typeface="ＭＳ Ｐゴシック"/>
                <a:cs typeface="Helvetica Neue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en-US" sz="3600" dirty="0">
                <a:solidFill>
                  <a:srgbClr val="000000"/>
                </a:solidFill>
                <a:ea typeface="Helvetica Neue"/>
              </a:rPr>
              <a:t>Fiduciario</a:t>
            </a:r>
            <a:r>
              <a:rPr lang="en-US" sz="2400" dirty="0">
                <a:solidFill>
                  <a:srgbClr val="000000"/>
                </a:solidFill>
                <a:ea typeface="Helvetica Neue"/>
              </a:rPr>
              <a:t>  </a:t>
            </a:r>
          </a:p>
          <a:p>
            <a:pPr marL="0" indent="0">
              <a:buNone/>
              <a:defRPr/>
            </a:pPr>
            <a:r>
              <a:rPr lang="en-US" sz="2400" dirty="0">
                <a:solidFill>
                  <a:srgbClr val="000000"/>
                </a:solidFill>
                <a:ea typeface="Helvetica Neue"/>
              </a:rPr>
              <a:t>Persona designada para administrar </a:t>
            </a:r>
            <a:br>
              <a:rPr lang="en-US" sz="2400" dirty="0">
                <a:solidFill>
                  <a:srgbClr val="000000"/>
                </a:solidFill>
                <a:ea typeface="Helvetica Neue"/>
              </a:rPr>
            </a:br>
            <a:r>
              <a:rPr lang="en-US" sz="2400" dirty="0">
                <a:solidFill>
                  <a:srgbClr val="000000"/>
                </a:solidFill>
                <a:ea typeface="Helvetica Neue"/>
              </a:rPr>
              <a:t>su dinero o propiedades </a:t>
            </a:r>
          </a:p>
        </p:txBody>
      </p:sp>
      <p:sp>
        <p:nvSpPr>
          <p:cNvPr id="5" name="Left Brace 4" descr="Paréntesis apuntando a la izquierda"/>
          <p:cNvSpPr/>
          <p:nvPr/>
        </p:nvSpPr>
        <p:spPr>
          <a:xfrm>
            <a:off x="3581400" y="1595735"/>
            <a:ext cx="609600" cy="4576465"/>
          </a:xfrm>
          <a:prstGeom prst="leftBrace">
            <a:avLst>
              <a:gd name="adj1" fmla="val 43057"/>
              <a:gd name="adj2" fmla="val 50000"/>
            </a:avLst>
          </a:prstGeom>
          <a:ln w="28575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4343400" y="1595735"/>
            <a:ext cx="39437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rgbClr val="000000"/>
                </a:solidFill>
                <a:latin typeface="Helvetica Neue"/>
                <a:ea typeface="Helvetica Neue"/>
              </a:rPr>
              <a:t>Deberes de un fiduciario </a:t>
            </a:r>
            <a:endParaRPr lang="en-US" sz="2400" b="1" dirty="0">
              <a:latin typeface="Helvetica Neue"/>
            </a:endParaRPr>
          </a:p>
        </p:txBody>
      </p:sp>
      <p:sp>
        <p:nvSpPr>
          <p:cNvPr id="19458" name="Content Placeholder 2"/>
          <p:cNvSpPr>
            <a:spLocks noGrp="1"/>
          </p:cNvSpPr>
          <p:nvPr>
            <p:ph idx="1"/>
          </p:nvPr>
        </p:nvSpPr>
        <p:spPr>
          <a:xfrm>
            <a:off x="4191000" y="2133600"/>
            <a:ext cx="4648200" cy="3708400"/>
          </a:xfrm>
        </p:spPr>
        <p:txBody>
          <a:bodyPr/>
          <a:lstStyle/>
          <a:p>
            <a:pPr marL="514350" indent="-514350">
              <a:buClr>
                <a:schemeClr val="tx1"/>
              </a:buClr>
              <a:buFont typeface="Calibri" pitchFamily="34" charset="0"/>
              <a:buAutoNum type="arabicPeriod"/>
            </a:pPr>
            <a:r>
              <a:rPr lang="es-ES" altLang="en-US" sz="2400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Actuar en el interés de usted.</a:t>
            </a:r>
          </a:p>
          <a:p>
            <a:pPr marL="514350" indent="-514350">
              <a:buClr>
                <a:schemeClr val="tx1"/>
              </a:buClr>
              <a:buFont typeface="Calibri" pitchFamily="34" charset="0"/>
              <a:buAutoNum type="arabicPeriod"/>
            </a:pPr>
            <a:r>
              <a:rPr lang="es-ES" altLang="en-US" sz="2400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Administrar su dinero y propiedades cuidadosamente.</a:t>
            </a:r>
          </a:p>
          <a:p>
            <a:pPr marL="514350" indent="-514350">
              <a:buClr>
                <a:schemeClr val="tx1"/>
              </a:buClr>
              <a:buFont typeface="Calibri" pitchFamily="34" charset="0"/>
              <a:buAutoNum type="arabicPeriod"/>
            </a:pPr>
            <a:r>
              <a:rPr lang="es-ES" altLang="en-US" sz="2400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Mantener el dinero y propiedades de él separadas de las de usted.</a:t>
            </a:r>
          </a:p>
          <a:p>
            <a:pPr marL="514350" indent="-514350">
              <a:buClr>
                <a:schemeClr val="tx1"/>
              </a:buClr>
              <a:buFont typeface="Calibri" pitchFamily="34" charset="0"/>
              <a:buAutoNum type="arabicPeriod"/>
            </a:pPr>
            <a:r>
              <a:rPr lang="es-ES" altLang="en-US" sz="2400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Llevar un buen registro.</a:t>
            </a:r>
            <a:endParaRPr lang="en-US" altLang="en-US" sz="2400" dirty="0">
              <a:latin typeface="Helvetica Neue" pitchFamily="-84" charset="0"/>
              <a:ea typeface="Geneva" pitchFamily="-84" charset="0"/>
              <a:cs typeface="Geneva" pitchFamily="-84" charset="0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Title 1"/>
          <p:cNvSpPr>
            <a:spLocks noGrp="1"/>
          </p:cNvSpPr>
          <p:nvPr>
            <p:ph type="title"/>
          </p:nvPr>
        </p:nvSpPr>
        <p:spPr>
          <a:xfrm>
            <a:off x="685800" y="381000"/>
            <a:ext cx="7772400" cy="609600"/>
          </a:xfrm>
        </p:spPr>
        <p:txBody>
          <a:bodyPr/>
          <a:lstStyle/>
          <a:p>
            <a:pPr>
              <a:spcAft>
                <a:spcPct val="0"/>
              </a:spcAft>
            </a:pPr>
            <a:r>
              <a:rPr lang="es-ES" altLang="en-US" dirty="0">
                <a:latin typeface="Helvetica Neue" pitchFamily="-84" charset="0"/>
                <a:ea typeface="Helvetica Neue" pitchFamily="-84" charset="0"/>
                <a:cs typeface="Helvetica Neue" pitchFamily="-84" charset="0"/>
              </a:rPr>
              <a:t>¿QUÉ ES UN PODER LEGAL? </a:t>
            </a:r>
            <a:endParaRPr lang="en-US" altLang="en-US" dirty="0">
              <a:latin typeface="Helvetica Neue" pitchFamily="-84" charset="0"/>
              <a:ea typeface="Helvetica Neue" pitchFamily="-84" charset="0"/>
              <a:cs typeface="Helvetica Neue" pitchFamily="-84" charset="0"/>
            </a:endParaRPr>
          </a:p>
        </p:txBody>
      </p:sp>
      <p:pic>
        <p:nvPicPr>
          <p:cNvPr id="2" name="Picture 1" descr="Bolígrafo escribiendo en una hoja de papel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1295400"/>
            <a:ext cx="1320657" cy="191312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260600" y="1828800"/>
            <a:ext cx="162095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/>
              <a:t>Poder </a:t>
            </a:r>
            <a:br>
              <a:rPr lang="en-US" sz="3600" b="1" dirty="0"/>
            </a:br>
            <a:r>
              <a:rPr lang="en-US" sz="3600" b="1" dirty="0"/>
              <a:t>Legal</a:t>
            </a:r>
            <a:r>
              <a:rPr lang="en-US" sz="1600" b="1" dirty="0">
                <a:solidFill>
                  <a:srgbClr val="000000"/>
                </a:solidFill>
                <a:ea typeface="Helvetica Neue"/>
              </a:rPr>
              <a:t>  </a:t>
            </a:r>
          </a:p>
        </p:txBody>
      </p:sp>
      <p:sp>
        <p:nvSpPr>
          <p:cNvPr id="8" name="Content Placeholder 2"/>
          <p:cNvSpPr txBox="1">
            <a:spLocks/>
          </p:cNvSpPr>
          <p:nvPr/>
        </p:nvSpPr>
        <p:spPr bwMode="auto">
          <a:xfrm>
            <a:off x="685800" y="3200400"/>
            <a:ext cx="3276600" cy="2557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ts val="600"/>
              </a:spcAft>
              <a:buFont typeface="Arial" pitchFamily="34" charset="0"/>
              <a:buChar char="•"/>
              <a:defRPr sz="3000" b="1" kern="1200">
                <a:solidFill>
                  <a:srgbClr val="132F5A"/>
                </a:solidFill>
                <a:latin typeface="Helvetica Neue"/>
                <a:ea typeface="Geneva" pitchFamily="-110" charset="-128"/>
                <a:cs typeface="Helvetica Neue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ts val="600"/>
              </a:spcAft>
              <a:buFont typeface="Arial" pitchFamily="34" charset="0"/>
              <a:buChar char="•"/>
              <a:defRPr sz="2800" b="0" i="0" kern="1200">
                <a:solidFill>
                  <a:srgbClr val="002060"/>
                </a:solidFill>
                <a:latin typeface="Helvetica Neue"/>
                <a:ea typeface="Geneva" pitchFamily="-110" charset="-128"/>
                <a:cs typeface="Helvetica Neue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ts val="600"/>
              </a:spcAft>
              <a:buFont typeface="Arial" pitchFamily="34" charset="0"/>
              <a:buChar char="•"/>
              <a:defRPr sz="2800" b="1" i="0" kern="1200">
                <a:solidFill>
                  <a:srgbClr val="002060"/>
                </a:solidFill>
                <a:latin typeface="Helvetica Neue"/>
                <a:ea typeface="ＭＳ Ｐゴシック"/>
                <a:cs typeface="Helvetica Neue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800" b="1" i="0" kern="1200">
                <a:solidFill>
                  <a:srgbClr val="002060"/>
                </a:solidFill>
                <a:latin typeface="Helvetica Neue"/>
                <a:ea typeface="ＭＳ Ｐゴシック"/>
                <a:cs typeface="Helvetica Neue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800" kern="1200">
                <a:solidFill>
                  <a:srgbClr val="002060"/>
                </a:solidFill>
                <a:latin typeface="Helvetica Neue"/>
                <a:ea typeface="ＭＳ Ｐゴシック"/>
                <a:cs typeface="Helvetica Neue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es-ES" sz="2400" dirty="0">
                <a:solidFill>
                  <a:srgbClr val="000000"/>
                </a:solidFill>
                <a:ea typeface="Helvetica Neue"/>
              </a:rPr>
              <a:t>Un documento legal que permite que otra persona maneje las finanzas en su nombre. </a:t>
            </a:r>
            <a:endParaRPr lang="en-US" sz="2400" b="0" dirty="0">
              <a:solidFill>
                <a:srgbClr val="000000"/>
              </a:solidFill>
              <a:ea typeface="Helvetica Neue"/>
            </a:endParaRPr>
          </a:p>
          <a:p>
            <a:pPr marL="0" indent="0">
              <a:buFont typeface="Arial" pitchFamily="34" charset="0"/>
              <a:buNone/>
              <a:defRPr/>
            </a:pPr>
            <a:endParaRPr lang="en-US" sz="2400" dirty="0">
              <a:solidFill>
                <a:srgbClr val="000000"/>
              </a:solidFill>
              <a:ea typeface="Helvetica Neue"/>
            </a:endParaRPr>
          </a:p>
        </p:txBody>
      </p:sp>
      <p:sp>
        <p:nvSpPr>
          <p:cNvPr id="7" name="Left Brace 6" descr="Paréntesis apuntando a la izquierda"/>
          <p:cNvSpPr/>
          <p:nvPr/>
        </p:nvSpPr>
        <p:spPr>
          <a:xfrm>
            <a:off x="3886200" y="1447800"/>
            <a:ext cx="609600" cy="4648199"/>
          </a:xfrm>
          <a:prstGeom prst="leftBrace">
            <a:avLst>
              <a:gd name="adj1" fmla="val 43057"/>
              <a:gd name="adj2" fmla="val 50000"/>
            </a:avLst>
          </a:prstGeom>
          <a:ln w="28575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20482" name="Content Placeholder 2"/>
          <p:cNvSpPr>
            <a:spLocks noGrp="1"/>
          </p:cNvSpPr>
          <p:nvPr>
            <p:ph idx="1"/>
          </p:nvPr>
        </p:nvSpPr>
        <p:spPr>
          <a:xfrm>
            <a:off x="4343400" y="1528763"/>
            <a:ext cx="4343400" cy="3881437"/>
          </a:xfrm>
        </p:spPr>
        <p:txBody>
          <a:bodyPr/>
          <a:lstStyle/>
          <a:p>
            <a:r>
              <a:rPr lang="es-ES" altLang="en-US" sz="2400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Designa a un sustituto con capacidad de tomar decisiones que puede manejar las finanzas en su nombre.</a:t>
            </a:r>
          </a:p>
          <a:p>
            <a:r>
              <a:rPr lang="es-ES" altLang="en-US" sz="2400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Se evita, por lo general, tener que designar un tutor legal mediante la corte.</a:t>
            </a:r>
          </a:p>
          <a:p>
            <a:r>
              <a:rPr lang="es-ES" altLang="en-US" sz="2400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Es relativamente fácil de hacer y se recomienda usar un abogado.</a:t>
            </a:r>
            <a:endParaRPr lang="en-US" altLang="en-US" sz="2400" dirty="0">
              <a:latin typeface="Helvetica Neue" pitchFamily="-84" charset="0"/>
              <a:ea typeface="Geneva" pitchFamily="-84" charset="0"/>
              <a:cs typeface="Geneva" pitchFamily="-84" charset="0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title"/>
          </p:nvPr>
        </p:nvSpPr>
        <p:spPr>
          <a:xfrm>
            <a:off x="685800" y="381000"/>
            <a:ext cx="7772400" cy="609600"/>
          </a:xfrm>
        </p:spPr>
        <p:txBody>
          <a:bodyPr/>
          <a:lstStyle/>
          <a:p>
            <a:pPr eaLnBrk="1" hangingPunct="1">
              <a:spcAft>
                <a:spcPct val="0"/>
              </a:spcAft>
            </a:pPr>
            <a:r>
              <a:rPr lang="en-US" altLang="en-US" dirty="0">
                <a:latin typeface="Helvetica Neue" pitchFamily="-84" charset="0"/>
                <a:ea typeface="Helvetica Neue" pitchFamily="-84" charset="0"/>
                <a:cs typeface="Helvetica Neue" pitchFamily="-84" charset="0"/>
              </a:rPr>
              <a:t>PODER LEGAL: RIESGOS </a:t>
            </a:r>
          </a:p>
        </p:txBody>
      </p:sp>
      <p:pic>
        <p:nvPicPr>
          <p:cNvPr id="6" name="Picture 9" descr="signo de exclamación en un triángulo" title="ícono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04800" y="1219200"/>
            <a:ext cx="2438400" cy="1832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743200" y="1524000"/>
            <a:ext cx="5710737" cy="39087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Aft>
                <a:spcPts val="4800"/>
              </a:spcAft>
              <a:buClr>
                <a:schemeClr val="accent5">
                  <a:lumMod val="75000"/>
                </a:schemeClr>
              </a:buClr>
              <a:buFont typeface="Wingdings" panose="05000000000000000000" pitchFamily="2" charset="2"/>
              <a:buChar char="§"/>
            </a:pPr>
            <a:r>
              <a:rPr lang="es-ES" altLang="en-US" sz="2400" dirty="0">
                <a:ea typeface="Geneva" pitchFamily="-84" charset="0"/>
                <a:cs typeface="Arial" panose="020B0604020202020204" pitchFamily="34" charset="0"/>
              </a:rPr>
              <a:t>El </a:t>
            </a:r>
            <a:r>
              <a:rPr lang="es-ES" sz="2400" dirty="0">
                <a:cs typeface="Arial" panose="020B0604020202020204" pitchFamily="34" charset="0"/>
              </a:rPr>
              <a:t>agente bajo un poder legal</a:t>
            </a:r>
            <a:r>
              <a:rPr lang="es-ES" altLang="en-US" sz="2400" dirty="0">
                <a:ea typeface="Geneva" pitchFamily="-84" charset="0"/>
                <a:cs typeface="Arial" panose="020B0604020202020204" pitchFamily="34" charset="0"/>
              </a:rPr>
              <a:t> podría presionarlo para obtener más autoridad de la que usted desea dar.</a:t>
            </a:r>
          </a:p>
          <a:p>
            <a:pPr marL="342900" indent="-342900">
              <a:spcAft>
                <a:spcPts val="4800"/>
              </a:spcAft>
              <a:buClr>
                <a:schemeClr val="accent5">
                  <a:lumMod val="75000"/>
                </a:schemeClr>
              </a:buClr>
              <a:buFont typeface="Wingdings" panose="05000000000000000000" pitchFamily="2" charset="2"/>
              <a:buChar char="§"/>
            </a:pPr>
            <a:r>
              <a:rPr lang="es-ES" altLang="en-US" sz="2400" dirty="0">
                <a:ea typeface="Geneva" pitchFamily="-84" charset="0"/>
                <a:cs typeface="Arial" panose="020B0604020202020204" pitchFamily="34" charset="0"/>
              </a:rPr>
              <a:t>Puede gastar su dinero en él en vez de hacerlo para el beneficio de usted.</a:t>
            </a:r>
          </a:p>
          <a:p>
            <a:pPr marL="342900" indent="-342900">
              <a:spcAft>
                <a:spcPts val="4800"/>
              </a:spcAft>
              <a:buClr>
                <a:schemeClr val="accent5">
                  <a:lumMod val="75000"/>
                </a:schemeClr>
              </a:buClr>
              <a:buFont typeface="Wingdings" panose="05000000000000000000" pitchFamily="2" charset="2"/>
              <a:buChar char="§"/>
            </a:pPr>
            <a:r>
              <a:rPr lang="es-ES" altLang="en-US" sz="2400" dirty="0">
                <a:ea typeface="Geneva" pitchFamily="-84" charset="0"/>
                <a:cs typeface="Arial" panose="020B0604020202020204" pitchFamily="34" charset="0"/>
              </a:rPr>
              <a:t>Puede hacer cosas que usted no autorizó, por ejemplo, hacer regalos.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>
          <a:xfrm>
            <a:off x="609600" y="381000"/>
            <a:ext cx="8229600" cy="609600"/>
          </a:xfrm>
        </p:spPr>
        <p:txBody>
          <a:bodyPr/>
          <a:lstStyle/>
          <a:p>
            <a:pPr eaLnBrk="1" hangingPunct="1">
              <a:spcAft>
                <a:spcPct val="0"/>
              </a:spcAft>
            </a:pPr>
            <a:r>
              <a:rPr lang="en-US" altLang="en-US" dirty="0">
                <a:latin typeface="Helvetica Neue" pitchFamily="-84" charset="0"/>
                <a:ea typeface="Helvetica Neue" pitchFamily="-84" charset="0"/>
                <a:cs typeface="Helvetica Neue" pitchFamily="-84" charset="0"/>
              </a:rPr>
              <a:t>BIENVENIDO </a:t>
            </a:r>
          </a:p>
        </p:txBody>
      </p:sp>
      <p:sp>
        <p:nvSpPr>
          <p:cNvPr id="4099" name="Content Placeholder 2"/>
          <p:cNvSpPr>
            <a:spLocks noGrp="1"/>
          </p:cNvSpPr>
          <p:nvPr>
            <p:ph idx="1"/>
          </p:nvPr>
        </p:nvSpPr>
        <p:spPr>
          <a:xfrm>
            <a:off x="2362200" y="1003465"/>
            <a:ext cx="4724400" cy="3276600"/>
          </a:xfrm>
        </p:spPr>
        <p:txBody>
          <a:bodyPr anchor="ctr"/>
          <a:lstStyle/>
          <a:p>
            <a:pPr marL="0" indent="0" algn="ctr" eaLnBrk="1" hangingPunct="1">
              <a:spcAft>
                <a:spcPts val="2400"/>
              </a:spcAft>
              <a:buNone/>
            </a:pPr>
            <a:r>
              <a:rPr lang="en-US" altLang="en-US" sz="4800" b="1" dirty="0" err="1">
                <a:latin typeface="Helvetica Neue" pitchFamily="-84" charset="0"/>
                <a:ea typeface="Arial" pitchFamily="34" charset="0"/>
                <a:cs typeface="Helvetica Neue" pitchFamily="-84" charset="0"/>
              </a:rPr>
              <a:t>P</a:t>
            </a:r>
            <a:r>
              <a:rPr lang="en-US" altLang="en-US" sz="4800" b="1" dirty="0" err="1" smtClean="0">
                <a:latin typeface="Helvetica Neue" pitchFamily="-84" charset="0"/>
                <a:ea typeface="Arial" pitchFamily="34" charset="0"/>
                <a:cs typeface="Helvetica Neue" pitchFamily="-84" charset="0"/>
              </a:rPr>
              <a:t>resentaciones</a:t>
            </a:r>
            <a:r>
              <a:rPr lang="en-US" altLang="en-US" sz="4800" b="1" dirty="0" smtClean="0">
                <a:latin typeface="Helvetica Neue" pitchFamily="-84" charset="0"/>
                <a:ea typeface="Arial" pitchFamily="34" charset="0"/>
                <a:cs typeface="Helvetica Neue" pitchFamily="-84" charset="0"/>
              </a:rPr>
              <a:t> </a:t>
            </a:r>
            <a:endParaRPr lang="en-US" altLang="en-US" sz="4800" b="1" dirty="0">
              <a:latin typeface="Helvetica Neue" pitchFamily="-84" charset="0"/>
              <a:ea typeface="Arial" pitchFamily="34" charset="0"/>
              <a:cs typeface="Helvetica Neue" pitchFamily="-84" charset="0"/>
            </a:endParaRPr>
          </a:p>
        </p:txBody>
      </p:sp>
      <p:pic>
        <p:nvPicPr>
          <p:cNvPr id="4100" name="Picture 1" descr="Saludo de mano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819400" y="3239532"/>
            <a:ext cx="3810000" cy="20810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>
          <a:xfrm>
            <a:off x="685800" y="381000"/>
            <a:ext cx="7772400" cy="609600"/>
          </a:xfrm>
        </p:spPr>
        <p:txBody>
          <a:bodyPr/>
          <a:lstStyle/>
          <a:p>
            <a:pPr>
              <a:spcAft>
                <a:spcPct val="0"/>
              </a:spcAft>
            </a:pPr>
            <a:r>
              <a:rPr lang="en-US" altLang="en-US" dirty="0">
                <a:latin typeface="Helvetica Neue" pitchFamily="-84" charset="0"/>
                <a:ea typeface="Helvetica Neue" pitchFamily="-84" charset="0"/>
                <a:cs typeface="Helvetica Neue" pitchFamily="-84" charset="0"/>
              </a:rPr>
              <a:t>PODER LEGAL </a:t>
            </a:r>
          </a:p>
        </p:txBody>
      </p:sp>
      <p:sp>
        <p:nvSpPr>
          <p:cNvPr id="22531" name="Content Placeholder 2"/>
          <p:cNvSpPr>
            <a:spLocks noGrp="1"/>
          </p:cNvSpPr>
          <p:nvPr>
            <p:ph idx="1"/>
          </p:nvPr>
        </p:nvSpPr>
        <p:spPr>
          <a:xfrm>
            <a:off x="685800" y="1524000"/>
            <a:ext cx="7772400" cy="3733800"/>
          </a:xfrm>
        </p:spPr>
        <p:txBody>
          <a:bodyPr/>
          <a:lstStyle/>
          <a:p>
            <a:r>
              <a:rPr lang="es-ES" altLang="en-US" sz="2400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Un poder legal duradero permanece en vigencia incluso después de que el otorgante pierda la capacidad de tomar decisiones financieras.</a:t>
            </a:r>
          </a:p>
          <a:p>
            <a:r>
              <a:rPr lang="es-ES" altLang="en-US" sz="2400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Un abogado puede ayudarle a redactar un poder legal apropiado para sus circunstancias.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le 1"/>
          <p:cNvSpPr>
            <a:spLocks noGrp="1"/>
          </p:cNvSpPr>
          <p:nvPr>
            <p:ph type="title"/>
          </p:nvPr>
        </p:nvSpPr>
        <p:spPr>
          <a:xfrm>
            <a:off x="685800" y="381000"/>
            <a:ext cx="7796463" cy="609600"/>
          </a:xfrm>
        </p:spPr>
        <p:txBody>
          <a:bodyPr/>
          <a:lstStyle/>
          <a:p>
            <a:pPr>
              <a:spcAft>
                <a:spcPct val="0"/>
              </a:spcAft>
            </a:pPr>
            <a:r>
              <a:rPr lang="en-US" altLang="en-US" dirty="0">
                <a:latin typeface="Helvetica Neue" pitchFamily="-84" charset="0"/>
                <a:ea typeface="Helvetica Neue" pitchFamily="-84" charset="0"/>
                <a:cs typeface="Helvetica Neue" pitchFamily="-84" charset="0"/>
              </a:rPr>
              <a:t>PODER LEGAL: </a:t>
            </a:r>
            <a:r>
              <a:rPr lang="en-US" dirty="0"/>
              <a:t>CÓMO PROTEGERSE</a:t>
            </a:r>
            <a:r>
              <a:rPr lang="en-US" altLang="en-US" dirty="0">
                <a:latin typeface="Helvetica Neue" pitchFamily="-84" charset="0"/>
                <a:ea typeface="Helvetica Neue" pitchFamily="-84" charset="0"/>
                <a:cs typeface="Helvetica Neue" pitchFamily="-84" charset="0"/>
              </a:rPr>
              <a:t> </a:t>
            </a:r>
          </a:p>
        </p:txBody>
      </p:sp>
      <p:pic>
        <p:nvPicPr>
          <p:cNvPr id="2" name="Picture 1" descr="signo de exclamación en un escudo" title="ícono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803863"/>
            <a:ext cx="1866900" cy="1939337"/>
          </a:xfrm>
          <a:prstGeom prst="rect">
            <a:avLst/>
          </a:prstGeom>
        </p:spPr>
      </p:pic>
      <p:sp>
        <p:nvSpPr>
          <p:cNvPr id="23555" name="Content Placeholder 2"/>
          <p:cNvSpPr>
            <a:spLocks noGrp="1"/>
          </p:cNvSpPr>
          <p:nvPr>
            <p:ph idx="1"/>
          </p:nvPr>
        </p:nvSpPr>
        <p:spPr>
          <a:xfrm>
            <a:off x="1905000" y="990600"/>
            <a:ext cx="7010400" cy="5181600"/>
          </a:xfrm>
        </p:spPr>
        <p:txBody>
          <a:bodyPr/>
          <a:lstStyle/>
          <a:p>
            <a:pPr eaLnBrk="1" hangingPunct="1">
              <a:spcAft>
                <a:spcPts val="1500"/>
              </a:spcAft>
            </a:pPr>
            <a:r>
              <a:rPr lang="es-ES" altLang="en-US" sz="2000" dirty="0">
                <a:latin typeface="Helvetica Neue" pitchFamily="-84" charset="0"/>
                <a:ea typeface="Geneva" pitchFamily="-84" charset="0"/>
                <a:cs typeface="Arial" pitchFamily="34" charset="0"/>
              </a:rPr>
              <a:t>Confíe, pero verifique.</a:t>
            </a:r>
          </a:p>
          <a:p>
            <a:pPr eaLnBrk="1" hangingPunct="1">
              <a:spcAft>
                <a:spcPts val="1500"/>
              </a:spcAft>
            </a:pPr>
            <a:r>
              <a:rPr lang="es-ES" altLang="en-US" sz="2000" dirty="0">
                <a:latin typeface="Helvetica Neue" pitchFamily="-84" charset="0"/>
                <a:ea typeface="Geneva" pitchFamily="-84" charset="0"/>
                <a:cs typeface="Arial" pitchFamily="34" charset="0"/>
              </a:rPr>
              <a:t>Evite designar a una persona que administra mal su propio dinero o tiene problemas de abuso de sustancias o problemas con el juego.</a:t>
            </a:r>
          </a:p>
          <a:p>
            <a:pPr eaLnBrk="1" hangingPunct="1">
              <a:spcAft>
                <a:spcPts val="1500"/>
              </a:spcAft>
            </a:pPr>
            <a:r>
              <a:rPr lang="es-ES" altLang="en-US" sz="2000" dirty="0">
                <a:latin typeface="Helvetica Neue" pitchFamily="-84" charset="0"/>
                <a:ea typeface="Geneva" pitchFamily="-84" charset="0"/>
                <a:cs typeface="Arial" pitchFamily="34" charset="0"/>
              </a:rPr>
              <a:t>Informe a sus amigos, familiares y asesores financieros qui</a:t>
            </a:r>
            <a:r>
              <a:rPr lang="en-US" sz="2000" dirty="0"/>
              <a:t>é</a:t>
            </a:r>
            <a:r>
              <a:rPr lang="es-ES" altLang="en-US" sz="2000" dirty="0">
                <a:latin typeface="Helvetica Neue" pitchFamily="-84" charset="0"/>
                <a:ea typeface="Geneva" pitchFamily="-84" charset="0"/>
                <a:cs typeface="Arial" pitchFamily="34" charset="0"/>
              </a:rPr>
              <a:t>n es su </a:t>
            </a:r>
            <a:r>
              <a:rPr lang="en-US" sz="2000" dirty="0"/>
              <a:t>poder legal</a:t>
            </a:r>
            <a:r>
              <a:rPr lang="es-ES" altLang="en-US" sz="2000" dirty="0">
                <a:latin typeface="Helvetica Neue" pitchFamily="-84" charset="0"/>
                <a:ea typeface="Geneva" pitchFamily="-84" charset="0"/>
                <a:cs typeface="Arial" pitchFamily="34" charset="0"/>
              </a:rPr>
              <a:t> para que puedan estar alerta.</a:t>
            </a:r>
          </a:p>
          <a:p>
            <a:pPr eaLnBrk="1" hangingPunct="1">
              <a:spcAft>
                <a:spcPts val="1500"/>
              </a:spcAft>
            </a:pPr>
            <a:r>
              <a:rPr lang="es-ES" altLang="en-US" sz="2000" dirty="0">
                <a:latin typeface="Helvetica Neue" pitchFamily="-84" charset="0"/>
                <a:ea typeface="Geneva" pitchFamily="-84" charset="0"/>
                <a:cs typeface="Arial" pitchFamily="34" charset="0"/>
              </a:rPr>
              <a:t>Puede cambiar, cancelar o revocar el </a:t>
            </a:r>
            <a:r>
              <a:rPr lang="en-US" sz="2000" dirty="0"/>
              <a:t>poder legal</a:t>
            </a:r>
            <a:r>
              <a:rPr lang="es-ES" altLang="en-US" sz="2000" dirty="0">
                <a:latin typeface="Helvetica Neue" pitchFamily="-84" charset="0"/>
                <a:ea typeface="Geneva" pitchFamily="-84" charset="0"/>
                <a:cs typeface="Arial" pitchFamily="34" charset="0"/>
              </a:rPr>
              <a:t> de ser necesario.</a:t>
            </a:r>
          </a:p>
          <a:p>
            <a:pPr eaLnBrk="1" hangingPunct="1">
              <a:spcAft>
                <a:spcPts val="1500"/>
              </a:spcAft>
            </a:pPr>
            <a:r>
              <a:rPr lang="es-ES" altLang="en-US" sz="2000" dirty="0">
                <a:latin typeface="Helvetica Neue" pitchFamily="-84" charset="0"/>
                <a:ea typeface="Geneva" pitchFamily="-84" charset="0"/>
                <a:cs typeface="Arial" pitchFamily="34" charset="0"/>
              </a:rPr>
              <a:t>Evite designar como agentes a cuidadores u otros asistentes contratados.</a:t>
            </a:r>
          </a:p>
          <a:p>
            <a:pPr eaLnBrk="1" hangingPunct="1">
              <a:spcAft>
                <a:spcPts val="1500"/>
              </a:spcAft>
            </a:pPr>
            <a:r>
              <a:rPr lang="es-ES" altLang="en-US" sz="2000" dirty="0">
                <a:latin typeface="Helvetica Neue" pitchFamily="-84" charset="0"/>
                <a:ea typeface="Geneva" pitchFamily="-84" charset="0"/>
                <a:cs typeface="Arial" pitchFamily="34" charset="0"/>
              </a:rPr>
              <a:t>Tenga cuidado de las personas que quieren ayudarle con el manejo de sus finanzas y que quieran ser su nuevo “mejor amigo”.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tle 1"/>
          <p:cNvSpPr>
            <a:spLocks noGrp="1"/>
          </p:cNvSpPr>
          <p:nvPr>
            <p:ph type="title"/>
          </p:nvPr>
        </p:nvSpPr>
        <p:spPr>
          <a:xfrm>
            <a:off x="685800" y="381000"/>
            <a:ext cx="8001000" cy="609600"/>
          </a:xfrm>
        </p:spPr>
        <p:txBody>
          <a:bodyPr/>
          <a:lstStyle/>
          <a:p>
            <a:pPr>
              <a:spcAft>
                <a:spcPct val="0"/>
              </a:spcAft>
            </a:pPr>
            <a:r>
              <a:rPr lang="en-US" altLang="en-US" dirty="0">
                <a:latin typeface="Helvetica Neue" pitchFamily="-84" charset="0"/>
                <a:ea typeface="Helvetica Neue" pitchFamily="-84" charset="0"/>
                <a:cs typeface="Helvetica Neue" pitchFamily="-84" charset="0"/>
              </a:rPr>
              <a:t>CONSEJO: ¡PLANIFIQUE CON ANTICIPACIÓN! </a:t>
            </a:r>
          </a:p>
        </p:txBody>
      </p:sp>
      <p:pic>
        <p:nvPicPr>
          <p:cNvPr id="2" name="Picture 1" descr="Bolígrafo marcando casillas en un papel" title="ícono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679575"/>
            <a:ext cx="2362200" cy="3421927"/>
          </a:xfrm>
          <a:prstGeom prst="rect">
            <a:avLst/>
          </a:prstGeom>
        </p:spPr>
      </p:pic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3657600" y="1679575"/>
            <a:ext cx="4724400" cy="3425825"/>
          </a:xfrm>
        </p:spPr>
        <p:txBody>
          <a:bodyPr/>
          <a:lstStyle/>
          <a:p>
            <a:pPr marL="0" indent="0" eaLnBrk="1" hangingPunct="1">
              <a:lnSpc>
                <a:spcPct val="110000"/>
              </a:lnSpc>
              <a:spcAft>
                <a:spcPts val="300"/>
              </a:spcAft>
              <a:buFont typeface="Arial" pitchFamily="34" charset="0"/>
              <a:buNone/>
              <a:defRPr/>
            </a:pPr>
            <a:r>
              <a:rPr lang="es-ES" dirty="0">
                <a:solidFill>
                  <a:srgbClr val="000000"/>
                </a:solidFill>
              </a:rPr>
              <a:t>Un poder legal duradero es una herramienta muy importante para planificar en caso de </a:t>
            </a:r>
            <a:r>
              <a:rPr lang="es-ES" dirty="0"/>
              <a:t>que pierda su capacidad para manejar sus finanzas ya sea </a:t>
            </a:r>
            <a:r>
              <a:rPr lang="es-ES" dirty="0">
                <a:solidFill>
                  <a:srgbClr val="000000"/>
                </a:solidFill>
              </a:rPr>
              <a:t>por el Alzheimer, otras formas de demencia u otros problemas de salud. </a:t>
            </a:r>
            <a:endParaRPr lang="en-US" dirty="0">
              <a:ea typeface="Geneva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itle 1"/>
          <p:cNvSpPr>
            <a:spLocks noGrp="1"/>
          </p:cNvSpPr>
          <p:nvPr>
            <p:ph type="title"/>
          </p:nvPr>
        </p:nvSpPr>
        <p:spPr>
          <a:xfrm>
            <a:off x="685800" y="381000"/>
            <a:ext cx="7772400" cy="609600"/>
          </a:xfrm>
        </p:spPr>
        <p:txBody>
          <a:bodyPr/>
          <a:lstStyle/>
          <a:p>
            <a:pPr>
              <a:spcAft>
                <a:spcPct val="0"/>
              </a:spcAft>
            </a:pPr>
            <a:r>
              <a:rPr lang="es-ES" altLang="en-US" dirty="0">
                <a:latin typeface="Helvetica Neue" pitchFamily="-84" charset="0"/>
                <a:ea typeface="Helvetica Neue" pitchFamily="-84" charset="0"/>
                <a:cs typeface="Helvetica Neue" pitchFamily="-84" charset="0"/>
              </a:rPr>
              <a:t>COLABORE CON SU AGENTE LEGAL </a:t>
            </a:r>
            <a:br>
              <a:rPr lang="es-ES" altLang="en-US" dirty="0">
                <a:latin typeface="Helvetica Neue" pitchFamily="-84" charset="0"/>
                <a:ea typeface="Helvetica Neue" pitchFamily="-84" charset="0"/>
                <a:cs typeface="Helvetica Neue" pitchFamily="-84" charset="0"/>
              </a:rPr>
            </a:br>
            <a:r>
              <a:rPr lang="es-ES" altLang="en-US" dirty="0">
                <a:latin typeface="Helvetica Neue" pitchFamily="-84" charset="0"/>
                <a:ea typeface="Helvetica Neue" pitchFamily="-84" charset="0"/>
                <a:cs typeface="Helvetica Neue" pitchFamily="-84" charset="0"/>
              </a:rPr>
              <a:t>U OTRO FIDUCIARIO PARA QUE PUEDAN AYUDARLE </a:t>
            </a:r>
            <a:endParaRPr lang="en-US" altLang="en-US" dirty="0">
              <a:latin typeface="Helvetica Neue" pitchFamily="-84" charset="0"/>
              <a:ea typeface="Helvetica Neue" pitchFamily="-84" charset="0"/>
              <a:cs typeface="Helvetica Neue" pitchFamily="-8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981200"/>
            <a:ext cx="8229600" cy="4038600"/>
          </a:xfrm>
        </p:spPr>
        <p:txBody>
          <a:bodyPr/>
          <a:lstStyle/>
          <a:p>
            <a:pPr marL="0" indent="0">
              <a:buFont typeface="Arial" pitchFamily="34" charset="0"/>
              <a:buNone/>
              <a:defRPr/>
            </a:pPr>
            <a:r>
              <a:rPr lang="en-US" sz="2400" b="1" dirty="0"/>
              <a:t>Existen </a:t>
            </a:r>
            <a:r>
              <a:rPr lang="es-ES" sz="2400" b="1" dirty="0"/>
              <a:t>guías para ayudar a las personas que actúan de fiduciarios en tres formas: </a:t>
            </a:r>
          </a:p>
          <a:p>
            <a:pPr>
              <a:defRPr/>
            </a:pPr>
            <a:r>
              <a:rPr lang="es-ES" sz="2400" dirty="0"/>
              <a:t>Orientan a los fiduciarios sobre cómo realizar sus tareas.</a:t>
            </a:r>
          </a:p>
          <a:p>
            <a:pPr>
              <a:defRPr/>
            </a:pPr>
            <a:r>
              <a:rPr lang="es-ES" sz="2400" dirty="0"/>
              <a:t>Les indican cómo cuidarse de estafas y explotación financiera y qué hacer si un ser querido es una víctima.</a:t>
            </a:r>
          </a:p>
          <a:p>
            <a:pPr>
              <a:defRPr/>
            </a:pPr>
            <a:r>
              <a:rPr lang="es-ES" sz="2400" dirty="0"/>
              <a:t>Les indica a dónde deben dirigirse en busca de ayuda.</a:t>
            </a:r>
            <a:endParaRPr lang="en-US" sz="2400" dirty="0">
              <a:hlinkClick r:id="rId2"/>
            </a:endParaRPr>
          </a:p>
          <a:p>
            <a:pPr marL="0" indent="0">
              <a:buFont typeface="Arial" pitchFamily="34" charset="0"/>
              <a:buNone/>
              <a:defRPr/>
            </a:pPr>
            <a:r>
              <a:rPr lang="en-US" sz="2000" u="sng" dirty="0" smtClean="0">
                <a:solidFill>
                  <a:srgbClr val="0070C0"/>
                </a:solidFill>
                <a:hlinkClick r:id="rId2" tooltip="Enlace a la página web de la oficina para la protección financiera del consumidor a la guía para ayudar a personas que actúan como fiduciarios"/>
              </a:rPr>
              <a:t>www.consumerfinance.gov/managing-someone-elses-money</a:t>
            </a:r>
            <a:r>
              <a:rPr lang="en-US" sz="2000" dirty="0" smtClean="0">
                <a:solidFill>
                  <a:srgbClr val="0070C0"/>
                </a:solidFill>
              </a:rPr>
              <a:t> *</a:t>
            </a:r>
          </a:p>
          <a:p>
            <a:pPr marL="0" indent="0">
              <a:buNone/>
              <a:defRPr/>
            </a:pPr>
            <a:r>
              <a:rPr lang="es-ES" altLang="en-US" sz="2000" dirty="0">
                <a:latin typeface="Helvetica Neue" pitchFamily="-84" charset="0"/>
                <a:ea typeface="Geneva" pitchFamily="-84" charset="0"/>
                <a:cs typeface="Arial" pitchFamily="34" charset="0"/>
              </a:rPr>
              <a:t>* sitio web en inglés</a:t>
            </a:r>
          </a:p>
          <a:p>
            <a:pPr marL="0" indent="0">
              <a:buFont typeface="Arial" pitchFamily="34" charset="0"/>
              <a:buNone/>
              <a:defRPr/>
            </a:pPr>
            <a:r>
              <a:rPr lang="en-US" sz="2000" dirty="0" smtClean="0"/>
              <a:t> </a:t>
            </a:r>
            <a:endParaRPr lang="en-US" sz="2000" dirty="0"/>
          </a:p>
          <a:p>
            <a:pPr marL="0" indent="0" algn="ctr">
              <a:buFont typeface="Arial" pitchFamily="34" charset="0"/>
              <a:buNone/>
              <a:defRPr/>
            </a:pPr>
            <a:endParaRPr lang="en-US" sz="2400" dirty="0"/>
          </a:p>
          <a:p>
            <a:pPr marL="0" indent="0">
              <a:buFont typeface="Arial" pitchFamily="34" charset="0"/>
              <a:buNone/>
              <a:defRPr/>
            </a:pPr>
            <a:endParaRPr lang="en-US" sz="2400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itle 1"/>
          <p:cNvSpPr>
            <a:spLocks noGrp="1"/>
          </p:cNvSpPr>
          <p:nvPr>
            <p:ph type="title"/>
          </p:nvPr>
        </p:nvSpPr>
        <p:spPr>
          <a:xfrm>
            <a:off x="685800" y="381000"/>
            <a:ext cx="7772400" cy="609600"/>
          </a:xfrm>
        </p:spPr>
        <p:txBody>
          <a:bodyPr/>
          <a:lstStyle/>
          <a:p>
            <a:pPr>
              <a:spcAft>
                <a:spcPct val="0"/>
              </a:spcAft>
            </a:pPr>
            <a:r>
              <a:rPr lang="es-ES" altLang="en-US" dirty="0">
                <a:latin typeface="Helvetica Neue" pitchFamily="-84" charset="0"/>
                <a:ea typeface="Helvetica Neue" pitchFamily="-84" charset="0"/>
                <a:cs typeface="Helvetica Neue" pitchFamily="-84" charset="0"/>
              </a:rPr>
              <a:t>SI USTED ES UNA VÍCTIMA </a:t>
            </a:r>
            <a:endParaRPr lang="en-US" altLang="en-US" dirty="0">
              <a:latin typeface="Helvetica Neue" pitchFamily="-84" charset="0"/>
              <a:ea typeface="Helvetica Neue" pitchFamily="-84" charset="0"/>
              <a:cs typeface="Helvetica Neue" pitchFamily="-84" charset="0"/>
            </a:endParaRPr>
          </a:p>
        </p:txBody>
      </p:sp>
      <p:pic>
        <p:nvPicPr>
          <p:cNvPr id="6" name="Picture 5" descr="signo de exclamación en un escudo" title="ícono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5048" y="1828800"/>
            <a:ext cx="1776442" cy="1828800"/>
          </a:xfrm>
          <a:prstGeom prst="rect">
            <a:avLst/>
          </a:prstGeom>
        </p:spPr>
      </p:pic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2819400" y="1905000"/>
            <a:ext cx="5334000" cy="2795588"/>
          </a:xfrm>
        </p:spPr>
        <p:txBody>
          <a:bodyPr/>
          <a:lstStyle/>
          <a:p>
            <a:pPr marL="0" indent="0" eaLnBrk="1" hangingPunct="1">
              <a:spcAft>
                <a:spcPts val="300"/>
              </a:spcAft>
              <a:buFont typeface="Arial" pitchFamily="34" charset="0"/>
              <a:buNone/>
              <a:defRPr/>
            </a:pPr>
            <a:r>
              <a:rPr lang="es-ES" sz="2800" dirty="0">
                <a:ea typeface="Geneva" pitchFamily="34" charset="0"/>
                <a:cs typeface="Arial" pitchFamily="34" charset="0"/>
              </a:rPr>
              <a:t>Haga la denuncia a los Servicios de Protección para Adultos o a la policía. </a:t>
            </a:r>
            <a:endParaRPr lang="en-US" sz="2800" dirty="0">
              <a:ea typeface="Geneva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itle 1"/>
          <p:cNvSpPr>
            <a:spLocks noGrp="1"/>
          </p:cNvSpPr>
          <p:nvPr>
            <p:ph type="title"/>
          </p:nvPr>
        </p:nvSpPr>
        <p:spPr>
          <a:xfrm>
            <a:off x="685800" y="381000"/>
            <a:ext cx="7772400" cy="609600"/>
          </a:xfrm>
        </p:spPr>
        <p:txBody>
          <a:bodyPr/>
          <a:lstStyle/>
          <a:p>
            <a:pPr>
              <a:spcAft>
                <a:spcPct val="0"/>
              </a:spcAft>
            </a:pPr>
            <a:r>
              <a:rPr lang="en-US" altLang="en-US" dirty="0">
                <a:latin typeface="Helvetica Neue" pitchFamily="-84" charset="0"/>
                <a:ea typeface="Helvetica Neue" pitchFamily="-84" charset="0"/>
                <a:cs typeface="Helvetica Neue" pitchFamily="-84" charset="0"/>
              </a:rPr>
              <a:t>ABUSO POR PARTE DE CUIDADORES</a:t>
            </a:r>
          </a:p>
        </p:txBody>
      </p:sp>
      <p:pic>
        <p:nvPicPr>
          <p:cNvPr id="2" name="Picture 1" descr="corazón con signo de exclamación en la palma de la mano" title="ícono"/>
          <p:cNvPicPr>
            <a:picLocks noChangeAspect="1"/>
          </p:cNvPicPr>
          <p:nvPr/>
        </p:nvPicPr>
        <p:blipFill>
          <a:blip r:embed="rId2" r:link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0" y="2057400"/>
            <a:ext cx="1676400" cy="2153944"/>
          </a:xfrm>
          <a:prstGeom prst="rect">
            <a:avLst/>
          </a:prstGeom>
        </p:spPr>
      </p:pic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2971800" y="2133600"/>
            <a:ext cx="4343400" cy="3886200"/>
          </a:xfrm>
          <a:solidFill>
            <a:schemeClr val="bg1"/>
          </a:solidFill>
          <a:ln w="38100">
            <a:noFill/>
          </a:ln>
        </p:spPr>
        <p:txBody>
          <a:bodyPr anchor="t"/>
          <a:lstStyle/>
          <a:p>
            <a:pPr marL="0" indent="0" eaLnBrk="1" hangingPunct="1">
              <a:spcAft>
                <a:spcPts val="300"/>
              </a:spcAft>
              <a:buFont typeface="Arial" pitchFamily="34" charset="0"/>
              <a:buNone/>
              <a:defRPr/>
            </a:pPr>
            <a:r>
              <a:rPr lang="es-ES" sz="2800" b="1" dirty="0">
                <a:solidFill>
                  <a:srgbClr val="000000"/>
                </a:solidFill>
                <a:ea typeface="Geneva" pitchFamily="34" charset="0"/>
                <a:cs typeface="Arial" pitchFamily="34" charset="0"/>
              </a:rPr>
              <a:t>La explotación financiera de adultos mayores a menudo es perpetrada por familiares y cuidadores. </a:t>
            </a:r>
            <a:endParaRPr lang="en-US" sz="2800" b="1" dirty="0">
              <a:solidFill>
                <a:srgbClr val="000000"/>
              </a:solidFill>
              <a:ea typeface="Geneva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itle 1"/>
          <p:cNvSpPr>
            <a:spLocks noGrp="1"/>
          </p:cNvSpPr>
          <p:nvPr>
            <p:ph type="title"/>
          </p:nvPr>
        </p:nvSpPr>
        <p:spPr>
          <a:xfrm>
            <a:off x="681606" y="381000"/>
            <a:ext cx="7776594" cy="609600"/>
          </a:xfrm>
        </p:spPr>
        <p:txBody>
          <a:bodyPr/>
          <a:lstStyle/>
          <a:p>
            <a:pPr>
              <a:spcAft>
                <a:spcPct val="0"/>
              </a:spcAft>
            </a:pPr>
            <a:r>
              <a:rPr lang="en-US" altLang="en-US" dirty="0">
                <a:latin typeface="Helvetica Neue" pitchFamily="-84" charset="0"/>
                <a:ea typeface="Helvetica Neue" pitchFamily="-84" charset="0"/>
                <a:cs typeface="Helvetica Neue" pitchFamily="-84" charset="0"/>
              </a:rPr>
              <a:t>CUIDADOR: </a:t>
            </a:r>
            <a:r>
              <a:rPr lang="en-US" dirty="0"/>
              <a:t>CÓMO PROTEGERSE</a:t>
            </a:r>
            <a:r>
              <a:rPr lang="en-US" altLang="en-US" dirty="0">
                <a:latin typeface="Helvetica Neue" pitchFamily="-84" charset="0"/>
                <a:ea typeface="Helvetica Neue" pitchFamily="-84" charset="0"/>
                <a:cs typeface="Helvetica Neue" pitchFamily="-84" charset="0"/>
              </a:rPr>
              <a:t> </a:t>
            </a:r>
          </a:p>
        </p:txBody>
      </p:sp>
      <p:pic>
        <p:nvPicPr>
          <p:cNvPr id="5" name="Picture 4" descr="marca de verificación en el escudo" title="ícono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1066800"/>
            <a:ext cx="1866900" cy="1939337"/>
          </a:xfrm>
          <a:prstGeom prst="rect">
            <a:avLst/>
          </a:prstGeom>
        </p:spPr>
      </p:pic>
      <p:sp>
        <p:nvSpPr>
          <p:cNvPr id="28675" name="Content Placeholder 2"/>
          <p:cNvSpPr>
            <a:spLocks noGrp="1"/>
          </p:cNvSpPr>
          <p:nvPr>
            <p:ph idx="1"/>
          </p:nvPr>
        </p:nvSpPr>
        <p:spPr>
          <a:xfrm>
            <a:off x="2133600" y="1295400"/>
            <a:ext cx="6629400" cy="4419600"/>
          </a:xfrm>
        </p:spPr>
        <p:txBody>
          <a:bodyPr/>
          <a:lstStyle/>
          <a:p>
            <a:pPr eaLnBrk="1" hangingPunct="1">
              <a:lnSpc>
                <a:spcPct val="110000"/>
              </a:lnSpc>
              <a:spcAft>
                <a:spcPts val="1500"/>
              </a:spcAft>
            </a:pPr>
            <a:r>
              <a:rPr lang="es-ES" altLang="en-US" dirty="0">
                <a:latin typeface="Helvetica Neue" pitchFamily="-84" charset="0"/>
                <a:ea typeface="Geneva" pitchFamily="-84" charset="0"/>
                <a:cs typeface="Arial" pitchFamily="34" charset="0"/>
              </a:rPr>
              <a:t>Proteja sus documentos financieros privados.</a:t>
            </a:r>
          </a:p>
          <a:p>
            <a:pPr eaLnBrk="1" hangingPunct="1">
              <a:lnSpc>
                <a:spcPct val="110000"/>
              </a:lnSpc>
              <a:spcAft>
                <a:spcPts val="1500"/>
              </a:spcAft>
            </a:pPr>
            <a:r>
              <a:rPr lang="es-ES" altLang="en-US" dirty="0">
                <a:latin typeface="Helvetica Neue" pitchFamily="-84" charset="0"/>
                <a:ea typeface="Geneva" pitchFamily="-84" charset="0"/>
                <a:cs typeface="Arial" pitchFamily="34" charset="0"/>
              </a:rPr>
              <a:t>Exija los recibos de las compras que hagan sus cuidadores.</a:t>
            </a:r>
          </a:p>
          <a:p>
            <a:pPr eaLnBrk="1" hangingPunct="1">
              <a:lnSpc>
                <a:spcPct val="110000"/>
              </a:lnSpc>
              <a:spcAft>
                <a:spcPts val="1500"/>
              </a:spcAft>
            </a:pPr>
            <a:r>
              <a:rPr lang="es-ES" altLang="en-US" dirty="0">
                <a:latin typeface="Helvetica Neue" pitchFamily="-84" charset="0"/>
                <a:ea typeface="Geneva" pitchFamily="-84" charset="0"/>
                <a:cs typeface="Arial" pitchFamily="34" charset="0"/>
              </a:rPr>
              <a:t>Controle las cuentas bancarias y facturas telefónicas.</a:t>
            </a:r>
          </a:p>
          <a:p>
            <a:pPr eaLnBrk="1" hangingPunct="1">
              <a:lnSpc>
                <a:spcPct val="110000"/>
              </a:lnSpc>
              <a:spcAft>
                <a:spcPts val="0"/>
              </a:spcAft>
            </a:pPr>
            <a:r>
              <a:rPr lang="es-ES" altLang="en-US" dirty="0">
                <a:latin typeface="Helvetica Neue" pitchFamily="-84" charset="0"/>
                <a:ea typeface="Geneva" pitchFamily="-84" charset="0"/>
                <a:cs typeface="Arial" pitchFamily="34" charset="0"/>
              </a:rPr>
              <a:t>Configure:</a:t>
            </a:r>
          </a:p>
          <a:p>
            <a:pPr lvl="1" eaLnBrk="1" hangingPunct="1">
              <a:lnSpc>
                <a:spcPct val="110000"/>
              </a:lnSpc>
              <a:spcAft>
                <a:spcPts val="0"/>
              </a:spcAft>
            </a:pPr>
            <a:r>
              <a:rPr lang="es-ES" altLang="en-US" dirty="0">
                <a:latin typeface="Helvetica Neue" pitchFamily="-84" charset="0"/>
                <a:ea typeface="Geneva" pitchFamily="-84" charset="0"/>
                <a:cs typeface="Arial" pitchFamily="34" charset="0"/>
              </a:rPr>
              <a:t>Un sistema automático de pago de facturas. </a:t>
            </a:r>
          </a:p>
          <a:p>
            <a:pPr lvl="1" eaLnBrk="1" hangingPunct="1">
              <a:lnSpc>
                <a:spcPct val="110000"/>
              </a:lnSpc>
              <a:spcAft>
                <a:spcPts val="0"/>
              </a:spcAft>
            </a:pPr>
            <a:r>
              <a:rPr lang="es-ES" altLang="en-US" dirty="0">
                <a:latin typeface="Helvetica Neue" pitchFamily="-84" charset="0"/>
                <a:ea typeface="Geneva" pitchFamily="-84" charset="0"/>
                <a:cs typeface="Arial" pitchFamily="34" charset="0"/>
              </a:rPr>
              <a:t>Alertas de transacciones. 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itle 1"/>
          <p:cNvSpPr>
            <a:spLocks noGrp="1"/>
          </p:cNvSpPr>
          <p:nvPr>
            <p:ph type="title"/>
          </p:nvPr>
        </p:nvSpPr>
        <p:spPr>
          <a:xfrm>
            <a:off x="685800" y="381000"/>
            <a:ext cx="8458200" cy="609600"/>
          </a:xfrm>
        </p:spPr>
        <p:txBody>
          <a:bodyPr/>
          <a:lstStyle/>
          <a:p>
            <a:pPr>
              <a:spcAft>
                <a:spcPct val="0"/>
              </a:spcAft>
            </a:pPr>
            <a:r>
              <a:rPr lang="en-US" altLang="en-US" dirty="0">
                <a:latin typeface="Helvetica Neue" pitchFamily="-84" charset="0"/>
                <a:ea typeface="Helvetica Neue" pitchFamily="-84" charset="0"/>
                <a:cs typeface="Helvetica Neue" pitchFamily="-84" charset="0"/>
              </a:rPr>
              <a:t>CUIDADOR: </a:t>
            </a:r>
            <a:r>
              <a:rPr lang="en-US" dirty="0"/>
              <a:t>CÓMO PROTEGERSE</a:t>
            </a:r>
            <a:r>
              <a:rPr lang="en-US" altLang="en-US" dirty="0">
                <a:latin typeface="Helvetica Neue" pitchFamily="-84" charset="0"/>
                <a:ea typeface="Helvetica Neue" pitchFamily="-84" charset="0"/>
                <a:cs typeface="Helvetica Neue" pitchFamily="-84" charset="0"/>
              </a:rPr>
              <a:t> (CONT.) </a:t>
            </a:r>
          </a:p>
        </p:txBody>
      </p:sp>
      <p:pic>
        <p:nvPicPr>
          <p:cNvPr id="5" name="Picture 4" descr="marca de verificación en el escudo" title="ícono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1066800"/>
            <a:ext cx="1866900" cy="1939337"/>
          </a:xfrm>
          <a:prstGeom prst="rect">
            <a:avLst/>
          </a:prstGeom>
        </p:spPr>
      </p:pic>
      <p:sp>
        <p:nvSpPr>
          <p:cNvPr id="27651" name="Content Placeholder 2"/>
          <p:cNvSpPr>
            <a:spLocks noGrp="1"/>
          </p:cNvSpPr>
          <p:nvPr>
            <p:ph idx="1"/>
          </p:nvPr>
        </p:nvSpPr>
        <p:spPr>
          <a:xfrm>
            <a:off x="2133600" y="1295400"/>
            <a:ext cx="6705600" cy="4419600"/>
          </a:xfrm>
        </p:spPr>
        <p:txBody>
          <a:bodyPr/>
          <a:lstStyle/>
          <a:p>
            <a:pPr eaLnBrk="1" hangingPunct="1">
              <a:lnSpc>
                <a:spcPct val="110000"/>
              </a:lnSpc>
              <a:spcAft>
                <a:spcPts val="1500"/>
              </a:spcAft>
              <a:defRPr/>
            </a:pPr>
            <a:r>
              <a:rPr lang="es-ES" altLang="en-US" dirty="0">
                <a:latin typeface="Helvetica Neue" pitchFamily="-84" charset="0"/>
                <a:ea typeface="Geneva" pitchFamily="-84" charset="0"/>
                <a:cs typeface="Arial" pitchFamily="34" charset="0"/>
              </a:rPr>
              <a:t>No debe permitir que los cuidadores contratados o ayudantes abran su correo, paguen sus facturas o administren sus finanzas.</a:t>
            </a:r>
          </a:p>
          <a:p>
            <a:pPr eaLnBrk="1" hangingPunct="1">
              <a:lnSpc>
                <a:spcPct val="110000"/>
              </a:lnSpc>
              <a:spcAft>
                <a:spcPts val="1500"/>
              </a:spcAft>
              <a:defRPr/>
            </a:pPr>
            <a:r>
              <a:rPr lang="es-ES" altLang="en-US" dirty="0">
                <a:latin typeface="Helvetica Neue" pitchFamily="-84" charset="0"/>
                <a:ea typeface="Geneva" pitchFamily="-84" charset="0"/>
                <a:cs typeface="Arial" pitchFamily="34" charset="0"/>
              </a:rPr>
              <a:t>Nunca prometa dar dinero o activos al morir a una persona a cambio de atención brindada ahora.</a:t>
            </a:r>
          </a:p>
          <a:p>
            <a:pPr eaLnBrk="1" hangingPunct="1">
              <a:lnSpc>
                <a:spcPct val="110000"/>
              </a:lnSpc>
              <a:spcAft>
                <a:spcPts val="1500"/>
              </a:spcAft>
              <a:defRPr/>
            </a:pPr>
            <a:r>
              <a:rPr lang="es-ES" altLang="en-US" dirty="0">
                <a:latin typeface="Helvetica Neue" pitchFamily="-84" charset="0"/>
                <a:ea typeface="Geneva" pitchFamily="-84" charset="0"/>
                <a:cs typeface="Arial" pitchFamily="34" charset="0"/>
              </a:rPr>
              <a:t>Nunca preste dinero u objetos personales a empleados.</a:t>
            </a:r>
          </a:p>
          <a:p>
            <a:pPr eaLnBrk="1" hangingPunct="1">
              <a:lnSpc>
                <a:spcPct val="110000"/>
              </a:lnSpc>
              <a:spcAft>
                <a:spcPts val="1500"/>
              </a:spcAft>
              <a:defRPr/>
            </a:pPr>
            <a:r>
              <a:rPr lang="es-ES" altLang="en-US" dirty="0">
                <a:latin typeface="Helvetica Neue" pitchFamily="-84" charset="0"/>
                <a:ea typeface="Geneva" pitchFamily="-84" charset="0"/>
                <a:cs typeface="Arial" pitchFamily="34" charset="0"/>
              </a:rPr>
              <a:t>Nunca debe dejar que sus cuidadores usen su tarjeta de crédito o débito.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itle 1"/>
          <p:cNvSpPr>
            <a:spLocks noGrp="1"/>
          </p:cNvSpPr>
          <p:nvPr>
            <p:ph type="title"/>
          </p:nvPr>
        </p:nvSpPr>
        <p:spPr>
          <a:xfrm>
            <a:off x="685800" y="381000"/>
            <a:ext cx="8458200" cy="609600"/>
          </a:xfrm>
        </p:spPr>
        <p:txBody>
          <a:bodyPr/>
          <a:lstStyle/>
          <a:p>
            <a:pPr>
              <a:spcAft>
                <a:spcPct val="0"/>
              </a:spcAft>
            </a:pPr>
            <a:r>
              <a:rPr lang="en-US" altLang="en-US" dirty="0">
                <a:latin typeface="Helvetica Neue" pitchFamily="-84" charset="0"/>
                <a:ea typeface="Helvetica Neue" pitchFamily="-84" charset="0"/>
                <a:cs typeface="Helvetica Neue" pitchFamily="-84" charset="0"/>
              </a:rPr>
              <a:t>CUIDADOR: </a:t>
            </a:r>
            <a:r>
              <a:rPr lang="en-US" dirty="0"/>
              <a:t>CÓMO PROTEGERSE</a:t>
            </a:r>
            <a:r>
              <a:rPr lang="en-US" altLang="en-US" dirty="0">
                <a:latin typeface="Helvetica Neue" pitchFamily="-84" charset="0"/>
                <a:ea typeface="Helvetica Neue" pitchFamily="-84" charset="0"/>
                <a:cs typeface="Helvetica Neue" pitchFamily="-84" charset="0"/>
              </a:rPr>
              <a:t> (CONT.) </a:t>
            </a:r>
          </a:p>
        </p:txBody>
      </p:sp>
      <p:pic>
        <p:nvPicPr>
          <p:cNvPr id="5" name="Picture 4" descr="marca de verificación en el escudo" title="ícono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1066800"/>
            <a:ext cx="1866900" cy="1939337"/>
          </a:xfrm>
          <a:prstGeom prst="rect">
            <a:avLst/>
          </a:prstGeom>
        </p:spPr>
      </p:pic>
      <p:sp>
        <p:nvSpPr>
          <p:cNvPr id="28675" name="Content Placeholder 2"/>
          <p:cNvSpPr>
            <a:spLocks noGrp="1"/>
          </p:cNvSpPr>
          <p:nvPr>
            <p:ph idx="1"/>
          </p:nvPr>
        </p:nvSpPr>
        <p:spPr>
          <a:xfrm>
            <a:off x="2133600" y="1371600"/>
            <a:ext cx="6172200" cy="4168775"/>
          </a:xfrm>
        </p:spPr>
        <p:txBody>
          <a:bodyPr/>
          <a:lstStyle/>
          <a:p>
            <a:pPr eaLnBrk="1" hangingPunct="1">
              <a:defRPr/>
            </a:pPr>
            <a:r>
              <a:rPr lang="es-ES" altLang="en-US" dirty="0">
                <a:latin typeface="Helvetica Neue" pitchFamily="-84" charset="0"/>
                <a:ea typeface="Geneva" pitchFamily="-84" charset="0"/>
                <a:cs typeface="Arial" pitchFamily="34" charset="0"/>
              </a:rPr>
              <a:t>Si tiene problemas para leer su resumen, solicite a su institución financiera que mande una segunda copia a una persona que pueda leerlo por usted.</a:t>
            </a:r>
          </a:p>
          <a:p>
            <a:pPr eaLnBrk="1" hangingPunct="1">
              <a:defRPr/>
            </a:pPr>
            <a:r>
              <a:rPr lang="es-ES" altLang="en-US" dirty="0">
                <a:latin typeface="Helvetica Neue" pitchFamily="-84" charset="0"/>
                <a:ea typeface="Geneva" pitchFamily="-84" charset="0"/>
                <a:cs typeface="Arial" pitchFamily="34" charset="0"/>
              </a:rPr>
              <a:t>Proteja sus objetos de valor como joyas y similares.</a:t>
            </a:r>
          </a:p>
          <a:p>
            <a:pPr eaLnBrk="1" hangingPunct="1">
              <a:defRPr/>
            </a:pPr>
            <a:r>
              <a:rPr lang="es-ES" altLang="en-US" dirty="0">
                <a:latin typeface="Helvetica Neue" pitchFamily="-84" charset="0"/>
                <a:ea typeface="Geneva" pitchFamily="-84" charset="0"/>
                <a:cs typeface="Arial" pitchFamily="34" charset="0"/>
              </a:rPr>
              <a:t>Obtenga gratis sus informes de en </a:t>
            </a:r>
            <a:r>
              <a:rPr lang="es-ES" altLang="en-US" u="sng" dirty="0">
                <a:solidFill>
                  <a:srgbClr val="0070C0"/>
                </a:solidFill>
                <a:latin typeface="Helvetica Neue" pitchFamily="-84" charset="0"/>
                <a:ea typeface="Geneva" pitchFamily="-84" charset="0"/>
                <a:cs typeface="Arial" pitchFamily="34" charset="0"/>
              </a:rPr>
              <a:t>annualcreditreport.com</a:t>
            </a:r>
            <a:r>
              <a:rPr lang="es-ES" altLang="en-US" dirty="0">
                <a:latin typeface="Helvetica Neue" pitchFamily="-84" charset="0"/>
                <a:ea typeface="Geneva" pitchFamily="-84" charset="0"/>
                <a:cs typeface="Arial" pitchFamily="34" charset="0"/>
              </a:rPr>
              <a:t>.*</a:t>
            </a:r>
          </a:p>
          <a:p>
            <a:pPr marL="0" indent="0" eaLnBrk="1" hangingPunct="1">
              <a:buNone/>
              <a:defRPr/>
            </a:pPr>
            <a:endParaRPr lang="es-ES" altLang="en-US" sz="1800" dirty="0">
              <a:latin typeface="Helvetica Neue" pitchFamily="-84" charset="0"/>
              <a:ea typeface="Geneva" pitchFamily="-84" charset="0"/>
              <a:cs typeface="Arial" pitchFamily="34" charset="0"/>
            </a:endParaRPr>
          </a:p>
          <a:p>
            <a:pPr marL="0" indent="0" eaLnBrk="1" hangingPunct="1">
              <a:buNone/>
              <a:defRPr/>
            </a:pPr>
            <a:r>
              <a:rPr lang="es-ES" altLang="en-US" sz="1800" dirty="0">
                <a:latin typeface="Helvetica Neue" pitchFamily="-84" charset="0"/>
                <a:ea typeface="Geneva" pitchFamily="-84" charset="0"/>
                <a:cs typeface="Arial" pitchFamily="34" charset="0"/>
              </a:rPr>
              <a:t>* sitio web en inglés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Title 1"/>
          <p:cNvSpPr>
            <a:spLocks noGrp="1"/>
          </p:cNvSpPr>
          <p:nvPr>
            <p:ph type="title"/>
          </p:nvPr>
        </p:nvSpPr>
        <p:spPr>
          <a:xfrm>
            <a:off x="685800" y="381000"/>
            <a:ext cx="7696200" cy="609600"/>
          </a:xfrm>
        </p:spPr>
        <p:txBody>
          <a:bodyPr/>
          <a:lstStyle/>
          <a:p>
            <a:pPr>
              <a:spcAft>
                <a:spcPct val="0"/>
              </a:spcAft>
            </a:pPr>
            <a:r>
              <a:rPr lang="es" sz="3200" b="0" i="0" strike="noStrike" cap="all" spc="0" baseline="0" dirty="0">
                <a:solidFill>
                  <a:srgbClr val="000000"/>
                </a:solidFill>
                <a:effectLst/>
                <a:latin typeface="Helvetica Neue"/>
                <a:ea typeface="Helvetica Neue"/>
                <a:cs typeface="Helvetica Neue"/>
              </a:rPr>
              <a:t>¿Qué es una estafa romántica?</a:t>
            </a:r>
          </a:p>
        </p:txBody>
      </p:sp>
      <p:pic>
        <p:nvPicPr>
          <p:cNvPr id="6" name="Picture 5" descr="Mano debajo de un corazón, con una lupa en un signo de exclamación.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800" y="1447800"/>
            <a:ext cx="1676400" cy="2428464"/>
          </a:xfrm>
          <a:prstGeom prst="rect">
            <a:avLst/>
          </a:prstGeom>
          <a:noFill/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95600" y="1447800"/>
            <a:ext cx="5943600" cy="4800600"/>
          </a:xfrm>
          <a:noFill/>
        </p:spPr>
        <p:txBody>
          <a:bodyPr/>
          <a:lstStyle/>
          <a:p>
            <a:r>
              <a:rPr lang="es" sz="2200" b="0" i="0" strike="noStrike" cap="none" spc="0" baseline="0" dirty="0">
                <a:solidFill>
                  <a:srgbClr val="000000"/>
                </a:solidFill>
                <a:effectLst/>
                <a:latin typeface="Helvetica Neue"/>
                <a:ea typeface="Helvetica Neue"/>
                <a:cs typeface="Helvetica Neue"/>
              </a:rPr>
              <a:t>Una estafa romántica es cuando una persona</a:t>
            </a:r>
            <a:r>
              <a:rPr lang="es" sz="2200" b="0" i="0" strike="noStrike" cap="none" spc="0" dirty="0">
                <a:solidFill>
                  <a:srgbClr val="000000"/>
                </a:solidFill>
                <a:effectLst/>
                <a:latin typeface="Helvetica Neue"/>
                <a:ea typeface="Helvetica Neue"/>
                <a:cs typeface="Helvetica Neue"/>
              </a:rPr>
              <a:t> nueva muestra </a:t>
            </a:r>
            <a:r>
              <a:rPr lang="es" sz="2200" b="0" i="0" strike="noStrike" cap="none" spc="0" baseline="0" dirty="0">
                <a:solidFill>
                  <a:srgbClr val="000000"/>
                </a:solidFill>
                <a:effectLst/>
                <a:latin typeface="Helvetica Neue"/>
                <a:ea typeface="Helvetica Neue"/>
                <a:cs typeface="Helvetica Neue"/>
              </a:rPr>
              <a:t>interés amoroso y dice que </a:t>
            </a:r>
            <a:r>
              <a:rPr lang="es" sz="2200" b="0" i="0" strike="noStrike" cap="none" spc="0" baseline="0" dirty="0" smtClean="0">
                <a:solidFill>
                  <a:srgbClr val="000000"/>
                </a:solidFill>
                <a:effectLst/>
                <a:latin typeface="Helvetica Neue"/>
                <a:ea typeface="Helvetica Neue"/>
                <a:cs typeface="Helvetica Neue"/>
              </a:rPr>
              <a:t>lo (</a:t>
            </a:r>
            <a:r>
              <a:rPr lang="es" sz="2200" b="0" i="0" strike="noStrike" cap="none" spc="0" baseline="0" dirty="0">
                <a:solidFill>
                  <a:srgbClr val="000000"/>
                </a:solidFill>
                <a:effectLst/>
                <a:latin typeface="Helvetica Neue"/>
                <a:ea typeface="Helvetica Neue"/>
                <a:cs typeface="Helvetica Neue"/>
              </a:rPr>
              <a:t>la) ama, pero s</a:t>
            </a:r>
            <a:r>
              <a:rPr lang="en-US" sz="2200" b="0" i="0" strike="noStrike" cap="none" spc="0" baseline="0" dirty="0">
                <a:solidFill>
                  <a:srgbClr val="000000"/>
                </a:solidFill>
                <a:effectLst/>
                <a:latin typeface="Helvetica Neue"/>
                <a:ea typeface="Helvetica Neue"/>
                <a:cs typeface="Helvetica Neue"/>
              </a:rPr>
              <a:t>ó</a:t>
            </a:r>
            <a:r>
              <a:rPr lang="es" sz="2200" b="0" i="0" strike="noStrike" cap="none" spc="0" baseline="0" dirty="0">
                <a:solidFill>
                  <a:srgbClr val="000000"/>
                </a:solidFill>
                <a:effectLst/>
                <a:latin typeface="Helvetica Neue"/>
                <a:ea typeface="Helvetica Neue"/>
                <a:cs typeface="Helvetica Neue"/>
              </a:rPr>
              <a:t>lo quiere s</a:t>
            </a:r>
            <a:r>
              <a:rPr lang="es" dirty="0">
                <a:solidFill>
                  <a:srgbClr val="000000"/>
                </a:solidFill>
                <a:ea typeface="Helvetica Neue"/>
              </a:rPr>
              <a:t>u </a:t>
            </a:r>
            <a:r>
              <a:rPr lang="es" sz="2200" b="0" i="0" strike="noStrike" cap="none" spc="0" baseline="0" dirty="0">
                <a:solidFill>
                  <a:srgbClr val="000000"/>
                </a:solidFill>
                <a:effectLst/>
                <a:latin typeface="Helvetica Neue"/>
                <a:ea typeface="Helvetica Neue"/>
                <a:cs typeface="Helvetica Neue"/>
              </a:rPr>
              <a:t>dinero.</a:t>
            </a:r>
          </a:p>
          <a:p>
            <a:pPr>
              <a:defRPr/>
            </a:pPr>
            <a:r>
              <a:rPr lang="es" sz="2200" b="0" i="0" strike="noStrike" cap="none" spc="0" baseline="0" dirty="0">
                <a:solidFill>
                  <a:srgbClr val="000000"/>
                </a:solidFill>
                <a:effectLst/>
                <a:latin typeface="Helvetica Neue"/>
                <a:ea typeface="Helvetica Neue"/>
                <a:cs typeface="Helvetica Neue"/>
              </a:rPr>
              <a:t>Los estafadores pueden:</a:t>
            </a:r>
          </a:p>
          <a:p>
            <a:pPr lvl="1">
              <a:defRPr/>
            </a:pPr>
            <a:r>
              <a:rPr lang="es" sz="2200" b="0" i="0" strike="noStrike" cap="none" spc="0" baseline="0" dirty="0">
                <a:solidFill>
                  <a:srgbClr val="000000"/>
                </a:solidFill>
                <a:effectLst/>
                <a:latin typeface="Helvetica Neue"/>
                <a:ea typeface="Helvetica Neue"/>
                <a:cs typeface="Helvetica Neue"/>
              </a:rPr>
              <a:t>Asumir una identidad falsa </a:t>
            </a:r>
          </a:p>
          <a:p>
            <a:pPr lvl="1">
              <a:defRPr/>
            </a:pPr>
            <a:r>
              <a:rPr lang="es" sz="2200" b="0" i="0" strike="noStrike" cap="none" spc="0" baseline="0" dirty="0">
                <a:solidFill>
                  <a:srgbClr val="000000"/>
                </a:solidFill>
                <a:effectLst/>
                <a:latin typeface="Helvetica Neue"/>
                <a:ea typeface="Helvetica Neue"/>
                <a:cs typeface="Helvetica Neue"/>
              </a:rPr>
              <a:t>Tomarse el tiempo para ganar su confianza</a:t>
            </a:r>
          </a:p>
          <a:p>
            <a:pPr lvl="1">
              <a:defRPr/>
            </a:pPr>
            <a:r>
              <a:rPr lang="es" sz="2200" b="0" i="0" strike="noStrike" cap="none" spc="0" baseline="0" dirty="0">
                <a:solidFill>
                  <a:srgbClr val="000000"/>
                </a:solidFill>
                <a:effectLst/>
                <a:latin typeface="Helvetica Neue"/>
                <a:ea typeface="Helvetica Neue"/>
                <a:cs typeface="Helvetica Neue"/>
              </a:rPr>
              <a:t>Pedir dinero con </a:t>
            </a:r>
            <a:r>
              <a:rPr lang="es" dirty="0">
                <a:solidFill>
                  <a:srgbClr val="000000"/>
                </a:solidFill>
                <a:ea typeface="Helvetica Neue"/>
              </a:rPr>
              <a:t>pretextos falsos</a:t>
            </a:r>
            <a:endParaRPr lang="es" sz="2200" b="0" i="0" strike="noStrike" cap="none" spc="0" baseline="0" dirty="0">
              <a:solidFill>
                <a:srgbClr val="000000"/>
              </a:solidFill>
              <a:effectLst/>
              <a:latin typeface="Helvetica Neue"/>
              <a:ea typeface="Helvetica Neue"/>
              <a:cs typeface="Helvetica Neue"/>
            </a:endParaRPr>
          </a:p>
          <a:p>
            <a:pPr>
              <a:defRPr/>
            </a:pPr>
            <a:r>
              <a:rPr lang="es" sz="2200" b="0" i="0" strike="noStrike" cap="none" spc="0" baseline="0" dirty="0">
                <a:solidFill>
                  <a:srgbClr val="000000"/>
                </a:solidFill>
                <a:effectLst/>
                <a:latin typeface="Helvetica Neue"/>
                <a:ea typeface="Helvetica Neue"/>
                <a:cs typeface="Helvetica Neue"/>
              </a:rPr>
              <a:t>Las estafas pueden ocurrir en línea o en persona. </a:t>
            </a:r>
          </a:p>
        </p:txBody>
      </p:sp>
    </p:spTree>
    <p:extLst>
      <p:ext uri="{BB962C8B-B14F-4D97-AF65-F5344CB8AC3E}">
        <p14:creationId xmlns:p14="http://schemas.microsoft.com/office/powerpoint/2010/main" val="39289811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>
          <a:xfrm>
            <a:off x="668427" y="381000"/>
            <a:ext cx="8170773" cy="609600"/>
          </a:xfrm>
        </p:spPr>
        <p:txBody>
          <a:bodyPr/>
          <a:lstStyle/>
          <a:p>
            <a:pPr>
              <a:spcAft>
                <a:spcPct val="0"/>
              </a:spcAft>
            </a:pPr>
            <a:r>
              <a:rPr lang="en-US" altLang="en-US" dirty="0">
                <a:latin typeface="Helvetica Neue" pitchFamily="-84" charset="0"/>
                <a:ea typeface="Helvetica Neue" pitchFamily="-84" charset="0"/>
                <a:cs typeface="Helvetica Neue" pitchFamily="-84" charset="0"/>
              </a:rPr>
              <a:t>OBJETIVOS </a:t>
            </a:r>
          </a:p>
        </p:txBody>
      </p:sp>
      <p:sp>
        <p:nvSpPr>
          <p:cNvPr id="5123" name="Content Placeholder 2"/>
          <p:cNvSpPr>
            <a:spLocks noGrp="1"/>
          </p:cNvSpPr>
          <p:nvPr>
            <p:ph idx="1"/>
          </p:nvPr>
        </p:nvSpPr>
        <p:spPr>
          <a:xfrm>
            <a:off x="685800" y="1049338"/>
            <a:ext cx="7162800" cy="5029200"/>
          </a:xfrm>
        </p:spPr>
        <p:txBody>
          <a:bodyPr/>
          <a:lstStyle/>
          <a:p>
            <a:pPr eaLnBrk="1" hangingPunct="1"/>
            <a:endParaRPr lang="es-ES" altLang="en-US" dirty="0">
              <a:latin typeface="Helvetica Neue" pitchFamily="-84" charset="0"/>
              <a:ea typeface="Arial" pitchFamily="34" charset="0"/>
              <a:cs typeface="Helvetica Neue" pitchFamily="-84" charset="0"/>
            </a:endParaRPr>
          </a:p>
          <a:p>
            <a:pPr eaLnBrk="1" hangingPunct="1"/>
            <a:r>
              <a:rPr lang="es-ES" altLang="en-US" dirty="0">
                <a:latin typeface="Helvetica Neue" pitchFamily="-84" charset="0"/>
                <a:ea typeface="Arial" pitchFamily="34" charset="0"/>
                <a:cs typeface="Helvetica Neue" pitchFamily="-84" charset="0"/>
              </a:rPr>
              <a:t>Reconocer y reducir el riesgo de explotación financiera de adultos mayores.</a:t>
            </a:r>
          </a:p>
          <a:p>
            <a:pPr eaLnBrk="1" hangingPunct="1"/>
            <a:r>
              <a:rPr lang="es-ES" altLang="en-US" dirty="0">
                <a:latin typeface="Helvetica Neue" pitchFamily="-84" charset="0"/>
                <a:ea typeface="Arial" pitchFamily="34" charset="0"/>
                <a:cs typeface="Helvetica Neue" pitchFamily="-84" charset="0"/>
              </a:rPr>
              <a:t>Protegerse contra el robo de identidad.</a:t>
            </a:r>
          </a:p>
          <a:p>
            <a:pPr eaLnBrk="1" hangingPunct="1"/>
            <a:r>
              <a:rPr lang="es-ES" altLang="en-US" dirty="0">
                <a:latin typeface="Helvetica Neue" pitchFamily="-84" charset="0"/>
                <a:ea typeface="Arial" pitchFamily="34" charset="0"/>
                <a:cs typeface="Helvetica Neue" pitchFamily="-84" charset="0"/>
              </a:rPr>
              <a:t>Planificar en caso de perder la capacidad de manejar sus propias finanzas.</a:t>
            </a:r>
          </a:p>
          <a:p>
            <a:pPr eaLnBrk="1" hangingPunct="1"/>
            <a:r>
              <a:rPr lang="es-ES" altLang="en-US" dirty="0">
                <a:latin typeface="Helvetica Neue" pitchFamily="-84" charset="0"/>
                <a:ea typeface="Arial" pitchFamily="34" charset="0"/>
                <a:cs typeface="Helvetica Neue" pitchFamily="-84" charset="0"/>
              </a:rPr>
              <a:t>Prepararse financieramente para desastres.</a:t>
            </a:r>
          </a:p>
          <a:p>
            <a:pPr eaLnBrk="1" hangingPunct="1"/>
            <a:r>
              <a:rPr lang="es-ES" altLang="en-US" dirty="0">
                <a:latin typeface="Helvetica Neue" pitchFamily="-84" charset="0"/>
                <a:ea typeface="Arial" pitchFamily="34" charset="0"/>
                <a:cs typeface="Helvetica Neue" pitchFamily="-84" charset="0"/>
              </a:rPr>
              <a:t>Encontrar otros recursos útiles para administrar su dinero y denunciar la explotación financiera.</a:t>
            </a:r>
            <a:endParaRPr lang="en-US" altLang="en-US" dirty="0">
              <a:latin typeface="Helvetica Neue" pitchFamily="-84" charset="0"/>
              <a:ea typeface="Arial" pitchFamily="34" charset="0"/>
              <a:cs typeface="Helvetica Neue" pitchFamily="-84" charset="0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Title 1"/>
          <p:cNvSpPr>
            <a:spLocks noGrp="1"/>
          </p:cNvSpPr>
          <p:nvPr>
            <p:ph type="title"/>
          </p:nvPr>
        </p:nvSpPr>
        <p:spPr>
          <a:xfrm>
            <a:off x="685800" y="381000"/>
            <a:ext cx="8153400" cy="609600"/>
          </a:xfrm>
        </p:spPr>
        <p:txBody>
          <a:bodyPr/>
          <a:lstStyle/>
          <a:p>
            <a:pPr>
              <a:spcAft>
                <a:spcPct val="0"/>
              </a:spcAft>
            </a:pPr>
            <a:r>
              <a:rPr lang="es" sz="2800" dirty="0">
                <a:solidFill>
                  <a:srgbClr val="000000"/>
                </a:solidFill>
                <a:ea typeface="Helvetica Neue"/>
              </a:rPr>
              <a:t>¿Qué </a:t>
            </a:r>
            <a:r>
              <a:rPr lang="es" sz="2800" b="0" i="0" strike="noStrike" cap="all" spc="0" baseline="0" dirty="0">
                <a:solidFill>
                  <a:srgbClr val="000000"/>
                </a:solidFill>
                <a:effectLst/>
                <a:latin typeface="Helvetica Neue"/>
                <a:ea typeface="Helvetica Neue"/>
                <a:cs typeface="Helvetica Neue"/>
              </a:rPr>
              <a:t>pueden hacer los estafadores?</a:t>
            </a:r>
          </a:p>
        </p:txBody>
      </p:sp>
      <p:pic>
        <p:nvPicPr>
          <p:cNvPr id="5" name="Picture 4" descr="Mano debajo de un corazón, con una lupa en un signo de exclamación." title="ícono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1143001"/>
            <a:ext cx="1676400" cy="2428464"/>
          </a:xfrm>
          <a:prstGeom prst="rect">
            <a:avLst/>
          </a:prstGeom>
          <a:noFill/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38400" y="1143000"/>
            <a:ext cx="6400800" cy="5029200"/>
          </a:xfrm>
          <a:noFill/>
        </p:spPr>
        <p:txBody>
          <a:bodyPr/>
          <a:lstStyle/>
          <a:p>
            <a:pPr marL="0" indent="0">
              <a:buNone/>
              <a:defRPr/>
            </a:pPr>
            <a:r>
              <a:rPr lang="es" sz="2000" b="1" i="0" strike="noStrike" cap="none" spc="0" baseline="0" dirty="0">
                <a:solidFill>
                  <a:srgbClr val="000000"/>
                </a:solidFill>
                <a:effectLst/>
                <a:latin typeface="Helvetica Neue"/>
                <a:ea typeface="Helvetica Neue"/>
                <a:cs typeface="Helvetica Neue"/>
              </a:rPr>
              <a:t>Los estafadores pueden:</a:t>
            </a:r>
          </a:p>
          <a:p>
            <a:pPr>
              <a:defRPr/>
            </a:pPr>
            <a:r>
              <a:rPr lang="es" sz="2000" b="0" i="0" strike="noStrike" cap="none" spc="0" baseline="0" dirty="0">
                <a:solidFill>
                  <a:srgbClr val="000000"/>
                </a:solidFill>
                <a:effectLst/>
                <a:latin typeface="Helvetica Neue"/>
                <a:ea typeface="Helvetica Neue"/>
                <a:cs typeface="Helvetica Neue"/>
              </a:rPr>
              <a:t>Afirmar que necesitan dinero para una cirugía de emergencia o para</a:t>
            </a:r>
            <a:r>
              <a:rPr lang="es" sz="2000" b="0" i="0" strike="noStrike" cap="none" spc="0" dirty="0">
                <a:solidFill>
                  <a:srgbClr val="000000"/>
                </a:solidFill>
                <a:effectLst/>
                <a:latin typeface="Helvetica Neue"/>
                <a:ea typeface="Helvetica Neue"/>
                <a:cs typeface="Helvetica Neue"/>
              </a:rPr>
              <a:t> pagar una </a:t>
            </a:r>
            <a:r>
              <a:rPr lang="es" sz="2000" b="0" i="0" strike="noStrike" cap="none" spc="0" baseline="0" dirty="0">
                <a:solidFill>
                  <a:srgbClr val="000000"/>
                </a:solidFill>
                <a:effectLst/>
                <a:latin typeface="Helvetica Neue"/>
                <a:ea typeface="Helvetica Neue"/>
                <a:cs typeface="Helvetica Neue"/>
              </a:rPr>
              <a:t>una factura médica.</a:t>
            </a:r>
          </a:p>
          <a:p>
            <a:pPr>
              <a:defRPr/>
            </a:pPr>
            <a:r>
              <a:rPr lang="es" sz="2000" b="0" i="0" strike="noStrike" cap="none" spc="0" baseline="0" dirty="0">
                <a:solidFill>
                  <a:srgbClr val="000000"/>
                </a:solidFill>
                <a:effectLst/>
                <a:latin typeface="Helvetica Neue"/>
                <a:ea typeface="Helvetica Neue"/>
                <a:cs typeface="Helvetica Neue"/>
              </a:rPr>
              <a:t>Solicitar ayuda para pagar tarifas de aduana inesperadas o deudas de juegos de azar del pasado.</a:t>
            </a:r>
          </a:p>
          <a:p>
            <a:pPr>
              <a:defRPr/>
            </a:pPr>
            <a:r>
              <a:rPr lang="es" sz="2000" b="0" i="0" strike="noStrike" cap="none" spc="0" baseline="0" dirty="0">
                <a:solidFill>
                  <a:srgbClr val="000000"/>
                </a:solidFill>
                <a:effectLst/>
                <a:latin typeface="Helvetica Neue"/>
                <a:ea typeface="Helvetica Neue"/>
                <a:cs typeface="Helvetica Neue"/>
              </a:rPr>
              <a:t>Solicitar dinero para gastos de viaje o documentación para que puedan visitarle.</a:t>
            </a:r>
          </a:p>
          <a:p>
            <a:pPr>
              <a:defRPr/>
            </a:pPr>
            <a:r>
              <a:rPr lang="en-US" sz="2000" b="0" i="0" strike="noStrike" cap="none" spc="0" baseline="0" dirty="0" err="1">
                <a:solidFill>
                  <a:srgbClr val="000000"/>
                </a:solidFill>
                <a:effectLst/>
                <a:latin typeface="Helvetica Neue"/>
                <a:ea typeface="Helvetica Neue"/>
                <a:cs typeface="Helvetica Neue"/>
              </a:rPr>
              <a:t>Pedirle</a:t>
            </a:r>
            <a:r>
              <a:rPr lang="en-US" sz="2000" b="0" i="0" strike="noStrike" cap="none" spc="0" baseline="0" dirty="0">
                <a:solidFill>
                  <a:srgbClr val="000000"/>
                </a:solidFill>
                <a:effectLst/>
                <a:latin typeface="Helvetica Neue"/>
                <a:ea typeface="Helvetica Neue"/>
                <a:cs typeface="Helvetica Neue"/>
              </a:rPr>
              <a:t> </a:t>
            </a:r>
            <a:r>
              <a:rPr lang="en-US" sz="2000" b="0" i="0" strike="noStrike" cap="none" spc="0" baseline="0" dirty="0" err="1">
                <a:solidFill>
                  <a:srgbClr val="000000"/>
                </a:solidFill>
                <a:effectLst/>
                <a:latin typeface="Helvetica Neue"/>
                <a:ea typeface="Helvetica Neue"/>
                <a:cs typeface="Helvetica Neue"/>
              </a:rPr>
              <a:t>prestado</a:t>
            </a:r>
            <a:r>
              <a:rPr lang="en-US" sz="2000" b="0" i="0" strike="noStrike" cap="none" spc="0" baseline="0" dirty="0">
                <a:solidFill>
                  <a:srgbClr val="000000"/>
                </a:solidFill>
                <a:effectLst/>
                <a:latin typeface="Helvetica Neue"/>
                <a:ea typeface="Helvetica Neue"/>
                <a:cs typeface="Helvetica Neue"/>
              </a:rPr>
              <a:t> una </a:t>
            </a:r>
            <a:r>
              <a:rPr lang="en-US" sz="2000" b="0" i="0" strike="noStrike" cap="none" spc="0" baseline="0" dirty="0" err="1">
                <a:solidFill>
                  <a:srgbClr val="000000"/>
                </a:solidFill>
                <a:effectLst/>
                <a:latin typeface="Helvetica Neue"/>
                <a:ea typeface="Helvetica Neue"/>
                <a:cs typeface="Helvetica Neue"/>
              </a:rPr>
              <a:t>prequeña</a:t>
            </a:r>
            <a:r>
              <a:rPr lang="en-US" sz="2000" b="0" i="0" strike="noStrike" cap="none" spc="0" baseline="0" dirty="0">
                <a:solidFill>
                  <a:srgbClr val="000000"/>
                </a:solidFill>
                <a:effectLst/>
                <a:latin typeface="Helvetica Neue"/>
                <a:ea typeface="Helvetica Neue"/>
                <a:cs typeface="Helvetica Neue"/>
              </a:rPr>
              <a:t> </a:t>
            </a:r>
            <a:r>
              <a:rPr lang="en-US" sz="2000" b="0" i="0" strike="noStrike" cap="none" spc="0" baseline="0" dirty="0" err="1">
                <a:solidFill>
                  <a:srgbClr val="000000"/>
                </a:solidFill>
                <a:effectLst/>
                <a:latin typeface="Helvetica Neue"/>
                <a:ea typeface="Helvetica Neue"/>
                <a:cs typeface="Helvetica Neue"/>
              </a:rPr>
              <a:t>cantidad</a:t>
            </a:r>
            <a:r>
              <a:rPr lang="en-US" sz="2000" b="0" i="0" strike="noStrike" cap="none" spc="0" baseline="0" dirty="0">
                <a:solidFill>
                  <a:srgbClr val="000000"/>
                </a:solidFill>
                <a:effectLst/>
                <a:latin typeface="Helvetica Neue"/>
                <a:ea typeface="Helvetica Neue"/>
                <a:cs typeface="Helvetica Neue"/>
              </a:rPr>
              <a:t> </a:t>
            </a:r>
            <a:r>
              <a:rPr lang="es" sz="2000" b="0" i="0" strike="noStrike" cap="none" spc="0" baseline="0" dirty="0">
                <a:solidFill>
                  <a:srgbClr val="000000"/>
                </a:solidFill>
                <a:effectLst/>
                <a:latin typeface="Helvetica Neue"/>
                <a:ea typeface="Helvetica Neue"/>
                <a:cs typeface="Helvetica Neue"/>
              </a:rPr>
              <a:t>y luego solicitar montos mayores.</a:t>
            </a:r>
          </a:p>
          <a:p>
            <a:pPr>
              <a:defRPr/>
            </a:pPr>
            <a:r>
              <a:rPr lang="es" sz="2000" b="0" i="0" strike="noStrike" cap="none" spc="0" baseline="0" dirty="0">
                <a:solidFill>
                  <a:srgbClr val="000000"/>
                </a:solidFill>
                <a:effectLst/>
                <a:latin typeface="Helvetica Neue"/>
                <a:ea typeface="Helvetica Neue"/>
                <a:cs typeface="Helvetica Neue"/>
              </a:rPr>
              <a:t>Solicitar tarjetas de regalo y transferencias bancarias (porque son difíciles de rastrear y no son reembolsables).</a:t>
            </a:r>
          </a:p>
          <a:p>
            <a:pPr>
              <a:defRPr/>
            </a:pPr>
            <a:endParaRPr lang="en-US" sz="2000" dirty="0"/>
          </a:p>
          <a:p>
            <a:pPr>
              <a:defRPr/>
            </a:pPr>
            <a:endParaRPr lang="en-US" sz="2000" dirty="0"/>
          </a:p>
          <a:p>
            <a:pPr marL="0" indent="0">
              <a:buFont typeface="Arial" pitchFamily="34" charset="0"/>
              <a:buNone/>
              <a:defRPr/>
            </a:pPr>
            <a:endParaRPr lang="en-US" sz="2000" dirty="0"/>
          </a:p>
          <a:p>
            <a:pPr lvl="1">
              <a:defRPr/>
            </a:pPr>
            <a:endParaRPr lang="en-US" sz="2000" dirty="0"/>
          </a:p>
          <a:p>
            <a:pPr>
              <a:defRPr/>
            </a:pPr>
            <a:endParaRPr lang="en-US" sz="2000" dirty="0"/>
          </a:p>
          <a:p>
            <a:pPr marL="0" indent="0">
              <a:buFont typeface="Arial" pitchFamily="34" charset="0"/>
              <a:buNone/>
              <a:defRPr/>
            </a:pP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98792219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Title 1"/>
          <p:cNvSpPr>
            <a:spLocks noGrp="1"/>
          </p:cNvSpPr>
          <p:nvPr>
            <p:ph type="title"/>
          </p:nvPr>
        </p:nvSpPr>
        <p:spPr>
          <a:xfrm>
            <a:off x="685800" y="381000"/>
            <a:ext cx="7696200" cy="609600"/>
          </a:xfrm>
        </p:spPr>
        <p:txBody>
          <a:bodyPr/>
          <a:lstStyle/>
          <a:p>
            <a:pPr>
              <a:spcAft>
                <a:spcPct val="0"/>
              </a:spcAft>
            </a:pPr>
            <a:r>
              <a:rPr lang="es" sz="3200" b="0" i="0" strike="noStrike" cap="all" spc="0" baseline="0">
                <a:solidFill>
                  <a:srgbClr val="000000"/>
                </a:solidFill>
                <a:effectLst/>
                <a:latin typeface="Helvetica Neue"/>
                <a:ea typeface="Helvetica Neue"/>
                <a:cs typeface="Helvetica Neue"/>
              </a:rPr>
              <a:t>Estafas románticas en línea</a:t>
            </a:r>
          </a:p>
        </p:txBody>
      </p:sp>
      <p:pic>
        <p:nvPicPr>
          <p:cNvPr id="5" name="Picture 4" descr="Mano debajo de un corazón, con una lupa en un signo de exclamación.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800" y="1447800"/>
            <a:ext cx="1676400" cy="2428464"/>
          </a:xfrm>
          <a:prstGeom prst="rect">
            <a:avLst/>
          </a:prstGeom>
          <a:noFill/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95600" y="1021976"/>
            <a:ext cx="5715000" cy="4572000"/>
          </a:xfrm>
          <a:noFill/>
        </p:spPr>
        <p:txBody>
          <a:bodyPr/>
          <a:lstStyle/>
          <a:p>
            <a:pPr marL="0" indent="0">
              <a:buNone/>
            </a:pPr>
            <a:r>
              <a:rPr lang="es" sz="2000" b="1" i="0" strike="noStrike" cap="none" spc="0" baseline="0" dirty="0">
                <a:solidFill>
                  <a:srgbClr val="000000"/>
                </a:solidFill>
                <a:effectLst/>
                <a:latin typeface="Helvetica Neue"/>
                <a:ea typeface="Helvetica Neue"/>
                <a:cs typeface="Helvetica Neue"/>
              </a:rPr>
              <a:t>Los estafadores en línea pueden:</a:t>
            </a:r>
          </a:p>
          <a:p>
            <a:r>
              <a:rPr lang="es" sz="2000" b="0" i="0" strike="noStrike" cap="none" spc="0" baseline="0" dirty="0">
                <a:solidFill>
                  <a:srgbClr val="000000"/>
                </a:solidFill>
                <a:effectLst/>
                <a:latin typeface="Helvetica Neue"/>
                <a:ea typeface="Helvetica Neue"/>
                <a:cs typeface="Helvetica Neue"/>
              </a:rPr>
              <a:t>Contactarle a través de las redes sociales, aplicaciones de citas, sitios web, mensajes de texto o correo electrónico.</a:t>
            </a:r>
          </a:p>
          <a:p>
            <a:r>
              <a:rPr lang="es" sz="2000" b="0" i="0" strike="noStrike" cap="none" spc="0" baseline="0" dirty="0">
                <a:solidFill>
                  <a:srgbClr val="000000"/>
                </a:solidFill>
                <a:effectLst/>
                <a:latin typeface="Helvetica Neue"/>
                <a:ea typeface="Helvetica Neue"/>
                <a:cs typeface="Helvetica Neue"/>
              </a:rPr>
              <a:t>Utilizar personas falsas que parezcan lo suficientemente reales como para ser verdad. </a:t>
            </a:r>
          </a:p>
          <a:p>
            <a:pPr lvl="1"/>
            <a:r>
              <a:rPr lang="es" sz="2000" b="0" i="0" strike="noStrike" cap="none" spc="0" baseline="0" dirty="0">
                <a:solidFill>
                  <a:srgbClr val="000000"/>
                </a:solidFill>
                <a:effectLst/>
                <a:latin typeface="Helvetica Neue"/>
                <a:ea typeface="Helvetica Neue"/>
                <a:cs typeface="Helvetica Neue"/>
              </a:rPr>
              <a:t>Pueden robar las fotos de otras personas. </a:t>
            </a:r>
          </a:p>
          <a:p>
            <a:r>
              <a:rPr lang="es" sz="2000" b="0" i="0" strike="noStrike" cap="none" spc="0" baseline="0" dirty="0">
                <a:solidFill>
                  <a:srgbClr val="000000"/>
                </a:solidFill>
                <a:effectLst/>
                <a:latin typeface="Helvetica Neue"/>
                <a:ea typeface="Helvetica Neue"/>
                <a:cs typeface="Helvetica Neue"/>
              </a:rPr>
              <a:t>Usar información de perfiles de redes sociales para aparentar similitudes usted.</a:t>
            </a:r>
          </a:p>
          <a:p>
            <a:r>
              <a:rPr lang="es" sz="2000" b="0" i="0" strike="noStrike" cap="none" spc="0" baseline="0" dirty="0">
                <a:solidFill>
                  <a:srgbClr val="000000"/>
                </a:solidFill>
                <a:effectLst/>
                <a:latin typeface="Helvetica Neue"/>
                <a:ea typeface="Helvetica Neue"/>
                <a:cs typeface="Helvetica Neue"/>
              </a:rPr>
              <a:t>Usar excusas para no conocerle en persona.</a:t>
            </a:r>
          </a:p>
          <a:p>
            <a:pPr lvl="1"/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00908555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Title 1"/>
          <p:cNvSpPr>
            <a:spLocks noGrp="1"/>
          </p:cNvSpPr>
          <p:nvPr>
            <p:ph type="title"/>
          </p:nvPr>
        </p:nvSpPr>
        <p:spPr>
          <a:xfrm>
            <a:off x="685800" y="381000"/>
            <a:ext cx="7696200" cy="609600"/>
          </a:xfrm>
        </p:spPr>
        <p:txBody>
          <a:bodyPr/>
          <a:lstStyle/>
          <a:p>
            <a:pPr>
              <a:spcAft>
                <a:spcPct val="0"/>
              </a:spcAft>
            </a:pPr>
            <a:r>
              <a:rPr lang="es" sz="3200" b="0" i="0" strike="noStrike" cap="all" spc="0" baseline="0">
                <a:solidFill>
                  <a:srgbClr val="000000"/>
                </a:solidFill>
                <a:effectLst/>
                <a:latin typeface="Helvetica Neue"/>
                <a:ea typeface="Helvetica Neue"/>
                <a:cs typeface="Helvetica Neue"/>
              </a:rPr>
              <a:t>Estafas románticas en persona</a:t>
            </a:r>
          </a:p>
        </p:txBody>
      </p:sp>
      <p:pic>
        <p:nvPicPr>
          <p:cNvPr id="5" name="Picture 4" descr="Mano debajo de un corazón, con una lupa en un signo de exclamación." title="ícono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800" y="1447800"/>
            <a:ext cx="1676400" cy="2428464"/>
          </a:xfrm>
          <a:prstGeom prst="rect">
            <a:avLst/>
          </a:prstGeom>
          <a:noFill/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0" y="1447800"/>
            <a:ext cx="5867400" cy="4572000"/>
          </a:xfrm>
          <a:noFill/>
        </p:spPr>
        <p:txBody>
          <a:bodyPr/>
          <a:lstStyle/>
          <a:p>
            <a:r>
              <a:rPr lang="es" sz="2200" b="0" i="0" strike="noStrike" cap="none" spc="0" baseline="0" dirty="0">
                <a:solidFill>
                  <a:srgbClr val="000000"/>
                </a:solidFill>
                <a:effectLst/>
                <a:latin typeface="Helvetica Neue"/>
                <a:ea typeface="Helvetica Neue"/>
                <a:cs typeface="Helvetica Neue"/>
              </a:rPr>
              <a:t>Algunas estafas románticas ocurren en persona.</a:t>
            </a:r>
          </a:p>
          <a:p>
            <a:r>
              <a:rPr lang="es" sz="2200" b="0" i="0" strike="noStrike" cap="none" spc="0" baseline="0" dirty="0">
                <a:solidFill>
                  <a:srgbClr val="000000"/>
                </a:solidFill>
                <a:effectLst/>
                <a:latin typeface="Helvetica Neue"/>
                <a:ea typeface="Helvetica Neue"/>
                <a:cs typeface="Helvetica Neue"/>
              </a:rPr>
              <a:t>La estafa puede involucrar a un adulto mayor que está socialmente aislado o que depende de la</a:t>
            </a:r>
            <a:r>
              <a:rPr lang="es" sz="2200" b="0" i="0" strike="noStrike" cap="none" spc="0" dirty="0">
                <a:solidFill>
                  <a:srgbClr val="000000"/>
                </a:solidFill>
                <a:effectLst/>
                <a:latin typeface="Helvetica Neue"/>
                <a:ea typeface="Helvetica Neue"/>
                <a:cs typeface="Helvetica Neue"/>
              </a:rPr>
              <a:t> asistencia de otros</a:t>
            </a:r>
            <a:r>
              <a:rPr lang="es" sz="2200" b="0" i="0" strike="noStrike" cap="none" spc="0" baseline="0" dirty="0">
                <a:solidFill>
                  <a:srgbClr val="000000"/>
                </a:solidFill>
                <a:effectLst/>
                <a:latin typeface="Helvetica Neue"/>
                <a:ea typeface="Helvetica Neue"/>
                <a:cs typeface="Helvetica Neue"/>
              </a:rPr>
              <a:t>. </a:t>
            </a:r>
          </a:p>
          <a:p>
            <a:r>
              <a:rPr lang="es" sz="2200" b="0" i="0" strike="noStrike" cap="none" spc="0" baseline="0" dirty="0">
                <a:solidFill>
                  <a:srgbClr val="000000"/>
                </a:solidFill>
                <a:effectLst/>
                <a:latin typeface="Helvetica Neue"/>
                <a:ea typeface="Helvetica Neue"/>
                <a:cs typeface="Helvetica Neue"/>
              </a:rPr>
              <a:t>El estafador podría ser una persona que conoció en su iglesia, centro comunitario o grupo social.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3429744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Title 1"/>
          <p:cNvSpPr>
            <a:spLocks noGrp="1"/>
          </p:cNvSpPr>
          <p:nvPr>
            <p:ph type="title"/>
          </p:nvPr>
        </p:nvSpPr>
        <p:spPr>
          <a:xfrm>
            <a:off x="685800" y="381000"/>
            <a:ext cx="7696200" cy="609600"/>
          </a:xfrm>
        </p:spPr>
        <p:txBody>
          <a:bodyPr/>
          <a:lstStyle/>
          <a:p>
            <a:pPr>
              <a:spcAft>
                <a:spcPct val="0"/>
              </a:spcAft>
            </a:pPr>
            <a:r>
              <a:rPr lang="es" sz="3200" b="0" i="0" strike="noStrike" cap="all" spc="0" baseline="0" dirty="0">
                <a:solidFill>
                  <a:srgbClr val="000000"/>
                </a:solidFill>
                <a:effectLst/>
                <a:latin typeface="Helvetica Neue"/>
                <a:ea typeface="Helvetica Neue"/>
                <a:cs typeface="Helvetica Neue"/>
              </a:rPr>
              <a:t>Señales de advertencia de una estafa romántica</a:t>
            </a:r>
          </a:p>
        </p:txBody>
      </p:sp>
      <p:pic>
        <p:nvPicPr>
          <p:cNvPr id="5" name="Picture 4" descr="Mano debajo de un corazón, con una lupa en un signo de exclamación." title="ícono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" y="1524000"/>
            <a:ext cx="1676400" cy="2428464"/>
          </a:xfrm>
          <a:prstGeom prst="rect">
            <a:avLst/>
          </a:prstGeom>
          <a:noFill/>
        </p:spPr>
      </p:pic>
      <p:sp>
        <p:nvSpPr>
          <p:cNvPr id="51203" name="Content Placeholder 2"/>
          <p:cNvSpPr>
            <a:spLocks noGrp="1"/>
          </p:cNvSpPr>
          <p:nvPr>
            <p:ph idx="1"/>
          </p:nvPr>
        </p:nvSpPr>
        <p:spPr>
          <a:xfrm>
            <a:off x="2286000" y="1905000"/>
            <a:ext cx="6629400" cy="4267200"/>
          </a:xfrm>
          <a:noFill/>
        </p:spPr>
        <p:txBody>
          <a:bodyPr/>
          <a:lstStyle/>
          <a:p>
            <a:pPr marL="0" indent="0">
              <a:buNone/>
              <a:defRPr/>
            </a:pPr>
            <a:r>
              <a:rPr lang="es" sz="2200" b="1" i="0" strike="noStrike" cap="none" spc="0" baseline="0" dirty="0">
                <a:solidFill>
                  <a:srgbClr val="000000"/>
                </a:solidFill>
                <a:effectLst/>
                <a:latin typeface="Helvetica Neue"/>
                <a:ea typeface="Helvetica Neue"/>
                <a:cs typeface="Helvetica Neue"/>
              </a:rPr>
              <a:t>Un nuevo amigo o interesado amoroso puede: </a:t>
            </a:r>
          </a:p>
          <a:p>
            <a:pPr>
              <a:defRPr/>
            </a:pPr>
            <a:r>
              <a:rPr lang="es" sz="2200" b="0" i="0" strike="noStrike" cap="none" spc="0" baseline="0" dirty="0">
                <a:solidFill>
                  <a:srgbClr val="000000"/>
                </a:solidFill>
                <a:effectLst/>
                <a:latin typeface="Helvetica Neue"/>
                <a:ea typeface="Helvetica Neue"/>
                <a:cs typeface="Helvetica Neue"/>
              </a:rPr>
              <a:t>Ser demasiado elogioso y coqueto.</a:t>
            </a:r>
          </a:p>
          <a:p>
            <a:pPr>
              <a:defRPr/>
            </a:pPr>
            <a:r>
              <a:rPr lang="es" sz="2200" b="0" i="0" strike="noStrike" cap="none" spc="0" baseline="0" dirty="0">
                <a:solidFill>
                  <a:srgbClr val="000000"/>
                </a:solidFill>
                <a:effectLst/>
                <a:latin typeface="Helvetica Neue"/>
                <a:ea typeface="Helvetica Neue"/>
                <a:cs typeface="Helvetica Neue"/>
              </a:rPr>
              <a:t>Brindarte toda su atención. </a:t>
            </a:r>
          </a:p>
          <a:p>
            <a:pPr>
              <a:defRPr/>
            </a:pPr>
            <a:r>
              <a:rPr lang="es" sz="2200" b="0" i="0" strike="noStrike" cap="none" spc="0" baseline="0" dirty="0">
                <a:solidFill>
                  <a:srgbClr val="000000"/>
                </a:solidFill>
                <a:effectLst/>
                <a:latin typeface="Helvetica Neue"/>
                <a:ea typeface="Helvetica Neue"/>
                <a:cs typeface="Helvetica Neue"/>
              </a:rPr>
              <a:t>Querer que mantenga la relación en secreto.</a:t>
            </a:r>
          </a:p>
          <a:p>
            <a:pPr>
              <a:defRPr/>
            </a:pPr>
            <a:r>
              <a:rPr lang="es" sz="2200" b="0" i="0" strike="noStrike" cap="none" spc="0" baseline="0" dirty="0">
                <a:solidFill>
                  <a:srgbClr val="000000"/>
                </a:solidFill>
                <a:effectLst/>
                <a:latin typeface="Helvetica Neue"/>
                <a:ea typeface="Helvetica Neue"/>
                <a:cs typeface="Helvetica Neue"/>
              </a:rPr>
              <a:t>Mostrar un interés inusual en sus finanzas.</a:t>
            </a:r>
          </a:p>
          <a:p>
            <a:pPr>
              <a:defRPr/>
            </a:pPr>
            <a:r>
              <a:rPr lang="es" sz="2200" b="0" i="0" strike="noStrike" cap="none" spc="0" baseline="0" dirty="0">
                <a:solidFill>
                  <a:srgbClr val="000000"/>
                </a:solidFill>
                <a:effectLst/>
                <a:latin typeface="Helvetica Neue"/>
                <a:ea typeface="Helvetica Neue"/>
                <a:cs typeface="Helvetica Neue"/>
              </a:rPr>
              <a:t>Esforzarse por lograr que comparta información sobre sus finanzas.</a:t>
            </a:r>
          </a:p>
          <a:p>
            <a:pPr marL="457200" lvl="1" indent="0">
              <a:buFont typeface="Arial" pitchFamily="34" charset="0"/>
              <a:buNone/>
              <a:defRPr/>
            </a:pPr>
            <a:endParaRPr lang="en-US" altLang="en-US" sz="2200" b="1" dirty="0">
              <a:latin typeface="Helvetica Neue" pitchFamily="-84" charset="0"/>
              <a:ea typeface="Geneva" pitchFamily="-84" charset="0"/>
              <a:cs typeface="Geneva" pitchFamily="-84" charset="0"/>
            </a:endParaRPr>
          </a:p>
          <a:p>
            <a:pPr marL="0" indent="0">
              <a:buFont typeface="Arial" pitchFamily="34" charset="0"/>
              <a:buNone/>
              <a:defRPr/>
            </a:pPr>
            <a:endParaRPr lang="en-US" altLang="en-US" sz="2800" dirty="0">
              <a:latin typeface="Helvetica Neue" pitchFamily="-84" charset="0"/>
              <a:ea typeface="Geneva" pitchFamily="-84" charset="0"/>
              <a:cs typeface="Geneva" pitchFamily="-84" charset="0"/>
            </a:endParaRPr>
          </a:p>
          <a:p>
            <a:pPr>
              <a:defRPr/>
            </a:pPr>
            <a:endParaRPr lang="en-US" altLang="en-US" sz="2800" dirty="0">
              <a:latin typeface="Helvetica Neue" pitchFamily="-84" charset="0"/>
              <a:ea typeface="Geneva" pitchFamily="-84" charset="0"/>
              <a:cs typeface="Geneva" pitchFamily="-8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7035248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Title 1"/>
          <p:cNvSpPr>
            <a:spLocks noGrp="1"/>
          </p:cNvSpPr>
          <p:nvPr>
            <p:ph type="title"/>
          </p:nvPr>
        </p:nvSpPr>
        <p:spPr>
          <a:xfrm>
            <a:off x="685800" y="381000"/>
            <a:ext cx="7696200" cy="609600"/>
          </a:xfrm>
        </p:spPr>
        <p:txBody>
          <a:bodyPr/>
          <a:lstStyle/>
          <a:p>
            <a:pPr>
              <a:spcAft>
                <a:spcPct val="0"/>
              </a:spcAft>
            </a:pPr>
            <a:r>
              <a:rPr lang="en-US" sz="3200" b="0" i="0" strike="noStrike" cap="all" spc="0" baseline="0" dirty="0" err="1">
                <a:solidFill>
                  <a:srgbClr val="000000"/>
                </a:solidFill>
                <a:effectLst/>
                <a:latin typeface="Helvetica Neue"/>
                <a:ea typeface="Helvetica Neue"/>
                <a:cs typeface="Helvetica Neue"/>
              </a:rPr>
              <a:t>Cómo</a:t>
            </a:r>
            <a:r>
              <a:rPr lang="en-US" sz="3200" b="0" i="0" strike="noStrike" cap="all" spc="0" baseline="0" dirty="0">
                <a:solidFill>
                  <a:srgbClr val="000000"/>
                </a:solidFill>
                <a:effectLst/>
                <a:latin typeface="Helvetica Neue"/>
                <a:ea typeface="Helvetica Neue"/>
                <a:cs typeface="Helvetica Neue"/>
              </a:rPr>
              <a:t> </a:t>
            </a:r>
            <a:r>
              <a:rPr lang="es" sz="3200" b="0" i="0" strike="noStrike" cap="all" spc="0" baseline="0" dirty="0">
                <a:solidFill>
                  <a:srgbClr val="000000"/>
                </a:solidFill>
                <a:effectLst/>
                <a:latin typeface="Helvetica Neue"/>
                <a:ea typeface="Helvetica Neue"/>
                <a:cs typeface="Helvetica Neue"/>
              </a:rPr>
              <a:t>Obtener ayuda</a:t>
            </a:r>
          </a:p>
        </p:txBody>
      </p:sp>
      <p:pic>
        <p:nvPicPr>
          <p:cNvPr id="5" name="Picture 4" descr="Mano debajo de un corazón, con una lupa en un signo de exclamación." title="ícono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" y="1342280"/>
            <a:ext cx="1676400" cy="2428464"/>
          </a:xfrm>
          <a:prstGeom prst="rect">
            <a:avLst/>
          </a:prstGeom>
          <a:noFill/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38400" y="1066801"/>
            <a:ext cx="6400800" cy="5181599"/>
          </a:xfrm>
          <a:noFill/>
        </p:spPr>
        <p:txBody>
          <a:bodyPr/>
          <a:lstStyle/>
          <a:p>
            <a:pPr marL="0" indent="0">
              <a:buNone/>
              <a:defRPr/>
            </a:pPr>
            <a:r>
              <a:rPr lang="es" sz="2000" b="1" i="0" strike="noStrike" cap="none" spc="0" baseline="0" dirty="0">
                <a:solidFill>
                  <a:srgbClr val="000000"/>
                </a:solidFill>
                <a:effectLst/>
                <a:latin typeface="Helvetica Neue"/>
                <a:ea typeface="Helvetica Neue"/>
                <a:cs typeface="Helvetica Neue"/>
              </a:rPr>
              <a:t>Si está siendo o ha sido estafado: </a:t>
            </a:r>
          </a:p>
          <a:p>
            <a:pPr>
              <a:defRPr/>
            </a:pPr>
            <a:r>
              <a:rPr lang="es" sz="2000" b="0" i="0" strike="noStrike" cap="none" spc="0" baseline="0" dirty="0">
                <a:solidFill>
                  <a:srgbClr val="000000"/>
                </a:solidFill>
                <a:effectLst/>
                <a:latin typeface="Helvetica Neue"/>
                <a:ea typeface="Helvetica Neue"/>
                <a:cs typeface="Helvetica Neue"/>
              </a:rPr>
              <a:t>Deje de comunicarse con el estafador.</a:t>
            </a:r>
          </a:p>
          <a:p>
            <a:pPr>
              <a:defRPr/>
            </a:pPr>
            <a:r>
              <a:rPr lang="es" sz="2000" b="0" i="0" strike="noStrike" cap="none" spc="0" baseline="0" dirty="0">
                <a:solidFill>
                  <a:srgbClr val="000000"/>
                </a:solidFill>
                <a:effectLst/>
                <a:latin typeface="Helvetica Neue"/>
                <a:ea typeface="Helvetica Neue"/>
                <a:cs typeface="Helvetica Neue"/>
              </a:rPr>
              <a:t>Hable con alguien de confianza.</a:t>
            </a:r>
          </a:p>
          <a:p>
            <a:pPr>
              <a:defRPr/>
            </a:pPr>
            <a:r>
              <a:rPr lang="es" sz="2000" b="0" i="0" strike="noStrike" cap="none" spc="0" baseline="0" dirty="0">
                <a:solidFill>
                  <a:srgbClr val="000000"/>
                </a:solidFill>
                <a:effectLst/>
                <a:latin typeface="Helvetica Neue"/>
                <a:ea typeface="Helvetica Neue"/>
                <a:cs typeface="Helvetica Neue"/>
              </a:rPr>
              <a:t>Informe a su institución financiera si envió dinero.</a:t>
            </a:r>
          </a:p>
          <a:p>
            <a:pPr>
              <a:defRPr/>
            </a:pPr>
            <a:r>
              <a:rPr lang="es" sz="2000" b="0" i="0" strike="noStrike" cap="none" spc="0" baseline="0" dirty="0">
                <a:solidFill>
                  <a:srgbClr val="000000"/>
                </a:solidFill>
                <a:effectLst/>
                <a:latin typeface="Helvetica Neue"/>
                <a:ea typeface="Helvetica Neue"/>
                <a:cs typeface="Helvetica Neue"/>
              </a:rPr>
              <a:t>Denuncie al estafador con:</a:t>
            </a:r>
          </a:p>
          <a:p>
            <a:pPr lvl="1">
              <a:defRPr/>
            </a:pPr>
            <a:r>
              <a:rPr lang="es" sz="2000" b="0" i="0" strike="noStrike" cap="none" spc="0" baseline="0" dirty="0">
                <a:solidFill>
                  <a:srgbClr val="000000"/>
                </a:solidFill>
                <a:effectLst/>
                <a:latin typeface="Helvetica Neue"/>
                <a:ea typeface="Helvetica Neue"/>
                <a:cs typeface="Helvetica Neue"/>
              </a:rPr>
              <a:t>La policía o</a:t>
            </a:r>
            <a:r>
              <a:rPr lang="es" sz="2000" b="0" i="0" strike="noStrike" cap="none" spc="0" dirty="0">
                <a:solidFill>
                  <a:srgbClr val="000000"/>
                </a:solidFill>
                <a:effectLst/>
                <a:latin typeface="Helvetica Neue"/>
                <a:ea typeface="Helvetica Neue"/>
                <a:cs typeface="Helvetica Neue"/>
              </a:rPr>
              <a:t> dem</a:t>
            </a:r>
            <a:r>
              <a:rPr lang="en-US" sz="2000" b="0" i="0" strike="noStrike" cap="none" spc="0" dirty="0">
                <a:solidFill>
                  <a:srgbClr val="000000"/>
                </a:solidFill>
                <a:effectLst/>
                <a:latin typeface="Helvetica Neue"/>
                <a:ea typeface="Helvetica Neue"/>
                <a:cs typeface="Helvetica Neue"/>
              </a:rPr>
              <a:t>á</a:t>
            </a:r>
            <a:r>
              <a:rPr lang="es" sz="2000" b="0" i="0" strike="noStrike" cap="none" spc="0" dirty="0">
                <a:solidFill>
                  <a:srgbClr val="000000"/>
                </a:solidFill>
                <a:effectLst/>
                <a:latin typeface="Helvetica Neue"/>
                <a:ea typeface="Helvetica Neue"/>
                <a:cs typeface="Helvetica Neue"/>
              </a:rPr>
              <a:t>s autoridades locales</a:t>
            </a:r>
            <a:endParaRPr lang="es" sz="2000" b="0" i="0" strike="noStrike" cap="none" spc="0" baseline="0" dirty="0">
              <a:solidFill>
                <a:srgbClr val="000000"/>
              </a:solidFill>
              <a:effectLst/>
              <a:latin typeface="Helvetica Neue"/>
              <a:ea typeface="Helvetica Neue"/>
              <a:cs typeface="Helvetica Neue"/>
            </a:endParaRPr>
          </a:p>
          <a:p>
            <a:pPr lvl="1">
              <a:defRPr/>
            </a:pPr>
            <a:r>
              <a:rPr lang="es" sz="2000" b="0" i="0" strike="noStrike" cap="none" spc="0" baseline="0" dirty="0">
                <a:solidFill>
                  <a:srgbClr val="000000"/>
                </a:solidFill>
                <a:effectLst/>
                <a:latin typeface="Helvetica Neue"/>
                <a:ea typeface="Helvetica Neue"/>
                <a:cs typeface="Helvetica Neue"/>
              </a:rPr>
              <a:t>Servicios de </a:t>
            </a:r>
            <a:r>
              <a:rPr lang="en-US" sz="2000" b="0" i="0" strike="noStrike" cap="none" spc="0" baseline="0" dirty="0">
                <a:solidFill>
                  <a:srgbClr val="000000"/>
                </a:solidFill>
                <a:effectLst/>
                <a:latin typeface="Helvetica Neue"/>
                <a:ea typeface="Helvetica Neue"/>
                <a:cs typeface="Helvetica Neue"/>
              </a:rPr>
              <a:t>P</a:t>
            </a:r>
            <a:r>
              <a:rPr lang="es" sz="2000" b="0" i="0" strike="noStrike" cap="none" spc="0" baseline="0" dirty="0">
                <a:solidFill>
                  <a:srgbClr val="000000"/>
                </a:solidFill>
                <a:effectLst/>
                <a:latin typeface="Helvetica Neue"/>
                <a:ea typeface="Helvetica Neue"/>
                <a:cs typeface="Helvetica Neue"/>
              </a:rPr>
              <a:t>rotección para </a:t>
            </a:r>
            <a:r>
              <a:rPr lang="en-US" sz="2000" b="0" i="0" strike="noStrike" cap="none" spc="0" baseline="0" dirty="0">
                <a:solidFill>
                  <a:srgbClr val="000000"/>
                </a:solidFill>
                <a:effectLst/>
                <a:latin typeface="Helvetica Neue"/>
                <a:ea typeface="Helvetica Neue"/>
                <a:cs typeface="Helvetica Neue"/>
              </a:rPr>
              <a:t>A</a:t>
            </a:r>
            <a:r>
              <a:rPr lang="es" sz="2000" b="0" i="0" strike="noStrike" cap="none" spc="0" baseline="0" dirty="0">
                <a:solidFill>
                  <a:srgbClr val="000000"/>
                </a:solidFill>
                <a:effectLst/>
                <a:latin typeface="Helvetica Neue"/>
                <a:ea typeface="Helvetica Neue"/>
                <a:cs typeface="Helvetica Neue"/>
              </a:rPr>
              <a:t>dultos </a:t>
            </a:r>
          </a:p>
          <a:p>
            <a:pPr lvl="1">
              <a:defRPr/>
            </a:pPr>
            <a:r>
              <a:rPr lang="es" sz="2000" b="0" i="0" strike="noStrike" cap="none" spc="0" baseline="0" dirty="0">
                <a:solidFill>
                  <a:srgbClr val="000000"/>
                </a:solidFill>
                <a:effectLst/>
                <a:latin typeface="Helvetica Neue"/>
                <a:ea typeface="Helvetica Neue"/>
                <a:cs typeface="Helvetica Neue"/>
              </a:rPr>
              <a:t>La Comisi</a:t>
            </a:r>
            <a:r>
              <a:rPr lang="en-US" sz="2000" b="0" i="0" strike="noStrike" cap="none" spc="0" baseline="0" dirty="0">
                <a:solidFill>
                  <a:srgbClr val="000000"/>
                </a:solidFill>
                <a:effectLst/>
                <a:latin typeface="Helvetica Neue"/>
                <a:ea typeface="Helvetica Neue"/>
                <a:cs typeface="Helvetica Neue"/>
              </a:rPr>
              <a:t>ó</a:t>
            </a:r>
            <a:r>
              <a:rPr lang="es" sz="2000" b="0" i="0" strike="noStrike" cap="none" spc="0" baseline="0" dirty="0">
                <a:solidFill>
                  <a:srgbClr val="000000"/>
                </a:solidFill>
                <a:effectLst/>
                <a:latin typeface="Helvetica Neue"/>
                <a:ea typeface="Helvetica Neue"/>
                <a:cs typeface="Helvetica Neue"/>
              </a:rPr>
              <a:t>n Federal de Comercio (Federal Trade Commission o</a:t>
            </a:r>
            <a:r>
              <a:rPr lang="es" sz="2000" b="0" i="0" strike="noStrike" cap="none" spc="0" dirty="0">
                <a:solidFill>
                  <a:srgbClr val="000000"/>
                </a:solidFill>
                <a:effectLst/>
                <a:latin typeface="Helvetica Neue"/>
                <a:ea typeface="Helvetica Neue"/>
                <a:cs typeface="Helvetica Neue"/>
              </a:rPr>
              <a:t> </a:t>
            </a:r>
            <a:r>
              <a:rPr lang="es" sz="2000" b="0" i="0" strike="noStrike" cap="none" spc="0" baseline="0" dirty="0">
                <a:solidFill>
                  <a:srgbClr val="000000"/>
                </a:solidFill>
                <a:effectLst/>
                <a:latin typeface="Helvetica Neue"/>
                <a:ea typeface="Helvetica Neue"/>
                <a:cs typeface="Helvetica Neue"/>
              </a:rPr>
              <a:t>FTC, por sus siglas en ingl</a:t>
            </a:r>
            <a:r>
              <a:rPr lang="en-US" sz="2000" b="0" i="0" strike="noStrike" cap="none" spc="0" baseline="0" dirty="0">
                <a:solidFill>
                  <a:srgbClr val="000000"/>
                </a:solidFill>
                <a:effectLst/>
                <a:latin typeface="Helvetica Neue"/>
                <a:ea typeface="Helvetica Neue"/>
                <a:cs typeface="Helvetica Neue"/>
              </a:rPr>
              <a:t>é</a:t>
            </a:r>
            <a:r>
              <a:rPr lang="es" sz="2000" b="0" i="0" strike="noStrike" cap="none" spc="0" baseline="0" dirty="0">
                <a:solidFill>
                  <a:srgbClr val="000000"/>
                </a:solidFill>
                <a:effectLst/>
                <a:latin typeface="Helvetica Neue"/>
                <a:ea typeface="Helvetica Neue"/>
                <a:cs typeface="Helvetica Neue"/>
              </a:rPr>
              <a:t>s) </a:t>
            </a:r>
          </a:p>
          <a:p>
            <a:pPr>
              <a:defRPr/>
            </a:pPr>
            <a:r>
              <a:rPr lang="es" sz="2000" b="0" i="0" strike="noStrike" cap="none" spc="0" baseline="0" dirty="0">
                <a:solidFill>
                  <a:srgbClr val="000000"/>
                </a:solidFill>
                <a:effectLst/>
                <a:latin typeface="Helvetica Neue"/>
                <a:ea typeface="Helvetica Neue"/>
                <a:cs typeface="Helvetica Neue"/>
              </a:rPr>
              <a:t>Actúe lo antes posible. </a:t>
            </a:r>
          </a:p>
          <a:p>
            <a:pPr>
              <a:defRPr/>
            </a:pPr>
            <a:endParaRPr lang="en-US" sz="2000" dirty="0"/>
          </a:p>
          <a:p>
            <a:pPr marL="0" indent="0">
              <a:buFont typeface="Arial" pitchFamily="34" charset="0"/>
              <a:buNone/>
              <a:defRPr/>
            </a:pPr>
            <a:endParaRPr lang="en-US" sz="2000" dirty="0"/>
          </a:p>
          <a:p>
            <a:pPr lvl="1">
              <a:defRPr/>
            </a:pPr>
            <a:endParaRPr lang="en-US" sz="2000" dirty="0"/>
          </a:p>
          <a:p>
            <a:pPr>
              <a:defRPr/>
            </a:pPr>
            <a:endParaRPr lang="en-US" sz="2000" dirty="0"/>
          </a:p>
          <a:p>
            <a:pPr marL="0" indent="0">
              <a:buFont typeface="Arial" pitchFamily="34" charset="0"/>
              <a:buNone/>
              <a:defRPr/>
            </a:pP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689727670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itle 1"/>
          <p:cNvSpPr>
            <a:spLocks noGrp="1"/>
          </p:cNvSpPr>
          <p:nvPr>
            <p:ph type="title"/>
          </p:nvPr>
        </p:nvSpPr>
        <p:spPr>
          <a:xfrm>
            <a:off x="713509" y="381000"/>
            <a:ext cx="7668491" cy="609600"/>
          </a:xfrm>
        </p:spPr>
        <p:txBody>
          <a:bodyPr/>
          <a:lstStyle/>
          <a:p>
            <a:pPr>
              <a:spcAft>
                <a:spcPct val="0"/>
              </a:spcAft>
            </a:pPr>
            <a:r>
              <a:rPr lang="en-US" altLang="en-US" dirty="0">
                <a:latin typeface="Helvetica Neue" pitchFamily="-84" charset="0"/>
                <a:ea typeface="Helvetica Neue" pitchFamily="-84" charset="0"/>
                <a:cs typeface="Helvetica Neue" pitchFamily="-84" charset="0"/>
              </a:rPr>
              <a:t>FRAUDE DE INVERSIONES </a:t>
            </a:r>
          </a:p>
        </p:txBody>
      </p:sp>
      <p:pic>
        <p:nvPicPr>
          <p:cNvPr id="3" name="Picture 2" descr="Gráfico de columnas con una flecha apuntando hacia arriba indicando una tendencia al alza con un signo de dólar en la parte superior y un signo de exclamación en un triángulo debajo" title="ícono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0736" y="1219200"/>
            <a:ext cx="1841064" cy="2667000"/>
          </a:xfrm>
          <a:prstGeom prst="rect">
            <a:avLst/>
          </a:prstGeom>
        </p:spPr>
      </p:pic>
      <p:sp>
        <p:nvSpPr>
          <p:cNvPr id="31747" name="Content Placeholder 2"/>
          <p:cNvSpPr>
            <a:spLocks noGrp="1"/>
          </p:cNvSpPr>
          <p:nvPr>
            <p:ph idx="1"/>
          </p:nvPr>
        </p:nvSpPr>
        <p:spPr>
          <a:xfrm>
            <a:off x="3276600" y="1219200"/>
            <a:ext cx="5638800" cy="5105400"/>
          </a:xfrm>
        </p:spPr>
        <p:txBody>
          <a:bodyPr/>
          <a:lstStyle/>
          <a:p>
            <a:pPr>
              <a:lnSpc>
                <a:spcPct val="110000"/>
              </a:lnSpc>
            </a:pPr>
            <a:r>
              <a:rPr lang="en-US" altLang="en-US" sz="2400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Títulos engañosos e certificaciones falsas.</a:t>
            </a:r>
          </a:p>
          <a:p>
            <a:pPr>
              <a:lnSpc>
                <a:spcPct val="110000"/>
              </a:lnSpc>
            </a:pPr>
            <a:r>
              <a:rPr lang="en-US" altLang="en-US" sz="2400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Esquemas Ponzi.</a:t>
            </a:r>
          </a:p>
          <a:p>
            <a:pPr>
              <a:lnSpc>
                <a:spcPct val="110000"/>
              </a:lnSpc>
            </a:pPr>
            <a:r>
              <a:rPr lang="en-US" altLang="en-US" sz="2400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Asesores financieros inescrupulosos.</a:t>
            </a:r>
          </a:p>
          <a:p>
            <a:pPr>
              <a:lnSpc>
                <a:spcPct val="110000"/>
              </a:lnSpc>
            </a:pPr>
            <a:r>
              <a:rPr lang="en-US" altLang="en-US" sz="2400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Fraude de afinidad.</a:t>
            </a:r>
          </a:p>
          <a:p>
            <a:pPr>
              <a:lnSpc>
                <a:spcPct val="110000"/>
              </a:lnSpc>
            </a:pPr>
            <a:r>
              <a:rPr lang="en-US" altLang="en-US" sz="2400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Fraude en línea: la estafa "Dot-Com".</a:t>
            </a:r>
          </a:p>
          <a:p>
            <a:pPr>
              <a:lnSpc>
                <a:spcPct val="110000"/>
              </a:lnSpc>
            </a:pPr>
            <a:r>
              <a:rPr lang="en-US" altLang="en-US" sz="2400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Ventas inapropiadas o fraudulentas de anualidades.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itle 1"/>
          <p:cNvSpPr>
            <a:spLocks noGrp="1"/>
          </p:cNvSpPr>
          <p:nvPr>
            <p:ph type="title"/>
          </p:nvPr>
        </p:nvSpPr>
        <p:spPr>
          <a:xfrm>
            <a:off x="685800" y="285750"/>
            <a:ext cx="7772400" cy="609600"/>
          </a:xfrm>
        </p:spPr>
        <p:txBody>
          <a:bodyPr/>
          <a:lstStyle/>
          <a:p>
            <a:pPr>
              <a:spcAft>
                <a:spcPct val="0"/>
              </a:spcAft>
            </a:pPr>
            <a:r>
              <a:rPr lang="en-US" altLang="en-US" dirty="0">
                <a:latin typeface="Helvetica Neue" pitchFamily="-84" charset="0"/>
                <a:ea typeface="Helvetica Neue" pitchFamily="-84" charset="0"/>
                <a:cs typeface="Helvetica Neue" pitchFamily="-84" charset="0"/>
              </a:rPr>
              <a:t>INVERSIONES: </a:t>
            </a:r>
            <a:r>
              <a:rPr lang="en-US" dirty="0"/>
              <a:t>CÓMO PROTEGERSE</a:t>
            </a:r>
            <a:r>
              <a:rPr lang="en-US" altLang="en-US" dirty="0">
                <a:latin typeface="Helvetica Neue" pitchFamily="-84" charset="0"/>
                <a:ea typeface="Helvetica Neue" pitchFamily="-84" charset="0"/>
                <a:cs typeface="Helvetica Neue" pitchFamily="-84" charset="0"/>
              </a:rPr>
              <a:t> </a:t>
            </a:r>
          </a:p>
        </p:txBody>
      </p:sp>
      <p:pic>
        <p:nvPicPr>
          <p:cNvPr id="5" name="Picture 4" descr="marca de verificación en el escudo" title="ícono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1066800"/>
            <a:ext cx="1866900" cy="1939337"/>
          </a:xfrm>
          <a:prstGeom prst="rect">
            <a:avLst/>
          </a:prstGeom>
        </p:spPr>
      </p:pic>
      <p:sp>
        <p:nvSpPr>
          <p:cNvPr id="32771" name="Content Placeholder 2"/>
          <p:cNvSpPr>
            <a:spLocks noGrp="1"/>
          </p:cNvSpPr>
          <p:nvPr>
            <p:ph idx="1"/>
          </p:nvPr>
        </p:nvSpPr>
        <p:spPr>
          <a:xfrm>
            <a:off x="2133600" y="1295400"/>
            <a:ext cx="5638800" cy="4584700"/>
          </a:xfrm>
        </p:spPr>
        <p:txBody>
          <a:bodyPr/>
          <a:lstStyle/>
          <a:p>
            <a:pPr>
              <a:spcAft>
                <a:spcPts val="3000"/>
              </a:spcAft>
              <a:defRPr/>
            </a:pPr>
            <a:r>
              <a:rPr lang="es-ES" altLang="en-US" sz="2400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Puede verificar los antecedentes de su </a:t>
            </a:r>
            <a:r>
              <a:rPr lang="en-US" sz="2400" dirty="0"/>
              <a:t>corredor </a:t>
            </a:r>
            <a:r>
              <a:rPr lang="es-ES" altLang="en-US" sz="2400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de bolsa utilizando brokercheck.finra.org* o llamando al  1-800-289-9999.</a:t>
            </a:r>
          </a:p>
          <a:p>
            <a:pPr>
              <a:spcAft>
                <a:spcPts val="3000"/>
              </a:spcAft>
              <a:defRPr/>
            </a:pPr>
            <a:r>
              <a:rPr lang="es-ES" altLang="en-US" sz="2400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Verifique los antecedentes de un asesor de inversiones registrado en </a:t>
            </a:r>
            <a:r>
              <a:rPr lang="es-ES" altLang="en-US" sz="2400" u="sng" dirty="0">
                <a:solidFill>
                  <a:srgbClr val="0070C0"/>
                </a:solidFill>
                <a:latin typeface="Helvetica Neue" pitchFamily="-84" charset="0"/>
                <a:ea typeface="Geneva" pitchFamily="-84" charset="0"/>
                <a:cs typeface="Geneva" pitchFamily="-84" charset="0"/>
              </a:rPr>
              <a:t>adviserinfo.sec.gov</a:t>
            </a:r>
            <a:r>
              <a:rPr lang="es-ES" altLang="en-US" sz="2400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.*</a:t>
            </a:r>
          </a:p>
          <a:p>
            <a:pPr marL="571500" lvl="1" indent="0">
              <a:spcAft>
                <a:spcPts val="3000"/>
              </a:spcAft>
              <a:buNone/>
              <a:defRPr/>
            </a:pPr>
            <a:r>
              <a:rPr lang="es-ES" altLang="en-US" sz="1800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*sitio web en inglés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itle 1"/>
          <p:cNvSpPr>
            <a:spLocks noGrp="1"/>
          </p:cNvSpPr>
          <p:nvPr>
            <p:ph type="title"/>
          </p:nvPr>
        </p:nvSpPr>
        <p:spPr>
          <a:xfrm>
            <a:off x="685800" y="285750"/>
            <a:ext cx="8458200" cy="609600"/>
          </a:xfrm>
        </p:spPr>
        <p:txBody>
          <a:bodyPr/>
          <a:lstStyle/>
          <a:p>
            <a:pPr>
              <a:spcAft>
                <a:spcPct val="0"/>
              </a:spcAft>
            </a:pPr>
            <a:r>
              <a:rPr lang="en-US" altLang="en-US" dirty="0">
                <a:latin typeface="Helvetica Neue" pitchFamily="-84" charset="0"/>
                <a:ea typeface="Helvetica Neue" pitchFamily="-84" charset="0"/>
                <a:cs typeface="Helvetica Neue" pitchFamily="-84" charset="0"/>
              </a:rPr>
              <a:t>INVERSIONES: </a:t>
            </a:r>
            <a:r>
              <a:rPr lang="en-US" dirty="0"/>
              <a:t>CÓMO PROTEGERSE</a:t>
            </a:r>
            <a:r>
              <a:rPr lang="en-US" altLang="en-US" dirty="0">
                <a:latin typeface="Helvetica Neue" pitchFamily="-84" charset="0"/>
                <a:ea typeface="Helvetica Neue" pitchFamily="-84" charset="0"/>
                <a:cs typeface="Helvetica Neue" pitchFamily="-84" charset="0"/>
              </a:rPr>
              <a:t> (CONT.) </a:t>
            </a:r>
          </a:p>
        </p:txBody>
      </p:sp>
      <p:pic>
        <p:nvPicPr>
          <p:cNvPr id="4" name="Picture 3" descr="marca de verificación en el escudo" title="ícono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1268413"/>
            <a:ext cx="1866900" cy="1939337"/>
          </a:xfrm>
          <a:prstGeom prst="rect">
            <a:avLst/>
          </a:prstGeom>
        </p:spPr>
      </p:pic>
      <p:sp>
        <p:nvSpPr>
          <p:cNvPr id="33795" name="Content Placeholder 2"/>
          <p:cNvSpPr>
            <a:spLocks noGrp="1"/>
          </p:cNvSpPr>
          <p:nvPr>
            <p:ph idx="1"/>
          </p:nvPr>
        </p:nvSpPr>
        <p:spPr>
          <a:xfrm>
            <a:off x="2133600" y="1497013"/>
            <a:ext cx="6400800" cy="4827587"/>
          </a:xfrm>
        </p:spPr>
        <p:txBody>
          <a:bodyPr/>
          <a:lstStyle/>
          <a:p>
            <a:pPr>
              <a:defRPr/>
            </a:pPr>
            <a:r>
              <a:rPr lang="es-ES" altLang="en-US" sz="2400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La Asociación Norteamericana de Administradores de Valores (NASAA) brinda información de contacto de los entes reguladores estatales </a:t>
            </a:r>
            <a:r>
              <a:rPr lang="es-ES" altLang="en-US" sz="2400" u="sng" dirty="0">
                <a:solidFill>
                  <a:srgbClr val="0070C0"/>
                </a:solidFill>
                <a:latin typeface="Helvetica Neue" pitchFamily="-84" charset="0"/>
                <a:ea typeface="Geneva" pitchFamily="-84" charset="0"/>
                <a:cs typeface="Geneva" pitchFamily="-84" charset="0"/>
                <a:hlinkClick r:id="rId4" tooltip="Enlace a la página web de la Asociación Norteamericana de Administradores de Valores NASAA"/>
              </a:rPr>
              <a:t>https://www.nasaa.org/contact-your-regulator</a:t>
            </a:r>
            <a:r>
              <a:rPr lang="es-ES" altLang="en-US" sz="2400" u="sng" dirty="0" smtClean="0">
                <a:solidFill>
                  <a:srgbClr val="0070C0"/>
                </a:solidFill>
                <a:latin typeface="Helvetica Neue" pitchFamily="-84" charset="0"/>
                <a:ea typeface="Geneva" pitchFamily="-84" charset="0"/>
                <a:cs typeface="Geneva" pitchFamily="-84" charset="0"/>
                <a:hlinkClick r:id="rId4" tooltip="Enlace a la página web de la Asociación Norteamericana de Administradores de Valores NASAA"/>
              </a:rPr>
              <a:t>/</a:t>
            </a:r>
            <a:r>
              <a:rPr lang="es-ES" altLang="en-US" sz="2400" dirty="0" smtClean="0">
                <a:solidFill>
                  <a:srgbClr val="0070C0"/>
                </a:solidFill>
                <a:latin typeface="Helvetica Neue" pitchFamily="-84" charset="0"/>
                <a:ea typeface="Geneva" pitchFamily="-84" charset="0"/>
                <a:cs typeface="Geneva" pitchFamily="-84" charset="0"/>
                <a:hlinkClick r:id="rId4" tooltip="Enlace a la página web de la Asociación Norteamericana de Administradores de Valores NASAA"/>
              </a:rPr>
              <a:t> </a:t>
            </a:r>
            <a:r>
              <a:rPr lang="es-ES" altLang="en-US" sz="2400" dirty="0" smtClean="0">
                <a:solidFill>
                  <a:srgbClr val="0070C0"/>
                </a:solidFill>
                <a:latin typeface="Helvetica Neue" pitchFamily="-84" charset="0"/>
                <a:ea typeface="Geneva" pitchFamily="-84" charset="0"/>
                <a:cs typeface="Geneva" pitchFamily="-84" charset="0"/>
              </a:rPr>
              <a:t>*</a:t>
            </a:r>
            <a:endParaRPr lang="es-ES" altLang="en-US" sz="2400" dirty="0">
              <a:solidFill>
                <a:srgbClr val="0070C0"/>
              </a:solidFill>
              <a:latin typeface="Helvetica Neue" pitchFamily="-84" charset="0"/>
              <a:ea typeface="Geneva" pitchFamily="-84" charset="0"/>
              <a:cs typeface="Geneva" pitchFamily="-84" charset="0"/>
            </a:endParaRPr>
          </a:p>
          <a:p>
            <a:pPr>
              <a:defRPr/>
            </a:pPr>
            <a:r>
              <a:rPr lang="es-ES" altLang="en-US" sz="2400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Consulte la guía del consumidor “Conozca su asesor financiero” en </a:t>
            </a:r>
            <a:r>
              <a:rPr lang="es-ES" altLang="en-US" sz="2400" dirty="0" smtClean="0">
                <a:latin typeface="Helvetica Neue" pitchFamily="-84" charset="0"/>
                <a:ea typeface="Geneva" pitchFamily="-84" charset="0"/>
                <a:cs typeface="Geneva" pitchFamily="-84" charset="0"/>
                <a:hlinkClick r:id="rId5" tooltip="Enlace a la página web de la guía del consumidor conozca su asesor financiero de la oficina para la proteccion financiera del consumidor "/>
              </a:rPr>
              <a:t>https</a:t>
            </a:r>
            <a:r>
              <a:rPr lang="es-ES" altLang="en-US" sz="2400" dirty="0">
                <a:latin typeface="Helvetica Neue" pitchFamily="-84" charset="0"/>
                <a:ea typeface="Geneva" pitchFamily="-84" charset="0"/>
                <a:cs typeface="Geneva" pitchFamily="-84" charset="0"/>
                <a:hlinkClick r:id="rId5" tooltip="Enlace a la página web de la guía del consumidor conozca su asesor financiero de la oficina para la proteccion financiera del consumidor "/>
              </a:rPr>
              <a:t>://</a:t>
            </a:r>
            <a:r>
              <a:rPr lang="es-ES" altLang="en-US" sz="2400" dirty="0" smtClean="0">
                <a:latin typeface="Helvetica Neue" pitchFamily="-84" charset="0"/>
                <a:ea typeface="Geneva" pitchFamily="-84" charset="0"/>
                <a:cs typeface="Geneva" pitchFamily="-84" charset="0"/>
                <a:hlinkClick r:id="rId5" tooltip="Enlace a la página web de la guía del consumidor conozca su asesor financiero de la oficina para la proteccion financiera del consumidor "/>
              </a:rPr>
              <a:t>files.consumerfinance.gov/f/documents/cfpb_flyer_senior-financial-advisors-es_2021-04.pdf</a:t>
            </a:r>
            <a:r>
              <a:rPr lang="es-ES" altLang="en-US" sz="2400" dirty="0" smtClean="0">
                <a:latin typeface="Helvetica Neue" pitchFamily="-84" charset="0"/>
                <a:ea typeface="Geneva" pitchFamily="-84" charset="0"/>
                <a:cs typeface="Geneva" pitchFamily="-84" charset="0"/>
              </a:rPr>
              <a:t> </a:t>
            </a:r>
          </a:p>
          <a:p>
            <a:pPr marL="0" indent="0">
              <a:buNone/>
              <a:defRPr/>
            </a:pPr>
            <a:r>
              <a:rPr lang="es-ES" altLang="en-US" sz="1800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*sitio web en inglés</a:t>
            </a:r>
          </a:p>
          <a:p>
            <a:pPr>
              <a:defRPr/>
            </a:pPr>
            <a:endParaRPr lang="es-ES" altLang="en-US" sz="2400" dirty="0">
              <a:latin typeface="Helvetica Neue" pitchFamily="-84" charset="0"/>
              <a:ea typeface="Geneva" pitchFamily="-84" charset="0"/>
              <a:cs typeface="Geneva" pitchFamily="-84" charset="0"/>
            </a:endParaRP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itle 1"/>
          <p:cNvSpPr>
            <a:spLocks noGrp="1"/>
          </p:cNvSpPr>
          <p:nvPr>
            <p:ph type="title"/>
          </p:nvPr>
        </p:nvSpPr>
        <p:spPr>
          <a:xfrm>
            <a:off x="685800" y="381000"/>
            <a:ext cx="7494815" cy="609600"/>
          </a:xfrm>
        </p:spPr>
        <p:txBody>
          <a:bodyPr/>
          <a:lstStyle/>
          <a:p>
            <a:pPr>
              <a:spcAft>
                <a:spcPct val="0"/>
              </a:spcAft>
            </a:pPr>
            <a:r>
              <a:rPr lang="en-US" altLang="en-US" dirty="0">
                <a:latin typeface="Helvetica Neue" pitchFamily="-84" charset="0"/>
                <a:ea typeface="Helvetica Neue" pitchFamily="-84" charset="0"/>
                <a:cs typeface="Helvetica Neue" pitchFamily="-84" charset="0"/>
              </a:rPr>
              <a:t>INVERSIONES: </a:t>
            </a:r>
            <a:r>
              <a:rPr lang="en-US" dirty="0"/>
              <a:t>CÓMO PROTEGERSE</a:t>
            </a:r>
            <a:r>
              <a:rPr lang="en-US" altLang="en-US" dirty="0">
                <a:latin typeface="Helvetica Neue" pitchFamily="-84" charset="0"/>
                <a:ea typeface="Helvetica Neue" pitchFamily="-84" charset="0"/>
                <a:cs typeface="Helvetica Neue" pitchFamily="-84" charset="0"/>
              </a:rPr>
              <a:t> </a:t>
            </a:r>
          </a:p>
        </p:txBody>
      </p:sp>
      <p:pic>
        <p:nvPicPr>
          <p:cNvPr id="4" name="Picture 3" descr="marca de verificación en el escudo" title="ícono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3915" y="1066800"/>
            <a:ext cx="1866900" cy="1939337"/>
          </a:xfrm>
          <a:prstGeom prst="rect">
            <a:avLst/>
          </a:prstGeom>
        </p:spPr>
      </p:pic>
      <p:sp>
        <p:nvSpPr>
          <p:cNvPr id="30723" name="Content Placeholder 2"/>
          <p:cNvSpPr>
            <a:spLocks noGrp="1"/>
          </p:cNvSpPr>
          <p:nvPr>
            <p:ph idx="1"/>
          </p:nvPr>
        </p:nvSpPr>
        <p:spPr>
          <a:xfrm>
            <a:off x="1981200" y="1143000"/>
            <a:ext cx="6248400" cy="4191000"/>
          </a:xfrm>
        </p:spPr>
        <p:txBody>
          <a:bodyPr/>
          <a:lstStyle/>
          <a:p>
            <a:pPr>
              <a:spcAft>
                <a:spcPts val="1800"/>
              </a:spcAft>
              <a:defRPr/>
            </a:pPr>
            <a:r>
              <a:rPr lang="es-ES" altLang="en-US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Nunca juzgue la confiabilidad de una persona por el sonido de su voz.</a:t>
            </a:r>
          </a:p>
          <a:p>
            <a:pPr>
              <a:spcAft>
                <a:spcPts val="1800"/>
              </a:spcAft>
              <a:defRPr/>
            </a:pPr>
            <a:r>
              <a:rPr lang="es-ES" altLang="en-US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Tómese su tiempo para decidir sobre los productos de inversión.</a:t>
            </a:r>
          </a:p>
          <a:p>
            <a:pPr>
              <a:spcAft>
                <a:spcPts val="1800"/>
              </a:spcAft>
              <a:defRPr/>
            </a:pPr>
            <a:r>
              <a:rPr lang="es-ES" altLang="en-US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Dígale “no” cualquier persona que trate de apresurarlo para invertir.</a:t>
            </a:r>
          </a:p>
          <a:p>
            <a:pPr>
              <a:spcAft>
                <a:spcPts val="1800"/>
              </a:spcAft>
              <a:defRPr/>
            </a:pPr>
            <a:r>
              <a:rPr lang="es-ES" altLang="en-US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Tenga cuidado con los vendedores que se aprovechan de los miedos o que prometen ganancias que </a:t>
            </a:r>
            <a:r>
              <a:rPr lang="en-US" dirty="0"/>
              <a:t>parecen </a:t>
            </a:r>
            <a:r>
              <a:rPr lang="es-ES" altLang="en-US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“demasiadas buenas para ser verdad”.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itle 1"/>
          <p:cNvSpPr>
            <a:spLocks noGrp="1"/>
          </p:cNvSpPr>
          <p:nvPr>
            <p:ph type="title"/>
          </p:nvPr>
        </p:nvSpPr>
        <p:spPr>
          <a:xfrm>
            <a:off x="685800" y="381000"/>
            <a:ext cx="8534400" cy="609600"/>
          </a:xfrm>
        </p:spPr>
        <p:txBody>
          <a:bodyPr/>
          <a:lstStyle/>
          <a:p>
            <a:pPr>
              <a:spcAft>
                <a:spcPct val="0"/>
              </a:spcAft>
            </a:pPr>
            <a:r>
              <a:rPr lang="en-US" altLang="en-US" dirty="0">
                <a:latin typeface="Helvetica Neue" pitchFamily="-84" charset="0"/>
                <a:ea typeface="Helvetica Neue" pitchFamily="-84" charset="0"/>
                <a:cs typeface="Helvetica Neue" pitchFamily="-84" charset="0"/>
              </a:rPr>
              <a:t>INVERSIONES: </a:t>
            </a:r>
            <a:r>
              <a:rPr lang="en-US" dirty="0"/>
              <a:t>CÓMO PROTEGERSE</a:t>
            </a:r>
            <a:r>
              <a:rPr lang="en-US" altLang="en-US" dirty="0">
                <a:latin typeface="Helvetica Neue" pitchFamily="-84" charset="0"/>
                <a:ea typeface="Helvetica Neue" pitchFamily="-84" charset="0"/>
                <a:cs typeface="Helvetica Neue" pitchFamily="-84" charset="0"/>
              </a:rPr>
              <a:t> (CONT.) </a:t>
            </a:r>
          </a:p>
        </p:txBody>
      </p:sp>
      <p:pic>
        <p:nvPicPr>
          <p:cNvPr id="4" name="Picture 3" descr="marca de verificación en el escudo" title="ícono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1447800"/>
            <a:ext cx="1866900" cy="1939337"/>
          </a:xfrm>
          <a:prstGeom prst="rect">
            <a:avLst/>
          </a:prstGeom>
        </p:spPr>
      </p:pic>
      <p:sp>
        <p:nvSpPr>
          <p:cNvPr id="32771" name="Content Placeholder 2"/>
          <p:cNvSpPr>
            <a:spLocks noGrp="1"/>
          </p:cNvSpPr>
          <p:nvPr>
            <p:ph idx="1"/>
          </p:nvPr>
        </p:nvSpPr>
        <p:spPr>
          <a:xfrm>
            <a:off x="2057400" y="1600200"/>
            <a:ext cx="6248400" cy="4267200"/>
          </a:xfrm>
        </p:spPr>
        <p:txBody>
          <a:bodyPr/>
          <a:lstStyle/>
          <a:p>
            <a:pPr>
              <a:spcAft>
                <a:spcPts val="1800"/>
              </a:spcAft>
              <a:defRPr/>
            </a:pPr>
            <a:r>
              <a:rPr lang="es-ES" altLang="en-US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Siempre pida una explicación por escrito de cualquier posible inversión y luego compare y obtenga una segunda opinión.</a:t>
            </a:r>
          </a:p>
          <a:p>
            <a:pPr>
              <a:spcAft>
                <a:spcPts val="1800"/>
              </a:spcAft>
              <a:defRPr/>
            </a:pPr>
            <a:r>
              <a:rPr lang="es-ES" altLang="en-US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Tenga cuidado con los asesores financieros que digan que deje todo en sus manos.</a:t>
            </a:r>
          </a:p>
          <a:p>
            <a:pPr>
              <a:spcAft>
                <a:spcPts val="1800"/>
              </a:spcAft>
              <a:defRPr/>
            </a:pPr>
            <a:r>
              <a:rPr lang="es-ES" altLang="en-US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Manténgase a cargo de su dinero o recurra a la ayuda de </a:t>
            </a:r>
            <a:r>
              <a:rPr lang="en-US" dirty="0"/>
              <a:t>otra persona </a:t>
            </a:r>
            <a:r>
              <a:rPr lang="es-ES" altLang="en-US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que sea de confianza y capaz.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>
          <a:xfrm>
            <a:off x="685800" y="381000"/>
            <a:ext cx="7772400" cy="609600"/>
          </a:xfrm>
        </p:spPr>
        <p:txBody>
          <a:bodyPr/>
          <a:lstStyle/>
          <a:p>
            <a:pPr eaLnBrk="1" hangingPunct="1">
              <a:spcAft>
                <a:spcPct val="0"/>
              </a:spcAft>
            </a:pPr>
            <a:r>
              <a:rPr lang="en-US" altLang="en-US" dirty="0">
                <a:latin typeface="Helvetica Neue" pitchFamily="-84" charset="0"/>
                <a:ea typeface="Helvetica Neue" pitchFamily="-84" charset="0"/>
                <a:cs typeface="Helvetica Neue" pitchFamily="-84" charset="0"/>
              </a:rPr>
              <a:t>FORMULARIO DE CONOCIMIENTOS </a:t>
            </a:r>
          </a:p>
        </p:txBody>
      </p:sp>
      <p:sp>
        <p:nvSpPr>
          <p:cNvPr id="9219" name="Content Placeholder 2"/>
          <p:cNvSpPr>
            <a:spLocks noGrp="1"/>
          </p:cNvSpPr>
          <p:nvPr>
            <p:ph idx="1"/>
          </p:nvPr>
        </p:nvSpPr>
        <p:spPr>
          <a:xfrm>
            <a:off x="3048000" y="1295400"/>
            <a:ext cx="5638800" cy="4267200"/>
          </a:xfrm>
        </p:spPr>
        <p:txBody>
          <a:bodyPr anchor="ctr"/>
          <a:lstStyle/>
          <a:p>
            <a:pPr marL="0" indent="0">
              <a:buFont typeface="Arial" pitchFamily="34" charset="0"/>
              <a:buNone/>
              <a:defRPr/>
            </a:pPr>
            <a:r>
              <a:rPr lang="es-ES" sz="4400" dirty="0">
                <a:ea typeface="Helvetica Neue"/>
              </a:rPr>
              <a:t>¿Qué es la explotación financiera de adultos mayores? </a:t>
            </a:r>
            <a:endParaRPr lang="en-US" dirty="0">
              <a:ea typeface="Arial" pitchFamily="34" charset="0"/>
            </a:endParaRPr>
          </a:p>
        </p:txBody>
      </p:sp>
      <p:pic>
        <p:nvPicPr>
          <p:cNvPr id="6148" name="Picture 7" descr="Signo de interrogación" title="ícono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09600" y="1905000"/>
            <a:ext cx="2112518" cy="284125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itle 1"/>
          <p:cNvSpPr>
            <a:spLocks noGrp="1"/>
          </p:cNvSpPr>
          <p:nvPr>
            <p:ph type="title"/>
          </p:nvPr>
        </p:nvSpPr>
        <p:spPr>
          <a:xfrm>
            <a:off x="685800" y="381000"/>
            <a:ext cx="8458200" cy="609600"/>
          </a:xfrm>
        </p:spPr>
        <p:txBody>
          <a:bodyPr/>
          <a:lstStyle/>
          <a:p>
            <a:pPr>
              <a:spcAft>
                <a:spcPct val="0"/>
              </a:spcAft>
            </a:pPr>
            <a:r>
              <a:rPr lang="en-US" altLang="en-US" dirty="0">
                <a:latin typeface="Helvetica Neue" pitchFamily="-84" charset="0"/>
                <a:ea typeface="Helvetica Neue" pitchFamily="-84" charset="0"/>
                <a:cs typeface="Helvetica Neue" pitchFamily="-84" charset="0"/>
              </a:rPr>
              <a:t>INVERSIÓN: </a:t>
            </a:r>
            <a:r>
              <a:rPr lang="en-US" dirty="0"/>
              <a:t>CÓMO PROTEGERSE</a:t>
            </a:r>
            <a:r>
              <a:rPr lang="en-US" altLang="en-US" dirty="0">
                <a:latin typeface="Helvetica Neue" pitchFamily="-84" charset="0"/>
                <a:ea typeface="Helvetica Neue" pitchFamily="-84" charset="0"/>
                <a:cs typeface="Helvetica Neue" pitchFamily="-84" charset="0"/>
              </a:rPr>
              <a:t> (CONT.) </a:t>
            </a:r>
          </a:p>
        </p:txBody>
      </p:sp>
      <p:pic>
        <p:nvPicPr>
          <p:cNvPr id="4" name="Picture 3" descr="marca de verificación en un escudo" title="ícono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" y="1066800"/>
            <a:ext cx="1866900" cy="1939337"/>
          </a:xfrm>
          <a:prstGeom prst="rect">
            <a:avLst/>
          </a:prstGeom>
        </p:spPr>
      </p:pic>
      <p:sp>
        <p:nvSpPr>
          <p:cNvPr id="36867" name="Content Placeholder 2"/>
          <p:cNvSpPr>
            <a:spLocks noGrp="1"/>
          </p:cNvSpPr>
          <p:nvPr>
            <p:ph idx="1"/>
          </p:nvPr>
        </p:nvSpPr>
        <p:spPr>
          <a:xfrm>
            <a:off x="2362200" y="1295400"/>
            <a:ext cx="6324600" cy="4267200"/>
          </a:xfrm>
        </p:spPr>
        <p:txBody>
          <a:bodyPr/>
          <a:lstStyle/>
          <a:p>
            <a:r>
              <a:rPr lang="es-ES" altLang="en-US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Haga los cheques a nombre de la empresa o institución financiera, nunca de una persona.</a:t>
            </a:r>
          </a:p>
          <a:p>
            <a:r>
              <a:rPr lang="es-ES" altLang="en-US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Conserve los resúmenes de cuenta y confirmaciones que reciba de las transacciones de su inversión.</a:t>
            </a:r>
          </a:p>
          <a:p>
            <a:r>
              <a:rPr lang="es-ES" altLang="en-US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Lleve un registro de cada conversación que tenga con los asesores financieros.</a:t>
            </a:r>
          </a:p>
          <a:p>
            <a:r>
              <a:rPr lang="es-ES" altLang="en-US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No ponga todos sus huevos en la misma canasta.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Title 1"/>
          <p:cNvSpPr>
            <a:spLocks noGrp="1"/>
          </p:cNvSpPr>
          <p:nvPr>
            <p:ph type="title"/>
          </p:nvPr>
        </p:nvSpPr>
        <p:spPr>
          <a:xfrm>
            <a:off x="685800" y="381000"/>
            <a:ext cx="8382000" cy="609600"/>
          </a:xfrm>
        </p:spPr>
        <p:txBody>
          <a:bodyPr/>
          <a:lstStyle/>
          <a:p>
            <a:pPr>
              <a:spcAft>
                <a:spcPct val="0"/>
              </a:spcAft>
            </a:pPr>
            <a:r>
              <a:rPr lang="en-US" altLang="en-US" dirty="0">
                <a:latin typeface="Helvetica Neue" pitchFamily="-84" charset="0"/>
                <a:ea typeface="Helvetica Neue" pitchFamily="-84" charset="0"/>
                <a:cs typeface="Helvetica Neue" pitchFamily="-84" charset="0"/>
              </a:rPr>
              <a:t>INVERSIONES: SI SURGEN PROBLEMAS </a:t>
            </a:r>
          </a:p>
        </p:txBody>
      </p:sp>
      <p:sp>
        <p:nvSpPr>
          <p:cNvPr id="37891" name="Content Placeholder 2"/>
          <p:cNvSpPr>
            <a:spLocks noGrp="1"/>
          </p:cNvSpPr>
          <p:nvPr>
            <p:ph idx="1"/>
          </p:nvPr>
        </p:nvSpPr>
        <p:spPr>
          <a:xfrm>
            <a:off x="685800" y="1371600"/>
            <a:ext cx="7239000" cy="3733800"/>
          </a:xfrm>
        </p:spPr>
        <p:txBody>
          <a:bodyPr/>
          <a:lstStyle/>
          <a:p>
            <a:pPr>
              <a:spcAft>
                <a:spcPts val="3000"/>
              </a:spcAft>
            </a:pPr>
            <a:r>
              <a:rPr lang="es-ES" altLang="en-US" b="1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Si detecta un problema, tome medidas inmediatamente.</a:t>
            </a:r>
          </a:p>
          <a:p>
            <a:pPr>
              <a:spcAft>
                <a:spcPts val="3000"/>
              </a:spcAft>
            </a:pPr>
            <a:r>
              <a:rPr lang="es-ES" altLang="en-US" b="1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No deje que la vergüenza o el miedo le impidan denunciar un caso de explotación financiera o un fraude de inversiones.</a:t>
            </a:r>
          </a:p>
        </p:txBody>
      </p:sp>
      <p:sp>
        <p:nvSpPr>
          <p:cNvPr id="34820" name="TextBox 3" descr="Actuar inmediatamente es crucial" title="ícono"/>
          <p:cNvSpPr txBox="1">
            <a:spLocks noChangeArrowheads="1"/>
          </p:cNvSpPr>
          <p:nvPr/>
        </p:nvSpPr>
        <p:spPr bwMode="auto">
          <a:xfrm>
            <a:off x="685800" y="3848100"/>
            <a:ext cx="7772400" cy="2308324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Geneva" pitchFamily="-84" charset="0"/>
                <a:cs typeface="Geneva" pitchFamily="-8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Geneva" pitchFamily="-84" charset="0"/>
                <a:cs typeface="Geneva" pitchFamily="-8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  <a:cs typeface="Geneva" pitchFamily="-8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  <a:cs typeface="Geneva" pitchFamily="-8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  <a:cs typeface="Geneva" pitchFamily="-8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  <a:cs typeface="Geneva" pitchFamily="-8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  <a:cs typeface="Geneva" pitchFamily="-8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  <a:cs typeface="Geneva" pitchFamily="-8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  <a:cs typeface="Geneva" pitchFamily="-84" charset="0"/>
              </a:defRPr>
            </a:lvl9pPr>
          </a:lstStyle>
          <a:p>
            <a:pPr algn="ctr" eaLnBrk="1" hangingPunct="1">
              <a:spcBef>
                <a:spcPts val="1200"/>
              </a:spcBef>
              <a:spcAft>
                <a:spcPts val="1200"/>
              </a:spcAft>
              <a:buFontTx/>
              <a:buNone/>
              <a:defRPr/>
            </a:pPr>
            <a:r>
              <a:rPr lang="en-US" altLang="en-US" sz="4800" b="1" cap="all" dirty="0">
                <a:ln w="0"/>
                <a:solidFill>
                  <a:srgbClr val="EF7122"/>
                </a:solidFill>
                <a:effectLst>
                  <a:reflection blurRad="12700" stA="50000" endPos="50000" dist="5000" dir="5400000" sy="-100000" rotWithShape="0"/>
                </a:effectLst>
                <a:latin typeface="Arial" pitchFamily="34" charset="0"/>
                <a:ea typeface="ＭＳ Ｐゴシック" pitchFamily="34" charset="-128"/>
              </a:rPr>
              <a:t>Actuar inmediatamente </a:t>
            </a:r>
            <a:br>
              <a:rPr lang="en-US" altLang="en-US" sz="4800" b="1" cap="all" dirty="0">
                <a:ln w="0"/>
                <a:solidFill>
                  <a:srgbClr val="EF7122"/>
                </a:solidFill>
                <a:effectLst>
                  <a:reflection blurRad="12700" stA="50000" endPos="50000" dist="5000" dir="5400000" sy="-100000" rotWithShape="0"/>
                </a:effectLst>
                <a:latin typeface="Arial" pitchFamily="34" charset="0"/>
                <a:ea typeface="ＭＳ Ｐゴシック" pitchFamily="34" charset="-128"/>
              </a:rPr>
            </a:br>
            <a:r>
              <a:rPr lang="en-US" altLang="en-US" sz="4800" b="1" cap="all" dirty="0">
                <a:ln w="0"/>
                <a:solidFill>
                  <a:srgbClr val="EF7122"/>
                </a:solidFill>
                <a:effectLst>
                  <a:reflection blurRad="12700" stA="50000" endPos="50000" dist="5000" dir="5400000" sy="-100000" rotWithShape="0"/>
                </a:effectLst>
                <a:latin typeface="Arial" pitchFamily="34" charset="0"/>
                <a:ea typeface="ＭＳ Ｐゴシック" pitchFamily="34" charset="-128"/>
              </a:rPr>
              <a:t>es crucial.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itle 1"/>
          <p:cNvSpPr>
            <a:spLocks noGrp="1"/>
          </p:cNvSpPr>
          <p:nvPr>
            <p:ph type="title"/>
          </p:nvPr>
        </p:nvSpPr>
        <p:spPr>
          <a:xfrm>
            <a:off x="685800" y="381000"/>
            <a:ext cx="7784757" cy="609600"/>
          </a:xfrm>
        </p:spPr>
        <p:txBody>
          <a:bodyPr/>
          <a:lstStyle/>
          <a:p>
            <a:pPr>
              <a:spcAft>
                <a:spcPct val="0"/>
              </a:spcAft>
            </a:pPr>
            <a:r>
              <a:rPr lang="en-US" altLang="en-US" dirty="0">
                <a:latin typeface="Helvetica Neue" pitchFamily="-84" charset="0"/>
                <a:ea typeface="Helvetica Neue" pitchFamily="-84" charset="0"/>
                <a:cs typeface="Helvetica Neue" pitchFamily="-84" charset="0"/>
              </a:rPr>
              <a:t>INVERSIONES: CONSEJOS </a:t>
            </a:r>
          </a:p>
        </p:txBody>
      </p:sp>
      <p:sp>
        <p:nvSpPr>
          <p:cNvPr id="38915" name="Content Placeholder 2"/>
          <p:cNvSpPr>
            <a:spLocks noGrp="1"/>
          </p:cNvSpPr>
          <p:nvPr>
            <p:ph idx="1"/>
          </p:nvPr>
        </p:nvSpPr>
        <p:spPr>
          <a:xfrm>
            <a:off x="698158" y="1295400"/>
            <a:ext cx="7760042" cy="4740275"/>
          </a:xfrm>
        </p:spPr>
        <p:txBody>
          <a:bodyPr/>
          <a:lstStyle/>
          <a:p>
            <a:r>
              <a:rPr lang="es-ES" altLang="en-US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Ahorre suficiente dinero para emergencias en </a:t>
            </a:r>
            <a:br>
              <a:rPr lang="es-ES" altLang="en-US" dirty="0">
                <a:latin typeface="Helvetica Neue" pitchFamily="-84" charset="0"/>
                <a:ea typeface="Geneva" pitchFamily="-84" charset="0"/>
                <a:cs typeface="Geneva" pitchFamily="-84" charset="0"/>
              </a:rPr>
            </a:br>
            <a:r>
              <a:rPr lang="es-ES" altLang="en-US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una cuenta de ahorros u otra cuenta de depósito </a:t>
            </a:r>
            <a:br>
              <a:rPr lang="es-ES" altLang="en-US" dirty="0">
                <a:latin typeface="Helvetica Neue" pitchFamily="-84" charset="0"/>
                <a:ea typeface="Geneva" pitchFamily="-84" charset="0"/>
                <a:cs typeface="Geneva" pitchFamily="-84" charset="0"/>
              </a:rPr>
            </a:br>
            <a:r>
              <a:rPr lang="es-ES" altLang="en-US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de rápido acceso con seguro federal.</a:t>
            </a:r>
          </a:p>
          <a:p>
            <a:r>
              <a:rPr lang="es-ES" altLang="en-US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Investigue. Nunca invierta en un producto que no entienda completamente.</a:t>
            </a:r>
          </a:p>
          <a:p>
            <a:r>
              <a:rPr lang="es-ES" altLang="en-US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Asista a clases, seminarios o consulte la sección comercial de una biblioteca pública para informarse mejor.</a:t>
            </a:r>
          </a:p>
          <a:p>
            <a:r>
              <a:rPr lang="es-ES" altLang="en-US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Tenga cuidado con las técnicas de </a:t>
            </a:r>
            <a:r>
              <a:rPr lang="en-US" dirty="0"/>
              <a:t>mercadeo</a:t>
            </a:r>
            <a:r>
              <a:rPr lang="es-ES" altLang="en-US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.</a:t>
            </a:r>
          </a:p>
          <a:p>
            <a:r>
              <a:rPr lang="es-ES" altLang="en-US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Entienda los riesgos antes de invertir.</a:t>
            </a:r>
          </a:p>
          <a:p>
            <a:r>
              <a:rPr lang="es-ES" altLang="en-US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Infórmele a su asesor cuáles son sus objetivos financieros y su tolerancia de riesgo.</a:t>
            </a:r>
          </a:p>
        </p:txBody>
      </p:sp>
      <p:pic>
        <p:nvPicPr>
          <p:cNvPr id="4" name="Picture 3" descr="bombilla con signo de dolar en ella" title="ícono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53656" y="914400"/>
            <a:ext cx="1761744" cy="2249424"/>
          </a:xfrm>
          <a:prstGeom prst="rect">
            <a:avLst/>
          </a:prstGeom>
        </p:spPr>
      </p:pic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Title 1"/>
          <p:cNvSpPr>
            <a:spLocks noGrp="1"/>
          </p:cNvSpPr>
          <p:nvPr>
            <p:ph type="title"/>
          </p:nvPr>
        </p:nvSpPr>
        <p:spPr>
          <a:xfrm>
            <a:off x="685800" y="381000"/>
            <a:ext cx="8153400" cy="609600"/>
          </a:xfrm>
        </p:spPr>
        <p:txBody>
          <a:bodyPr/>
          <a:lstStyle/>
          <a:p>
            <a:pPr>
              <a:spcAft>
                <a:spcPct val="0"/>
              </a:spcAft>
            </a:pPr>
            <a:r>
              <a:rPr lang="en-US" dirty="0"/>
              <a:t>Entienda </a:t>
            </a:r>
            <a:r>
              <a:rPr lang="es-ES" altLang="en-US" dirty="0">
                <a:latin typeface="Helvetica Neue" pitchFamily="-84" charset="0"/>
                <a:ea typeface="Helvetica Neue" pitchFamily="-84" charset="0"/>
                <a:cs typeface="Helvetica Neue" pitchFamily="-84" charset="0"/>
              </a:rPr>
              <a:t>EL SEGURO DE LA FDIC </a:t>
            </a:r>
            <a:endParaRPr lang="en-US" altLang="en-US" dirty="0">
              <a:latin typeface="Helvetica Neue" pitchFamily="-84" charset="0"/>
              <a:ea typeface="Helvetica Neue" pitchFamily="-84" charset="0"/>
              <a:cs typeface="Helvetica Neue" pitchFamily="-84" charset="0"/>
            </a:endParaRPr>
          </a:p>
        </p:txBody>
      </p:sp>
      <p:graphicFrame>
        <p:nvGraphicFramePr>
          <p:cNvPr id="4" name="Content Placeholder 3" descr="Qué cubre: Cuentas de cheques, Cuentas de ahorro, Cuentas de depósito Money Market (MMDA), Certificados de depósito, &#10;Cuentas de depósito.&#10;Qué no cubre: Bonos y acciones, Fondos mutuos, Pólizas de seguro de vida, , Anualidades, Bonos municipales, &#10;Cajas de seguridad, Pérdidas causadas por robo o fraude &#10;&#10;&#10;&#10;" title="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75217637"/>
              </p:ext>
            </p:extLst>
          </p:nvPr>
        </p:nvGraphicFramePr>
        <p:xfrm>
          <a:off x="762000" y="1447800"/>
          <a:ext cx="7848600" cy="4754906"/>
        </p:xfrm>
        <a:graphic>
          <a:graphicData uri="http://schemas.openxmlformats.org/drawingml/2006/table">
            <a:tbl>
              <a:tblPr firstRow="1">
                <a:tableStyleId>{BC89EF96-8CEA-46FF-86C4-4CE0E7609802}</a:tableStyleId>
              </a:tblPr>
              <a:tblGrid>
                <a:gridCol w="3657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191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79237">
                <a:tc>
                  <a:txBody>
                    <a:bodyPr/>
                    <a:lstStyle/>
                    <a:p>
                      <a:r>
                        <a:rPr lang="en-US" sz="2400" b="1" dirty="0">
                          <a:latin typeface="Helvetica Neue"/>
                          <a:cs typeface="Helvetica Neue"/>
                        </a:rPr>
                        <a:t>Qué cubre: </a:t>
                      </a:r>
                    </a:p>
                  </a:txBody>
                  <a:tcPr marL="0" marT="45733" marB="45733">
                    <a:lnL w="12700" cmpd="sng">
                      <a:noFill/>
                    </a:lnL>
                    <a:lnR w="38100" cap="flat" cmpd="sng" algn="ctr">
                      <a:solidFill>
                        <a:srgbClr val="EF71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254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="1" dirty="0">
                          <a:latin typeface="Helvetica Neue"/>
                          <a:cs typeface="Helvetica Neue"/>
                        </a:rPr>
                        <a:t>Qué no cubre: </a:t>
                      </a:r>
                    </a:p>
                  </a:txBody>
                  <a:tcPr marL="274320" marR="0" marT="45733" marB="228600">
                    <a:lnL w="38100" cap="flat" cmpd="sng" algn="ctr">
                      <a:solidFill>
                        <a:srgbClr val="EF71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54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200601">
                <a:tc>
                  <a:txBody>
                    <a:bodyPr/>
                    <a:lstStyle/>
                    <a:p>
                      <a:pPr marL="342900" indent="-342900">
                        <a:spcAft>
                          <a:spcPts val="1200"/>
                        </a:spcAft>
                        <a:buFont typeface="Wingdings" charset="2"/>
                        <a:buChar char="§"/>
                      </a:pPr>
                      <a:r>
                        <a:rPr lang="es-ES" sz="2400" b="0" dirty="0">
                          <a:latin typeface="Helvetica Neue"/>
                          <a:cs typeface="Helvetica Neue"/>
                        </a:rPr>
                        <a:t>Cuentas de cheques</a:t>
                      </a:r>
                    </a:p>
                    <a:p>
                      <a:pPr marL="342900" indent="-342900">
                        <a:spcAft>
                          <a:spcPts val="1200"/>
                        </a:spcAft>
                        <a:buFont typeface="Wingdings" charset="2"/>
                        <a:buChar char="§"/>
                      </a:pPr>
                      <a:r>
                        <a:rPr lang="es-ES" sz="2400" b="0" dirty="0">
                          <a:latin typeface="Helvetica Neue"/>
                          <a:cs typeface="Helvetica Neue"/>
                        </a:rPr>
                        <a:t>Cuentas de ahorro</a:t>
                      </a:r>
                    </a:p>
                    <a:p>
                      <a:pPr marL="342900" indent="-342900">
                        <a:spcAft>
                          <a:spcPts val="1200"/>
                        </a:spcAft>
                        <a:buFont typeface="Wingdings" charset="2"/>
                        <a:buChar char="§"/>
                      </a:pPr>
                      <a:r>
                        <a:rPr lang="es-ES" sz="2400" b="0" dirty="0">
                          <a:latin typeface="Helvetica Neue"/>
                          <a:cs typeface="Helvetica Neue"/>
                        </a:rPr>
                        <a:t>Cuentas de depósito Money Market (MMDA)</a:t>
                      </a:r>
                    </a:p>
                    <a:p>
                      <a:pPr marL="342900" indent="-342900">
                        <a:spcAft>
                          <a:spcPts val="1200"/>
                        </a:spcAft>
                        <a:buFont typeface="Wingdings" charset="2"/>
                        <a:buChar char="§"/>
                      </a:pPr>
                      <a:r>
                        <a:rPr lang="es-ES" sz="2400" b="0" dirty="0">
                          <a:latin typeface="Helvetica Neue"/>
                          <a:cs typeface="Helvetica Neue"/>
                        </a:rPr>
                        <a:t>Certificados de depósito</a:t>
                      </a:r>
                    </a:p>
                    <a:p>
                      <a:pPr marL="342900" indent="-342900">
                        <a:spcAft>
                          <a:spcPts val="1200"/>
                        </a:spcAft>
                        <a:buFont typeface="Wingdings" charset="2"/>
                        <a:buChar char="§"/>
                      </a:pPr>
                      <a:r>
                        <a:rPr lang="es-ES" sz="2400" b="0" dirty="0">
                          <a:latin typeface="Helvetica Neue"/>
                          <a:cs typeface="Helvetica Neue"/>
                        </a:rPr>
                        <a:t>Cuentas de depósito</a:t>
                      </a:r>
                    </a:p>
                  </a:txBody>
                  <a:tcPr marL="0" marR="182880" marT="45733" marB="45733">
                    <a:lnL w="12700" cmpd="sng">
                      <a:noFill/>
                    </a:lnL>
                    <a:lnR w="38100" cap="flat" cmpd="sng" algn="ctr">
                      <a:solidFill>
                        <a:srgbClr val="EF71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indent="-342900">
                        <a:spcAft>
                          <a:spcPts val="1200"/>
                        </a:spcAft>
                        <a:buFont typeface="Wingdings" charset="2"/>
                        <a:buChar char="§"/>
                      </a:pPr>
                      <a:r>
                        <a:rPr lang="en-US" sz="2400" b="0" dirty="0">
                          <a:latin typeface="Helvetica Neue"/>
                          <a:cs typeface="Helvetica Neue"/>
                        </a:rPr>
                        <a:t>Bonos y acciones</a:t>
                      </a:r>
                    </a:p>
                    <a:p>
                      <a:pPr marL="342900" indent="-342900">
                        <a:spcAft>
                          <a:spcPts val="1200"/>
                        </a:spcAft>
                        <a:buFont typeface="Wingdings" charset="2"/>
                        <a:buChar char="§"/>
                      </a:pPr>
                      <a:r>
                        <a:rPr lang="en-US" sz="2400" b="0" dirty="0">
                          <a:latin typeface="Helvetica Neue"/>
                          <a:cs typeface="Helvetica Neue"/>
                        </a:rPr>
                        <a:t>Fondos mutuos</a:t>
                      </a:r>
                    </a:p>
                    <a:p>
                      <a:pPr marL="342900" indent="-342900">
                        <a:spcAft>
                          <a:spcPts val="1200"/>
                        </a:spcAft>
                        <a:buFont typeface="Wingdings" charset="2"/>
                        <a:buChar char="§"/>
                      </a:pPr>
                      <a:r>
                        <a:rPr lang="en-US" sz="2400" b="0" dirty="0">
                          <a:latin typeface="Helvetica Neue"/>
                          <a:cs typeface="Helvetica Neue"/>
                        </a:rPr>
                        <a:t>Pólizas de seguro de vida</a:t>
                      </a:r>
                    </a:p>
                    <a:p>
                      <a:pPr marL="342900" indent="-342900">
                        <a:spcAft>
                          <a:spcPts val="1200"/>
                        </a:spcAft>
                        <a:buFont typeface="Wingdings" charset="2"/>
                        <a:buChar char="§"/>
                      </a:pPr>
                      <a:r>
                        <a:rPr lang="en-US" sz="2400" b="0" dirty="0">
                          <a:latin typeface="Helvetica Neue"/>
                          <a:cs typeface="Helvetica Neue"/>
                        </a:rPr>
                        <a:t>Anualidades</a:t>
                      </a:r>
                    </a:p>
                    <a:p>
                      <a:pPr marL="342900" indent="-342900">
                        <a:spcAft>
                          <a:spcPts val="1200"/>
                        </a:spcAft>
                        <a:buFont typeface="Wingdings" charset="2"/>
                        <a:buChar char="§"/>
                      </a:pPr>
                      <a:r>
                        <a:rPr lang="en-US" sz="2400" b="0" dirty="0">
                          <a:latin typeface="Helvetica Neue"/>
                          <a:cs typeface="Helvetica Neue"/>
                        </a:rPr>
                        <a:t>Bonos municipales</a:t>
                      </a:r>
                    </a:p>
                    <a:p>
                      <a:pPr marL="342900" marR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  <a:buClrTx/>
                        <a:buSzTx/>
                        <a:buFont typeface="Wingdings" charset="2"/>
                        <a:buChar char="§"/>
                        <a:tabLst/>
                        <a:defRPr/>
                      </a:pPr>
                      <a:r>
                        <a:rPr lang="es-ES" sz="2400" b="0" dirty="0">
                          <a:latin typeface="Helvetica Neue"/>
                          <a:cs typeface="Helvetica Neue"/>
                        </a:rPr>
                        <a:t>Cajas de seguridad</a:t>
                      </a:r>
                    </a:p>
                    <a:p>
                      <a:pPr marL="342900" indent="-342900">
                        <a:spcAft>
                          <a:spcPts val="1200"/>
                        </a:spcAft>
                        <a:buFont typeface="Wingdings" charset="2"/>
                        <a:buChar char="§"/>
                      </a:pPr>
                      <a:r>
                        <a:rPr lang="en-US" sz="2400" b="0" dirty="0">
                          <a:latin typeface="Helvetica Neue"/>
                          <a:cs typeface="Helvetica Neue"/>
                        </a:rPr>
                        <a:t>Pérdidas causadas por robo o fraude </a:t>
                      </a:r>
                    </a:p>
                  </a:txBody>
                  <a:tcPr marL="274320" marR="0" marT="45733" marB="228600">
                    <a:lnL w="38100" cap="flat" cmpd="sng" algn="ctr">
                      <a:solidFill>
                        <a:srgbClr val="EF712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254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Title 1"/>
          <p:cNvSpPr>
            <a:spLocks noGrp="1"/>
          </p:cNvSpPr>
          <p:nvPr>
            <p:ph type="title"/>
          </p:nvPr>
        </p:nvSpPr>
        <p:spPr>
          <a:xfrm>
            <a:off x="685800" y="381000"/>
            <a:ext cx="8458200" cy="609600"/>
          </a:xfrm>
        </p:spPr>
        <p:txBody>
          <a:bodyPr/>
          <a:lstStyle/>
          <a:p>
            <a:pPr>
              <a:spcAft>
                <a:spcPct val="0"/>
              </a:spcAft>
            </a:pPr>
            <a:r>
              <a:rPr lang="en-US" dirty="0"/>
              <a:t>Entienda </a:t>
            </a:r>
            <a:r>
              <a:rPr lang="es-ES" altLang="en-US" dirty="0">
                <a:latin typeface="Helvetica Neue" pitchFamily="-84" charset="0"/>
                <a:ea typeface="Helvetica Neue" pitchFamily="-84" charset="0"/>
                <a:cs typeface="Helvetica Neue" pitchFamily="-84" charset="0"/>
              </a:rPr>
              <a:t>EL SEGURO DE LA FDIC  (CONT.) </a:t>
            </a:r>
            <a:endParaRPr lang="en-US" altLang="en-US" sz="1800" cap="none" dirty="0">
              <a:latin typeface="Helvetica Neue" pitchFamily="-84" charset="0"/>
              <a:ea typeface="Helvetica Neue" pitchFamily="-84" charset="0"/>
              <a:cs typeface="Helvetica Neue" pitchFamily="-84" charset="0"/>
            </a:endParaRPr>
          </a:p>
        </p:txBody>
      </p:sp>
      <p:sp>
        <p:nvSpPr>
          <p:cNvPr id="40963" name="Content Placeholder 2"/>
          <p:cNvSpPr>
            <a:spLocks noGrp="1"/>
          </p:cNvSpPr>
          <p:nvPr>
            <p:ph idx="1"/>
          </p:nvPr>
        </p:nvSpPr>
        <p:spPr>
          <a:xfrm>
            <a:off x="685800" y="1447800"/>
            <a:ext cx="7737475" cy="3633788"/>
          </a:xfrm>
        </p:spPr>
        <p:txBody>
          <a:bodyPr/>
          <a:lstStyle/>
          <a:p>
            <a:pPr>
              <a:spcBef>
                <a:spcPts val="0"/>
              </a:spcBef>
            </a:pPr>
            <a:r>
              <a:rPr lang="es-ES" altLang="en-US" b="1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Cobertura: generalmente $250,000 por persona por categoría.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s-ES" altLang="en-US" b="1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Categorías</a:t>
            </a:r>
          </a:p>
          <a:p>
            <a:pPr lvl="1">
              <a:spcBef>
                <a:spcPts val="0"/>
              </a:spcBef>
              <a:spcAft>
                <a:spcPts val="0"/>
              </a:spcAft>
              <a:buFontTx/>
              <a:buChar char="̶"/>
            </a:pPr>
            <a:r>
              <a:rPr lang="en-US" altLang="en-US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Cuentas individuales. </a:t>
            </a:r>
          </a:p>
          <a:p>
            <a:pPr lvl="1">
              <a:spcBef>
                <a:spcPts val="0"/>
              </a:spcBef>
              <a:spcAft>
                <a:spcPts val="0"/>
              </a:spcAft>
              <a:buFontTx/>
              <a:buChar char="̶"/>
            </a:pPr>
            <a:r>
              <a:rPr lang="en-US" altLang="en-US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Cuentas conjuntas. </a:t>
            </a:r>
          </a:p>
          <a:p>
            <a:pPr lvl="1">
              <a:spcBef>
                <a:spcPts val="0"/>
              </a:spcBef>
              <a:spcAft>
                <a:spcPts val="0"/>
              </a:spcAft>
              <a:buFontTx/>
              <a:buChar char="̶"/>
            </a:pPr>
            <a:r>
              <a:rPr lang="en-US" altLang="en-US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Cuentas de fideicomiso revocable. </a:t>
            </a:r>
          </a:p>
          <a:p>
            <a:pPr lvl="1">
              <a:spcBef>
                <a:spcPts val="0"/>
              </a:spcBef>
              <a:spcAft>
                <a:spcPts val="0"/>
              </a:spcAft>
              <a:buFontTx/>
              <a:buChar char="̶"/>
            </a:pPr>
            <a:r>
              <a:rPr lang="en-US" altLang="en-US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Ciertas cuentas de jubilación. </a:t>
            </a:r>
          </a:p>
        </p:txBody>
      </p:sp>
      <p:sp>
        <p:nvSpPr>
          <p:cNvPr id="5" name="Rectangle 4"/>
          <p:cNvSpPr/>
          <p:nvPr/>
        </p:nvSpPr>
        <p:spPr>
          <a:xfrm>
            <a:off x="685798" y="4038600"/>
            <a:ext cx="8229602" cy="2015936"/>
          </a:xfrm>
          <a:prstGeom prst="rect">
            <a:avLst/>
          </a:prstGeom>
          <a:solidFill>
            <a:srgbClr val="008FBE">
              <a:alpha val="11000"/>
            </a:srgbClr>
          </a:solidFill>
          <a:ln w="15875" cap="rnd" cmpd="sng">
            <a:solidFill>
              <a:srgbClr val="008FBE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lIns="182880" tIns="91440" rIns="182880" bIns="91440" numCol="1" spcCol="91440" anchor="t" anchorCtr="0">
            <a:spAutoFit/>
          </a:bodyPr>
          <a:lstStyle/>
          <a:p>
            <a:pPr>
              <a:spcAft>
                <a:spcPts val="600"/>
              </a:spcAft>
              <a:defRPr/>
            </a:pPr>
            <a:r>
              <a:rPr lang="es-ES" sz="2400" b="1" dirty="0">
                <a:solidFill>
                  <a:schemeClr val="tx1"/>
                </a:solidFill>
                <a:latin typeface="Helvetica Neue"/>
                <a:cs typeface="Helvetica Neue"/>
              </a:rPr>
              <a:t>Para obtener más información: </a:t>
            </a:r>
            <a:br>
              <a:rPr lang="es-ES" sz="2400" b="1" dirty="0">
                <a:solidFill>
                  <a:schemeClr val="tx1"/>
                </a:solidFill>
                <a:latin typeface="Helvetica Neue"/>
                <a:cs typeface="Helvetica Neue"/>
              </a:rPr>
            </a:br>
            <a:r>
              <a:rPr lang="es-ES" sz="2400" b="1" dirty="0">
                <a:solidFill>
                  <a:schemeClr val="tx1"/>
                </a:solidFill>
                <a:latin typeface="Helvetica Neue"/>
                <a:cs typeface="Helvetica Neue"/>
              </a:rPr>
              <a:t>Comuníquese con la FDIC: </a:t>
            </a:r>
          </a:p>
          <a:p>
            <a:pPr marL="342900" indent="-342900">
              <a:spcAft>
                <a:spcPts val="600"/>
              </a:spcAft>
              <a:buClr>
                <a:schemeClr val="accent5">
                  <a:lumMod val="75000"/>
                </a:schemeClr>
              </a:buClr>
              <a:buFont typeface="Arial" panose="020B0604020202020204" pitchFamily="34" charset="0"/>
              <a:buChar char="•"/>
              <a:defRPr/>
            </a:pPr>
            <a:r>
              <a:rPr lang="es-ES" sz="2000" b="1" dirty="0">
                <a:solidFill>
                  <a:srgbClr val="0070C0"/>
                </a:solidFill>
                <a:latin typeface="Helvetica Neue"/>
                <a:cs typeface="Helvetica Neue"/>
                <a:hlinkClick r:id="rId3" tooltip="Enlace a la pagina web de la FDIC"/>
              </a:rPr>
              <a:t>www.fdic.gov/deposit</a:t>
            </a:r>
            <a:r>
              <a:rPr lang="es-ES" sz="2000" b="1" dirty="0" smtClean="0">
                <a:solidFill>
                  <a:srgbClr val="0070C0"/>
                </a:solidFill>
                <a:latin typeface="Helvetica Neue"/>
                <a:cs typeface="Helvetica Neue"/>
                <a:hlinkClick r:id="rId3" tooltip="Enlace a la pagina web de la FDIC"/>
              </a:rPr>
              <a:t>/</a:t>
            </a:r>
            <a:r>
              <a:rPr lang="es-ES" sz="2000" b="1" dirty="0" smtClean="0">
                <a:solidFill>
                  <a:srgbClr val="0070C0"/>
                </a:solidFill>
                <a:latin typeface="Helvetica Neue"/>
                <a:cs typeface="Helvetica Neue"/>
              </a:rPr>
              <a:t> *</a:t>
            </a:r>
            <a:endParaRPr lang="es-ES" sz="2000" b="1" dirty="0">
              <a:solidFill>
                <a:srgbClr val="0070C0"/>
              </a:solidFill>
              <a:latin typeface="Helvetica Neue"/>
              <a:cs typeface="Helvetica Neue"/>
            </a:endParaRPr>
          </a:p>
          <a:p>
            <a:pPr marL="342900" indent="-342900">
              <a:spcAft>
                <a:spcPts val="600"/>
              </a:spcAft>
              <a:buClr>
                <a:schemeClr val="accent5">
                  <a:lumMod val="75000"/>
                </a:schemeClr>
              </a:buClr>
              <a:buFont typeface="Arial" panose="020B0604020202020204" pitchFamily="34" charset="0"/>
              <a:buChar char="•"/>
              <a:defRPr/>
            </a:pPr>
            <a:r>
              <a:rPr lang="es-ES" sz="2000" b="1" dirty="0">
                <a:solidFill>
                  <a:schemeClr val="tx1"/>
                </a:solidFill>
                <a:latin typeface="Helvetica Neue"/>
                <a:cs typeface="Helvetica Neue"/>
              </a:rPr>
              <a:t>1-877-ASK-FDIC Llame a su </a:t>
            </a:r>
            <a:r>
              <a:rPr lang="es-ES" sz="2000" b="1" dirty="0" smtClean="0">
                <a:solidFill>
                  <a:schemeClr val="tx1"/>
                </a:solidFill>
                <a:latin typeface="Helvetica Neue"/>
                <a:cs typeface="Helvetica Neue"/>
              </a:rPr>
              <a:t>banco</a:t>
            </a:r>
          </a:p>
          <a:p>
            <a:pPr>
              <a:spcAft>
                <a:spcPts val="600"/>
              </a:spcAft>
              <a:buClr>
                <a:schemeClr val="accent5">
                  <a:lumMod val="75000"/>
                </a:schemeClr>
              </a:buClr>
              <a:defRPr/>
            </a:pPr>
            <a:r>
              <a:rPr lang="es-ES" sz="1600" dirty="0">
                <a:solidFill>
                  <a:schemeClr val="tx1"/>
                </a:solidFill>
                <a:latin typeface="Helvetica Neue"/>
                <a:cs typeface="Helvetica Neue"/>
              </a:rPr>
              <a:t>*sitio web en </a:t>
            </a:r>
            <a:r>
              <a:rPr lang="es-ES" sz="1600" dirty="0" smtClean="0">
                <a:solidFill>
                  <a:schemeClr val="tx1"/>
                </a:solidFill>
                <a:latin typeface="Helvetica Neue"/>
                <a:cs typeface="Helvetica Neue"/>
              </a:rPr>
              <a:t>inglés</a:t>
            </a:r>
            <a:endParaRPr lang="es-ES" sz="2000" b="1" dirty="0">
              <a:solidFill>
                <a:schemeClr val="tx1"/>
              </a:solidFill>
              <a:latin typeface="Helvetica Neue"/>
              <a:cs typeface="Helvetica Neue"/>
            </a:endParaRP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Title 1"/>
          <p:cNvSpPr>
            <a:spLocks noGrp="1"/>
          </p:cNvSpPr>
          <p:nvPr>
            <p:ph type="title"/>
          </p:nvPr>
        </p:nvSpPr>
        <p:spPr>
          <a:xfrm>
            <a:off x="685800" y="381000"/>
            <a:ext cx="7696200" cy="609600"/>
          </a:xfrm>
        </p:spPr>
        <p:txBody>
          <a:bodyPr/>
          <a:lstStyle/>
          <a:p>
            <a:pPr>
              <a:spcAft>
                <a:spcPct val="0"/>
              </a:spcAft>
            </a:pPr>
            <a:r>
              <a:rPr lang="es-ES" altLang="en-US" dirty="0">
                <a:latin typeface="Helvetica Neue" pitchFamily="-84" charset="0"/>
                <a:ea typeface="Helvetica Neue" pitchFamily="-84" charset="0"/>
                <a:cs typeface="Helvetica Neue" pitchFamily="-84" charset="0"/>
              </a:rPr>
              <a:t>EVITE ESTAFAS TELEFÓNICAS Y </a:t>
            </a:r>
            <a:br>
              <a:rPr lang="es-ES" altLang="en-US" dirty="0">
                <a:latin typeface="Helvetica Neue" pitchFamily="-84" charset="0"/>
                <a:ea typeface="Helvetica Neue" pitchFamily="-84" charset="0"/>
                <a:cs typeface="Helvetica Neue" pitchFamily="-84" charset="0"/>
              </a:rPr>
            </a:br>
            <a:r>
              <a:rPr lang="es-ES" altLang="en-US" dirty="0">
                <a:latin typeface="Helvetica Neue" pitchFamily="-84" charset="0"/>
                <a:ea typeface="Helvetica Neue" pitchFamily="-84" charset="0"/>
                <a:cs typeface="Helvetica Neue" pitchFamily="-84" charset="0"/>
              </a:rPr>
              <a:t>POR INTERNET </a:t>
            </a:r>
            <a:endParaRPr lang="en-US" altLang="en-US" dirty="0">
              <a:latin typeface="Helvetica Neue" pitchFamily="-84" charset="0"/>
              <a:ea typeface="Helvetica Neue" pitchFamily="-84" charset="0"/>
              <a:cs typeface="Helvetica Neue" pitchFamily="-84" charset="0"/>
            </a:endParaRPr>
          </a:p>
        </p:txBody>
      </p:sp>
      <p:pic>
        <p:nvPicPr>
          <p:cNvPr id="7" name="Picture 6" descr="Mano sosteniendo un teléfono inteligente. del telefono salen unas burbuja de texto con un signo de dinero y un signo de interrogación. Dentro del telefono hay un mundo con un signo de exclamación saliendo de él" title="ícono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0600" y="2057400"/>
            <a:ext cx="2362200" cy="3421926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200401" y="3505200"/>
            <a:ext cx="5257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b="1" dirty="0">
                <a:latin typeface="B Helvetica Bold"/>
                <a:cs typeface="B Helvetica Bold"/>
              </a:rPr>
              <a:t>Los estafadores mienten, engañan y usan tácticas intimidatorias. </a:t>
            </a:r>
            <a:endParaRPr lang="en-US" sz="2400" b="1" dirty="0">
              <a:latin typeface="B Helvetica Bold"/>
              <a:cs typeface="B Helvetica Bold"/>
            </a:endParaRP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Title 1"/>
          <p:cNvSpPr>
            <a:spLocks noGrp="1"/>
          </p:cNvSpPr>
          <p:nvPr>
            <p:ph type="title"/>
          </p:nvPr>
        </p:nvSpPr>
        <p:spPr>
          <a:xfrm>
            <a:off x="685800" y="381000"/>
            <a:ext cx="7696200" cy="609600"/>
          </a:xfrm>
        </p:spPr>
        <p:txBody>
          <a:bodyPr/>
          <a:lstStyle/>
          <a:p>
            <a:pPr>
              <a:spcAft>
                <a:spcPct val="0"/>
              </a:spcAft>
            </a:pPr>
            <a:r>
              <a:rPr lang="en-US" altLang="en-US" dirty="0">
                <a:latin typeface="Helvetica Neue" pitchFamily="-84" charset="0"/>
                <a:ea typeface="Helvetica Neue" pitchFamily="-84" charset="0"/>
                <a:cs typeface="Helvetica Neue" pitchFamily="-84" charset="0"/>
              </a:rPr>
              <a:t>ESTAFA DEL ABUELO </a:t>
            </a:r>
          </a:p>
        </p:txBody>
      </p:sp>
      <p:pic>
        <p:nvPicPr>
          <p:cNvPr id="4" name="Picture 3" descr="telefono con una burbuja de diálogo saliendo de él. la burbuja dice hola abuelo, estoy en problemas, no le digas a mamá" title="ícono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800" y="914400"/>
            <a:ext cx="6666902" cy="3752172"/>
          </a:xfrm>
          <a:prstGeom prst="rect">
            <a:avLst/>
          </a:prstGeom>
        </p:spPr>
      </p:pic>
      <p:sp>
        <p:nvSpPr>
          <p:cNvPr id="39939" name="Content Placeholder 2"/>
          <p:cNvSpPr>
            <a:spLocks noGrp="1"/>
          </p:cNvSpPr>
          <p:nvPr>
            <p:ph idx="1"/>
          </p:nvPr>
        </p:nvSpPr>
        <p:spPr>
          <a:xfrm>
            <a:off x="3276600" y="2819400"/>
            <a:ext cx="5562600" cy="3049587"/>
          </a:xfrm>
        </p:spPr>
        <p:txBody>
          <a:bodyPr/>
          <a:lstStyle/>
          <a:p>
            <a:pPr marL="0" indent="0">
              <a:buFont typeface="Arial" pitchFamily="34" charset="0"/>
              <a:buNone/>
              <a:defRPr/>
            </a:pPr>
            <a:r>
              <a:rPr lang="en-US" altLang="en-US" b="1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El estafador: </a:t>
            </a:r>
          </a:p>
          <a:p>
            <a:pPr>
              <a:defRPr/>
            </a:pPr>
            <a:r>
              <a:rPr lang="es-ES" altLang="en-US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Puede incluir el nombre de su nieto.</a:t>
            </a:r>
          </a:p>
          <a:p>
            <a:pPr>
              <a:defRPr/>
            </a:pPr>
            <a:r>
              <a:rPr lang="es-ES" altLang="en-US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Por lo general llama llorando, haciendo que sea difícil reconocer su voz.</a:t>
            </a:r>
          </a:p>
          <a:p>
            <a:pPr>
              <a:defRPr/>
            </a:pPr>
            <a:r>
              <a:rPr lang="es-ES" altLang="en-US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Le piden a la víctima que les gire dinero.</a:t>
            </a:r>
          </a:p>
          <a:p>
            <a:pPr>
              <a:defRPr/>
            </a:pPr>
            <a:r>
              <a:rPr lang="es-ES" altLang="en-US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Piden que no les diga a los familiares.</a:t>
            </a:r>
            <a:endParaRPr lang="en-US" altLang="en-US" dirty="0">
              <a:latin typeface="Helvetica Neue" pitchFamily="-84" charset="0"/>
              <a:ea typeface="Geneva" pitchFamily="-84" charset="0"/>
              <a:cs typeface="Geneva" pitchFamily="-84" charset="0"/>
            </a:endParaRP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Title 1"/>
          <p:cNvSpPr>
            <a:spLocks noGrp="1"/>
          </p:cNvSpPr>
          <p:nvPr>
            <p:ph type="title"/>
          </p:nvPr>
        </p:nvSpPr>
        <p:spPr>
          <a:xfrm>
            <a:off x="609600" y="304800"/>
            <a:ext cx="7696200" cy="609600"/>
          </a:xfrm>
        </p:spPr>
        <p:txBody>
          <a:bodyPr/>
          <a:lstStyle/>
          <a:p>
            <a:pPr>
              <a:spcAft>
                <a:spcPct val="0"/>
              </a:spcAft>
            </a:pPr>
            <a:r>
              <a:rPr lang="en-US" altLang="en-US" dirty="0">
                <a:latin typeface="Helvetica Neue" pitchFamily="-84" charset="0"/>
                <a:ea typeface="Helvetica Neue" pitchFamily="-84" charset="0"/>
                <a:cs typeface="Helvetica Neue" pitchFamily="-84" charset="0"/>
              </a:rPr>
              <a:t>ESTAFA TELEFÓNICA DE IRS </a:t>
            </a:r>
          </a:p>
        </p:txBody>
      </p:sp>
      <p:pic>
        <p:nvPicPr>
          <p:cNvPr id="2" name="Picture 1" descr="Telefono con una burbuja de texto que dice llamanos del IRS" title="ícono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91200" y="1314707"/>
            <a:ext cx="3000375" cy="4552693"/>
          </a:xfrm>
          <a:prstGeom prst="rect">
            <a:avLst/>
          </a:prstGeom>
        </p:spPr>
      </p:pic>
      <p:sp>
        <p:nvSpPr>
          <p:cNvPr id="38915" name="Content Placeholder 2"/>
          <p:cNvSpPr>
            <a:spLocks noGrp="1"/>
          </p:cNvSpPr>
          <p:nvPr>
            <p:ph idx="1"/>
          </p:nvPr>
        </p:nvSpPr>
        <p:spPr>
          <a:xfrm>
            <a:off x="533400" y="1371600"/>
            <a:ext cx="6546056" cy="4221480"/>
          </a:xfrm>
        </p:spPr>
        <p:txBody>
          <a:bodyPr/>
          <a:lstStyle/>
          <a:p>
            <a:pPr marL="0" indent="0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en-US" b="1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Los estafadores: </a:t>
            </a:r>
          </a:p>
          <a:p>
            <a:pPr>
              <a:defRPr/>
            </a:pPr>
            <a:r>
              <a:rPr lang="es-ES" altLang="en-US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Les dicen a las posibles víctimas que </a:t>
            </a:r>
            <a:br>
              <a:rPr lang="es-ES" altLang="en-US" dirty="0">
                <a:latin typeface="Helvetica Neue" pitchFamily="-84" charset="0"/>
                <a:ea typeface="Geneva" pitchFamily="-84" charset="0"/>
                <a:cs typeface="Geneva" pitchFamily="-84" charset="0"/>
              </a:rPr>
            </a:br>
            <a:r>
              <a:rPr lang="es-ES" altLang="en-US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tienen derecho a una cuantiosa </a:t>
            </a:r>
            <a:br>
              <a:rPr lang="es-ES" altLang="en-US" dirty="0">
                <a:latin typeface="Helvetica Neue" pitchFamily="-84" charset="0"/>
                <a:ea typeface="Geneva" pitchFamily="-84" charset="0"/>
                <a:cs typeface="Geneva" pitchFamily="-84" charset="0"/>
              </a:rPr>
            </a:br>
            <a:r>
              <a:rPr lang="es-ES" altLang="en-US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devolución de impuestos y que deben </a:t>
            </a:r>
            <a:br>
              <a:rPr lang="es-ES" altLang="en-US" dirty="0">
                <a:latin typeface="Helvetica Neue" pitchFamily="-84" charset="0"/>
                <a:ea typeface="Geneva" pitchFamily="-84" charset="0"/>
                <a:cs typeface="Geneva" pitchFamily="-84" charset="0"/>
              </a:rPr>
            </a:br>
            <a:r>
              <a:rPr lang="es-ES" altLang="en-US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dinero y que deben pagarlo inmediatamente </a:t>
            </a:r>
            <a:br>
              <a:rPr lang="es-ES" altLang="en-US" dirty="0">
                <a:latin typeface="Helvetica Neue" pitchFamily="-84" charset="0"/>
                <a:ea typeface="Geneva" pitchFamily="-84" charset="0"/>
                <a:cs typeface="Geneva" pitchFamily="-84" charset="0"/>
              </a:rPr>
            </a:br>
            <a:r>
              <a:rPr lang="es-ES" altLang="en-US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al IRS.</a:t>
            </a:r>
          </a:p>
          <a:p>
            <a:pPr>
              <a:defRPr/>
            </a:pPr>
            <a:r>
              <a:rPr lang="es-ES" altLang="en-US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Pueden imitar el número gratuito del IRS.</a:t>
            </a:r>
          </a:p>
          <a:p>
            <a:pPr>
              <a:defRPr/>
            </a:pPr>
            <a:r>
              <a:rPr lang="es-ES" altLang="en-US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Usan nombres y apellidos comunes para identificarse y números de placa falsos del IRS.</a:t>
            </a:r>
          </a:p>
          <a:p>
            <a:pPr>
              <a:defRPr/>
            </a:pPr>
            <a:r>
              <a:rPr lang="es-ES" altLang="en-US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Pueden saber los últimos cuatro dígitos del número de Seguro Social de la víctima.</a:t>
            </a:r>
            <a:endParaRPr lang="en-US" altLang="en-US" dirty="0">
              <a:latin typeface="Helvetica Neue" pitchFamily="-84" charset="0"/>
              <a:ea typeface="Geneva" pitchFamily="-84" charset="0"/>
              <a:cs typeface="Geneva" pitchFamily="-84" charset="0"/>
            </a:endParaRPr>
          </a:p>
          <a:p>
            <a:pPr marL="0" indent="0">
              <a:spcAft>
                <a:spcPts val="1800"/>
              </a:spcAft>
              <a:buFont typeface="Arial" pitchFamily="34" charset="0"/>
              <a:buNone/>
              <a:defRPr/>
            </a:pPr>
            <a:endParaRPr lang="en-US" altLang="en-US" dirty="0">
              <a:latin typeface="Helvetica Neue" pitchFamily="-84" charset="0"/>
              <a:ea typeface="Geneva" pitchFamily="-84" charset="0"/>
              <a:cs typeface="Geneva" pitchFamily="-84" charset="0"/>
            </a:endParaRP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Title 1"/>
          <p:cNvSpPr>
            <a:spLocks noGrp="1"/>
          </p:cNvSpPr>
          <p:nvPr>
            <p:ph type="title"/>
          </p:nvPr>
        </p:nvSpPr>
        <p:spPr>
          <a:xfrm>
            <a:off x="1066800" y="469075"/>
            <a:ext cx="7696200" cy="609600"/>
          </a:xfrm>
        </p:spPr>
        <p:txBody>
          <a:bodyPr/>
          <a:lstStyle/>
          <a:p>
            <a:pPr>
              <a:spcAft>
                <a:spcPct val="0"/>
              </a:spcAft>
            </a:pPr>
            <a:r>
              <a:rPr lang="es-ES" altLang="en-US" dirty="0">
                <a:latin typeface="Helvetica Neue" pitchFamily="-84" charset="0"/>
                <a:ea typeface="Helvetica Neue" pitchFamily="-84" charset="0"/>
                <a:cs typeface="Helvetica Neue" pitchFamily="-84" charset="0"/>
              </a:rPr>
              <a:t>ESTAFA TELEFÓNICA DE IRS (CONT.) </a:t>
            </a:r>
            <a:endParaRPr lang="en-US" altLang="en-US" dirty="0">
              <a:latin typeface="Helvetica Neue" pitchFamily="-84" charset="0"/>
              <a:ea typeface="Helvetica Neue" pitchFamily="-84" charset="0"/>
              <a:cs typeface="Helvetica Neue" pitchFamily="-84" charset="0"/>
            </a:endParaRPr>
          </a:p>
        </p:txBody>
      </p:sp>
      <p:pic>
        <p:nvPicPr>
          <p:cNvPr id="2" name="Picture 1" descr="Telefono con una burbuja de texto que dice llamanos del IRS" title="ícono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" y="1078675"/>
            <a:ext cx="2971800" cy="4297383"/>
          </a:xfrm>
          <a:prstGeom prst="rect">
            <a:avLst/>
          </a:prstGeom>
        </p:spPr>
      </p:pic>
      <p:sp>
        <p:nvSpPr>
          <p:cNvPr id="38915" name="Content Placeholder 2"/>
          <p:cNvSpPr>
            <a:spLocks noGrp="1"/>
          </p:cNvSpPr>
          <p:nvPr>
            <p:ph idx="1"/>
          </p:nvPr>
        </p:nvSpPr>
        <p:spPr>
          <a:xfrm>
            <a:off x="2362200" y="2286000"/>
            <a:ext cx="6400800" cy="3619500"/>
          </a:xfrm>
        </p:spPr>
        <p:txBody>
          <a:bodyPr/>
          <a:lstStyle/>
          <a:p>
            <a:pPr>
              <a:defRPr/>
            </a:pPr>
            <a:r>
              <a:rPr lang="es-ES" altLang="en-US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Envían a las víctimas </a:t>
            </a:r>
            <a:r>
              <a:rPr lang="en-US" dirty="0"/>
              <a:t>correos electrónicos</a:t>
            </a:r>
            <a:r>
              <a:rPr lang="es-ES" altLang="en-US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 del IRS falsos para respaldar sus llamadas falsas.</a:t>
            </a:r>
          </a:p>
          <a:p>
            <a:pPr>
              <a:defRPr/>
            </a:pPr>
            <a:r>
              <a:rPr lang="es-ES" altLang="en-US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Crean un ruido de fondo que imite a un centro de llamadas.</a:t>
            </a:r>
          </a:p>
          <a:p>
            <a:pPr>
              <a:defRPr/>
            </a:pPr>
            <a:r>
              <a:rPr lang="es-ES" altLang="en-US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Amenazan con enviarlo a prisión o con revocar la licencia de conducir.</a:t>
            </a:r>
          </a:p>
          <a:p>
            <a:pPr>
              <a:defRPr/>
            </a:pPr>
            <a:r>
              <a:rPr lang="es-ES" altLang="en-US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Cuelgan y vuelven a llamar haciéndose pasar por la policía o el Departamento de Vehículos Motorizados (DMV) local.</a:t>
            </a: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Title 1"/>
          <p:cNvSpPr>
            <a:spLocks noGrp="1"/>
          </p:cNvSpPr>
          <p:nvPr>
            <p:ph type="title"/>
          </p:nvPr>
        </p:nvSpPr>
        <p:spPr>
          <a:xfrm>
            <a:off x="685800" y="381000"/>
            <a:ext cx="7696200" cy="609600"/>
          </a:xfrm>
        </p:spPr>
        <p:txBody>
          <a:bodyPr/>
          <a:lstStyle/>
          <a:p>
            <a:pPr>
              <a:spcAft>
                <a:spcPct val="0"/>
              </a:spcAft>
            </a:pPr>
            <a:r>
              <a:rPr lang="es-ES" altLang="en-US" dirty="0">
                <a:latin typeface="Helvetica Neue" pitchFamily="-84" charset="0"/>
                <a:ea typeface="Helvetica Neue" pitchFamily="-84" charset="0"/>
                <a:cs typeface="Helvetica Neue" pitchFamily="-84" charset="0"/>
              </a:rPr>
              <a:t>ESTAFA TELEFÓNICA DEL IRS (CONT.) </a:t>
            </a:r>
            <a:endParaRPr lang="en-US" altLang="en-US" dirty="0">
              <a:latin typeface="Helvetica Neue" pitchFamily="-84" charset="0"/>
              <a:ea typeface="Helvetica Neue" pitchFamily="-84" charset="0"/>
              <a:cs typeface="Helvetica Neue" pitchFamily="-84" charset="0"/>
            </a:endParaRPr>
          </a:p>
        </p:txBody>
      </p:sp>
      <p:pic>
        <p:nvPicPr>
          <p:cNvPr id="6" name="Picture 5" descr="Hola de papel en un sobre" title="ícono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990599"/>
            <a:ext cx="1219200" cy="1359739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1847850" y="1330324"/>
            <a:ext cx="6948487" cy="95567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es-ES" altLang="en-US" sz="2800" b="1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El IRS </a:t>
            </a:r>
            <a:r>
              <a:rPr lang="es-ES" altLang="en-US" sz="2800" b="1" dirty="0">
                <a:solidFill>
                  <a:schemeClr val="accent2"/>
                </a:solidFill>
                <a:latin typeface="Helvetica Neue" pitchFamily="-84" charset="0"/>
                <a:ea typeface="Geneva" pitchFamily="-84" charset="0"/>
                <a:cs typeface="Geneva" pitchFamily="-84" charset="0"/>
              </a:rPr>
              <a:t>siempre</a:t>
            </a:r>
            <a:r>
              <a:rPr lang="es-ES" altLang="en-US" sz="2800" b="1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 envía una notificación escrita por el correo postal de EE.UU. </a:t>
            </a:r>
            <a:endParaRPr lang="en-US" altLang="en-US" sz="2800" b="1" dirty="0">
              <a:latin typeface="Helvetica Neue" pitchFamily="-84" charset="0"/>
              <a:ea typeface="Geneva" pitchFamily="-84" charset="0"/>
              <a:cs typeface="Geneva" pitchFamily="-84" charset="0"/>
            </a:endParaRPr>
          </a:p>
        </p:txBody>
      </p:sp>
      <p:cxnSp>
        <p:nvCxnSpPr>
          <p:cNvPr id="4" name="Straight Connector 3" descr="Línea decorativa" title="Línea decorativa"/>
          <p:cNvCxnSpPr/>
          <p:nvPr/>
        </p:nvCxnSpPr>
        <p:spPr>
          <a:xfrm flipV="1">
            <a:off x="762000" y="2514599"/>
            <a:ext cx="7467600" cy="1"/>
          </a:xfrm>
          <a:prstGeom prst="line">
            <a:avLst/>
          </a:prstGeom>
          <a:ln w="28575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4" descr="Circulo con raya en medio. Dentro hay un teléfono con uns burbuja de texto saliendo de él. En la burbuja hay un signo de dinero" title="ícono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" y="2590800"/>
            <a:ext cx="1503272" cy="1550814"/>
          </a:xfrm>
          <a:prstGeom prst="rect">
            <a:avLst/>
          </a:prstGeom>
        </p:spPr>
      </p:pic>
      <p:sp>
        <p:nvSpPr>
          <p:cNvPr id="46090" name="Content Placeholder 2"/>
          <p:cNvSpPr txBox="1">
            <a:spLocks/>
          </p:cNvSpPr>
          <p:nvPr/>
        </p:nvSpPr>
        <p:spPr bwMode="auto">
          <a:xfrm>
            <a:off x="1987550" y="2738438"/>
            <a:ext cx="6089650" cy="963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>
              <a:spcBef>
                <a:spcPct val="20000"/>
              </a:spcBef>
              <a:spcAft>
                <a:spcPts val="600"/>
              </a:spcAft>
              <a:buFont typeface="Arial" pitchFamily="34" charset="0"/>
              <a:buNone/>
            </a:pPr>
            <a:r>
              <a:rPr lang="es-ES" altLang="en-US" sz="2800" b="1" dirty="0">
                <a:latin typeface="Helvetica Neue" pitchFamily="-84" charset="0"/>
              </a:rPr>
              <a:t>El IRS </a:t>
            </a:r>
            <a:r>
              <a:rPr lang="es-ES" altLang="en-US" sz="2800" b="1" dirty="0">
                <a:solidFill>
                  <a:schemeClr val="accent2"/>
                </a:solidFill>
                <a:latin typeface="Helvetica Neue" pitchFamily="-84" charset="0"/>
              </a:rPr>
              <a:t>jamás pide </a:t>
            </a:r>
            <a:r>
              <a:rPr lang="es-ES" altLang="en-US" sz="2800" b="1" dirty="0">
                <a:latin typeface="Helvetica Neue" pitchFamily="-84" charset="0"/>
              </a:rPr>
              <a:t>la información de la tarjeta de crédito, débito o prepagada por teléfono. </a:t>
            </a:r>
            <a:endParaRPr lang="en-US" altLang="en-US" sz="2800" b="1" dirty="0">
              <a:solidFill>
                <a:srgbClr val="132F5A"/>
              </a:solidFill>
              <a:latin typeface="Helvetica Neue" pitchFamily="-84" charset="0"/>
            </a:endParaRPr>
          </a:p>
        </p:txBody>
      </p:sp>
      <p:cxnSp>
        <p:nvCxnSpPr>
          <p:cNvPr id="17" name="Straight Connector 16" descr="Línea decorativa" title="Línea decorativa"/>
          <p:cNvCxnSpPr/>
          <p:nvPr/>
        </p:nvCxnSpPr>
        <p:spPr>
          <a:xfrm>
            <a:off x="762000" y="4343400"/>
            <a:ext cx="7467600" cy="0"/>
          </a:xfrm>
          <a:prstGeom prst="line">
            <a:avLst/>
          </a:prstGeom>
          <a:ln w="28575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Picture 2" descr="telefono y computador dentro de un signo con raya en medio " title="ícono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" y="4343400"/>
            <a:ext cx="1524000" cy="1455894"/>
          </a:xfrm>
          <a:prstGeom prst="rect">
            <a:avLst/>
          </a:prstGeom>
        </p:spPr>
      </p:pic>
      <p:sp>
        <p:nvSpPr>
          <p:cNvPr id="38915" name="Content Placeholder 2"/>
          <p:cNvSpPr>
            <a:spLocks noGrp="1"/>
          </p:cNvSpPr>
          <p:nvPr>
            <p:ph idx="1"/>
          </p:nvPr>
        </p:nvSpPr>
        <p:spPr>
          <a:xfrm>
            <a:off x="1978025" y="4584700"/>
            <a:ext cx="6858000" cy="1054100"/>
          </a:xfrm>
        </p:spPr>
        <p:txBody>
          <a:bodyPr/>
          <a:lstStyle/>
          <a:p>
            <a:pPr marL="0" indent="0">
              <a:buFont typeface="Arial" pitchFamily="34" charset="0"/>
              <a:buNone/>
              <a:defRPr/>
            </a:pPr>
            <a:r>
              <a:rPr lang="es-ES" altLang="en-US" sz="2800" b="1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El IRS </a:t>
            </a:r>
            <a:r>
              <a:rPr lang="es-ES" altLang="en-US" sz="2800" b="1" dirty="0">
                <a:solidFill>
                  <a:schemeClr val="accent2"/>
                </a:solidFill>
                <a:latin typeface="Helvetica Neue" pitchFamily="-84" charset="0"/>
                <a:ea typeface="Geneva" pitchFamily="-84" charset="0"/>
                <a:cs typeface="Geneva" pitchFamily="-84" charset="0"/>
              </a:rPr>
              <a:t>no inicia </a:t>
            </a:r>
            <a:r>
              <a:rPr lang="es-ES" altLang="en-US" sz="2800" b="1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la comunicación con los contribuyentes mediante correo electrónico, mensajes de texto o redes sociales. </a:t>
            </a:r>
            <a:endParaRPr lang="en-US" altLang="en-US" sz="2800" b="1" dirty="0">
              <a:latin typeface="Helvetica Neue" pitchFamily="-84" charset="0"/>
              <a:ea typeface="Geneva" pitchFamily="-84" charset="0"/>
              <a:cs typeface="Geneva" pitchFamily="-8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>
          <a:xfrm>
            <a:off x="685800" y="381000"/>
            <a:ext cx="7772400" cy="609600"/>
          </a:xfrm>
        </p:spPr>
        <p:txBody>
          <a:bodyPr/>
          <a:lstStyle/>
          <a:p>
            <a:pPr eaLnBrk="1" hangingPunct="1">
              <a:spcAft>
                <a:spcPct val="0"/>
              </a:spcAft>
            </a:pPr>
            <a:r>
              <a:rPr lang="es-ES" altLang="en-US" dirty="0">
                <a:latin typeface="Helvetica Neue" pitchFamily="-84" charset="0"/>
                <a:ea typeface="Helvetica Neue" pitchFamily="-84" charset="0"/>
                <a:cs typeface="Helvetica Neue" pitchFamily="-84" charset="0"/>
              </a:rPr>
              <a:t>¿QUÉ ES LA EXPLOTACIÓN FINANCIERA DE  ADULTOS MAYORES? </a:t>
            </a:r>
            <a:endParaRPr lang="en-US" altLang="en-US" dirty="0">
              <a:latin typeface="Helvetica Neue" pitchFamily="-84" charset="0"/>
              <a:ea typeface="Helvetica Neue" pitchFamily="-84" charset="0"/>
              <a:cs typeface="Helvetica Neue" pitchFamily="-84" charset="0"/>
            </a:endParaRPr>
          </a:p>
        </p:txBody>
      </p:sp>
      <p:sp>
        <p:nvSpPr>
          <p:cNvPr id="7171" name="Content Placeholder 2"/>
          <p:cNvSpPr>
            <a:spLocks noGrp="1"/>
          </p:cNvSpPr>
          <p:nvPr>
            <p:ph idx="1"/>
          </p:nvPr>
        </p:nvSpPr>
        <p:spPr>
          <a:xfrm>
            <a:off x="2743200" y="1524000"/>
            <a:ext cx="5791200" cy="4267200"/>
          </a:xfrm>
        </p:spPr>
        <p:txBody>
          <a:bodyPr anchor="ctr"/>
          <a:lstStyle/>
          <a:p>
            <a:pPr>
              <a:spcAft>
                <a:spcPts val="1800"/>
              </a:spcAft>
            </a:pPr>
            <a:r>
              <a:rPr lang="es-ES" altLang="en-US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Acciones fraudulentas, ilegales, no autorizadas o impropias por parte de un cuidador, un fiduciario u otra persona mediante las cuales se usan los recursos de un </a:t>
            </a:r>
            <a:r>
              <a:rPr lang="en-US" dirty="0" err="1"/>
              <a:t>adulto</a:t>
            </a:r>
            <a:r>
              <a:rPr lang="es-ES" altLang="en-US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 mayor para el lucro o ganancia personal.</a:t>
            </a:r>
          </a:p>
          <a:p>
            <a:pPr>
              <a:spcAft>
                <a:spcPts val="1800"/>
              </a:spcAft>
            </a:pPr>
            <a:r>
              <a:rPr lang="es-ES" altLang="en-US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Acciones que tengan como resultado privar al </a:t>
            </a:r>
            <a:r>
              <a:rPr lang="en-US" dirty="0" err="1"/>
              <a:t>adulto</a:t>
            </a:r>
            <a:r>
              <a:rPr lang="en-US" dirty="0"/>
              <a:t> </a:t>
            </a:r>
            <a:r>
              <a:rPr lang="es-ES" altLang="en-US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mayor del uso </a:t>
            </a:r>
            <a:r>
              <a:rPr lang="es-ES" altLang="en-US" dirty="0" err="1">
                <a:latin typeface="Helvetica Neue" pitchFamily="-84" charset="0"/>
                <a:ea typeface="Geneva" pitchFamily="-84" charset="0"/>
                <a:cs typeface="Geneva" pitchFamily="-84" charset="0"/>
              </a:rPr>
              <a:t>leg</a:t>
            </a:r>
            <a:r>
              <a:rPr lang="en-US" altLang="en-US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í</a:t>
            </a:r>
            <a:r>
              <a:rPr lang="es-ES" altLang="en-US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timo de beneficios, recursos, pertenencias o activos a los que tiene derecho.</a:t>
            </a:r>
            <a:endParaRPr lang="en-US" altLang="en-US" dirty="0">
              <a:latin typeface="Helvetica Neue" pitchFamily="-84" charset="0"/>
              <a:ea typeface="Geneva" pitchFamily="-84" charset="0"/>
              <a:cs typeface="Geneva" pitchFamily="-84" charset="0"/>
            </a:endParaRPr>
          </a:p>
        </p:txBody>
      </p:sp>
      <p:pic>
        <p:nvPicPr>
          <p:cNvPr id="5" name="Picture 7" descr="Signo de interrogación" title="ícono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09600" y="1905000"/>
            <a:ext cx="2112518" cy="284125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Title 1"/>
          <p:cNvSpPr>
            <a:spLocks noGrp="1"/>
          </p:cNvSpPr>
          <p:nvPr>
            <p:ph type="title"/>
          </p:nvPr>
        </p:nvSpPr>
        <p:spPr>
          <a:xfrm>
            <a:off x="685800" y="381000"/>
            <a:ext cx="7772400" cy="609600"/>
          </a:xfrm>
        </p:spPr>
        <p:txBody>
          <a:bodyPr/>
          <a:lstStyle/>
          <a:p>
            <a:pPr>
              <a:spcAft>
                <a:spcPct val="0"/>
              </a:spcAft>
            </a:pPr>
            <a:r>
              <a:rPr lang="en-US" altLang="en-US" dirty="0">
                <a:latin typeface="Helvetica Neue" pitchFamily="-84" charset="0"/>
                <a:ea typeface="Helvetica Neue" pitchFamily="-84" charset="0"/>
                <a:cs typeface="Helvetica Neue" pitchFamily="-84" charset="0"/>
              </a:rPr>
              <a:t>QUÉ HACER </a:t>
            </a:r>
          </a:p>
        </p:txBody>
      </p:sp>
      <p:pic>
        <p:nvPicPr>
          <p:cNvPr id="6" name="Picture 5" descr="signo de exclamación en un escudo" title="ícono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" y="1066800"/>
            <a:ext cx="1776442" cy="1828800"/>
          </a:xfrm>
          <a:prstGeom prst="rect">
            <a:avLst/>
          </a:prstGeom>
        </p:spPr>
      </p:pic>
      <p:sp>
        <p:nvSpPr>
          <p:cNvPr id="38915" name="Content Placeholder 2"/>
          <p:cNvSpPr>
            <a:spLocks noGrp="1"/>
          </p:cNvSpPr>
          <p:nvPr>
            <p:ph idx="1"/>
          </p:nvPr>
        </p:nvSpPr>
        <p:spPr>
          <a:xfrm>
            <a:off x="2514600" y="1295400"/>
            <a:ext cx="6477000" cy="4267200"/>
          </a:xfrm>
        </p:spPr>
        <p:txBody>
          <a:bodyPr/>
          <a:lstStyle/>
          <a:p>
            <a:pPr>
              <a:defRPr/>
            </a:pPr>
            <a:r>
              <a:rPr lang="es-ES" altLang="en-US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Si usted sabe que adeuda impuestos, llame a el IRS al 1-800-829-1040</a:t>
            </a:r>
          </a:p>
          <a:p>
            <a:pPr>
              <a:defRPr/>
            </a:pPr>
            <a:r>
              <a:rPr lang="es-ES" altLang="en-US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Si usted no adeuda impuestos:</a:t>
            </a:r>
          </a:p>
          <a:p>
            <a:pPr lvl="1">
              <a:defRPr/>
            </a:pPr>
            <a:r>
              <a:rPr lang="es-ES" altLang="en-US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Llame y reporte el incidente al Inspector General del Tesoro al: </a:t>
            </a:r>
            <a:br>
              <a:rPr lang="es-ES" altLang="en-US" dirty="0">
                <a:latin typeface="Helvetica Neue" pitchFamily="-84" charset="0"/>
                <a:ea typeface="Geneva" pitchFamily="-84" charset="0"/>
                <a:cs typeface="Geneva" pitchFamily="-84" charset="0"/>
              </a:rPr>
            </a:br>
            <a:r>
              <a:rPr lang="es-ES" altLang="en-US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800-366-4484 o en </a:t>
            </a:r>
            <a:r>
              <a:rPr lang="en-US" u="sng" dirty="0">
                <a:solidFill>
                  <a:srgbClr val="0070C0"/>
                </a:solidFill>
                <a:hlinkClick r:id="rId3" tooltip="Enlace a la página web de el IRS en español"/>
              </a:rPr>
              <a:t>www.irs.gov/es/spanish</a:t>
            </a:r>
            <a:r>
              <a:rPr lang="es-ES" altLang="en-US" dirty="0">
                <a:latin typeface="Helvetica Neue" pitchFamily="-84" charset="0"/>
                <a:ea typeface="Geneva" pitchFamily="-84" charset="0"/>
                <a:cs typeface="Geneva" pitchFamily="-84" charset="0"/>
                <a:hlinkClick r:id="rId3" tooltip="Enlace a la página web de el IRS en español"/>
              </a:rPr>
              <a:t>.</a:t>
            </a:r>
            <a:endParaRPr lang="es-ES" altLang="en-US" dirty="0">
              <a:latin typeface="Helvetica Neue" pitchFamily="-84" charset="0"/>
              <a:ea typeface="Geneva" pitchFamily="-84" charset="0"/>
              <a:cs typeface="Geneva" pitchFamily="-84" charset="0"/>
            </a:endParaRPr>
          </a:p>
          <a:p>
            <a:pPr lvl="1">
              <a:defRPr/>
            </a:pPr>
            <a:r>
              <a:rPr lang="es-ES" altLang="en-US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Puede presentar una queja mediante el asistente de quejas de la FTC en </a:t>
            </a:r>
            <a:r>
              <a:rPr lang="es-ES" altLang="en-US" u="sng" dirty="0">
                <a:solidFill>
                  <a:srgbClr val="0070C0"/>
                </a:solidFill>
                <a:latin typeface="Helvetica Neue" pitchFamily="-84" charset="0"/>
                <a:ea typeface="Geneva" pitchFamily="-84" charset="0"/>
                <a:cs typeface="Geneva" pitchFamily="-84" charset="0"/>
                <a:hlinkClick r:id="rId4" tooltip="Enlace a la pagina de la FTC para someter una queja"/>
              </a:rPr>
              <a:t>https://reportefraude.ftc.gov</a:t>
            </a:r>
            <a:r>
              <a:rPr lang="es-ES" altLang="en-US" u="sng" dirty="0" smtClean="0">
                <a:solidFill>
                  <a:srgbClr val="0070C0"/>
                </a:solidFill>
                <a:latin typeface="Helvetica Neue" pitchFamily="-84" charset="0"/>
                <a:ea typeface="Geneva" pitchFamily="-84" charset="0"/>
                <a:cs typeface="Geneva" pitchFamily="-84" charset="0"/>
                <a:hlinkClick r:id="rId4" tooltip="Enlace a la pagina de la FTC para someter una queja"/>
              </a:rPr>
              <a:t>/#/</a:t>
            </a:r>
            <a:r>
              <a:rPr lang="es-ES" altLang="en-US" u="sng" dirty="0" smtClean="0">
                <a:solidFill>
                  <a:srgbClr val="0070C0"/>
                </a:solidFill>
                <a:latin typeface="Helvetica Neue" pitchFamily="-84" charset="0"/>
                <a:ea typeface="Geneva" pitchFamily="-84" charset="0"/>
                <a:cs typeface="Geneva" pitchFamily="-84" charset="0"/>
              </a:rPr>
              <a:t> </a:t>
            </a:r>
            <a:endParaRPr lang="es-ES" altLang="en-US" dirty="0">
              <a:latin typeface="Helvetica Neue" pitchFamily="-84" charset="0"/>
              <a:ea typeface="Geneva" pitchFamily="-84" charset="0"/>
              <a:cs typeface="Geneva" pitchFamily="-84" charset="0"/>
            </a:endParaRP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1" name="Title 1"/>
          <p:cNvSpPr>
            <a:spLocks noGrp="1"/>
          </p:cNvSpPr>
          <p:nvPr>
            <p:ph type="title"/>
          </p:nvPr>
        </p:nvSpPr>
        <p:spPr>
          <a:xfrm>
            <a:off x="685800" y="381000"/>
            <a:ext cx="7848600" cy="609600"/>
          </a:xfrm>
        </p:spPr>
        <p:txBody>
          <a:bodyPr/>
          <a:lstStyle/>
          <a:p>
            <a:pPr>
              <a:spcAft>
                <a:spcPct val="0"/>
              </a:spcAft>
            </a:pPr>
            <a:r>
              <a:rPr lang="es-ES" altLang="en-US" dirty="0">
                <a:latin typeface="Helvetica Neue" pitchFamily="-84" charset="0"/>
                <a:ea typeface="Helvetica Neue" pitchFamily="-84" charset="0"/>
                <a:cs typeface="Helvetica Neue" pitchFamily="-84" charset="0"/>
              </a:rPr>
              <a:t>ESTAFAS DE LOTERÍAS Y SORTEOS </a:t>
            </a:r>
            <a:endParaRPr lang="en-US" altLang="en-US" dirty="0">
              <a:latin typeface="Helvetica Neue" pitchFamily="-84" charset="0"/>
              <a:ea typeface="Helvetica Neue" pitchFamily="-84" charset="0"/>
              <a:cs typeface="Helvetica Neue" pitchFamily="-84" charset="0"/>
            </a:endParaRPr>
          </a:p>
        </p:txBody>
      </p:sp>
      <p:pic>
        <p:nvPicPr>
          <p:cNvPr id="6" name="Picture 5" descr="Billete de lotería y dos balotass de sorteo de lotería leyendo 12 y 0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295400"/>
            <a:ext cx="2167725" cy="2971800"/>
          </a:xfrm>
          <a:prstGeom prst="rect">
            <a:avLst/>
          </a:prstGeom>
        </p:spPr>
      </p:pic>
      <p:sp>
        <p:nvSpPr>
          <p:cNvPr id="2" name="Content Placeholder 2"/>
          <p:cNvSpPr>
            <a:spLocks noGrp="1"/>
          </p:cNvSpPr>
          <p:nvPr>
            <p:ph idx="1"/>
          </p:nvPr>
        </p:nvSpPr>
        <p:spPr>
          <a:xfrm>
            <a:off x="2971800" y="990600"/>
            <a:ext cx="5791200" cy="4610100"/>
          </a:xfrm>
        </p:spPr>
        <p:txBody>
          <a:bodyPr/>
          <a:lstStyle/>
          <a:p>
            <a:pPr marL="0" indent="0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en-US" b="1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Los estafadores pueden: </a:t>
            </a:r>
          </a:p>
          <a:p>
            <a:pPr>
              <a:spcAft>
                <a:spcPts val="1800"/>
              </a:spcAft>
              <a:defRPr/>
            </a:pPr>
            <a:r>
              <a:rPr lang="es-ES" altLang="en-US" sz="2000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Llamar por teléfono, enviar correos electrónicos o mandar mensajes de texto felicitando a los consumidores por haber ganado una lotería, un sorteo o una rifa.</a:t>
            </a:r>
          </a:p>
          <a:p>
            <a:pPr>
              <a:spcAft>
                <a:spcPts val="1800"/>
              </a:spcAft>
              <a:defRPr/>
            </a:pPr>
            <a:r>
              <a:rPr lang="es-ES" altLang="en-US" sz="2000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Pedir al "ganador" que envíe un pago por adelantado para cubrir los cargos de procesamiento y los impuestos.</a:t>
            </a:r>
          </a:p>
          <a:p>
            <a:pPr>
              <a:spcAft>
                <a:spcPts val="1800"/>
              </a:spcAft>
              <a:defRPr/>
            </a:pPr>
            <a:r>
              <a:rPr lang="es-ES" altLang="en-US" sz="2000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Enviar una carta con un "certificado de reclamo" o "cheque" como avance para pagar un premio que parece verdadero.</a:t>
            </a:r>
          </a:p>
          <a:p>
            <a:pPr>
              <a:spcAft>
                <a:spcPts val="1800"/>
              </a:spcAft>
              <a:defRPr/>
            </a:pPr>
            <a:r>
              <a:rPr lang="es-ES" altLang="en-US" sz="2000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Decir ser un abogado y que representa a los ganadores del sorteo.</a:t>
            </a:r>
          </a:p>
          <a:p>
            <a:pPr marL="0" indent="0">
              <a:buNone/>
              <a:defRPr/>
            </a:pPr>
            <a:endParaRPr lang="en-US" altLang="en-US" sz="2800" dirty="0">
              <a:latin typeface="Helvetica Neue" pitchFamily="-84" charset="0"/>
              <a:ea typeface="Geneva" pitchFamily="-84" charset="0"/>
              <a:cs typeface="Geneva" pitchFamily="-84" charset="0"/>
            </a:endParaRPr>
          </a:p>
        </p:txBody>
      </p:sp>
    </p:spTree>
  </p:cSld>
  <p:clrMapOvr>
    <a:masterClrMapping/>
  </p:clrMapOvr>
  <p:transition spd="slow"/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Title 1"/>
          <p:cNvSpPr>
            <a:spLocks noGrp="1"/>
          </p:cNvSpPr>
          <p:nvPr>
            <p:ph type="title"/>
          </p:nvPr>
        </p:nvSpPr>
        <p:spPr>
          <a:xfrm>
            <a:off x="685800" y="381000"/>
            <a:ext cx="7696200" cy="609600"/>
          </a:xfrm>
        </p:spPr>
        <p:txBody>
          <a:bodyPr/>
          <a:lstStyle/>
          <a:p>
            <a:pPr>
              <a:spcAft>
                <a:spcPct val="0"/>
              </a:spcAft>
            </a:pPr>
            <a:r>
              <a:rPr lang="es-ES" altLang="en-US" dirty="0">
                <a:latin typeface="Helvetica Neue" pitchFamily="-84" charset="0"/>
                <a:ea typeface="Helvetica Neue" pitchFamily="-84" charset="0"/>
                <a:cs typeface="Helvetica Neue" pitchFamily="-84" charset="0"/>
              </a:rPr>
              <a:t>CONSEJOS PARA EVITAR </a:t>
            </a:r>
            <a:br>
              <a:rPr lang="es-ES" altLang="en-US" dirty="0">
                <a:latin typeface="Helvetica Neue" pitchFamily="-84" charset="0"/>
                <a:ea typeface="Helvetica Neue" pitchFamily="-84" charset="0"/>
                <a:cs typeface="Helvetica Neue" pitchFamily="-84" charset="0"/>
              </a:rPr>
            </a:br>
            <a:r>
              <a:rPr lang="es-ES" altLang="en-US" dirty="0">
                <a:latin typeface="Helvetica Neue" pitchFamily="-84" charset="0"/>
                <a:ea typeface="Helvetica Neue" pitchFamily="-84" charset="0"/>
                <a:cs typeface="Helvetica Neue" pitchFamily="-84" charset="0"/>
              </a:rPr>
              <a:t>ESTAFAS TELEFÓNICAS </a:t>
            </a:r>
            <a:endParaRPr lang="en-US" altLang="en-US" dirty="0">
              <a:latin typeface="Helvetica Neue" pitchFamily="-84" charset="0"/>
              <a:ea typeface="Helvetica Neue" pitchFamily="-84" charset="0"/>
              <a:cs typeface="Helvetica Neue" pitchFamily="-84" charset="0"/>
            </a:endParaRPr>
          </a:p>
        </p:txBody>
      </p:sp>
      <p:sp>
        <p:nvSpPr>
          <p:cNvPr id="49155" name="Content Placeholder 2"/>
          <p:cNvSpPr>
            <a:spLocks noGrp="1"/>
          </p:cNvSpPr>
          <p:nvPr>
            <p:ph idx="1"/>
          </p:nvPr>
        </p:nvSpPr>
        <p:spPr>
          <a:xfrm>
            <a:off x="990600" y="1524000"/>
            <a:ext cx="7696200" cy="3733800"/>
          </a:xfrm>
        </p:spPr>
        <p:txBody>
          <a:bodyPr/>
          <a:lstStyle/>
          <a:p>
            <a:r>
              <a:rPr lang="es-ES" altLang="en-US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Por lo general, no puede ganar un </a:t>
            </a:r>
            <a:br>
              <a:rPr lang="es-ES" altLang="en-US" dirty="0">
                <a:latin typeface="Helvetica Neue" pitchFamily="-84" charset="0"/>
                <a:ea typeface="Geneva" pitchFamily="-84" charset="0"/>
                <a:cs typeface="Geneva" pitchFamily="-84" charset="0"/>
              </a:rPr>
            </a:br>
            <a:r>
              <a:rPr lang="es-ES" altLang="en-US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sorteo  o una lotería si no se inscribió.</a:t>
            </a:r>
          </a:p>
          <a:p>
            <a:r>
              <a:rPr lang="es-ES" altLang="en-US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Nunca “pague para jugar”.</a:t>
            </a:r>
          </a:p>
          <a:p>
            <a:r>
              <a:rPr lang="es-ES" altLang="en-US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Desconfíe si le presionan para que gire fondos.</a:t>
            </a:r>
          </a:p>
          <a:p>
            <a:r>
              <a:rPr lang="es-ES" altLang="en-US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Preste atención a las advertencias de su institución financiera.</a:t>
            </a:r>
          </a:p>
          <a:p>
            <a:r>
              <a:rPr lang="es-ES" altLang="en-US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Si la persona que llama dice que tiene una emergencia, verifíquelo llamándola a un número que usted conozca.</a:t>
            </a:r>
          </a:p>
          <a:p>
            <a:r>
              <a:rPr lang="es-ES" altLang="en-US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Si la persona que llama insiste en mantener la situación en secreto, ¡cuidado!</a:t>
            </a:r>
          </a:p>
        </p:txBody>
      </p:sp>
      <p:pic>
        <p:nvPicPr>
          <p:cNvPr id="2" name="Picture 1" descr="bombilla con signo de dolar" title="ícono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0" y="228600"/>
            <a:ext cx="1761744" cy="2249424"/>
          </a:xfrm>
          <a:prstGeom prst="rect">
            <a:avLst/>
          </a:prstGeom>
        </p:spPr>
      </p:pic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Title 1"/>
          <p:cNvSpPr>
            <a:spLocks noGrp="1"/>
          </p:cNvSpPr>
          <p:nvPr>
            <p:ph type="title"/>
          </p:nvPr>
        </p:nvSpPr>
        <p:spPr>
          <a:xfrm>
            <a:off x="1295400" y="381000"/>
            <a:ext cx="7696200" cy="612775"/>
          </a:xfrm>
        </p:spPr>
        <p:txBody>
          <a:bodyPr/>
          <a:lstStyle/>
          <a:p>
            <a:pPr eaLnBrk="1" hangingPunct="1">
              <a:spcAft>
                <a:spcPct val="0"/>
              </a:spcAft>
            </a:pPr>
            <a:r>
              <a:rPr lang="en-US" altLang="en-US" dirty="0">
                <a:latin typeface="Helvetica Neue" pitchFamily="-84" charset="0"/>
                <a:ea typeface="Helvetica Neue" pitchFamily="-84" charset="0"/>
                <a:cs typeface="Helvetica Neue" pitchFamily="-84" charset="0"/>
              </a:rPr>
              <a:t>ACTIVIDAD 1: ESTAFAS TELEFÓNICAS </a:t>
            </a:r>
          </a:p>
        </p:txBody>
      </p:sp>
      <p:pic>
        <p:nvPicPr>
          <p:cNvPr id="2" name="Picture 1" descr="Bolígrafo" title="ícono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6260317">
            <a:off x="293553" y="224979"/>
            <a:ext cx="1581464" cy="1843617"/>
          </a:xfrm>
          <a:prstGeom prst="rect">
            <a:avLst/>
          </a:prstGeom>
        </p:spPr>
      </p:pic>
      <p:sp>
        <p:nvSpPr>
          <p:cNvPr id="50179" name="Content Placeholder 2"/>
          <p:cNvSpPr>
            <a:spLocks noGrp="1"/>
          </p:cNvSpPr>
          <p:nvPr>
            <p:ph idx="1"/>
          </p:nvPr>
        </p:nvSpPr>
        <p:spPr>
          <a:xfrm>
            <a:off x="1524000" y="1560512"/>
            <a:ext cx="7086600" cy="3889375"/>
          </a:xfrm>
        </p:spPr>
        <p:txBody>
          <a:bodyPr/>
          <a:lstStyle/>
          <a:p>
            <a:pPr eaLnBrk="1" hangingPunct="1">
              <a:buFont typeface="Arial" pitchFamily="34" charset="0"/>
              <a:buNone/>
            </a:pPr>
            <a:r>
              <a:rPr lang="es-ES" altLang="en-US" sz="2400" b="1" dirty="0">
                <a:latin typeface="Helvetica Neue" pitchFamily="-84" charset="0"/>
                <a:ea typeface="Geneva" pitchFamily="-84" charset="0"/>
                <a:cs typeface="Arial" pitchFamily="34" charset="0"/>
              </a:rPr>
              <a:t>Complete la actividad 1 en la Guía de recursos.</a:t>
            </a:r>
            <a:r>
              <a:rPr lang="en-US" altLang="en-US" sz="2400" b="1" dirty="0">
                <a:latin typeface="Helvetica Neue" pitchFamily="-84" charset="0"/>
                <a:ea typeface="Geneva" pitchFamily="-84" charset="0"/>
                <a:cs typeface="Arial" pitchFamily="34" charset="0"/>
              </a:rPr>
              <a:t> </a:t>
            </a:r>
          </a:p>
          <a:p>
            <a:pPr marL="571500" indent="-514350" eaLnBrk="1" hangingPunct="1">
              <a:buClr>
                <a:schemeClr val="tx1"/>
              </a:buClr>
              <a:buFont typeface="Calibri" pitchFamily="34" charset="0"/>
              <a:buAutoNum type="arabicPeriod"/>
            </a:pPr>
            <a:r>
              <a:rPr lang="es-ES" altLang="en-US" sz="2400" dirty="0">
                <a:latin typeface="Helvetica Neue" pitchFamily="-84" charset="0"/>
                <a:ea typeface="ＭＳ Ｐゴシック" pitchFamily="34" charset="-128"/>
                <a:cs typeface="Arial" pitchFamily="34" charset="0"/>
              </a:rPr>
              <a:t>Lea cada situación hipotética.</a:t>
            </a:r>
          </a:p>
          <a:p>
            <a:pPr marL="571500" indent="-514350" eaLnBrk="1" hangingPunct="1">
              <a:buClr>
                <a:schemeClr val="tx1"/>
              </a:buClr>
              <a:buFont typeface="Calibri" pitchFamily="34" charset="0"/>
              <a:buAutoNum type="arabicPeriod"/>
            </a:pPr>
            <a:r>
              <a:rPr lang="es-ES" altLang="en-US" sz="2400" dirty="0">
                <a:latin typeface="Helvetica Neue" pitchFamily="-84" charset="0"/>
                <a:ea typeface="ＭＳ Ｐゴシック" pitchFamily="34" charset="-128"/>
                <a:cs typeface="Arial" pitchFamily="34" charset="0"/>
              </a:rPr>
              <a:t>Responda las preguntas.</a:t>
            </a:r>
          </a:p>
          <a:p>
            <a:pPr marL="571500" indent="-514350" eaLnBrk="1" hangingPunct="1">
              <a:buClr>
                <a:schemeClr val="tx1"/>
              </a:buClr>
              <a:buFont typeface="Calibri" pitchFamily="34" charset="0"/>
              <a:buAutoNum type="arabicPeriod"/>
            </a:pPr>
            <a:r>
              <a:rPr lang="es-ES" altLang="en-US" sz="2400" dirty="0">
                <a:latin typeface="Helvetica Neue" pitchFamily="-84" charset="0"/>
                <a:ea typeface="ＭＳ Ｐゴシック" pitchFamily="34" charset="-128"/>
                <a:cs typeface="Arial" pitchFamily="34" charset="0"/>
              </a:rPr>
              <a:t>Esté preparado para explicar su respuesta.</a:t>
            </a:r>
            <a:endParaRPr lang="en-US" altLang="en-US" sz="2400" dirty="0">
              <a:latin typeface="Helvetica Neue" pitchFamily="-84" charset="0"/>
              <a:ea typeface="ＭＳ Ｐゴシック" pitchFamily="34" charset="-128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Title 1"/>
          <p:cNvSpPr>
            <a:spLocks noGrp="1"/>
          </p:cNvSpPr>
          <p:nvPr>
            <p:ph type="title"/>
          </p:nvPr>
        </p:nvSpPr>
        <p:spPr>
          <a:xfrm>
            <a:off x="685800" y="381000"/>
            <a:ext cx="8382000" cy="609600"/>
          </a:xfrm>
        </p:spPr>
        <p:txBody>
          <a:bodyPr/>
          <a:lstStyle/>
          <a:p>
            <a:pPr>
              <a:spcAft>
                <a:spcPct val="0"/>
              </a:spcAft>
            </a:pPr>
            <a:r>
              <a:rPr lang="en-US" altLang="en-US" dirty="0">
                <a:latin typeface="Helvetica Neue" pitchFamily="-84" charset="0"/>
                <a:ea typeface="Helvetica Neue" pitchFamily="-84" charset="0"/>
                <a:cs typeface="Helvetica Neue" pitchFamily="-84" charset="0"/>
              </a:rPr>
              <a:t>ESTAFA DE COBRO DE DEUDA  FANTASMA </a:t>
            </a:r>
          </a:p>
        </p:txBody>
      </p:sp>
      <p:pic>
        <p:nvPicPr>
          <p:cNvPr id="6" name="Picture 5" descr="hoja de papel papel con signo de dinero y son un con signo de exclamación dentro de una lupa" title="ícono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1572475"/>
            <a:ext cx="1450340" cy="2100990"/>
          </a:xfrm>
          <a:prstGeom prst="rect">
            <a:avLst/>
          </a:prstGeom>
        </p:spPr>
      </p:pic>
      <p:sp>
        <p:nvSpPr>
          <p:cNvPr id="45059" name="Content Placeholder 2"/>
          <p:cNvSpPr>
            <a:spLocks noGrp="1"/>
          </p:cNvSpPr>
          <p:nvPr>
            <p:ph idx="1"/>
          </p:nvPr>
        </p:nvSpPr>
        <p:spPr>
          <a:xfrm>
            <a:off x="2514600" y="1409700"/>
            <a:ext cx="6324600" cy="4610100"/>
          </a:xfrm>
        </p:spPr>
        <p:txBody>
          <a:bodyPr/>
          <a:lstStyle/>
          <a:p>
            <a:pPr marL="0" indent="0">
              <a:buFont typeface="Arial" pitchFamily="34" charset="0"/>
              <a:buNone/>
              <a:defRPr/>
            </a:pPr>
            <a:r>
              <a:rPr lang="es-ES" altLang="en-US" b="1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Los estafadores engañan a la víctima para que pague una deuda inexistente. Ellos: </a:t>
            </a:r>
          </a:p>
          <a:p>
            <a:pPr>
              <a:defRPr/>
            </a:pPr>
            <a:r>
              <a:rPr lang="es-ES" altLang="en-US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Contactan a adultos mayores por teléfono.</a:t>
            </a:r>
          </a:p>
          <a:p>
            <a:pPr>
              <a:defRPr/>
            </a:pPr>
            <a:r>
              <a:rPr lang="es-ES" altLang="en-US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Se rehúsan a responder preguntas.</a:t>
            </a:r>
          </a:p>
          <a:p>
            <a:pPr>
              <a:defRPr/>
            </a:pPr>
            <a:r>
              <a:rPr lang="es-ES" altLang="en-US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Pueden tener cierta información </a:t>
            </a:r>
            <a:r>
              <a:rPr lang="en-US" dirty="0" err="1"/>
              <a:t>sobre</a:t>
            </a:r>
            <a:r>
              <a:rPr lang="en-US" dirty="0"/>
              <a:t> la persona</a:t>
            </a:r>
            <a:r>
              <a:rPr lang="es-ES" altLang="en-US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.</a:t>
            </a:r>
          </a:p>
          <a:p>
            <a:pPr>
              <a:defRPr/>
            </a:pPr>
            <a:r>
              <a:rPr lang="es-ES" altLang="en-US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Pueden usar tácticas intimidatorias y amenazar con cosas que no pueden hacer.</a:t>
            </a:r>
          </a:p>
          <a:p>
            <a:pPr marL="0" indent="0">
              <a:buFont typeface="Arial" pitchFamily="34" charset="0"/>
              <a:buNone/>
              <a:defRPr/>
            </a:pPr>
            <a:endParaRPr lang="en-US" altLang="en-US" dirty="0">
              <a:latin typeface="Helvetica Neue" pitchFamily="-84" charset="0"/>
              <a:ea typeface="Geneva" pitchFamily="-84" charset="0"/>
              <a:cs typeface="Geneva" pitchFamily="-84" charset="0"/>
            </a:endParaRPr>
          </a:p>
          <a:p>
            <a:pPr>
              <a:defRPr/>
            </a:pPr>
            <a:endParaRPr lang="en-US" altLang="en-US" dirty="0">
              <a:latin typeface="Helvetica Neue" pitchFamily="-84" charset="0"/>
              <a:ea typeface="Geneva" pitchFamily="-84" charset="0"/>
              <a:cs typeface="Geneva" pitchFamily="-84" charset="0"/>
            </a:endParaRPr>
          </a:p>
        </p:txBody>
      </p:sp>
    </p:spTree>
  </p:cSld>
  <p:clrMapOvr>
    <a:masterClrMapping/>
  </p:clrMapOvr>
  <p:transition spd="slow"/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Title 1"/>
          <p:cNvSpPr>
            <a:spLocks noGrp="1"/>
          </p:cNvSpPr>
          <p:nvPr>
            <p:ph type="title"/>
          </p:nvPr>
        </p:nvSpPr>
        <p:spPr>
          <a:xfrm>
            <a:off x="685800" y="381000"/>
            <a:ext cx="8305800" cy="609600"/>
          </a:xfrm>
        </p:spPr>
        <p:txBody>
          <a:bodyPr/>
          <a:lstStyle/>
          <a:p>
            <a:pPr>
              <a:spcAft>
                <a:spcPct val="0"/>
              </a:spcAft>
            </a:pPr>
            <a:r>
              <a:rPr lang="en-US" altLang="en-US" dirty="0">
                <a:latin typeface="Helvetica Neue" pitchFamily="-84" charset="0"/>
                <a:ea typeface="Helvetica Neue" pitchFamily="-84" charset="0"/>
                <a:cs typeface="Helvetica Neue" pitchFamily="-84" charset="0"/>
              </a:rPr>
              <a:t>ESTAFA DE COBRO DE DEUDA FANTASMA (CONT.) </a:t>
            </a:r>
          </a:p>
        </p:txBody>
      </p:sp>
      <p:sp>
        <p:nvSpPr>
          <p:cNvPr id="45059" name="Content Placeholder 2"/>
          <p:cNvSpPr>
            <a:spLocks noGrp="1"/>
          </p:cNvSpPr>
          <p:nvPr>
            <p:ph idx="1"/>
          </p:nvPr>
        </p:nvSpPr>
        <p:spPr>
          <a:xfrm>
            <a:off x="685800" y="1523999"/>
            <a:ext cx="7239000" cy="4144963"/>
          </a:xfrm>
        </p:spPr>
        <p:txBody>
          <a:bodyPr/>
          <a:lstStyle/>
          <a:p>
            <a:pPr marL="0" indent="0">
              <a:buNone/>
              <a:defRPr/>
            </a:pPr>
            <a:r>
              <a:rPr lang="en-US" altLang="en-US" sz="2400" dirty="0" err="1">
                <a:latin typeface="Helvetica Neue" pitchFamily="-84" charset="0"/>
                <a:ea typeface="Geneva" pitchFamily="-84" charset="0"/>
                <a:cs typeface="Geneva" pitchFamily="-84" charset="0"/>
              </a:rPr>
              <a:t>Ellos</a:t>
            </a:r>
            <a:r>
              <a:rPr lang="en-US" altLang="en-US" sz="2400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 </a:t>
            </a:r>
            <a:r>
              <a:rPr lang="en-US" altLang="en-US" sz="2400" dirty="0" err="1">
                <a:latin typeface="Helvetica Neue" pitchFamily="-84" charset="0"/>
                <a:ea typeface="Geneva" pitchFamily="-84" charset="0"/>
                <a:cs typeface="Geneva" pitchFamily="-84" charset="0"/>
              </a:rPr>
              <a:t>pueden</a:t>
            </a:r>
            <a:r>
              <a:rPr lang="en-US" altLang="en-US" sz="2400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: </a:t>
            </a:r>
          </a:p>
          <a:p>
            <a:pPr>
              <a:defRPr/>
            </a:pPr>
            <a:r>
              <a:rPr lang="es-ES" altLang="en-US" sz="2400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Rehusarse a dar la dirección de correo o el número de teléfono.</a:t>
            </a:r>
          </a:p>
          <a:p>
            <a:pPr>
              <a:defRPr/>
            </a:pPr>
            <a:r>
              <a:rPr lang="es-ES" altLang="en-US" sz="2400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Pedir información personal financiera importante.</a:t>
            </a:r>
          </a:p>
          <a:p>
            <a:pPr>
              <a:defRPr/>
            </a:pPr>
            <a:r>
              <a:rPr lang="es-ES" altLang="en-US" sz="2400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Pedirle que compre una tarjeta de débito </a:t>
            </a:r>
            <a:r>
              <a:rPr lang="es-ES" altLang="en-US" sz="2400" dirty="0" err="1">
                <a:latin typeface="Helvetica Neue" pitchFamily="-84" charset="0"/>
                <a:ea typeface="Geneva" pitchFamily="-84" charset="0"/>
                <a:cs typeface="Geneva" pitchFamily="-84" charset="0"/>
              </a:rPr>
              <a:t>prepagada</a:t>
            </a:r>
            <a:r>
              <a:rPr lang="es-ES" altLang="en-US" sz="2400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 y que se las envíe.</a:t>
            </a:r>
          </a:p>
          <a:p>
            <a:pPr marL="0" indent="0">
              <a:buNone/>
              <a:defRPr/>
            </a:pPr>
            <a:endParaRPr lang="en-US" altLang="en-US" sz="2400" dirty="0">
              <a:latin typeface="Helvetica Neue" pitchFamily="-84" charset="0"/>
              <a:ea typeface="Geneva" pitchFamily="-84" charset="0"/>
              <a:cs typeface="Geneva" pitchFamily="-84" charset="0"/>
            </a:endParaRPr>
          </a:p>
        </p:txBody>
      </p:sp>
      <p:sp>
        <p:nvSpPr>
          <p:cNvPr id="2" name="TextBox 1" descr="Deuda" title="ícono"/>
          <p:cNvSpPr txBox="1"/>
          <p:nvPr/>
        </p:nvSpPr>
        <p:spPr>
          <a:xfrm rot="20947855">
            <a:off x="5892104" y="4597118"/>
            <a:ext cx="1993900" cy="1259919"/>
          </a:xfrm>
          <a:prstGeom prst="roundRect">
            <a:avLst/>
          </a:prstGeom>
          <a:ln w="5715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endParaRPr lang="en-US" sz="1600" b="1" dirty="0">
              <a:solidFill>
                <a:schemeClr val="accent6"/>
              </a:solidFill>
            </a:endParaRPr>
          </a:p>
          <a:p>
            <a:pPr algn="ctr"/>
            <a:r>
              <a:rPr lang="en-US" sz="3600" b="1" dirty="0">
                <a:solidFill>
                  <a:schemeClr val="accent6"/>
                </a:solidFill>
              </a:rPr>
              <a:t>DEUDA</a:t>
            </a:r>
          </a:p>
          <a:p>
            <a:pPr algn="ctr"/>
            <a:endParaRPr lang="en-US" sz="1600" b="1" dirty="0">
              <a:solidFill>
                <a:schemeClr val="accent6"/>
              </a:solidFill>
            </a:endParaRPr>
          </a:p>
        </p:txBody>
      </p:sp>
    </p:spTree>
  </p:cSld>
  <p:clrMapOvr>
    <a:masterClrMapping/>
  </p:clrMapOvr>
  <p:transition spd="slow"/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Title 1"/>
          <p:cNvSpPr>
            <a:spLocks noGrp="1"/>
          </p:cNvSpPr>
          <p:nvPr>
            <p:ph type="title"/>
          </p:nvPr>
        </p:nvSpPr>
        <p:spPr>
          <a:xfrm>
            <a:off x="685800" y="381000"/>
            <a:ext cx="7696200" cy="609600"/>
          </a:xfrm>
        </p:spPr>
        <p:txBody>
          <a:bodyPr/>
          <a:lstStyle/>
          <a:p>
            <a:pPr>
              <a:spcAft>
                <a:spcPct val="0"/>
              </a:spcAft>
            </a:pPr>
            <a:r>
              <a:rPr lang="es-ES" altLang="en-US" dirty="0">
                <a:latin typeface="Helvetica Neue" pitchFamily="-84" charset="0"/>
                <a:ea typeface="Helvetica Neue" pitchFamily="-84" charset="0"/>
                <a:cs typeface="Helvetica Neue" pitchFamily="-84" charset="0"/>
              </a:rPr>
              <a:t>ESTAFA DE COBRO DE DEUDA: CÓMO PROTEGERSE </a:t>
            </a:r>
            <a:endParaRPr lang="en-US" altLang="en-US" dirty="0">
              <a:latin typeface="Helvetica Neue" pitchFamily="-84" charset="0"/>
              <a:ea typeface="Helvetica Neue" pitchFamily="-84" charset="0"/>
              <a:cs typeface="Helvetica Neue" pitchFamily="-84" charset="0"/>
            </a:endParaRPr>
          </a:p>
        </p:txBody>
      </p:sp>
      <p:pic>
        <p:nvPicPr>
          <p:cNvPr id="4" name="Picture 3" descr="marca de verificación en un escudo" title="ícono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" y="1447800"/>
            <a:ext cx="1866900" cy="1939337"/>
          </a:xfrm>
          <a:prstGeom prst="rect">
            <a:avLst/>
          </a:prstGeom>
        </p:spPr>
      </p:pic>
      <p:sp>
        <p:nvSpPr>
          <p:cNvPr id="53251" name="Content Placeholder 2"/>
          <p:cNvSpPr>
            <a:spLocks noGrp="1"/>
          </p:cNvSpPr>
          <p:nvPr>
            <p:ph idx="1"/>
          </p:nvPr>
        </p:nvSpPr>
        <p:spPr>
          <a:xfrm>
            <a:off x="2286000" y="1676400"/>
            <a:ext cx="6096000" cy="3962400"/>
          </a:xfrm>
        </p:spPr>
        <p:txBody>
          <a:bodyPr/>
          <a:lstStyle/>
          <a:p>
            <a:pPr>
              <a:spcAft>
                <a:spcPts val="1800"/>
              </a:spcAft>
            </a:pPr>
            <a:r>
              <a:rPr lang="es-ES" altLang="en-US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Pida el nombre de la persona que está llamando, la compañía, la dirección y el número de teléfono.</a:t>
            </a:r>
          </a:p>
          <a:p>
            <a:pPr>
              <a:spcAft>
                <a:spcPts val="1800"/>
              </a:spcAft>
            </a:pPr>
            <a:r>
              <a:rPr lang="es-ES" altLang="en-US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Pida una explicación por escrito de la deuda.</a:t>
            </a:r>
          </a:p>
          <a:p>
            <a:r>
              <a:rPr lang="es-ES" dirty="0"/>
              <a:t>No le dé a la persona su información personal financiera ni otra información importante.</a:t>
            </a:r>
            <a:endParaRPr lang="es-ES" altLang="en-US" dirty="0">
              <a:latin typeface="Helvetica Neue" pitchFamily="-84" charset="0"/>
              <a:ea typeface="Geneva" pitchFamily="-84" charset="0"/>
              <a:cs typeface="Geneva" pitchFamily="-84" charset="0"/>
            </a:endParaRPr>
          </a:p>
          <a:p>
            <a:pPr>
              <a:spcAft>
                <a:spcPts val="1800"/>
              </a:spcAft>
            </a:pPr>
            <a:r>
              <a:rPr lang="es-ES" altLang="en-US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Conserve las cartas o documentos que le envía el cobrador de deudas.</a:t>
            </a:r>
          </a:p>
        </p:txBody>
      </p:sp>
    </p:spTree>
  </p:cSld>
  <p:clrMapOvr>
    <a:masterClrMapping/>
  </p:clrMapOvr>
  <p:transition spd="slow"/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Title 1"/>
          <p:cNvSpPr>
            <a:spLocks noGrp="1"/>
          </p:cNvSpPr>
          <p:nvPr>
            <p:ph type="title"/>
          </p:nvPr>
        </p:nvSpPr>
        <p:spPr>
          <a:xfrm>
            <a:off x="1447800" y="381000"/>
            <a:ext cx="7086600" cy="612775"/>
          </a:xfrm>
        </p:spPr>
        <p:txBody>
          <a:bodyPr/>
          <a:lstStyle/>
          <a:p>
            <a:pPr eaLnBrk="1" hangingPunct="1">
              <a:spcAft>
                <a:spcPct val="0"/>
              </a:spcAft>
            </a:pPr>
            <a:r>
              <a:rPr lang="en-US" altLang="en-US" dirty="0">
                <a:latin typeface="Helvetica Neue" pitchFamily="-84" charset="0"/>
                <a:ea typeface="Helvetica Neue" pitchFamily="-84" charset="0"/>
                <a:cs typeface="Helvetica Neue" pitchFamily="-84" charset="0"/>
              </a:rPr>
              <a:t>ACTIVIDAD 2: ESTAFA DE COBRO DE DEUDAS </a:t>
            </a:r>
          </a:p>
        </p:txBody>
      </p:sp>
      <p:pic>
        <p:nvPicPr>
          <p:cNvPr id="5" name="Picture 4" descr="Bolígrafo" title="ícono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6260317">
            <a:off x="298189" y="301179"/>
            <a:ext cx="1581464" cy="1843617"/>
          </a:xfrm>
          <a:prstGeom prst="rect">
            <a:avLst/>
          </a:prstGeom>
        </p:spPr>
      </p:pic>
      <p:sp>
        <p:nvSpPr>
          <p:cNvPr id="54275" name="Content Placeholder 2"/>
          <p:cNvSpPr>
            <a:spLocks noGrp="1"/>
          </p:cNvSpPr>
          <p:nvPr>
            <p:ph idx="1"/>
          </p:nvPr>
        </p:nvSpPr>
        <p:spPr>
          <a:xfrm>
            <a:off x="1600200" y="1752600"/>
            <a:ext cx="7010400" cy="3657600"/>
          </a:xfrm>
        </p:spPr>
        <p:txBody>
          <a:bodyPr/>
          <a:lstStyle/>
          <a:p>
            <a:pPr eaLnBrk="1" hangingPunct="1">
              <a:buFont typeface="Arial" pitchFamily="34" charset="0"/>
              <a:buNone/>
            </a:pPr>
            <a:r>
              <a:rPr lang="es-ES" altLang="en-US" sz="2400" b="1" dirty="0">
                <a:latin typeface="Helvetica Neue" pitchFamily="-84" charset="0"/>
                <a:ea typeface="Geneva" pitchFamily="-84" charset="0"/>
                <a:cs typeface="Arial" pitchFamily="34" charset="0"/>
              </a:rPr>
              <a:t>Complete la actividad 2 en la Guía de recursos. </a:t>
            </a:r>
          </a:p>
          <a:p>
            <a:pPr marL="571500" indent="-514350" eaLnBrk="1" hangingPunct="1">
              <a:buClr>
                <a:schemeClr val="tx1"/>
              </a:buClr>
              <a:buFont typeface="Calibri" pitchFamily="34" charset="0"/>
              <a:buAutoNum type="arabicPeriod"/>
            </a:pPr>
            <a:r>
              <a:rPr lang="es-ES" altLang="en-US" sz="2400" dirty="0">
                <a:latin typeface="Helvetica Neue" pitchFamily="-84" charset="0"/>
                <a:ea typeface="ＭＳ Ｐゴシック" pitchFamily="34" charset="-128"/>
                <a:cs typeface="Arial" pitchFamily="34" charset="0"/>
              </a:rPr>
              <a:t>Lea el caso hipotético.</a:t>
            </a:r>
          </a:p>
          <a:p>
            <a:pPr marL="571500" indent="-514350" eaLnBrk="1" hangingPunct="1">
              <a:buClr>
                <a:schemeClr val="tx1"/>
              </a:buClr>
              <a:buFont typeface="Calibri" pitchFamily="34" charset="0"/>
              <a:buAutoNum type="arabicPeriod"/>
            </a:pPr>
            <a:r>
              <a:rPr lang="es-ES" altLang="en-US" sz="2400" dirty="0">
                <a:latin typeface="Helvetica Neue" pitchFamily="-84" charset="0"/>
                <a:ea typeface="ＭＳ Ｐゴシック" pitchFamily="34" charset="-128"/>
                <a:cs typeface="Arial" pitchFamily="34" charset="0"/>
              </a:rPr>
              <a:t>Responda las preguntas.</a:t>
            </a:r>
          </a:p>
          <a:p>
            <a:pPr marL="571500" indent="-514350" eaLnBrk="1" hangingPunct="1">
              <a:buClr>
                <a:schemeClr val="tx1"/>
              </a:buClr>
              <a:buFont typeface="Calibri" pitchFamily="34" charset="0"/>
              <a:buAutoNum type="arabicPeriod"/>
            </a:pPr>
            <a:r>
              <a:rPr lang="es-ES" altLang="en-US" sz="2400" dirty="0">
                <a:latin typeface="Helvetica Neue" pitchFamily="-84" charset="0"/>
                <a:ea typeface="ＭＳ Ｐゴシック" pitchFamily="34" charset="-128"/>
                <a:cs typeface="Arial" pitchFamily="34" charset="0"/>
              </a:rPr>
              <a:t>Esté preparado para explicar su respuesta.</a:t>
            </a:r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Title 1"/>
          <p:cNvSpPr>
            <a:spLocks noGrp="1"/>
          </p:cNvSpPr>
          <p:nvPr>
            <p:ph type="title"/>
          </p:nvPr>
        </p:nvSpPr>
        <p:spPr>
          <a:xfrm>
            <a:off x="685800" y="381000"/>
            <a:ext cx="8077200" cy="609600"/>
          </a:xfrm>
        </p:spPr>
        <p:txBody>
          <a:bodyPr/>
          <a:lstStyle/>
          <a:p>
            <a:pPr>
              <a:spcAft>
                <a:spcPct val="0"/>
              </a:spcAft>
            </a:pPr>
            <a:r>
              <a:rPr lang="es-ES" altLang="en-US" dirty="0">
                <a:latin typeface="Helvetica Neue" pitchFamily="-84" charset="0"/>
                <a:ea typeface="Helvetica Neue" pitchFamily="-84" charset="0"/>
                <a:cs typeface="Helvetica Neue" pitchFamily="-84" charset="0"/>
              </a:rPr>
              <a:t>SEÑALES DE UNA ESTAFA DE CARIDAD </a:t>
            </a:r>
            <a:endParaRPr lang="en-US" altLang="en-US" dirty="0">
              <a:latin typeface="Helvetica Neue" pitchFamily="-84" charset="0"/>
              <a:ea typeface="Helvetica Neue" pitchFamily="-84" charset="0"/>
              <a:cs typeface="Helvetica Neue" pitchFamily="-84" charset="0"/>
            </a:endParaRPr>
          </a:p>
        </p:txBody>
      </p:sp>
      <p:pic>
        <p:nvPicPr>
          <p:cNvPr id="6" name="Picture 5" descr="Mano debajo de un corazón, con una lupa en un signo de exclamación." title="ícono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800" y="1447800"/>
            <a:ext cx="1676400" cy="2428464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95600" y="1447800"/>
            <a:ext cx="5791200" cy="3878263"/>
          </a:xfrm>
        </p:spPr>
        <p:txBody>
          <a:bodyPr/>
          <a:lstStyle/>
          <a:p>
            <a:pPr marL="0" indent="0">
              <a:buFont typeface="Arial" pitchFamily="34" charset="0"/>
              <a:buNone/>
              <a:defRPr/>
            </a:pPr>
            <a:r>
              <a:rPr lang="en-US" sz="2400" b="1" dirty="0"/>
              <a:t>Los </a:t>
            </a:r>
            <a:r>
              <a:rPr lang="en-US" sz="2400" b="1" dirty="0" err="1"/>
              <a:t>estafadores</a:t>
            </a:r>
            <a:r>
              <a:rPr lang="en-US" sz="2400" b="1" dirty="0"/>
              <a:t> de </a:t>
            </a:r>
            <a:r>
              <a:rPr lang="en-US" sz="2400" b="1" dirty="0" err="1"/>
              <a:t>caridad</a:t>
            </a:r>
            <a:r>
              <a:rPr lang="en-US" sz="2400" b="1" dirty="0"/>
              <a:t>: </a:t>
            </a:r>
          </a:p>
          <a:p>
            <a:pPr>
              <a:defRPr/>
            </a:pPr>
            <a:r>
              <a:rPr lang="es-ES" sz="2400" dirty="0"/>
              <a:t>Se rehúsan a brindar información detallada.</a:t>
            </a:r>
          </a:p>
          <a:p>
            <a:pPr>
              <a:defRPr/>
            </a:pPr>
            <a:r>
              <a:rPr lang="es-ES" sz="2400" dirty="0"/>
              <a:t>No le dan pruebas de que la contribución sea deducible de impuestos.</a:t>
            </a:r>
          </a:p>
          <a:p>
            <a:pPr>
              <a:defRPr/>
            </a:pPr>
            <a:r>
              <a:rPr lang="es-ES" sz="2400" dirty="0"/>
              <a:t>Usan un nombre que suena similar al de una organización más conocida.</a:t>
            </a:r>
          </a:p>
          <a:p>
            <a:pPr>
              <a:defRPr/>
            </a:pPr>
            <a:r>
              <a:rPr lang="es-ES" sz="2400" dirty="0"/>
              <a:t>Le agradecen por una promesa que usted no recuerda haber hecho.</a:t>
            </a:r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Title 1"/>
          <p:cNvSpPr>
            <a:spLocks noGrp="1"/>
          </p:cNvSpPr>
          <p:nvPr>
            <p:ph type="title"/>
          </p:nvPr>
        </p:nvSpPr>
        <p:spPr>
          <a:xfrm>
            <a:off x="685800" y="381000"/>
            <a:ext cx="7848600" cy="609600"/>
          </a:xfrm>
        </p:spPr>
        <p:txBody>
          <a:bodyPr/>
          <a:lstStyle/>
          <a:p>
            <a:pPr>
              <a:spcAft>
                <a:spcPct val="0"/>
              </a:spcAft>
            </a:pPr>
            <a:r>
              <a:rPr lang="es-ES" altLang="en-US" dirty="0">
                <a:latin typeface="Helvetica Neue" pitchFamily="-84" charset="0"/>
                <a:ea typeface="Helvetica Neue" pitchFamily="-84" charset="0"/>
                <a:cs typeface="Helvetica Neue" pitchFamily="-84" charset="0"/>
              </a:rPr>
              <a:t>SEÑALES DE UNA ESTAFA DE CARIDAD (CONT.) </a:t>
            </a:r>
            <a:endParaRPr lang="en-US" altLang="en-US" dirty="0">
              <a:latin typeface="Helvetica Neue" pitchFamily="-84" charset="0"/>
              <a:ea typeface="Helvetica Neue" pitchFamily="-84" charset="0"/>
              <a:cs typeface="Helvetica Neue" pitchFamily="-8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76400"/>
            <a:ext cx="8229600" cy="4367213"/>
          </a:xfrm>
        </p:spPr>
        <p:txBody>
          <a:bodyPr/>
          <a:lstStyle/>
          <a:p>
            <a:pPr marL="0" indent="0">
              <a:buFont typeface="Arial" pitchFamily="34" charset="0"/>
              <a:buNone/>
              <a:defRPr/>
            </a:pPr>
            <a:r>
              <a:rPr lang="en-US" sz="2400" b="1" dirty="0"/>
              <a:t>Los </a:t>
            </a:r>
            <a:r>
              <a:rPr lang="en-US" sz="2400" b="1" dirty="0" err="1"/>
              <a:t>estafadores</a:t>
            </a:r>
            <a:r>
              <a:rPr lang="en-US" sz="2400" b="1" dirty="0"/>
              <a:t> de </a:t>
            </a:r>
            <a:r>
              <a:rPr lang="en-US" sz="2400" b="1" dirty="0" err="1"/>
              <a:t>caridad</a:t>
            </a:r>
            <a:r>
              <a:rPr lang="en-US" sz="2400" b="1" dirty="0"/>
              <a:t>:   </a:t>
            </a:r>
          </a:p>
          <a:p>
            <a:pPr>
              <a:defRPr/>
            </a:pPr>
            <a:r>
              <a:rPr lang="es-ES" sz="2400" dirty="0"/>
              <a:t>Ejercen mucha presión, como intentar que haga la donación de inmediato.</a:t>
            </a:r>
          </a:p>
          <a:p>
            <a:pPr>
              <a:defRPr/>
            </a:pPr>
            <a:r>
              <a:rPr lang="es-ES" sz="2400" dirty="0"/>
              <a:t>Piden donaciones en efectivo o mediante una transferencia.</a:t>
            </a:r>
          </a:p>
          <a:p>
            <a:pPr>
              <a:defRPr/>
            </a:pPr>
            <a:r>
              <a:rPr lang="es-ES" sz="2400" dirty="0"/>
              <a:t>Le garantizan ganar un sorteo a cambio de la donación.</a:t>
            </a:r>
          </a:p>
          <a:p>
            <a:pPr>
              <a:defRPr/>
            </a:pPr>
            <a:endParaRPr lang="en-US" sz="2400" dirty="0"/>
          </a:p>
          <a:p>
            <a:pPr marL="0" indent="0">
              <a:buFont typeface="Arial" pitchFamily="34" charset="0"/>
              <a:buNone/>
              <a:defRPr/>
            </a:pPr>
            <a:endParaRPr lang="en-US" sz="2400" dirty="0"/>
          </a:p>
          <a:p>
            <a:pPr>
              <a:defRPr/>
            </a:pPr>
            <a:endParaRPr lang="en-US" sz="24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>
          <a:xfrm>
            <a:off x="762000" y="381000"/>
            <a:ext cx="7696200" cy="609600"/>
          </a:xfrm>
        </p:spPr>
        <p:txBody>
          <a:bodyPr/>
          <a:lstStyle/>
          <a:p>
            <a:pPr>
              <a:spcAft>
                <a:spcPct val="0"/>
              </a:spcAft>
            </a:pPr>
            <a:r>
              <a:rPr lang="en-US" altLang="en-US" dirty="0">
                <a:latin typeface="Helvetica Neue" pitchFamily="-84" charset="0"/>
                <a:ea typeface="Helvetica Neue" pitchFamily="-84" charset="0"/>
                <a:cs typeface="Helvetica Neue" pitchFamily="-84" charset="0"/>
              </a:rPr>
              <a:t>¿QUIÉN ESTÁ EN RIESGO? </a:t>
            </a:r>
          </a:p>
        </p:txBody>
      </p:sp>
      <p:sp>
        <p:nvSpPr>
          <p:cNvPr id="9219" name="Content Placeholder 2"/>
          <p:cNvSpPr>
            <a:spLocks noGrp="1"/>
          </p:cNvSpPr>
          <p:nvPr>
            <p:ph idx="1"/>
          </p:nvPr>
        </p:nvSpPr>
        <p:spPr>
          <a:xfrm>
            <a:off x="2971800" y="1447800"/>
            <a:ext cx="5486400" cy="4038600"/>
          </a:xfrm>
        </p:spPr>
        <p:txBody>
          <a:bodyPr anchor="ctr"/>
          <a:lstStyle/>
          <a:p>
            <a:pPr marL="0" indent="0">
              <a:spcAft>
                <a:spcPts val="1800"/>
              </a:spcAft>
              <a:buFont typeface="Arial" pitchFamily="34" charset="0"/>
              <a:buNone/>
              <a:defRPr/>
            </a:pPr>
            <a:r>
              <a:rPr lang="es-ES" sz="3200" b="1" dirty="0"/>
              <a:t>Cualquier persona puede ser víctima de la explotación financiera. </a:t>
            </a:r>
          </a:p>
          <a:p>
            <a:pPr marL="0" indent="0">
              <a:spcAft>
                <a:spcPts val="1800"/>
              </a:spcAft>
              <a:buFont typeface="Arial" pitchFamily="34" charset="0"/>
              <a:buNone/>
              <a:defRPr/>
            </a:pPr>
            <a:r>
              <a:rPr lang="es-ES" sz="3200" b="1" dirty="0"/>
              <a:t>Esta explotación cruza todas las fronteras sociales, educacionales y económicas. </a:t>
            </a:r>
            <a:endParaRPr lang="en-US" dirty="0">
              <a:ea typeface="Arial" pitchFamily="34" charset="0"/>
            </a:endParaRPr>
          </a:p>
        </p:txBody>
      </p:sp>
      <p:pic>
        <p:nvPicPr>
          <p:cNvPr id="5" name="Picture 7" descr="Signo de interrogación" title="ícono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09600" y="1905000"/>
            <a:ext cx="2112518" cy="284125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Title 1"/>
          <p:cNvSpPr>
            <a:spLocks noGrp="1"/>
          </p:cNvSpPr>
          <p:nvPr>
            <p:ph type="title"/>
          </p:nvPr>
        </p:nvSpPr>
        <p:spPr>
          <a:xfrm>
            <a:off x="685800" y="381000"/>
            <a:ext cx="8305800" cy="609600"/>
          </a:xfrm>
        </p:spPr>
        <p:txBody>
          <a:bodyPr/>
          <a:lstStyle/>
          <a:p>
            <a:pPr>
              <a:spcAft>
                <a:spcPct val="0"/>
              </a:spcAft>
            </a:pPr>
            <a:r>
              <a:rPr lang="en-US" altLang="en-US" sz="2800" b="1" dirty="0">
                <a:latin typeface="Helvetica Neue" pitchFamily="-84" charset="0"/>
                <a:ea typeface="Helvetica Neue" pitchFamily="-84" charset="0"/>
                <a:cs typeface="Helvetica Neue" pitchFamily="-84" charset="0"/>
              </a:rPr>
              <a:t>ESTAFA DE CARIDAD: </a:t>
            </a:r>
            <a:r>
              <a:rPr lang="en-US" sz="2800" b="1" dirty="0"/>
              <a:t>CÓMO PROTEGERSE</a:t>
            </a:r>
            <a:r>
              <a:rPr lang="en-US" altLang="en-US" sz="2800" b="1" dirty="0">
                <a:latin typeface="Helvetica Neue" pitchFamily="-84" charset="0"/>
                <a:ea typeface="Helvetica Neue" pitchFamily="-84" charset="0"/>
                <a:cs typeface="Helvetica Neue" pitchFamily="-84" charset="0"/>
              </a:rPr>
              <a:t> </a:t>
            </a:r>
          </a:p>
        </p:txBody>
      </p:sp>
      <p:pic>
        <p:nvPicPr>
          <p:cNvPr id="4" name="Picture 3" descr="marca de verificación en un escudo" title="ícono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1066800"/>
            <a:ext cx="1866900" cy="1939337"/>
          </a:xfrm>
          <a:prstGeom prst="rect">
            <a:avLst/>
          </a:prstGeom>
        </p:spPr>
      </p:pic>
      <p:sp>
        <p:nvSpPr>
          <p:cNvPr id="51203" name="Content Placeholder 2"/>
          <p:cNvSpPr>
            <a:spLocks noGrp="1"/>
          </p:cNvSpPr>
          <p:nvPr>
            <p:ph idx="1"/>
          </p:nvPr>
        </p:nvSpPr>
        <p:spPr>
          <a:xfrm>
            <a:off x="2057400" y="1066800"/>
            <a:ext cx="6781800" cy="4953000"/>
          </a:xfrm>
        </p:spPr>
        <p:txBody>
          <a:bodyPr/>
          <a:lstStyle/>
          <a:p>
            <a:pPr>
              <a:spcAft>
                <a:spcPts val="0"/>
              </a:spcAft>
              <a:defRPr/>
            </a:pPr>
            <a:r>
              <a:rPr lang="es-ES" altLang="en-US" sz="2000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Pida información detallada sobre la organización benéfica, incluyendo el nombre, la dirección y el número de teléfono.</a:t>
            </a:r>
          </a:p>
          <a:p>
            <a:pPr>
              <a:spcAft>
                <a:spcPts val="0"/>
              </a:spcAft>
              <a:defRPr/>
            </a:pPr>
            <a:r>
              <a:rPr lang="es-ES" altLang="en-US" sz="2000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Obtenga el nombre exacto de la organización e investigue.</a:t>
            </a:r>
          </a:p>
          <a:p>
            <a:pPr>
              <a:spcAft>
                <a:spcPts val="0"/>
              </a:spcAft>
              <a:defRPr/>
            </a:pPr>
            <a:r>
              <a:rPr lang="es-ES" altLang="en-US" sz="2000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Verifique la organización benéfica comunicándose con la </a:t>
            </a:r>
            <a:r>
              <a:rPr lang="es-ES" altLang="en-US" sz="2000" dirty="0" err="1">
                <a:latin typeface="Helvetica Neue" pitchFamily="-84" charset="0"/>
                <a:ea typeface="Geneva" pitchFamily="-84" charset="0"/>
                <a:cs typeface="Geneva" pitchFamily="-84" charset="0"/>
              </a:rPr>
              <a:t>Wise</a:t>
            </a:r>
            <a:r>
              <a:rPr lang="es-ES" altLang="en-US" sz="2000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 </a:t>
            </a:r>
            <a:r>
              <a:rPr lang="es-ES" altLang="en-US" sz="2000" dirty="0" err="1">
                <a:latin typeface="Helvetica Neue" pitchFamily="-84" charset="0"/>
                <a:ea typeface="Geneva" pitchFamily="-84" charset="0"/>
                <a:cs typeface="Geneva" pitchFamily="-84" charset="0"/>
              </a:rPr>
              <a:t>Giving</a:t>
            </a:r>
            <a:r>
              <a:rPr lang="es-ES" altLang="en-US" sz="2000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 Alliance de la </a:t>
            </a:r>
            <a:r>
              <a:rPr lang="es-ES" altLang="en-US" sz="2000" dirty="0" err="1">
                <a:latin typeface="Helvetica Neue" pitchFamily="-84" charset="0"/>
                <a:ea typeface="Geneva" pitchFamily="-84" charset="0"/>
                <a:cs typeface="Geneva" pitchFamily="-84" charset="0"/>
              </a:rPr>
              <a:t>Better</a:t>
            </a:r>
            <a:r>
              <a:rPr lang="es-ES" altLang="en-US" sz="2000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 Business Bureau (BBB) en </a:t>
            </a:r>
            <a:r>
              <a:rPr lang="es-ES" altLang="en-US" sz="2000" dirty="0">
                <a:latin typeface="Helvetica Neue" pitchFamily="-84" charset="0"/>
                <a:ea typeface="Geneva" pitchFamily="-84" charset="0"/>
                <a:cs typeface="Geneva" pitchFamily="-84" charset="0"/>
                <a:hlinkClick r:id="rId3" action="ppaction://hlinkfile" tooltip="enlace a la página web de Wise Giving Alliance "/>
              </a:rPr>
              <a:t>give.org</a:t>
            </a:r>
            <a:r>
              <a:rPr lang="es-ES" altLang="en-US" sz="2000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 o </a:t>
            </a:r>
            <a:r>
              <a:rPr lang="es-ES" altLang="en-US" sz="2000" dirty="0">
                <a:latin typeface="Helvetica Neue" pitchFamily="-84" charset="0"/>
                <a:ea typeface="Geneva" pitchFamily="-84" charset="0"/>
                <a:cs typeface="Geneva" pitchFamily="-84" charset="0"/>
                <a:hlinkClick r:id="rId4" action="ppaction://hlinkfile" tooltip="Enlace a la página web del Better Business Bureau"/>
              </a:rPr>
              <a:t>guidestar.org</a:t>
            </a:r>
            <a:r>
              <a:rPr lang="en-US" sz="2000" dirty="0"/>
              <a:t>*</a:t>
            </a:r>
            <a:r>
              <a:rPr lang="es-ES" altLang="en-US" sz="2000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.</a:t>
            </a:r>
          </a:p>
          <a:p>
            <a:pPr>
              <a:spcAft>
                <a:spcPts val="0"/>
              </a:spcAft>
              <a:defRPr/>
            </a:pPr>
            <a:r>
              <a:rPr lang="es-ES" altLang="en-US" sz="2000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Si es un recaudador de fondos remunerado, pregunte lo siguiente:</a:t>
            </a:r>
          </a:p>
          <a:p>
            <a:pPr lvl="1">
              <a:spcAft>
                <a:spcPts val="0"/>
              </a:spcAft>
              <a:defRPr/>
            </a:pPr>
            <a:r>
              <a:rPr lang="es-ES" altLang="en-US" sz="2000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Nombre de la organización de beneficencia.</a:t>
            </a:r>
          </a:p>
          <a:p>
            <a:pPr lvl="1">
              <a:spcAft>
                <a:spcPts val="0"/>
              </a:spcAft>
              <a:defRPr/>
            </a:pPr>
            <a:r>
              <a:rPr lang="es-ES" altLang="en-US" sz="2000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Qué porcentaje de su donación está destinado a caridad.</a:t>
            </a:r>
          </a:p>
          <a:p>
            <a:pPr>
              <a:spcAft>
                <a:spcPts val="0"/>
              </a:spcAft>
              <a:defRPr/>
            </a:pPr>
            <a:r>
              <a:rPr lang="es-ES" altLang="en-US" sz="2000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Llame directamente a la organización de beneficencia.</a:t>
            </a:r>
          </a:p>
          <a:p>
            <a:pPr marL="0" indent="0">
              <a:spcAft>
                <a:spcPts val="600"/>
              </a:spcAft>
              <a:buNone/>
              <a:defRPr/>
            </a:pPr>
            <a:r>
              <a:rPr lang="en-US" sz="1600" dirty="0"/>
              <a:t>     *</a:t>
            </a:r>
            <a:r>
              <a:rPr lang="en-US" sz="1600" dirty="0" err="1"/>
              <a:t>sitio</a:t>
            </a:r>
            <a:r>
              <a:rPr lang="en-US" sz="1600" dirty="0"/>
              <a:t> web </a:t>
            </a:r>
            <a:r>
              <a:rPr lang="en-US" sz="1600" dirty="0" err="1"/>
              <a:t>en</a:t>
            </a:r>
            <a:r>
              <a:rPr lang="en-US" sz="1600" dirty="0"/>
              <a:t> </a:t>
            </a:r>
            <a:r>
              <a:rPr lang="en-US" sz="1600" dirty="0" err="1"/>
              <a:t>inglés</a:t>
            </a:r>
            <a:endParaRPr lang="es-ES" altLang="en-US" sz="1600" dirty="0">
              <a:latin typeface="Helvetica Neue" pitchFamily="-84" charset="0"/>
              <a:ea typeface="Geneva" pitchFamily="-84" charset="0"/>
              <a:cs typeface="Geneva" pitchFamily="-84" charset="0"/>
            </a:endParaRPr>
          </a:p>
        </p:txBody>
      </p:sp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2" name="Title 1"/>
          <p:cNvSpPr>
            <a:spLocks noGrp="1"/>
          </p:cNvSpPr>
          <p:nvPr>
            <p:ph type="title"/>
          </p:nvPr>
        </p:nvSpPr>
        <p:spPr>
          <a:xfrm>
            <a:off x="685800" y="228600"/>
            <a:ext cx="8153400" cy="609600"/>
          </a:xfrm>
        </p:spPr>
        <p:txBody>
          <a:bodyPr/>
          <a:lstStyle/>
          <a:p>
            <a:pPr>
              <a:spcAft>
                <a:spcPct val="0"/>
              </a:spcAft>
            </a:pPr>
            <a:r>
              <a:rPr lang="es-ES" altLang="en-US" dirty="0">
                <a:latin typeface="Helvetica Neue" pitchFamily="-84" charset="0"/>
                <a:ea typeface="Helvetica Neue" pitchFamily="-84" charset="0"/>
                <a:cs typeface="Helvetica Neue" pitchFamily="-84" charset="0"/>
              </a:rPr>
              <a:t>ESTAFA DE CARIDAD: </a:t>
            </a:r>
            <a:br>
              <a:rPr lang="es-ES" altLang="en-US" dirty="0">
                <a:latin typeface="Helvetica Neue" pitchFamily="-84" charset="0"/>
                <a:ea typeface="Helvetica Neue" pitchFamily="-84" charset="0"/>
                <a:cs typeface="Helvetica Neue" pitchFamily="-84" charset="0"/>
              </a:rPr>
            </a:br>
            <a:r>
              <a:rPr lang="en-US" dirty="0"/>
              <a:t>CÓMO PROTEGERSE</a:t>
            </a:r>
            <a:r>
              <a:rPr lang="es-ES" altLang="en-US" dirty="0">
                <a:latin typeface="Helvetica Neue" pitchFamily="-84" charset="0"/>
                <a:ea typeface="Helvetica Neue" pitchFamily="-84" charset="0"/>
                <a:cs typeface="Helvetica Neue" pitchFamily="-84" charset="0"/>
              </a:rPr>
              <a:t> (CONT.) </a:t>
            </a:r>
            <a:endParaRPr lang="en-US" altLang="en-US" dirty="0">
              <a:latin typeface="Helvetica Neue" pitchFamily="-84" charset="0"/>
              <a:ea typeface="Helvetica Neue" pitchFamily="-84" charset="0"/>
              <a:cs typeface="Helvetica Neue" pitchFamily="-84" charset="0"/>
            </a:endParaRPr>
          </a:p>
        </p:txBody>
      </p:sp>
      <p:pic>
        <p:nvPicPr>
          <p:cNvPr id="7" name="Picture 6" descr="marca de verificación en un escudo" title="ícono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" y="1219200"/>
            <a:ext cx="1866900" cy="1939337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90800" y="1371600"/>
            <a:ext cx="6400800" cy="2198688"/>
          </a:xfrm>
        </p:spPr>
        <p:txBody>
          <a:bodyPr/>
          <a:lstStyle/>
          <a:p>
            <a:pPr>
              <a:defRPr/>
            </a:pPr>
            <a:r>
              <a:rPr lang="es-ES" sz="2400" dirty="0"/>
              <a:t>Mantenga un registro de sus donaciones.</a:t>
            </a:r>
          </a:p>
          <a:p>
            <a:pPr>
              <a:defRPr/>
            </a:pPr>
            <a:r>
              <a:rPr lang="es-ES" sz="2400" dirty="0"/>
              <a:t>Haga un plan anual de donaciones.</a:t>
            </a:r>
          </a:p>
          <a:p>
            <a:pPr>
              <a:defRPr/>
            </a:pPr>
            <a:r>
              <a:rPr lang="es-ES" sz="2400" dirty="0"/>
              <a:t>Averigüe si la organización es elegible para contribuciones deducibles de impuestos.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304800" y="3957697"/>
            <a:ext cx="4191000" cy="2062103"/>
          </a:xfrm>
          <a:prstGeom prst="rect">
            <a:avLst/>
          </a:prstGeom>
          <a:noFill/>
          <a:ln w="38100">
            <a:noFill/>
          </a:ln>
        </p:spPr>
        <p:txBody>
          <a:bodyPr>
            <a:spAutoFit/>
          </a:bodyPr>
          <a:lstStyle/>
          <a:p>
            <a:pPr lvl="1" algn="r">
              <a:defRPr/>
            </a:pPr>
            <a:r>
              <a:rPr lang="en-US" sz="2800" b="1" dirty="0">
                <a:solidFill>
                  <a:srgbClr val="008FBE"/>
                </a:solidFill>
                <a:latin typeface="Helvetica Neue"/>
                <a:cs typeface="Helvetica Neue"/>
              </a:rPr>
              <a:t>Deducible de </a:t>
            </a:r>
            <a:r>
              <a:rPr lang="en-US" sz="2800" b="1" dirty="0" err="1">
                <a:solidFill>
                  <a:srgbClr val="008FBE"/>
                </a:solidFill>
                <a:latin typeface="Helvetica Neue"/>
                <a:cs typeface="Helvetica Neue"/>
              </a:rPr>
              <a:t>impuestos</a:t>
            </a:r>
            <a:r>
              <a:rPr lang="en-US" sz="2800" b="1" dirty="0">
                <a:solidFill>
                  <a:srgbClr val="008FBE"/>
                </a:solidFill>
                <a:latin typeface="Helvetica Neue"/>
                <a:cs typeface="Helvetica Neue"/>
              </a:rPr>
              <a:t>: </a:t>
            </a:r>
          </a:p>
          <a:p>
            <a:pPr lvl="1" algn="r">
              <a:defRPr/>
            </a:pPr>
            <a:r>
              <a:rPr lang="es-ES" sz="2400" dirty="0">
                <a:latin typeface="Helvetica Neue"/>
                <a:cs typeface="Helvetica Neue"/>
              </a:rPr>
              <a:t>Usted puede deducir su contribución en sus impuestos.</a:t>
            </a:r>
            <a:endParaRPr lang="en-US" sz="2400" dirty="0">
              <a:latin typeface="Helvetica Neue"/>
              <a:cs typeface="Helvetica Neue"/>
            </a:endParaRPr>
          </a:p>
        </p:txBody>
      </p:sp>
      <p:cxnSp>
        <p:nvCxnSpPr>
          <p:cNvPr id="9" name="Straight Connector 8" descr="Línea decorativa" title="Línea decorativa"/>
          <p:cNvCxnSpPr/>
          <p:nvPr/>
        </p:nvCxnSpPr>
        <p:spPr>
          <a:xfrm>
            <a:off x="4751388" y="4049772"/>
            <a:ext cx="0" cy="1687512"/>
          </a:xfrm>
          <a:prstGeom prst="line">
            <a:avLst/>
          </a:prstGeom>
          <a:ln w="762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4530725" y="3940234"/>
            <a:ext cx="3775075" cy="2062103"/>
          </a:xfrm>
          <a:prstGeom prst="rect">
            <a:avLst/>
          </a:prstGeom>
          <a:noFill/>
          <a:ln w="38100">
            <a:noFill/>
          </a:ln>
        </p:spPr>
        <p:txBody>
          <a:bodyPr>
            <a:spAutoFit/>
          </a:bodyPr>
          <a:lstStyle/>
          <a:p>
            <a:pPr lvl="1">
              <a:defRPr/>
            </a:pPr>
            <a:r>
              <a:rPr lang="en-US" sz="2800" b="1" dirty="0" err="1">
                <a:solidFill>
                  <a:srgbClr val="008FBE"/>
                </a:solidFill>
                <a:latin typeface="Helvetica Neue"/>
                <a:cs typeface="Helvetica Neue"/>
              </a:rPr>
              <a:t>Exenta</a:t>
            </a:r>
            <a:r>
              <a:rPr lang="en-US" sz="2800" b="1" dirty="0">
                <a:solidFill>
                  <a:srgbClr val="008FBE"/>
                </a:solidFill>
                <a:latin typeface="Helvetica Neue"/>
                <a:cs typeface="Helvetica Neue"/>
              </a:rPr>
              <a:t> de </a:t>
            </a:r>
            <a:r>
              <a:rPr lang="en-US" sz="2800" b="1" dirty="0" err="1">
                <a:solidFill>
                  <a:srgbClr val="008FBE"/>
                </a:solidFill>
                <a:latin typeface="Helvetica Neue"/>
                <a:cs typeface="Helvetica Neue"/>
              </a:rPr>
              <a:t>impuestos</a:t>
            </a:r>
            <a:r>
              <a:rPr lang="en-US" sz="2800" b="1" dirty="0">
                <a:solidFill>
                  <a:srgbClr val="008FBE"/>
                </a:solidFill>
                <a:latin typeface="Helvetica Neue"/>
                <a:cs typeface="Helvetica Neue"/>
              </a:rPr>
              <a:t>: </a:t>
            </a:r>
          </a:p>
          <a:p>
            <a:pPr lvl="1">
              <a:defRPr/>
            </a:pPr>
            <a:r>
              <a:rPr lang="es-ES" sz="2400" dirty="0">
                <a:latin typeface="Helvetica Neue"/>
                <a:cs typeface="Helvetica Neue"/>
              </a:rPr>
              <a:t>La organización no  tiene que pagar impuestos. </a:t>
            </a:r>
            <a:endParaRPr lang="en-US" sz="2400" dirty="0">
              <a:latin typeface="Helvetica Neue"/>
              <a:cs typeface="Helvetica Neue"/>
            </a:endParaRPr>
          </a:p>
        </p:txBody>
      </p:sp>
    </p:spTree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Title 1"/>
          <p:cNvSpPr>
            <a:spLocks noGrp="1"/>
          </p:cNvSpPr>
          <p:nvPr>
            <p:ph type="title"/>
          </p:nvPr>
        </p:nvSpPr>
        <p:spPr>
          <a:xfrm>
            <a:off x="685800" y="381000"/>
            <a:ext cx="8001000" cy="609600"/>
          </a:xfrm>
        </p:spPr>
        <p:txBody>
          <a:bodyPr/>
          <a:lstStyle/>
          <a:p>
            <a:pPr>
              <a:spcAft>
                <a:spcPct val="0"/>
              </a:spcAft>
            </a:pPr>
            <a:r>
              <a:rPr lang="es-ES" altLang="en-US" dirty="0">
                <a:latin typeface="Helvetica Neue" pitchFamily="-84" charset="0"/>
                <a:ea typeface="Helvetica Neue" pitchFamily="-84" charset="0"/>
                <a:cs typeface="Helvetica Neue" pitchFamily="-84" charset="0"/>
              </a:rPr>
              <a:t>ESTAFA DE CARIDAD: </a:t>
            </a:r>
            <a:br>
              <a:rPr lang="es-ES" altLang="en-US" dirty="0">
                <a:latin typeface="Helvetica Neue" pitchFamily="-84" charset="0"/>
                <a:ea typeface="Helvetica Neue" pitchFamily="-84" charset="0"/>
                <a:cs typeface="Helvetica Neue" pitchFamily="-84" charset="0"/>
              </a:rPr>
            </a:br>
            <a:r>
              <a:rPr lang="en-US" dirty="0"/>
              <a:t>CÓMO PROTEGERSE </a:t>
            </a:r>
            <a:r>
              <a:rPr lang="es-ES" altLang="en-US" dirty="0">
                <a:latin typeface="Helvetica Neue" pitchFamily="-84" charset="0"/>
                <a:ea typeface="Helvetica Neue" pitchFamily="-84" charset="0"/>
                <a:cs typeface="Helvetica Neue" pitchFamily="-84" charset="0"/>
              </a:rPr>
              <a:t>(CONT.) </a:t>
            </a:r>
            <a:endParaRPr lang="en-US" altLang="en-US" dirty="0">
              <a:latin typeface="Helvetica Neue" pitchFamily="-84" charset="0"/>
              <a:ea typeface="Helvetica Neue" pitchFamily="-84" charset="0"/>
              <a:cs typeface="Helvetica Neue" pitchFamily="-84" charset="0"/>
            </a:endParaRPr>
          </a:p>
        </p:txBody>
      </p:sp>
      <p:pic>
        <p:nvPicPr>
          <p:cNvPr id="6" name="Picture 5" descr="marca de verificación en un escudo" title="ícono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236663"/>
            <a:ext cx="1866900" cy="1939337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38400" y="1558925"/>
            <a:ext cx="6248400" cy="4232275"/>
          </a:xfrm>
        </p:spPr>
        <p:txBody>
          <a:bodyPr/>
          <a:lstStyle/>
          <a:p>
            <a:pPr>
              <a:defRPr/>
            </a:pPr>
            <a:r>
              <a:rPr lang="es-ES" dirty="0"/>
              <a:t>Lo mejor es pagar con tarjeta de crédito o con un cheque a nombre de la organización.</a:t>
            </a:r>
          </a:p>
          <a:p>
            <a:pPr>
              <a:defRPr/>
            </a:pPr>
            <a:r>
              <a:rPr lang="es-ES" dirty="0"/>
              <a:t>Nunca envíe donaciones en efectivo o gire dinero.</a:t>
            </a:r>
          </a:p>
          <a:p>
            <a:pPr>
              <a:defRPr/>
            </a:pPr>
            <a:r>
              <a:rPr lang="es-ES" dirty="0"/>
              <a:t>No haga la donación hasta haber investigado detalladamente la organización de beneficencia.</a:t>
            </a:r>
          </a:p>
          <a:p>
            <a:pPr>
              <a:defRPr/>
            </a:pPr>
            <a:r>
              <a:rPr lang="es-ES" dirty="0"/>
              <a:t>Tenga cuidado con esas organizaciones que aparecen de repente en respuesta de acontecimientos actuales o a desastres naturales.</a:t>
            </a:r>
          </a:p>
        </p:txBody>
      </p:sp>
    </p:spTree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Title 1"/>
          <p:cNvSpPr>
            <a:spLocks noGrp="1"/>
          </p:cNvSpPr>
          <p:nvPr>
            <p:ph type="title"/>
          </p:nvPr>
        </p:nvSpPr>
        <p:spPr>
          <a:xfrm>
            <a:off x="685800" y="381000"/>
            <a:ext cx="8229600" cy="609600"/>
          </a:xfrm>
        </p:spPr>
        <p:txBody>
          <a:bodyPr/>
          <a:lstStyle/>
          <a:p>
            <a:pPr>
              <a:spcAft>
                <a:spcPct val="0"/>
              </a:spcAft>
            </a:pPr>
            <a:r>
              <a:rPr lang="pt-BR" altLang="en-US" dirty="0">
                <a:latin typeface="Helvetica Neue" pitchFamily="-84" charset="0"/>
                <a:ea typeface="Helvetica Neue" pitchFamily="-84" charset="0"/>
                <a:cs typeface="Helvetica Neue" pitchFamily="-84" charset="0"/>
              </a:rPr>
              <a:t>ESTAFAS POR COMPUTADORA E INTERNET </a:t>
            </a:r>
            <a:endParaRPr lang="en-US" altLang="en-US" dirty="0">
              <a:latin typeface="Helvetica Neue" pitchFamily="-84" charset="0"/>
              <a:ea typeface="Helvetica Neue" pitchFamily="-84" charset="0"/>
              <a:cs typeface="Helvetica Neue" pitchFamily="-84" charset="0"/>
            </a:endParaRPr>
          </a:p>
        </p:txBody>
      </p:sp>
      <p:sp>
        <p:nvSpPr>
          <p:cNvPr id="60422" name="Content Placeholder 2"/>
          <p:cNvSpPr txBox="1">
            <a:spLocks/>
          </p:cNvSpPr>
          <p:nvPr/>
        </p:nvSpPr>
        <p:spPr bwMode="auto">
          <a:xfrm>
            <a:off x="685800" y="1524000"/>
            <a:ext cx="5029200" cy="2451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>
              <a:spcBef>
                <a:spcPct val="20000"/>
              </a:spcBef>
              <a:spcAft>
                <a:spcPts val="600"/>
              </a:spcAft>
              <a:buFont typeface="Arial" pitchFamily="34" charset="0"/>
              <a:buNone/>
            </a:pPr>
            <a:r>
              <a:rPr lang="es-ES" altLang="en-US" sz="2400" b="1" dirty="0" err="1">
                <a:latin typeface="Helvetica Neue" pitchFamily="-84" charset="0"/>
              </a:rPr>
              <a:t>Phishing</a:t>
            </a:r>
            <a:r>
              <a:rPr lang="es-ES" altLang="en-US" sz="2400" b="1" dirty="0">
                <a:latin typeface="Helvetica Neue" pitchFamily="-84" charset="0"/>
              </a:rPr>
              <a:t>: </a:t>
            </a:r>
            <a:r>
              <a:rPr lang="es-ES" altLang="en-US" sz="2400" dirty="0">
                <a:latin typeface="Helvetica Neue" pitchFamily="-84" charset="0"/>
              </a:rPr>
              <a:t>correos electrónicos, mensajes de texto o páginas de internet que parecen auténticos para hacer que sus víctimas revelen información financiera.</a:t>
            </a:r>
            <a:endParaRPr lang="en-US" altLang="en-US" sz="2400" dirty="0">
              <a:latin typeface="Helvetica Neue" pitchFamily="-84" charset="0"/>
            </a:endParaRPr>
          </a:p>
        </p:txBody>
      </p:sp>
      <p:sp>
        <p:nvSpPr>
          <p:cNvPr id="60419" name="Content Placeholder 2"/>
          <p:cNvSpPr>
            <a:spLocks noGrp="1"/>
          </p:cNvSpPr>
          <p:nvPr>
            <p:ph idx="1"/>
          </p:nvPr>
        </p:nvSpPr>
        <p:spPr>
          <a:xfrm>
            <a:off x="685800" y="4051300"/>
            <a:ext cx="4419600" cy="1828800"/>
          </a:xfrm>
        </p:spPr>
        <p:txBody>
          <a:bodyPr/>
          <a:lstStyle/>
          <a:p>
            <a:pPr marL="0" indent="0">
              <a:buFont typeface="Arial" pitchFamily="34" charset="0"/>
              <a:buNone/>
            </a:pPr>
            <a:r>
              <a:rPr lang="es-ES" altLang="en-US" sz="2400" b="1" dirty="0" err="1">
                <a:latin typeface="Helvetica Neue" pitchFamily="-84" charset="0"/>
                <a:ea typeface="Geneva" pitchFamily="-84" charset="0"/>
                <a:cs typeface="Geneva" pitchFamily="-84" charset="0"/>
              </a:rPr>
              <a:t>Spoofing</a:t>
            </a:r>
            <a:r>
              <a:rPr lang="es-ES" altLang="en-US" sz="2400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 </a:t>
            </a:r>
            <a:r>
              <a:rPr lang="es-ES" altLang="en-US" sz="2400" b="1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de correo electrónico: </a:t>
            </a:r>
            <a:r>
              <a:rPr lang="es-ES" altLang="en-US" sz="2400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disfrazan un correo electrónico para que parezca que lo envía alguien que usted conoce. </a:t>
            </a:r>
            <a:endParaRPr lang="en-US" altLang="en-US" sz="2400" dirty="0">
              <a:latin typeface="Helvetica Neue" pitchFamily="-84" charset="0"/>
              <a:ea typeface="Geneva" pitchFamily="-84" charset="0"/>
              <a:cs typeface="Geneva" pitchFamily="-84" charset="0"/>
            </a:endParaRPr>
          </a:p>
        </p:txBody>
      </p:sp>
      <p:pic>
        <p:nvPicPr>
          <p:cNvPr id="2" name="Picture 1" descr="imagen de una computadora con un globo terráqueo y un signo de exclamación en el centro" title="ícono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1" b="42687"/>
          <a:stretch/>
        </p:blipFill>
        <p:spPr>
          <a:xfrm>
            <a:off x="6248400" y="1295400"/>
            <a:ext cx="2548720" cy="2133600"/>
          </a:xfrm>
          <a:prstGeom prst="rect">
            <a:avLst/>
          </a:prstGeom>
        </p:spPr>
      </p:pic>
    </p:spTree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Title 1"/>
          <p:cNvSpPr>
            <a:spLocks noGrp="1"/>
          </p:cNvSpPr>
          <p:nvPr>
            <p:ph type="title"/>
          </p:nvPr>
        </p:nvSpPr>
        <p:spPr>
          <a:xfrm>
            <a:off x="685800" y="381000"/>
            <a:ext cx="7696200" cy="609600"/>
          </a:xfrm>
        </p:spPr>
        <p:txBody>
          <a:bodyPr/>
          <a:lstStyle/>
          <a:p>
            <a:pPr>
              <a:spcAft>
                <a:spcPct val="0"/>
              </a:spcAft>
            </a:pPr>
            <a:r>
              <a:rPr lang="en-US" altLang="en-US" dirty="0">
                <a:latin typeface="Helvetica Neue" pitchFamily="-84" charset="0"/>
                <a:ea typeface="Helvetica Neue" pitchFamily="-84" charset="0"/>
                <a:cs typeface="Helvetica Neue" pitchFamily="-84" charset="0"/>
              </a:rPr>
              <a:t>LENGUAJE REVELADOR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219200"/>
            <a:ext cx="7848600" cy="4038600"/>
          </a:xfrm>
        </p:spPr>
        <p:txBody>
          <a:bodyPr/>
          <a:lstStyle/>
          <a:p>
            <a:pPr>
              <a:spcAft>
                <a:spcPts val="2400"/>
              </a:spcAft>
              <a:defRPr/>
            </a:pPr>
            <a:r>
              <a:rPr lang="es-ES" b="1" i="1" dirty="0"/>
              <a:t>“Sospechamos que hubo una transacción no autorizada en su cuenta. Para verificar que su cuenta no ha sido </a:t>
            </a:r>
            <a:r>
              <a:rPr lang="en-US" b="1" i="1" dirty="0" err="1"/>
              <a:t>afectada</a:t>
            </a:r>
            <a:r>
              <a:rPr lang="es-ES" b="1" i="1" dirty="0"/>
              <a:t>, </a:t>
            </a:r>
            <a:r>
              <a:rPr lang="es-ES" b="1" i="1" dirty="0">
                <a:solidFill>
                  <a:schemeClr val="accent2"/>
                </a:solidFill>
              </a:rPr>
              <a:t>haga clic en el siguiente enlace para confirmar su identidad</a:t>
            </a:r>
            <a:r>
              <a:rPr lang="es-ES" b="1" i="1" dirty="0"/>
              <a:t>”.</a:t>
            </a:r>
          </a:p>
          <a:p>
            <a:pPr>
              <a:spcAft>
                <a:spcPts val="2400"/>
              </a:spcAft>
              <a:defRPr/>
            </a:pPr>
            <a:r>
              <a:rPr lang="es-ES" b="1" i="1" dirty="0"/>
              <a:t>“Durante nuestra verificación regular de cuentas, no pudimos verificar su información. </a:t>
            </a:r>
            <a:r>
              <a:rPr lang="es-ES" b="1" i="1" dirty="0">
                <a:solidFill>
                  <a:schemeClr val="accent2"/>
                </a:solidFill>
              </a:rPr>
              <a:t>Por favor, haga clic aquí para actualizar y verificar su información</a:t>
            </a:r>
            <a:r>
              <a:rPr lang="es-ES" b="1" i="1" dirty="0"/>
              <a:t>”.</a:t>
            </a:r>
          </a:p>
          <a:p>
            <a:pPr>
              <a:spcAft>
                <a:spcPts val="2400"/>
              </a:spcAft>
              <a:defRPr/>
            </a:pPr>
            <a:r>
              <a:rPr lang="es-ES" b="1" i="1" dirty="0"/>
              <a:t>“Nuestros registros indican que se cobró de más en su cuenta. </a:t>
            </a:r>
            <a:r>
              <a:rPr lang="es-ES" b="1" i="1" dirty="0">
                <a:solidFill>
                  <a:schemeClr val="accent2"/>
                </a:solidFill>
              </a:rPr>
              <a:t>Llámenos para recibir su reembolso</a:t>
            </a:r>
            <a:r>
              <a:rPr lang="es-ES" b="1" i="1" dirty="0"/>
              <a:t>”.</a:t>
            </a:r>
          </a:p>
        </p:txBody>
      </p:sp>
    </p:spTree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Title 1"/>
          <p:cNvSpPr>
            <a:spLocks noGrp="1"/>
          </p:cNvSpPr>
          <p:nvPr>
            <p:ph type="title"/>
          </p:nvPr>
        </p:nvSpPr>
        <p:spPr>
          <a:xfrm>
            <a:off x="685800" y="381000"/>
            <a:ext cx="8153400" cy="609600"/>
          </a:xfrm>
        </p:spPr>
        <p:txBody>
          <a:bodyPr/>
          <a:lstStyle/>
          <a:p>
            <a:pPr>
              <a:spcAft>
                <a:spcPct val="0"/>
              </a:spcAft>
            </a:pPr>
            <a:r>
              <a:rPr lang="en-US" altLang="en-US" dirty="0">
                <a:latin typeface="Helvetica Neue" pitchFamily="-84" charset="0"/>
                <a:ea typeface="Helvetica Neue" pitchFamily="-84" charset="0"/>
                <a:cs typeface="Helvetica Neue" pitchFamily="-84" charset="0"/>
              </a:rPr>
              <a:t>ESTAFAS POR COMPUTADORAS E INTERNET: </a:t>
            </a:r>
            <a:r>
              <a:rPr lang="en-US" dirty="0"/>
              <a:t>CÓMO PROTEGERSE</a:t>
            </a:r>
            <a:endParaRPr lang="en-US" altLang="en-US" dirty="0">
              <a:latin typeface="Helvetica Neue" pitchFamily="-84" charset="0"/>
              <a:ea typeface="Helvetica Neue" pitchFamily="-84" charset="0"/>
              <a:cs typeface="Helvetica Neue" pitchFamily="-84" charset="0"/>
            </a:endParaRPr>
          </a:p>
        </p:txBody>
      </p:sp>
      <p:pic>
        <p:nvPicPr>
          <p:cNvPr id="4" name="Picture 3" descr="marca de verificación en un escudo" title="ícono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1371600"/>
            <a:ext cx="1866900" cy="1939337"/>
          </a:xfrm>
          <a:prstGeom prst="rect">
            <a:avLst/>
          </a:prstGeom>
        </p:spPr>
      </p:pic>
      <p:sp>
        <p:nvSpPr>
          <p:cNvPr id="61443" name="Content Placeholder 2"/>
          <p:cNvSpPr>
            <a:spLocks noGrp="1"/>
          </p:cNvSpPr>
          <p:nvPr>
            <p:ph idx="1"/>
          </p:nvPr>
        </p:nvSpPr>
        <p:spPr>
          <a:xfrm>
            <a:off x="2286000" y="1524000"/>
            <a:ext cx="6477000" cy="4114800"/>
          </a:xfrm>
        </p:spPr>
        <p:txBody>
          <a:bodyPr/>
          <a:lstStyle/>
          <a:p>
            <a:pPr>
              <a:spcAft>
                <a:spcPts val="600"/>
              </a:spcAft>
              <a:defRPr/>
            </a:pPr>
            <a:r>
              <a:rPr lang="es-ES" altLang="en-US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Use un software de seguridad de confianza y actualícelo regularmente.</a:t>
            </a:r>
          </a:p>
          <a:p>
            <a:pPr>
              <a:spcAft>
                <a:spcPts val="600"/>
              </a:spcAft>
              <a:defRPr/>
            </a:pPr>
            <a:r>
              <a:rPr lang="es-ES" altLang="en-US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No envíe información financiera o números de cuenta por correo electrónico.</a:t>
            </a:r>
          </a:p>
          <a:p>
            <a:pPr>
              <a:spcAft>
                <a:spcPts val="600"/>
              </a:spcAft>
              <a:defRPr/>
            </a:pPr>
            <a:r>
              <a:rPr lang="es-ES" altLang="en-US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Tenga cuidado al abrir archivos adjunto y al descargar archivos de correos electrónicos, independientemente de quién los haya mandado.</a:t>
            </a:r>
          </a:p>
          <a:p>
            <a:pPr>
              <a:spcAft>
                <a:spcPts val="600"/>
              </a:spcAft>
              <a:defRPr/>
            </a:pPr>
            <a:r>
              <a:rPr lang="es-ES" altLang="en-US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Use contraseñas que a los piratas informáticos les sea difícil descifrar.</a:t>
            </a:r>
          </a:p>
          <a:p>
            <a:pPr>
              <a:spcAft>
                <a:spcPts val="600"/>
              </a:spcAft>
              <a:defRPr/>
            </a:pPr>
            <a:r>
              <a:rPr lang="es-ES" altLang="en-US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Apague su computadora cuando no esté en uso.</a:t>
            </a:r>
          </a:p>
        </p:txBody>
      </p:sp>
    </p:spTree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Title 1"/>
          <p:cNvSpPr>
            <a:spLocks noGrp="1"/>
          </p:cNvSpPr>
          <p:nvPr>
            <p:ph type="title"/>
          </p:nvPr>
        </p:nvSpPr>
        <p:spPr>
          <a:xfrm>
            <a:off x="685800" y="381000"/>
            <a:ext cx="8229600" cy="609600"/>
          </a:xfrm>
        </p:spPr>
        <p:txBody>
          <a:bodyPr/>
          <a:lstStyle/>
          <a:p>
            <a:pPr>
              <a:spcAft>
                <a:spcPct val="0"/>
              </a:spcAft>
            </a:pPr>
            <a:r>
              <a:rPr lang="en-US" altLang="en-US" dirty="0">
                <a:latin typeface="Helvetica Neue" pitchFamily="-84" charset="0"/>
                <a:ea typeface="Helvetica Neue" pitchFamily="-84" charset="0"/>
                <a:cs typeface="Helvetica Neue" pitchFamily="-84" charset="0"/>
              </a:rPr>
              <a:t>ESTAFAS POR COMPUTADORAS E INTERNET: </a:t>
            </a:r>
            <a:r>
              <a:rPr lang="en-US" dirty="0"/>
              <a:t>CÓMO PROTEGERSE </a:t>
            </a:r>
            <a:r>
              <a:rPr lang="en-US" altLang="en-US" dirty="0">
                <a:latin typeface="Helvetica Neue" pitchFamily="-84" charset="0"/>
                <a:ea typeface="Helvetica Neue" pitchFamily="-84" charset="0"/>
                <a:cs typeface="Helvetica Neue" pitchFamily="-84" charset="0"/>
              </a:rPr>
              <a:t>(CONT.) </a:t>
            </a:r>
          </a:p>
        </p:txBody>
      </p:sp>
      <p:pic>
        <p:nvPicPr>
          <p:cNvPr id="4" name="Picture 3" descr="marca de verificación en un escudo" title="ícono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1219200"/>
            <a:ext cx="1866900" cy="1939337"/>
          </a:xfrm>
          <a:prstGeom prst="rect">
            <a:avLst/>
          </a:prstGeom>
        </p:spPr>
      </p:pic>
      <p:sp>
        <p:nvSpPr>
          <p:cNvPr id="51203" name="Content Placeholder 2"/>
          <p:cNvSpPr>
            <a:spLocks noGrp="1"/>
          </p:cNvSpPr>
          <p:nvPr>
            <p:ph idx="1"/>
          </p:nvPr>
        </p:nvSpPr>
        <p:spPr>
          <a:xfrm>
            <a:off x="2286000" y="1524000"/>
            <a:ext cx="5791200" cy="4419600"/>
          </a:xfrm>
        </p:spPr>
        <p:txBody>
          <a:bodyPr/>
          <a:lstStyle/>
          <a:p>
            <a:pPr>
              <a:defRPr/>
            </a:pPr>
            <a:r>
              <a:rPr lang="es-ES" altLang="en-US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No le dé el control de su computadora a </a:t>
            </a:r>
            <a:r>
              <a:rPr lang="en-US" dirty="0" err="1"/>
              <a:t>una</a:t>
            </a:r>
            <a:r>
              <a:rPr lang="en-US" dirty="0"/>
              <a:t> persona </a:t>
            </a:r>
            <a:r>
              <a:rPr lang="es-ES" altLang="en-US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que le llamó de la nada.</a:t>
            </a:r>
          </a:p>
          <a:p>
            <a:pPr>
              <a:defRPr/>
            </a:pPr>
            <a:r>
              <a:rPr lang="es-ES" altLang="en-US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No confíe solamente en el identificador de llamadas para autenticar a una persona que llama.</a:t>
            </a:r>
          </a:p>
          <a:p>
            <a:pPr>
              <a:defRPr/>
            </a:pPr>
            <a:r>
              <a:rPr lang="es-ES" altLang="en-US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Si usted necesita soporte técnico, busque la información de contacto de una empresa en el envase del software o en el recibo.</a:t>
            </a:r>
          </a:p>
          <a:p>
            <a:pPr>
              <a:defRPr/>
            </a:pPr>
            <a:r>
              <a:rPr lang="es-ES" altLang="en-US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Para obtener más información, visite </a:t>
            </a:r>
            <a:r>
              <a:rPr lang="es-ES" altLang="en-US" u="sng" dirty="0">
                <a:solidFill>
                  <a:srgbClr val="0070C0"/>
                </a:solidFill>
                <a:latin typeface="Helvetica Neue" pitchFamily="-84" charset="0"/>
                <a:ea typeface="Geneva" pitchFamily="-84" charset="0"/>
                <a:cs typeface="Geneva" pitchFamily="-84" charset="0"/>
                <a:hlinkClick r:id="rId3" action="ppaction://hlinkfile" tooltip="Enlace a la página de alerta en línea"/>
              </a:rPr>
              <a:t>alertaenlinea.gov</a:t>
            </a:r>
            <a:r>
              <a:rPr lang="es-ES" altLang="en-US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.</a:t>
            </a:r>
          </a:p>
        </p:txBody>
      </p:sp>
    </p:spTree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Title 1"/>
          <p:cNvSpPr>
            <a:spLocks noGrp="1"/>
          </p:cNvSpPr>
          <p:nvPr>
            <p:ph type="title"/>
          </p:nvPr>
        </p:nvSpPr>
        <p:spPr>
          <a:xfrm>
            <a:off x="685800" y="381000"/>
            <a:ext cx="7924800" cy="609600"/>
          </a:xfrm>
        </p:spPr>
        <p:txBody>
          <a:bodyPr/>
          <a:lstStyle/>
          <a:p>
            <a:pPr>
              <a:spcAft>
                <a:spcPct val="0"/>
              </a:spcAft>
            </a:pPr>
            <a:r>
              <a:rPr lang="es-ES" altLang="en-US" dirty="0">
                <a:latin typeface="Helvetica Neue" pitchFamily="-84" charset="0"/>
                <a:ea typeface="Helvetica Neue" pitchFamily="-84" charset="0"/>
                <a:cs typeface="Helvetica Neue" pitchFamily="-84" charset="0"/>
              </a:rPr>
              <a:t>CÓMO RESPONDER A UN ATAQUE DE PHISHING </a:t>
            </a:r>
            <a:endParaRPr lang="en-US" altLang="en-US" dirty="0">
              <a:latin typeface="Helvetica Neue" pitchFamily="-84" charset="0"/>
              <a:ea typeface="Helvetica Neue" pitchFamily="-84" charset="0"/>
              <a:cs typeface="Helvetica Neue" pitchFamily="-84" charset="0"/>
            </a:endParaRPr>
          </a:p>
        </p:txBody>
      </p:sp>
      <p:pic>
        <p:nvPicPr>
          <p:cNvPr id="6" name="Picture 5" descr="signo de exclamación en un escudo" title="ícono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1371600"/>
            <a:ext cx="1554387" cy="1600200"/>
          </a:xfrm>
          <a:prstGeom prst="rect">
            <a:avLst/>
          </a:prstGeom>
        </p:spPr>
      </p:pic>
      <p:sp>
        <p:nvSpPr>
          <p:cNvPr id="51203" name="Content Placeholder 2"/>
          <p:cNvSpPr>
            <a:spLocks noGrp="1"/>
          </p:cNvSpPr>
          <p:nvPr>
            <p:ph idx="1"/>
          </p:nvPr>
        </p:nvSpPr>
        <p:spPr>
          <a:xfrm>
            <a:off x="2286000" y="1828800"/>
            <a:ext cx="6096000" cy="4267200"/>
          </a:xfrm>
        </p:spPr>
        <p:txBody>
          <a:bodyPr/>
          <a:lstStyle/>
          <a:p>
            <a:pPr>
              <a:spcAft>
                <a:spcPts val="2400"/>
              </a:spcAft>
              <a:defRPr/>
            </a:pPr>
            <a:r>
              <a:rPr lang="es-ES" altLang="en-US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No abra ningún mensaje que venga de fuentes desconocidas.</a:t>
            </a:r>
          </a:p>
          <a:p>
            <a:pPr>
              <a:spcAft>
                <a:spcPts val="2400"/>
              </a:spcAft>
              <a:defRPr/>
            </a:pPr>
            <a:r>
              <a:rPr lang="es-ES" altLang="en-US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Si abre un mensaje sospechoso, bórrelo.</a:t>
            </a:r>
          </a:p>
          <a:p>
            <a:pPr>
              <a:spcAft>
                <a:spcPts val="2400"/>
              </a:spcAft>
              <a:defRPr/>
            </a:pPr>
            <a:r>
              <a:rPr lang="es-ES" altLang="en-US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Borre correos y mensajes de texto que le pidan que confirme o brinde información personal.</a:t>
            </a:r>
          </a:p>
          <a:p>
            <a:pPr>
              <a:spcAft>
                <a:spcPts val="2400"/>
              </a:spcAft>
              <a:defRPr/>
            </a:pPr>
            <a:r>
              <a:rPr lang="es-ES" altLang="en-US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Si está preocupado por una cuenta, llame al número que aparece en el resumen financiero.</a:t>
            </a:r>
          </a:p>
        </p:txBody>
      </p:sp>
    </p:spTree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Title 1"/>
          <p:cNvSpPr>
            <a:spLocks noGrp="1"/>
          </p:cNvSpPr>
          <p:nvPr>
            <p:ph type="title"/>
          </p:nvPr>
        </p:nvSpPr>
        <p:spPr>
          <a:xfrm>
            <a:off x="685800" y="381000"/>
            <a:ext cx="7924800" cy="609600"/>
          </a:xfrm>
        </p:spPr>
        <p:txBody>
          <a:bodyPr/>
          <a:lstStyle/>
          <a:p>
            <a:pPr>
              <a:spcAft>
                <a:spcPct val="0"/>
              </a:spcAft>
            </a:pPr>
            <a:r>
              <a:rPr lang="es-ES" altLang="en-US" dirty="0">
                <a:latin typeface="Helvetica Neue" pitchFamily="-84" charset="0"/>
                <a:ea typeface="Helvetica Neue" pitchFamily="-84" charset="0"/>
                <a:cs typeface="Helvetica Neue" pitchFamily="-84" charset="0"/>
              </a:rPr>
              <a:t>CÓMO RESPONDER A UN ATAQUE DE PHISHING (CONT.) </a:t>
            </a:r>
            <a:endParaRPr lang="en-US" altLang="en-US" dirty="0">
              <a:latin typeface="Helvetica Neue" pitchFamily="-84" charset="0"/>
              <a:ea typeface="Helvetica Neue" pitchFamily="-84" charset="0"/>
              <a:cs typeface="Helvetica Neue" pitchFamily="-84" charset="0"/>
            </a:endParaRPr>
          </a:p>
        </p:txBody>
      </p:sp>
      <p:pic>
        <p:nvPicPr>
          <p:cNvPr id="5" name="Picture 4" descr="signo de exclamación en un escudo" title="ícono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213" y="1371600"/>
            <a:ext cx="1554387" cy="1600200"/>
          </a:xfrm>
          <a:prstGeom prst="rect">
            <a:avLst/>
          </a:prstGeom>
        </p:spPr>
      </p:pic>
      <p:sp>
        <p:nvSpPr>
          <p:cNvPr id="51203" name="Content Placeholder 2"/>
          <p:cNvSpPr>
            <a:spLocks noGrp="1"/>
          </p:cNvSpPr>
          <p:nvPr>
            <p:ph idx="1"/>
          </p:nvPr>
        </p:nvSpPr>
        <p:spPr>
          <a:xfrm>
            <a:off x="2286000" y="1539875"/>
            <a:ext cx="6553200" cy="4556125"/>
          </a:xfrm>
        </p:spPr>
        <p:txBody>
          <a:bodyPr/>
          <a:lstStyle/>
          <a:p>
            <a:pPr marL="0" indent="0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s-ES" altLang="en-US" sz="2000" b="1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Si descargó un malware de un estafador de soporte técnico: </a:t>
            </a:r>
            <a:endParaRPr lang="en-US" altLang="en-US" sz="2000" dirty="0">
              <a:latin typeface="Helvetica Neue" pitchFamily="-84" charset="0"/>
              <a:ea typeface="Geneva" pitchFamily="-84" charset="0"/>
              <a:cs typeface="Geneva" pitchFamily="-84" charset="0"/>
            </a:endParaRPr>
          </a:p>
          <a:p>
            <a:pPr>
              <a:defRPr/>
            </a:pPr>
            <a:r>
              <a:rPr lang="es-ES" altLang="en-US" sz="2000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Actualice o descargue un software de legítimo y revise su computadora.</a:t>
            </a:r>
          </a:p>
          <a:p>
            <a:pPr>
              <a:defRPr/>
            </a:pPr>
            <a:r>
              <a:rPr lang="es-ES" altLang="en-US" sz="2000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Siga las instrucciones que le da para eliminar cualquier problema.</a:t>
            </a:r>
          </a:p>
          <a:p>
            <a:pPr>
              <a:defRPr/>
            </a:pPr>
            <a:r>
              <a:rPr lang="es-ES" altLang="en-US" sz="2000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Cambie cualquier contraseña que haya compartido.</a:t>
            </a:r>
          </a:p>
          <a:p>
            <a:pPr marL="0" indent="0">
              <a:buFont typeface="Arial" pitchFamily="34" charset="0"/>
              <a:buNone/>
              <a:defRPr/>
            </a:pPr>
            <a:r>
              <a:rPr lang="es-ES" altLang="en-US" sz="2000" b="1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Si pagó por servicios falsos con una tarjeta de crédito, dispute las transacciones con el proveedor de la tarjeta. </a:t>
            </a:r>
            <a:endParaRPr lang="en-US" altLang="en-US" sz="2000" dirty="0">
              <a:latin typeface="Helvetica Neue" pitchFamily="-84" charset="0"/>
              <a:ea typeface="Geneva" pitchFamily="-84" charset="0"/>
              <a:cs typeface="Geneva" pitchFamily="-84" charset="0"/>
            </a:endParaRPr>
          </a:p>
          <a:p>
            <a:pPr>
              <a:defRPr/>
            </a:pPr>
            <a:endParaRPr lang="en-US" altLang="en-US" sz="2400" dirty="0">
              <a:latin typeface="Helvetica Neue" pitchFamily="-84" charset="0"/>
              <a:ea typeface="Geneva" pitchFamily="-84" charset="0"/>
              <a:cs typeface="Geneva" pitchFamily="-84" charset="0"/>
            </a:endParaRPr>
          </a:p>
        </p:txBody>
      </p:sp>
    </p:spTree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Title 1"/>
          <p:cNvSpPr>
            <a:spLocks noGrp="1"/>
          </p:cNvSpPr>
          <p:nvPr>
            <p:ph type="title"/>
          </p:nvPr>
        </p:nvSpPr>
        <p:spPr>
          <a:xfrm>
            <a:off x="685800" y="381000"/>
            <a:ext cx="7696200" cy="609600"/>
          </a:xfrm>
        </p:spPr>
        <p:txBody>
          <a:bodyPr/>
          <a:lstStyle/>
          <a:p>
            <a:pPr>
              <a:spcAft>
                <a:spcPct val="0"/>
              </a:spcAft>
            </a:pPr>
            <a:r>
              <a:rPr lang="en-US" altLang="en-US" dirty="0">
                <a:latin typeface="Helvetica Neue" pitchFamily="-84" charset="0"/>
                <a:ea typeface="Helvetica Neue" pitchFamily="-84" charset="0"/>
                <a:cs typeface="Helvetica Neue" pitchFamily="-84" charset="0"/>
              </a:rPr>
              <a:t>ROBO DE IDENTIDAD </a:t>
            </a:r>
          </a:p>
        </p:txBody>
      </p:sp>
      <p:pic>
        <p:nvPicPr>
          <p:cNvPr id="3" name="Picture 2" descr="escudo con signo de exclamación sobre una identificación con una imagen" title="ícono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0990"/>
          <a:stretch/>
        </p:blipFill>
        <p:spPr>
          <a:xfrm>
            <a:off x="762000" y="1143000"/>
            <a:ext cx="1871942" cy="1600200"/>
          </a:xfrm>
          <a:prstGeom prst="rect">
            <a:avLst/>
          </a:prstGeom>
        </p:spPr>
      </p:pic>
      <p:sp>
        <p:nvSpPr>
          <p:cNvPr id="66563" name="Content Placeholder 2"/>
          <p:cNvSpPr>
            <a:spLocks noGrp="1"/>
          </p:cNvSpPr>
          <p:nvPr>
            <p:ph idx="1"/>
          </p:nvPr>
        </p:nvSpPr>
        <p:spPr>
          <a:xfrm>
            <a:off x="2743200" y="1143000"/>
            <a:ext cx="5791200" cy="1600200"/>
          </a:xfrm>
        </p:spPr>
        <p:txBody>
          <a:bodyPr/>
          <a:lstStyle/>
          <a:p>
            <a:pPr marL="0" indent="0">
              <a:buFont typeface="Arial" pitchFamily="34" charset="0"/>
              <a:buNone/>
            </a:pPr>
            <a:r>
              <a:rPr lang="es-ES" altLang="en-US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Los ladrones roban su información personal y usan su identidad para cometer fraudes y otros delitos. </a:t>
            </a:r>
            <a:endParaRPr lang="en-US" altLang="en-US" dirty="0">
              <a:latin typeface="Helvetica Neue" pitchFamily="-84" charset="0"/>
              <a:ea typeface="Geneva" pitchFamily="-84" charset="0"/>
              <a:cs typeface="Geneva" pitchFamily="-84" charset="0"/>
            </a:endParaRPr>
          </a:p>
        </p:txBody>
      </p:sp>
      <p:sp>
        <p:nvSpPr>
          <p:cNvPr id="66568" name="TextBox 3"/>
          <p:cNvSpPr txBox="1">
            <a:spLocks noChangeArrowheads="1"/>
          </p:cNvSpPr>
          <p:nvPr/>
        </p:nvSpPr>
        <p:spPr bwMode="auto">
          <a:xfrm>
            <a:off x="2819400" y="2743200"/>
            <a:ext cx="5308600" cy="29546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marL="342900" indent="-342900" eaLnBrk="1" hangingPunct="1">
              <a:spcAft>
                <a:spcPts val="3600"/>
              </a:spcAft>
              <a:buFont typeface="Arial"/>
              <a:buChar char="•"/>
            </a:pPr>
            <a:r>
              <a:rPr lang="es-ES" altLang="en-US" sz="2400" b="1" dirty="0">
                <a:latin typeface="Helvetica Neue"/>
                <a:cs typeface="Helvetica Neue"/>
              </a:rPr>
              <a:t>Número de Seguro Social</a:t>
            </a:r>
          </a:p>
          <a:p>
            <a:pPr marL="342900" indent="-342900" eaLnBrk="1" hangingPunct="1">
              <a:spcAft>
                <a:spcPts val="3600"/>
              </a:spcAft>
              <a:buFont typeface="Arial"/>
              <a:buChar char="•"/>
            </a:pPr>
            <a:r>
              <a:rPr lang="es-ES" altLang="en-US" sz="2400" b="1" dirty="0">
                <a:latin typeface="Helvetica Neue"/>
                <a:cs typeface="Helvetica Neue"/>
              </a:rPr>
              <a:t>Fecha de nacimiento</a:t>
            </a:r>
          </a:p>
          <a:p>
            <a:pPr marL="342900" indent="-342900" eaLnBrk="1" hangingPunct="1">
              <a:spcAft>
                <a:spcPts val="3600"/>
              </a:spcAft>
              <a:buFont typeface="Arial"/>
              <a:buChar char="•"/>
            </a:pPr>
            <a:r>
              <a:rPr lang="es-ES" altLang="en-US" sz="2400" b="1" dirty="0">
                <a:latin typeface="Helvetica Neue"/>
                <a:cs typeface="Helvetica Neue"/>
              </a:rPr>
              <a:t>Números de tarjeta de crédito</a:t>
            </a:r>
          </a:p>
          <a:p>
            <a:pPr marL="342900" indent="-342900" eaLnBrk="1" hangingPunct="1">
              <a:spcAft>
                <a:spcPts val="3600"/>
              </a:spcAft>
              <a:buFont typeface="Arial"/>
              <a:buChar char="•"/>
            </a:pPr>
            <a:r>
              <a:rPr lang="es-ES" altLang="en-US" sz="2400" b="1" dirty="0">
                <a:latin typeface="Helvetica Neue"/>
                <a:cs typeface="Helvetica Neue"/>
              </a:rPr>
              <a:t>PIN y contraseñas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>
          <a:xfrm>
            <a:off x="685800" y="381000"/>
            <a:ext cx="7772400" cy="609600"/>
          </a:xfrm>
        </p:spPr>
        <p:txBody>
          <a:bodyPr/>
          <a:lstStyle/>
          <a:p>
            <a:pPr>
              <a:spcAft>
                <a:spcPct val="0"/>
              </a:spcAft>
            </a:pPr>
            <a:r>
              <a:rPr lang="es-ES" altLang="en-US" dirty="0">
                <a:latin typeface="Helvetica Neue" pitchFamily="-84" charset="0"/>
                <a:ea typeface="Helvetica Neue" pitchFamily="-84" charset="0"/>
                <a:cs typeface="Helvetica Neue" pitchFamily="-84" charset="0"/>
              </a:rPr>
              <a:t>¿POR QUÉ ESTÁN EN RIESGO LOS ADULTOS MAYORES? </a:t>
            </a:r>
            <a:endParaRPr lang="en-US" altLang="en-US" dirty="0">
              <a:latin typeface="Helvetica Neue" pitchFamily="-84" charset="0"/>
              <a:ea typeface="Helvetica Neue" pitchFamily="-84" charset="0"/>
              <a:cs typeface="Helvetica Neue" pitchFamily="-84" charset="0"/>
            </a:endParaRPr>
          </a:p>
        </p:txBody>
      </p:sp>
      <p:sp>
        <p:nvSpPr>
          <p:cNvPr id="9219" name="Content Placeholder 2"/>
          <p:cNvSpPr>
            <a:spLocks noGrp="1"/>
          </p:cNvSpPr>
          <p:nvPr>
            <p:ph idx="1"/>
          </p:nvPr>
        </p:nvSpPr>
        <p:spPr>
          <a:xfrm>
            <a:off x="2057400" y="1905000"/>
            <a:ext cx="7010400" cy="4038600"/>
          </a:xfrm>
        </p:spPr>
        <p:txBody>
          <a:bodyPr anchor="ctr"/>
          <a:lstStyle/>
          <a:p>
            <a:pPr marL="0" indent="0">
              <a:buFont typeface="Arial" pitchFamily="34" charset="0"/>
              <a:buNone/>
              <a:defRPr/>
            </a:pPr>
            <a:r>
              <a:rPr lang="en-US" b="1" dirty="0" err="1"/>
              <a:t>Algunos</a:t>
            </a:r>
            <a:r>
              <a:rPr lang="en-US" b="1" dirty="0"/>
              <a:t> </a:t>
            </a:r>
            <a:r>
              <a:rPr lang="en-US" b="1" dirty="0" err="1"/>
              <a:t>adultos</a:t>
            </a:r>
            <a:r>
              <a:rPr lang="en-US" b="1" dirty="0"/>
              <a:t> </a:t>
            </a:r>
            <a:r>
              <a:rPr lang="en-US" b="1" dirty="0" err="1"/>
              <a:t>mayores</a:t>
            </a:r>
            <a:r>
              <a:rPr lang="en-US" b="1" dirty="0"/>
              <a:t> </a:t>
            </a:r>
            <a:r>
              <a:rPr lang="en-US" b="1" dirty="0" err="1"/>
              <a:t>pueden</a:t>
            </a:r>
            <a:r>
              <a:rPr lang="en-US" b="1" dirty="0"/>
              <a:t>: </a:t>
            </a:r>
          </a:p>
          <a:p>
            <a:pPr>
              <a:defRPr/>
            </a:pPr>
            <a:r>
              <a:rPr lang="es-ES" sz="2000" dirty="0"/>
              <a:t>Tener un ingreso regular y activos acumulados.</a:t>
            </a:r>
          </a:p>
          <a:p>
            <a:pPr>
              <a:defRPr/>
            </a:pPr>
            <a:r>
              <a:rPr lang="es-ES" sz="2000" dirty="0"/>
              <a:t>Ser confiados y corteses.</a:t>
            </a:r>
          </a:p>
          <a:p>
            <a:pPr>
              <a:defRPr/>
            </a:pPr>
            <a:r>
              <a:rPr lang="es-ES" sz="2000" dirty="0"/>
              <a:t>Estar solos y socialmente aislados.</a:t>
            </a:r>
          </a:p>
          <a:p>
            <a:pPr>
              <a:defRPr/>
            </a:pPr>
            <a:r>
              <a:rPr lang="es-ES" sz="2000" dirty="0"/>
              <a:t>Estar vulnerables debido a la pérdida de un cónyuge, un familiar, un amigo o una mascota.</a:t>
            </a:r>
          </a:p>
          <a:p>
            <a:pPr>
              <a:defRPr/>
            </a:pPr>
            <a:r>
              <a:rPr lang="es-ES" sz="2000" dirty="0"/>
              <a:t>No estar dispuestos a denunciar la explotación de parte de un miembro de la familia, cuidador o de alguien de quien dependen.</a:t>
            </a:r>
          </a:p>
          <a:p>
            <a:pPr>
              <a:defRPr/>
            </a:pPr>
            <a:r>
              <a:rPr lang="es-ES" sz="2000" dirty="0"/>
              <a:t>Ser dependientes de la ayuda de familiar o cuidador para seguir siendo independientes.</a:t>
            </a:r>
            <a:endParaRPr lang="en-US" sz="2000" dirty="0"/>
          </a:p>
        </p:txBody>
      </p:sp>
      <p:pic>
        <p:nvPicPr>
          <p:cNvPr id="2" name="Picture 1" descr="ícono de una lupa" title="ícono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1295400"/>
            <a:ext cx="1956816" cy="2054352"/>
          </a:xfrm>
          <a:prstGeom prst="rect">
            <a:avLst/>
          </a:prstGeom>
        </p:spPr>
      </p:pic>
    </p:spTree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Title 1"/>
          <p:cNvSpPr>
            <a:spLocks noGrp="1"/>
          </p:cNvSpPr>
          <p:nvPr>
            <p:ph type="title"/>
          </p:nvPr>
        </p:nvSpPr>
        <p:spPr>
          <a:xfrm>
            <a:off x="685800" y="381000"/>
            <a:ext cx="8458200" cy="609600"/>
          </a:xfrm>
        </p:spPr>
        <p:txBody>
          <a:bodyPr/>
          <a:lstStyle/>
          <a:p>
            <a:pPr>
              <a:spcAft>
                <a:spcPct val="0"/>
              </a:spcAft>
            </a:pPr>
            <a:r>
              <a:rPr lang="en-US" altLang="en-US" dirty="0">
                <a:latin typeface="Helvetica Neue" pitchFamily="-84" charset="0"/>
                <a:ea typeface="Helvetica Neue" pitchFamily="-84" charset="0"/>
                <a:cs typeface="Helvetica Neue" pitchFamily="-84" charset="0"/>
              </a:rPr>
              <a:t>ROBO DE IDENTIDAD: </a:t>
            </a:r>
            <a:br>
              <a:rPr lang="en-US" altLang="en-US" dirty="0">
                <a:latin typeface="Helvetica Neue" pitchFamily="-84" charset="0"/>
                <a:ea typeface="Helvetica Neue" pitchFamily="-84" charset="0"/>
                <a:cs typeface="Helvetica Neue" pitchFamily="-84" charset="0"/>
              </a:rPr>
            </a:br>
            <a:r>
              <a:rPr lang="en-US" dirty="0"/>
              <a:t>CÓMO PROTEGERSE</a:t>
            </a:r>
            <a:r>
              <a:rPr lang="en-US" altLang="en-US" dirty="0">
                <a:latin typeface="Helvetica Neue" pitchFamily="-84" charset="0"/>
                <a:ea typeface="Helvetica Neue" pitchFamily="-84" charset="0"/>
                <a:cs typeface="Helvetica Neue" pitchFamily="-84" charset="0"/>
              </a:rPr>
              <a:t> </a:t>
            </a:r>
          </a:p>
        </p:txBody>
      </p:sp>
      <p:pic>
        <p:nvPicPr>
          <p:cNvPr id="4" name="Picture 3" descr="marca de verificación en un escudo" title="ícono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1295400"/>
            <a:ext cx="1866900" cy="1939337"/>
          </a:xfrm>
          <a:prstGeom prst="rect">
            <a:avLst/>
          </a:prstGeom>
        </p:spPr>
      </p:pic>
      <p:sp>
        <p:nvSpPr>
          <p:cNvPr id="67587" name="Content Placeholder 2"/>
          <p:cNvSpPr>
            <a:spLocks noGrp="1"/>
          </p:cNvSpPr>
          <p:nvPr>
            <p:ph idx="1"/>
          </p:nvPr>
        </p:nvSpPr>
        <p:spPr>
          <a:xfrm>
            <a:off x="2362200" y="1524000"/>
            <a:ext cx="6629400" cy="4419600"/>
          </a:xfrm>
        </p:spPr>
        <p:txBody>
          <a:bodyPr/>
          <a:lstStyle/>
          <a:p>
            <a:r>
              <a:rPr lang="es-ES" altLang="en-US" sz="2000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Proteja su información personal.</a:t>
            </a:r>
          </a:p>
          <a:p>
            <a:r>
              <a:rPr lang="es-ES" altLang="en-US" sz="2000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Proteja su correo entrante y saliente.</a:t>
            </a:r>
          </a:p>
          <a:p>
            <a:r>
              <a:rPr lang="es-ES" altLang="en-US" sz="2000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Inscríbase en el servicio de depósito directo.</a:t>
            </a:r>
          </a:p>
          <a:p>
            <a:r>
              <a:rPr lang="es-ES" altLang="en-US" sz="2000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Use un triturador de documentos para eliminar su basura financiera.</a:t>
            </a:r>
          </a:p>
          <a:p>
            <a:r>
              <a:rPr lang="es-ES" altLang="en-US" sz="2000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Examine atentamente sus estados de cuentas bancarias y de tarjetas de crédito.</a:t>
            </a:r>
          </a:p>
          <a:p>
            <a:r>
              <a:rPr lang="es-ES" altLang="en-US" sz="2000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Evite las invitaciones para divulgar información personal en internet.</a:t>
            </a:r>
          </a:p>
          <a:p>
            <a:r>
              <a:rPr lang="es-ES" altLang="en-US" sz="2000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Revise anualmente (cada 12 meses) su informe de crédito y denuncie las actividades fraudulentas.</a:t>
            </a:r>
          </a:p>
        </p:txBody>
      </p:sp>
    </p:spTree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Title 1"/>
          <p:cNvSpPr>
            <a:spLocks noGrp="1"/>
          </p:cNvSpPr>
          <p:nvPr>
            <p:ph type="title"/>
          </p:nvPr>
        </p:nvSpPr>
        <p:spPr>
          <a:xfrm>
            <a:off x="685800" y="381000"/>
            <a:ext cx="7696200" cy="609600"/>
          </a:xfrm>
        </p:spPr>
        <p:txBody>
          <a:bodyPr/>
          <a:lstStyle/>
          <a:p>
            <a:pPr>
              <a:spcAft>
                <a:spcPct val="0"/>
              </a:spcAft>
            </a:pPr>
            <a:r>
              <a:rPr lang="en-US" altLang="en-US" dirty="0">
                <a:latin typeface="Helvetica Neue" pitchFamily="-84" charset="0"/>
                <a:ea typeface="Helvetica Neue" pitchFamily="-84" charset="0"/>
                <a:cs typeface="Helvetica Neue" pitchFamily="-84" charset="0"/>
              </a:rPr>
              <a:t>ALERTA DE FRAUDE: SSA 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685800" y="1219200"/>
            <a:ext cx="5549900" cy="4351338"/>
          </a:xfrm>
        </p:spPr>
        <p:txBody>
          <a:bodyPr/>
          <a:lstStyle/>
          <a:p>
            <a:pPr>
              <a:defRPr/>
            </a:pPr>
            <a:r>
              <a:rPr lang="es-ES" dirty="0"/>
              <a:t>Los estafadores intentan abrir cuentas ficticias por internet de “</a:t>
            </a:r>
            <a:r>
              <a:rPr lang="en-US" i="1" dirty="0"/>
              <a:t>my Social Security</a:t>
            </a:r>
            <a:r>
              <a:rPr lang="es-ES" dirty="0"/>
              <a:t>” usando información personal.</a:t>
            </a:r>
          </a:p>
          <a:p>
            <a:pPr>
              <a:defRPr/>
            </a:pPr>
            <a:r>
              <a:rPr lang="es-ES" dirty="0"/>
              <a:t>Hay menos posibilidades que los estafadores tengan éxito si usted mismo abre su cuenta de “</a:t>
            </a:r>
            <a:r>
              <a:rPr lang="en-US" i="1" dirty="0"/>
              <a:t>my Social Security</a:t>
            </a:r>
            <a:r>
              <a:rPr lang="es-ES" dirty="0"/>
              <a:t>”.</a:t>
            </a:r>
          </a:p>
        </p:txBody>
      </p:sp>
      <p:pic>
        <p:nvPicPr>
          <p:cNvPr id="6" name="Picture 5" descr="sello de la Administración del Seguro Social, EE. UU." title="ícono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5600" y="533400"/>
            <a:ext cx="1905000" cy="1905000"/>
          </a:xfrm>
          <a:prstGeom prst="rect">
            <a:avLst/>
          </a:prstGeom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</p:pic>
    </p:spTree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Title 1"/>
          <p:cNvSpPr>
            <a:spLocks noGrp="1"/>
          </p:cNvSpPr>
          <p:nvPr>
            <p:ph type="title"/>
          </p:nvPr>
        </p:nvSpPr>
        <p:spPr>
          <a:xfrm>
            <a:off x="685800" y="381000"/>
            <a:ext cx="7650163" cy="609600"/>
          </a:xfrm>
        </p:spPr>
        <p:txBody>
          <a:bodyPr/>
          <a:lstStyle/>
          <a:p>
            <a:pPr>
              <a:spcAft>
                <a:spcPct val="0"/>
              </a:spcAft>
            </a:pPr>
            <a:r>
              <a:rPr lang="en-US" altLang="en-US" dirty="0">
                <a:latin typeface="Helvetica Neue" pitchFamily="-84" charset="0"/>
                <a:ea typeface="Helvetica Neue" pitchFamily="-84" charset="0"/>
                <a:cs typeface="Helvetica Neue" pitchFamily="-84" charset="0"/>
              </a:rPr>
              <a:t>¿QUIÉN PUEDE AYUDAR? </a:t>
            </a:r>
          </a:p>
        </p:txBody>
      </p:sp>
      <p:sp>
        <p:nvSpPr>
          <p:cNvPr id="69635" name="Content Placeholder 3"/>
          <p:cNvSpPr>
            <a:spLocks noGrp="1"/>
          </p:cNvSpPr>
          <p:nvPr>
            <p:ph idx="1"/>
          </p:nvPr>
        </p:nvSpPr>
        <p:spPr>
          <a:xfrm>
            <a:off x="685800" y="1295400"/>
            <a:ext cx="6248400" cy="4267200"/>
          </a:xfrm>
        </p:spPr>
        <p:txBody>
          <a:bodyPr/>
          <a:lstStyle/>
          <a:p>
            <a:pPr marL="0" indent="0">
              <a:spcAft>
                <a:spcPts val="0"/>
              </a:spcAft>
              <a:buFont typeface="Arial" pitchFamily="34" charset="0"/>
              <a:buNone/>
            </a:pPr>
            <a:r>
              <a:rPr lang="es-ES" altLang="en-US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Si recibe información de parte de la SSA que indique que ha abierto una cuenta </a:t>
            </a:r>
            <a:r>
              <a:rPr lang="en-US" i="1" dirty="0"/>
              <a:t>my Social Security</a:t>
            </a:r>
            <a:r>
              <a:rPr lang="es-ES" altLang="en-US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 y usted no lo hizo, comuníquese inmediatamente con el Seguro Social al  </a:t>
            </a:r>
          </a:p>
          <a:p>
            <a:pPr marL="0" indent="0">
              <a:spcAft>
                <a:spcPts val="0"/>
              </a:spcAft>
              <a:buFont typeface="Arial" pitchFamily="34" charset="0"/>
              <a:buNone/>
            </a:pPr>
            <a:endParaRPr lang="es-ES" altLang="en-US" dirty="0">
              <a:latin typeface="Helvetica Neue" pitchFamily="-84" charset="0"/>
              <a:ea typeface="Geneva" pitchFamily="-84" charset="0"/>
              <a:cs typeface="Geneva" pitchFamily="-84" charset="0"/>
            </a:endParaRPr>
          </a:p>
          <a:p>
            <a:pPr marL="0" indent="0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</a:pPr>
            <a:r>
              <a:rPr lang="es-ES" altLang="en-US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1-800-772-1213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</a:pPr>
            <a:endParaRPr lang="es-ES" altLang="en-US" dirty="0">
              <a:latin typeface="Helvetica Neue" pitchFamily="-84" charset="0"/>
              <a:ea typeface="Geneva" pitchFamily="-84" charset="0"/>
              <a:cs typeface="Geneva" pitchFamily="-84" charset="0"/>
            </a:endParaRPr>
          </a:p>
          <a:p>
            <a:pPr marL="0" indent="0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</a:pPr>
            <a:r>
              <a:rPr lang="es-ES" altLang="en-US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TTY: 1-800-325-0778</a:t>
            </a:r>
            <a:endParaRPr lang="en-US" altLang="en-US" dirty="0">
              <a:latin typeface="Helvetica Neue" pitchFamily="-84" charset="0"/>
              <a:ea typeface="Geneva" pitchFamily="-84" charset="0"/>
              <a:cs typeface="Geneva" pitchFamily="-84" charset="0"/>
            </a:endParaRPr>
          </a:p>
          <a:p>
            <a:pPr marL="0" indent="0">
              <a:buFont typeface="Arial" pitchFamily="34" charset="0"/>
              <a:buNone/>
            </a:pPr>
            <a:r>
              <a:rPr lang="en-US" altLang="en-US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 </a:t>
            </a:r>
          </a:p>
        </p:txBody>
      </p:sp>
      <p:pic>
        <p:nvPicPr>
          <p:cNvPr id="6" name="Picture 5" descr="sello de la Administración del Seguro Social, EE. UU." title="ícono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5600" y="533400"/>
            <a:ext cx="1905000" cy="1905000"/>
          </a:xfrm>
          <a:prstGeom prst="rect">
            <a:avLst/>
          </a:prstGeom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</p:pic>
    </p:spTree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Title 1"/>
          <p:cNvSpPr>
            <a:spLocks noGrp="1"/>
          </p:cNvSpPr>
          <p:nvPr>
            <p:ph type="title"/>
          </p:nvPr>
        </p:nvSpPr>
        <p:spPr>
          <a:xfrm>
            <a:off x="685800" y="381000"/>
            <a:ext cx="7772400" cy="609600"/>
          </a:xfrm>
        </p:spPr>
        <p:txBody>
          <a:bodyPr/>
          <a:lstStyle/>
          <a:p>
            <a:pPr>
              <a:spcAft>
                <a:spcPct val="0"/>
              </a:spcAft>
            </a:pPr>
            <a:r>
              <a:rPr lang="es-ES" altLang="en-US" dirty="0">
                <a:latin typeface="Helvetica Neue" pitchFamily="-84" charset="0"/>
                <a:ea typeface="Helvetica Neue" pitchFamily="-84" charset="0"/>
                <a:cs typeface="Helvetica Neue" pitchFamily="-84" charset="0"/>
              </a:rPr>
              <a:t>ROBO DE IDENTIDAD: SI USTED ES UNA VÍCTIMA </a:t>
            </a:r>
            <a:endParaRPr lang="en-US" altLang="en-US" dirty="0">
              <a:latin typeface="Helvetica Neue" pitchFamily="-84" charset="0"/>
              <a:ea typeface="Helvetica Neue" pitchFamily="-84" charset="0"/>
              <a:cs typeface="Helvetica Neue" pitchFamily="-84" charset="0"/>
            </a:endParaRPr>
          </a:p>
        </p:txBody>
      </p:sp>
      <p:pic>
        <p:nvPicPr>
          <p:cNvPr id="6" name="Picture 5" descr="signo de exclamación en un escudo" title="ícono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213" y="1447800"/>
            <a:ext cx="1554387" cy="1600200"/>
          </a:xfrm>
          <a:prstGeom prst="rect">
            <a:avLst/>
          </a:prstGeom>
        </p:spPr>
      </p:pic>
      <p:sp>
        <p:nvSpPr>
          <p:cNvPr id="70659" name="Content Placeholder 2"/>
          <p:cNvSpPr>
            <a:spLocks noGrp="1"/>
          </p:cNvSpPr>
          <p:nvPr>
            <p:ph idx="1"/>
          </p:nvPr>
        </p:nvSpPr>
        <p:spPr>
          <a:xfrm>
            <a:off x="2286000" y="1600200"/>
            <a:ext cx="6400800" cy="4495800"/>
          </a:xfrm>
        </p:spPr>
        <p:txBody>
          <a:bodyPr/>
          <a:lstStyle/>
          <a:p>
            <a:pPr>
              <a:spcAft>
                <a:spcPts val="1800"/>
              </a:spcAft>
            </a:pPr>
            <a:r>
              <a:rPr lang="es-ES" altLang="en-US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Coloque una alerta inicial de fraude en cada una de las tres empresas nacionales de informe de crédito.</a:t>
            </a:r>
          </a:p>
          <a:p>
            <a:pPr>
              <a:spcAft>
                <a:spcPts val="1800"/>
              </a:spcAft>
            </a:pPr>
            <a:r>
              <a:rPr lang="es-ES" altLang="en-US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Pida sus informes de crédito y revíselos en busca de información incorrecta o de nuevas actividades no autorizadas en la cuenta.</a:t>
            </a:r>
          </a:p>
          <a:p>
            <a:pPr>
              <a:spcAft>
                <a:spcPts val="1800"/>
              </a:spcAft>
            </a:pPr>
            <a:r>
              <a:rPr lang="en-US" dirty="0"/>
              <a:t>Haga</a:t>
            </a:r>
            <a:r>
              <a:rPr lang="es-ES" altLang="en-US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 un informe de robo de identidad.</a:t>
            </a:r>
          </a:p>
          <a:p>
            <a:pPr>
              <a:spcAft>
                <a:spcPts val="1800"/>
              </a:spcAft>
            </a:pPr>
            <a:r>
              <a:rPr lang="es-ES" altLang="en-US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Considere colocar una alerta de fraude extendida o una traba de seguridad en su informe de crédito. </a:t>
            </a:r>
          </a:p>
        </p:txBody>
      </p:sp>
    </p:spTree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Title 1"/>
          <p:cNvSpPr>
            <a:spLocks noGrp="1"/>
          </p:cNvSpPr>
          <p:nvPr>
            <p:ph type="title"/>
          </p:nvPr>
        </p:nvSpPr>
        <p:spPr>
          <a:xfrm>
            <a:off x="685800" y="381000"/>
            <a:ext cx="7848600" cy="609600"/>
          </a:xfrm>
        </p:spPr>
        <p:txBody>
          <a:bodyPr/>
          <a:lstStyle/>
          <a:p>
            <a:pPr>
              <a:spcAft>
                <a:spcPct val="0"/>
              </a:spcAft>
            </a:pPr>
            <a:r>
              <a:rPr lang="en-US" altLang="en-US" dirty="0">
                <a:latin typeface="Helvetica Neue" pitchFamily="-84" charset="0"/>
                <a:ea typeface="Helvetica Neue" pitchFamily="-84" charset="0"/>
                <a:cs typeface="Helvetica Neue" pitchFamily="-84" charset="0"/>
              </a:rPr>
              <a:t>COMUNÍQUESE CON LA FTC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685800" y="1524000"/>
            <a:ext cx="7156682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s-ES" altLang="en-US" sz="2800" b="1" dirty="0">
                <a:latin typeface="Helvetica Neue" pitchFamily="-84" charset="0"/>
              </a:rPr>
              <a:t>Comisión Federal de Comercio:  </a:t>
            </a:r>
            <a:br>
              <a:rPr lang="es-ES" altLang="en-US" sz="2800" b="1" dirty="0">
                <a:latin typeface="Helvetica Neue" pitchFamily="-84" charset="0"/>
              </a:rPr>
            </a:br>
            <a:r>
              <a:rPr lang="es-ES" altLang="en-US" sz="2800" b="1" dirty="0">
                <a:latin typeface="Helvetica Neue" pitchFamily="-84" charset="0"/>
              </a:rPr>
              <a:t>Robo de identidad </a:t>
            </a:r>
          </a:p>
          <a:p>
            <a:pPr>
              <a:defRPr/>
            </a:pPr>
            <a:endParaRPr lang="en-US" altLang="en-US" sz="2800" dirty="0">
              <a:solidFill>
                <a:srgbClr val="132F5A"/>
              </a:solidFill>
              <a:latin typeface="Helvetica Neue"/>
            </a:endParaRP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s-ES" sz="2800" dirty="0">
                <a:latin typeface="Helvetica Neue"/>
              </a:rPr>
              <a:t>Llame al 1-877-IDTHEFT (438-4338).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s-ES" sz="2800" dirty="0">
                <a:latin typeface="Helvetica Neue"/>
              </a:rPr>
              <a:t>Ingrese a la FTC en </a:t>
            </a:r>
            <a:r>
              <a:rPr lang="es-ES" sz="2800" u="sng" dirty="0">
                <a:solidFill>
                  <a:srgbClr val="0070C0"/>
                </a:solidFill>
                <a:latin typeface="Helvetica Neue"/>
                <a:hlinkClick r:id="rId2" action="ppaction://hlinkfile" tooltip="Enlace a la página de la FTC para reportar el robo de identidad"/>
              </a:rPr>
              <a:t>robodeidentidad.gov</a:t>
            </a:r>
            <a:r>
              <a:rPr lang="es-ES" sz="2800" dirty="0">
                <a:latin typeface="Helvetica Neue"/>
              </a:rPr>
              <a:t>.</a:t>
            </a:r>
            <a:endParaRPr lang="en-US" sz="2400" dirty="0"/>
          </a:p>
        </p:txBody>
      </p:sp>
      <p:pic>
        <p:nvPicPr>
          <p:cNvPr id="4" name="Picture 3" descr="logotipo para la Comisión Federal de Comercio, Estados Unidos de América. Tiene la balanza de la justicia y un ala que atraviesa un anillo en el centro del sello" title="ícono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5600" y="533400"/>
            <a:ext cx="1905000" cy="1905000"/>
          </a:xfrm>
          <a:prstGeom prst="rect">
            <a:avLst/>
          </a:prstGeom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</p:pic>
    </p:spTree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Title 1"/>
          <p:cNvSpPr>
            <a:spLocks noGrp="1"/>
          </p:cNvSpPr>
          <p:nvPr>
            <p:ph type="title"/>
          </p:nvPr>
        </p:nvSpPr>
        <p:spPr>
          <a:xfrm>
            <a:off x="533400" y="381000"/>
            <a:ext cx="8610600" cy="609600"/>
          </a:xfrm>
        </p:spPr>
        <p:txBody>
          <a:bodyPr/>
          <a:lstStyle/>
          <a:p>
            <a:pPr>
              <a:spcAft>
                <a:spcPct val="0"/>
              </a:spcAft>
            </a:pPr>
            <a:r>
              <a:rPr lang="es-ES" altLang="en-US" sz="3100" dirty="0">
                <a:latin typeface="Helvetica Neue" pitchFamily="-84" charset="0"/>
                <a:ea typeface="Helvetica Neue" pitchFamily="-84" charset="0"/>
                <a:cs typeface="Helvetica Neue" pitchFamily="-84" charset="0"/>
              </a:rPr>
              <a:t>¿QUÉ </a:t>
            </a:r>
            <a:r>
              <a:rPr lang="es-ES" altLang="en-US" sz="3100" dirty="0" smtClean="0">
                <a:latin typeface="Helvetica Neue" pitchFamily="-84" charset="0"/>
                <a:ea typeface="Helvetica Neue" pitchFamily="-84" charset="0"/>
                <a:cs typeface="Helvetica Neue" pitchFamily="-84" charset="0"/>
              </a:rPr>
              <a:t>ES EL ROBO </a:t>
            </a:r>
            <a:r>
              <a:rPr lang="es-ES" altLang="en-US" sz="3100" dirty="0">
                <a:latin typeface="Helvetica Neue" pitchFamily="-84" charset="0"/>
                <a:ea typeface="Helvetica Neue" pitchFamily="-84" charset="0"/>
                <a:cs typeface="Helvetica Neue" pitchFamily="-84" charset="0"/>
              </a:rPr>
              <a:t>DE IDENTIDAD </a:t>
            </a:r>
            <a:r>
              <a:rPr lang="es-ES" altLang="en-US" sz="3100" dirty="0" smtClean="0">
                <a:latin typeface="Helvetica Neue" pitchFamily="-84" charset="0"/>
                <a:ea typeface="Helvetica Neue" pitchFamily="-84" charset="0"/>
                <a:cs typeface="Helvetica Neue" pitchFamily="-84" charset="0"/>
              </a:rPr>
              <a:t>MÉDICA</a:t>
            </a:r>
            <a:r>
              <a:rPr lang="es-ES" altLang="en-US" sz="2800" dirty="0">
                <a:latin typeface="Helvetica Neue" pitchFamily="-84" charset="0"/>
                <a:ea typeface="Helvetica Neue" pitchFamily="-84" charset="0"/>
                <a:cs typeface="Helvetica Neue" pitchFamily="-84" charset="0"/>
              </a:rPr>
              <a:t> ?</a:t>
            </a:r>
            <a:endParaRPr lang="en-US" altLang="en-US" sz="3100" dirty="0">
              <a:latin typeface="Helvetica Neue" pitchFamily="-84" charset="0"/>
              <a:ea typeface="Helvetica Neue" pitchFamily="-84" charset="0"/>
              <a:cs typeface="Helvetica Neue" pitchFamily="-84" charset="0"/>
            </a:endParaRPr>
          </a:p>
        </p:txBody>
      </p:sp>
      <p:pic>
        <p:nvPicPr>
          <p:cNvPr id="2" name="Picture 1" descr="escudo con signo de exclamación, sobre una tarjeta de identificacion que tiene una cruz azul." title="ícono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99" b="41319"/>
          <a:stretch/>
        </p:blipFill>
        <p:spPr>
          <a:xfrm>
            <a:off x="762001" y="1219202"/>
            <a:ext cx="1828800" cy="1604318"/>
          </a:xfrm>
          <a:prstGeom prst="rect">
            <a:avLst/>
          </a:prstGeom>
        </p:spPr>
      </p:pic>
      <p:sp>
        <p:nvSpPr>
          <p:cNvPr id="68611" name="Content Placeholder 2"/>
          <p:cNvSpPr>
            <a:spLocks noGrp="1"/>
          </p:cNvSpPr>
          <p:nvPr>
            <p:ph idx="1"/>
          </p:nvPr>
        </p:nvSpPr>
        <p:spPr>
          <a:xfrm>
            <a:off x="2667000" y="1219200"/>
            <a:ext cx="5791200" cy="4495800"/>
          </a:xfrm>
        </p:spPr>
        <p:txBody>
          <a:bodyPr/>
          <a:lstStyle/>
          <a:p>
            <a:pPr marL="0" indent="0">
              <a:buFont typeface="Arial" pitchFamily="34" charset="0"/>
              <a:buNone/>
              <a:defRPr/>
            </a:pPr>
            <a:r>
              <a:rPr lang="es-ES" altLang="en-US" sz="2300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Cuando alguien roba su información personal (como su nombre y número de Medicare) y la usa para obtener servicios y se los factura a Medicare. </a:t>
            </a:r>
            <a:endParaRPr lang="en-US" altLang="en-US" sz="2300" dirty="0">
              <a:latin typeface="Helvetica Neue" pitchFamily="-84" charset="0"/>
              <a:ea typeface="Geneva" pitchFamily="-84" charset="0"/>
              <a:cs typeface="Geneva" pitchFamily="-84" charset="0"/>
            </a:endParaRPr>
          </a:p>
          <a:p>
            <a:pPr>
              <a:defRPr/>
            </a:pPr>
            <a:r>
              <a:rPr lang="es-ES" altLang="en-US" sz="2300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Tratamiento médico.</a:t>
            </a:r>
          </a:p>
          <a:p>
            <a:pPr>
              <a:defRPr/>
            </a:pPr>
            <a:r>
              <a:rPr lang="es-ES" altLang="en-US" sz="2300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Medicamentos recetados.</a:t>
            </a:r>
          </a:p>
          <a:p>
            <a:pPr>
              <a:defRPr/>
            </a:pPr>
            <a:r>
              <a:rPr lang="es-ES" altLang="en-US" sz="2300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Cirugías y otros servicios.</a:t>
            </a:r>
          </a:p>
        </p:txBody>
      </p:sp>
    </p:spTree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1" name="Title 1"/>
          <p:cNvSpPr>
            <a:spLocks noGrp="1"/>
          </p:cNvSpPr>
          <p:nvPr>
            <p:ph type="title"/>
          </p:nvPr>
        </p:nvSpPr>
        <p:spPr>
          <a:xfrm>
            <a:off x="685800" y="381000"/>
            <a:ext cx="8458200" cy="609600"/>
          </a:xfrm>
        </p:spPr>
        <p:txBody>
          <a:bodyPr/>
          <a:lstStyle/>
          <a:p>
            <a:pPr>
              <a:spcAft>
                <a:spcPct val="0"/>
              </a:spcAft>
            </a:pPr>
            <a:r>
              <a:rPr lang="en-US" altLang="en-US" dirty="0">
                <a:latin typeface="Helvetica Neue" pitchFamily="-84" charset="0"/>
                <a:ea typeface="Helvetica Neue" pitchFamily="-84" charset="0"/>
                <a:cs typeface="Helvetica Neue" pitchFamily="-84" charset="0"/>
              </a:rPr>
              <a:t>ROBO DE IDENTIDAD MÉDICA: RIESGOS </a:t>
            </a:r>
          </a:p>
        </p:txBody>
      </p:sp>
      <p:pic>
        <p:nvPicPr>
          <p:cNvPr id="7" name="Picture 9" descr="triángulo color naranja con un signo de exclamación en él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81000" y="1066800"/>
            <a:ext cx="2438400" cy="1832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3732" name="Content Placeholder 2"/>
          <p:cNvSpPr>
            <a:spLocks noGrp="1"/>
          </p:cNvSpPr>
          <p:nvPr>
            <p:ph idx="1"/>
          </p:nvPr>
        </p:nvSpPr>
        <p:spPr>
          <a:xfrm>
            <a:off x="2743200" y="1423988"/>
            <a:ext cx="5638800" cy="4367212"/>
          </a:xfrm>
        </p:spPr>
        <p:txBody>
          <a:bodyPr/>
          <a:lstStyle/>
          <a:p>
            <a:pPr>
              <a:spcAft>
                <a:spcPts val="1800"/>
              </a:spcAft>
            </a:pPr>
            <a:r>
              <a:rPr lang="es-ES" altLang="en-US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Es costoso solucionarlo.</a:t>
            </a:r>
          </a:p>
          <a:p>
            <a:pPr>
              <a:spcAft>
                <a:spcPts val="1800"/>
              </a:spcAft>
            </a:pPr>
            <a:r>
              <a:rPr lang="es-ES" altLang="en-US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Medicare puede negarle cobertura de servicios o equipo médico.</a:t>
            </a:r>
          </a:p>
          <a:p>
            <a:pPr>
              <a:spcAft>
                <a:spcPts val="1800"/>
              </a:spcAft>
            </a:pPr>
            <a:r>
              <a:rPr lang="es-ES" altLang="en-US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Puede afectar sus registros médicos y del seguro: cambiar su tipo de sangre o registrar el diagnóstico de una enfermedad que usted no tiene.</a:t>
            </a:r>
          </a:p>
          <a:p>
            <a:pPr>
              <a:spcAft>
                <a:spcPts val="1800"/>
              </a:spcAft>
            </a:pPr>
            <a:r>
              <a:rPr lang="es-ES" altLang="en-US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Podría recibir un tratamiento erróneo y posiblemente dañino.</a:t>
            </a:r>
          </a:p>
        </p:txBody>
      </p:sp>
    </p:spTree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5" name="Title 1"/>
          <p:cNvSpPr>
            <a:spLocks noGrp="1"/>
          </p:cNvSpPr>
          <p:nvPr>
            <p:ph type="title"/>
          </p:nvPr>
        </p:nvSpPr>
        <p:spPr>
          <a:xfrm>
            <a:off x="685800" y="381000"/>
            <a:ext cx="8382000" cy="609600"/>
          </a:xfrm>
        </p:spPr>
        <p:txBody>
          <a:bodyPr/>
          <a:lstStyle/>
          <a:p>
            <a:pPr>
              <a:spcAft>
                <a:spcPct val="0"/>
              </a:spcAft>
            </a:pPr>
            <a:r>
              <a:rPr lang="en-US" altLang="en-US" dirty="0">
                <a:latin typeface="Helvetica Neue" pitchFamily="-84" charset="0"/>
                <a:ea typeface="Helvetica Neue" pitchFamily="-84" charset="0"/>
                <a:cs typeface="Helvetica Neue" pitchFamily="-84" charset="0"/>
              </a:rPr>
              <a:t>ROBO DE IDENTIDAD MÉDICA: SEÑALES  DE ADVERTENCIA </a:t>
            </a:r>
          </a:p>
        </p:txBody>
      </p:sp>
      <p:pic>
        <p:nvPicPr>
          <p:cNvPr id="2" name="Picture 1" descr="lupa examinando un signo de exclamación, que está en un sobre, donde sobresale un papel con un signo de dólar." title="ícono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1600200"/>
            <a:ext cx="2070100" cy="2663304"/>
          </a:xfrm>
          <a:prstGeom prst="rect">
            <a:avLst/>
          </a:prstGeom>
        </p:spPr>
      </p:pic>
      <p:sp>
        <p:nvSpPr>
          <p:cNvPr id="74756" name="Content Placeholder 2"/>
          <p:cNvSpPr>
            <a:spLocks noGrp="1"/>
          </p:cNvSpPr>
          <p:nvPr>
            <p:ph idx="1"/>
          </p:nvPr>
        </p:nvSpPr>
        <p:spPr>
          <a:xfrm>
            <a:off x="2743200" y="1641475"/>
            <a:ext cx="5867400" cy="3997325"/>
          </a:xfrm>
        </p:spPr>
        <p:txBody>
          <a:bodyPr/>
          <a:lstStyle/>
          <a:p>
            <a:pPr marL="0" indent="0">
              <a:spcBef>
                <a:spcPts val="0"/>
              </a:spcBef>
              <a:buFont typeface="Arial" pitchFamily="34" charset="0"/>
              <a:buNone/>
            </a:pPr>
            <a:r>
              <a:rPr lang="es-ES" altLang="en-US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Una factura por servicios médicos que no recibió. </a:t>
            </a:r>
          </a:p>
          <a:p>
            <a:pPr marL="0" indent="0">
              <a:spcBef>
                <a:spcPts val="0"/>
              </a:spcBef>
              <a:buFont typeface="Arial" pitchFamily="34" charset="0"/>
              <a:buNone/>
            </a:pPr>
            <a:r>
              <a:rPr lang="es-ES" altLang="en-US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Se comunican con usted pidiendo dinero que usted no debe. </a:t>
            </a:r>
          </a:p>
          <a:p>
            <a:pPr marL="0" indent="0">
              <a:spcBef>
                <a:spcPts val="0"/>
              </a:spcBef>
              <a:buFont typeface="Arial" pitchFamily="34" charset="0"/>
              <a:buNone/>
            </a:pPr>
            <a:r>
              <a:rPr lang="es-ES" altLang="en-US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Su compañía de seguros le notifica que ya llegó al límite de sus beneficios médicos. </a:t>
            </a:r>
          </a:p>
          <a:p>
            <a:pPr marL="0" indent="0">
              <a:spcBef>
                <a:spcPts val="0"/>
              </a:spcBef>
              <a:buFont typeface="Arial" pitchFamily="34" charset="0"/>
              <a:buNone/>
            </a:pPr>
            <a:r>
              <a:rPr lang="es-ES" altLang="en-US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Se le niega el seguro debido a una condición médica que usted no tiene. </a:t>
            </a:r>
            <a:endParaRPr lang="en-US" altLang="en-US" dirty="0">
              <a:latin typeface="Helvetica Neue" pitchFamily="-84" charset="0"/>
              <a:ea typeface="Geneva" pitchFamily="-84" charset="0"/>
              <a:cs typeface="Geneva" pitchFamily="-84" charset="0"/>
            </a:endParaRPr>
          </a:p>
        </p:txBody>
      </p:sp>
    </p:spTree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Title 1"/>
          <p:cNvSpPr>
            <a:spLocks noGrp="1"/>
          </p:cNvSpPr>
          <p:nvPr>
            <p:ph type="title"/>
          </p:nvPr>
        </p:nvSpPr>
        <p:spPr>
          <a:xfrm>
            <a:off x="685800" y="381000"/>
            <a:ext cx="8001000" cy="609600"/>
          </a:xfrm>
        </p:spPr>
        <p:txBody>
          <a:bodyPr/>
          <a:lstStyle/>
          <a:p>
            <a:pPr>
              <a:spcAft>
                <a:spcPct val="0"/>
              </a:spcAft>
            </a:pPr>
            <a:r>
              <a:rPr lang="en-US" altLang="en-US" dirty="0">
                <a:latin typeface="Helvetica Neue" pitchFamily="-84" charset="0"/>
                <a:ea typeface="Helvetica Neue" pitchFamily="-84" charset="0"/>
                <a:cs typeface="Helvetica Neue" pitchFamily="-84" charset="0"/>
              </a:rPr>
              <a:t>ROBO DE IDENTIDAD MÉDICA: </a:t>
            </a:r>
            <a:br>
              <a:rPr lang="en-US" altLang="en-US" dirty="0">
                <a:latin typeface="Helvetica Neue" pitchFamily="-84" charset="0"/>
                <a:ea typeface="Helvetica Neue" pitchFamily="-84" charset="0"/>
                <a:cs typeface="Helvetica Neue" pitchFamily="-84" charset="0"/>
              </a:rPr>
            </a:br>
            <a:r>
              <a:rPr lang="en-US" dirty="0"/>
              <a:t>CÓMO PROTEGERSE</a:t>
            </a:r>
            <a:r>
              <a:rPr lang="en-US" altLang="en-US" dirty="0">
                <a:latin typeface="Helvetica Neue" pitchFamily="-84" charset="0"/>
                <a:ea typeface="Helvetica Neue" pitchFamily="-84" charset="0"/>
                <a:cs typeface="Helvetica Neue" pitchFamily="-84" charset="0"/>
              </a:rPr>
              <a:t> </a:t>
            </a:r>
          </a:p>
        </p:txBody>
      </p:sp>
      <p:pic>
        <p:nvPicPr>
          <p:cNvPr id="4" name="Picture 3" descr="marca de verificación en un escudo" title="ícono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1295400"/>
            <a:ext cx="1866900" cy="1939337"/>
          </a:xfrm>
          <a:prstGeom prst="rect">
            <a:avLst/>
          </a:prstGeom>
        </p:spPr>
      </p:pic>
      <p:sp>
        <p:nvSpPr>
          <p:cNvPr id="75779" name="Content Placeholder 2"/>
          <p:cNvSpPr>
            <a:spLocks noGrp="1"/>
          </p:cNvSpPr>
          <p:nvPr>
            <p:ph idx="1"/>
          </p:nvPr>
        </p:nvSpPr>
        <p:spPr>
          <a:xfrm>
            <a:off x="2133600" y="1524000"/>
            <a:ext cx="6858000" cy="4216400"/>
          </a:xfrm>
        </p:spPr>
        <p:txBody>
          <a:bodyPr/>
          <a:lstStyle/>
          <a:p>
            <a:pPr>
              <a:spcAft>
                <a:spcPts val="1800"/>
              </a:spcAft>
            </a:pPr>
            <a:r>
              <a:rPr lang="es-ES" altLang="en-US" sz="2000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Proteja su información de Medicare y de otras tarjetas de seguro médico.</a:t>
            </a:r>
          </a:p>
          <a:p>
            <a:pPr>
              <a:spcAft>
                <a:spcPts val="1800"/>
              </a:spcAft>
            </a:pPr>
            <a:r>
              <a:rPr lang="es-ES" altLang="en-US" sz="2000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Revise los resúmenes de Medicare (MSN) las declaraciones de explicación de beneficios (EOB) y facturas médicas.</a:t>
            </a:r>
          </a:p>
          <a:p>
            <a:pPr>
              <a:spcAft>
                <a:spcPts val="1800"/>
              </a:spcAft>
            </a:pPr>
            <a:r>
              <a:rPr lang="es-ES" altLang="en-US" sz="2000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Cuídese de compartir información personal.</a:t>
            </a:r>
          </a:p>
          <a:p>
            <a:pPr>
              <a:spcAft>
                <a:spcPts val="1800"/>
              </a:spcAft>
            </a:pPr>
            <a:r>
              <a:rPr lang="es-ES" altLang="en-US" sz="2000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Tenga cuidado con las ofertas de equipo, bienes o servicios médicos gratuitos a cambio de su número </a:t>
            </a:r>
            <a:br>
              <a:rPr lang="es-ES" altLang="en-US" sz="2000" dirty="0">
                <a:latin typeface="Helvetica Neue" pitchFamily="-84" charset="0"/>
                <a:ea typeface="Geneva" pitchFamily="-84" charset="0"/>
                <a:cs typeface="Geneva" pitchFamily="-84" charset="0"/>
              </a:rPr>
            </a:br>
            <a:r>
              <a:rPr lang="es-ES" altLang="en-US" sz="2000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de Medicare.</a:t>
            </a:r>
          </a:p>
          <a:p>
            <a:pPr>
              <a:spcAft>
                <a:spcPts val="1800"/>
              </a:spcAft>
            </a:pPr>
            <a:r>
              <a:rPr lang="es-ES" altLang="en-US" sz="2000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Quite y destruya las etiquetas de las botellas de medicamentos recetados antes de tirarlas a la basura.</a:t>
            </a:r>
          </a:p>
        </p:txBody>
      </p:sp>
    </p:spTree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Title 1"/>
          <p:cNvSpPr>
            <a:spLocks noGrp="1"/>
          </p:cNvSpPr>
          <p:nvPr>
            <p:ph type="title"/>
          </p:nvPr>
        </p:nvSpPr>
        <p:spPr>
          <a:xfrm>
            <a:off x="685800" y="381000"/>
            <a:ext cx="7848600" cy="609600"/>
          </a:xfrm>
        </p:spPr>
        <p:txBody>
          <a:bodyPr/>
          <a:lstStyle/>
          <a:p>
            <a:pPr>
              <a:spcAft>
                <a:spcPct val="0"/>
              </a:spcAft>
            </a:pPr>
            <a:r>
              <a:rPr lang="en-US" altLang="en-US" dirty="0">
                <a:latin typeface="Helvetica Neue" pitchFamily="-84" charset="0"/>
                <a:ea typeface="Helvetica Neue" pitchFamily="-84" charset="0"/>
                <a:cs typeface="Helvetica Neue" pitchFamily="-84" charset="0"/>
              </a:rPr>
              <a:t>ROBO DE IDENTIDAD MÉDICA: CÓMO RESPONDER </a:t>
            </a:r>
          </a:p>
        </p:txBody>
      </p:sp>
      <p:pic>
        <p:nvPicPr>
          <p:cNvPr id="2" name="Picture 1" descr="carpeta de archivos con papeles adentro y una cruz azul en el exterior" title="Icon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107147" y="1443629"/>
            <a:ext cx="878223" cy="1263719"/>
          </a:xfrm>
          <a:prstGeom prst="rect">
            <a:avLst/>
          </a:prstGeom>
        </p:spPr>
      </p:pic>
      <p:pic>
        <p:nvPicPr>
          <p:cNvPr id="4" name="Picture 3" descr="hoja de papel con un bolígrafo encima" title="ícono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0600" y="2517686"/>
            <a:ext cx="914400" cy="1150136"/>
          </a:xfrm>
          <a:prstGeom prst="rect">
            <a:avLst/>
          </a:prstGeom>
        </p:spPr>
      </p:pic>
      <p:pic>
        <p:nvPicPr>
          <p:cNvPr id="5" name="Picture 4" descr="Teléfono" title="ícono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440573">
            <a:off x="1122392" y="3673242"/>
            <a:ext cx="688945" cy="1191000"/>
          </a:xfrm>
          <a:prstGeom prst="rect">
            <a:avLst/>
          </a:prstGeom>
        </p:spPr>
      </p:pic>
      <p:sp>
        <p:nvSpPr>
          <p:cNvPr id="76803" name="Content Placeholder 2"/>
          <p:cNvSpPr>
            <a:spLocks noGrp="1"/>
          </p:cNvSpPr>
          <p:nvPr>
            <p:ph idx="1"/>
          </p:nvPr>
        </p:nvSpPr>
        <p:spPr>
          <a:xfrm>
            <a:off x="2286000" y="1676400"/>
            <a:ext cx="6553200" cy="3505200"/>
          </a:xfrm>
        </p:spPr>
        <p:txBody>
          <a:bodyPr/>
          <a:lstStyle/>
          <a:p>
            <a:pPr marL="0" indent="0">
              <a:spcAft>
                <a:spcPts val="2400"/>
              </a:spcAft>
              <a:buFont typeface="Arial" pitchFamily="34" charset="0"/>
              <a:buNone/>
            </a:pPr>
            <a:r>
              <a:rPr lang="es-ES" altLang="en-US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Pídale a su proveedor médico una copia de su historial médico actual. </a:t>
            </a:r>
          </a:p>
          <a:p>
            <a:pPr marL="0" indent="0">
              <a:spcAft>
                <a:spcPts val="2400"/>
              </a:spcAft>
              <a:buFont typeface="Arial" pitchFamily="34" charset="0"/>
              <a:buNone/>
            </a:pPr>
            <a:r>
              <a:rPr lang="es-ES" altLang="en-US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Escríbale a su plan de salud o a su proveedor y pida que lo corrijan. </a:t>
            </a:r>
          </a:p>
          <a:p>
            <a:pPr marL="0" indent="0">
              <a:spcAft>
                <a:spcPts val="2400"/>
              </a:spcAft>
              <a:buFont typeface="Arial" pitchFamily="34" charset="0"/>
              <a:buNone/>
            </a:pPr>
            <a:r>
              <a:rPr lang="es-ES" altLang="en-US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Comuníquese con la Patrulla Medicare para Mayores (SMP). </a:t>
            </a:r>
            <a:endParaRPr lang="en-US" altLang="en-US" dirty="0">
              <a:latin typeface="Helvetica Neue" pitchFamily="-84" charset="0"/>
              <a:ea typeface="Geneva" pitchFamily="-84" charset="0"/>
              <a:cs typeface="Geneva" pitchFamily="-84" charset="0"/>
            </a:endParaRPr>
          </a:p>
        </p:txBody>
      </p:sp>
      <p:cxnSp>
        <p:nvCxnSpPr>
          <p:cNvPr id="3" name="Straight Connector 2" descr="Línea decorativa" title="Línea decorativa"/>
          <p:cNvCxnSpPr/>
          <p:nvPr/>
        </p:nvCxnSpPr>
        <p:spPr>
          <a:xfrm flipV="1">
            <a:off x="1295400" y="5105400"/>
            <a:ext cx="0" cy="990600"/>
          </a:xfrm>
          <a:prstGeom prst="line">
            <a:avLst/>
          </a:prstGeom>
          <a:ln w="127000" cmpd="sng">
            <a:solidFill>
              <a:srgbClr val="EF712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Rectangle 7"/>
          <p:cNvSpPr/>
          <p:nvPr/>
        </p:nvSpPr>
        <p:spPr>
          <a:xfrm>
            <a:off x="1447800" y="5144869"/>
            <a:ext cx="7848600" cy="1323439"/>
          </a:xfrm>
          <a:prstGeom prst="rect">
            <a:avLst/>
          </a:prstGeom>
          <a:noFill/>
          <a:ln w="15875" cap="rnd" cmpd="sng"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lIns="182880" rIns="182880" bIns="228600" numCol="1" spcCol="91440" anchor="t" anchorCtr="0">
            <a:spAutoFit/>
          </a:bodyPr>
          <a:lstStyle/>
          <a:p>
            <a:pPr>
              <a:defRPr/>
            </a:pPr>
            <a:r>
              <a:rPr lang="es-ES" sz="2400" b="1" dirty="0">
                <a:solidFill>
                  <a:schemeClr val="tx1"/>
                </a:solidFill>
                <a:latin typeface="Helvetica Neue"/>
              </a:rPr>
              <a:t>Para encontrar la SMP de su estado, visite </a:t>
            </a:r>
            <a:r>
              <a:rPr lang="es-ES" sz="2400" b="1" u="sng" dirty="0">
                <a:solidFill>
                  <a:srgbClr val="0070C0"/>
                </a:solidFill>
                <a:latin typeface="Helvetica Neue"/>
                <a:hlinkClick r:id="rId6" action="ppaction://hlinkfile" tooltip="Enlace a la pógina web de la patrulla medicare para reportar robo de identidad médica"/>
              </a:rPr>
              <a:t>smpresource.org</a:t>
            </a:r>
            <a:r>
              <a:rPr lang="en-US" sz="2400" dirty="0">
                <a:solidFill>
                  <a:schemeClr val="tx1"/>
                </a:solidFill>
              </a:rPr>
              <a:t>*</a:t>
            </a:r>
            <a:r>
              <a:rPr lang="en-US" sz="2400" dirty="0"/>
              <a:t> </a:t>
            </a:r>
          </a:p>
          <a:p>
            <a:pPr>
              <a:defRPr/>
            </a:pPr>
            <a:r>
              <a:rPr lang="en-US" sz="2000" dirty="0">
                <a:solidFill>
                  <a:schemeClr val="tx1"/>
                </a:solidFill>
              </a:rPr>
              <a:t>* </a:t>
            </a:r>
            <a:r>
              <a:rPr lang="en-US" sz="2000" dirty="0" err="1">
                <a:solidFill>
                  <a:schemeClr val="tx1"/>
                </a:solidFill>
              </a:rPr>
              <a:t>sitio</a:t>
            </a:r>
            <a:r>
              <a:rPr lang="en-US" sz="2000" dirty="0">
                <a:solidFill>
                  <a:schemeClr val="tx1"/>
                </a:solidFill>
              </a:rPr>
              <a:t> web </a:t>
            </a:r>
            <a:r>
              <a:rPr lang="en-US" sz="2000" dirty="0" err="1">
                <a:solidFill>
                  <a:schemeClr val="tx1"/>
                </a:solidFill>
              </a:rPr>
              <a:t>en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inglés</a:t>
            </a:r>
            <a:r>
              <a:rPr lang="es-ES" sz="2000" b="1" dirty="0">
                <a:solidFill>
                  <a:schemeClr val="tx1"/>
                </a:solidFill>
                <a:latin typeface="Helvetica Neue"/>
              </a:rPr>
              <a:t> </a:t>
            </a:r>
            <a:endParaRPr lang="en-US" sz="2000" b="1" dirty="0">
              <a:solidFill>
                <a:schemeClr val="tx1"/>
              </a:solidFill>
              <a:latin typeface="Helvetica Neue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>
          <a:xfrm>
            <a:off x="685800" y="152400"/>
            <a:ext cx="8153400" cy="609600"/>
          </a:xfrm>
        </p:spPr>
        <p:txBody>
          <a:bodyPr/>
          <a:lstStyle/>
          <a:p>
            <a:pPr>
              <a:spcAft>
                <a:spcPct val="0"/>
              </a:spcAft>
            </a:pPr>
            <a:r>
              <a:rPr lang="es-ES" altLang="en-US" dirty="0">
                <a:latin typeface="Helvetica Neue" pitchFamily="-84" charset="0"/>
                <a:ea typeface="Helvetica Neue" pitchFamily="-84" charset="0"/>
                <a:cs typeface="Helvetica Neue" pitchFamily="-84" charset="0"/>
              </a:rPr>
              <a:t>¿POR QUÉ ESTÁN EN RIESGO LOS ADULTOS MAYORES? (CONT.) </a:t>
            </a:r>
            <a:endParaRPr lang="en-US" altLang="en-US" dirty="0">
              <a:latin typeface="Helvetica Neue" pitchFamily="-84" charset="0"/>
              <a:ea typeface="Helvetica Neue" pitchFamily="-84" charset="0"/>
              <a:cs typeface="Helvetica Neue" pitchFamily="-84" charset="0"/>
            </a:endParaRPr>
          </a:p>
        </p:txBody>
      </p:sp>
      <p:sp>
        <p:nvSpPr>
          <p:cNvPr id="10243" name="Content Placeholder 2"/>
          <p:cNvSpPr>
            <a:spLocks noGrp="1"/>
          </p:cNvSpPr>
          <p:nvPr>
            <p:ph idx="1"/>
          </p:nvPr>
        </p:nvSpPr>
        <p:spPr>
          <a:xfrm>
            <a:off x="2133600" y="1371600"/>
            <a:ext cx="6705600" cy="4876800"/>
          </a:xfrm>
        </p:spPr>
        <p:txBody>
          <a:bodyPr anchor="ctr">
            <a:normAutofit fontScale="92500" lnSpcReduction="20000"/>
          </a:bodyPr>
          <a:lstStyle/>
          <a:p>
            <a:pPr marL="0" indent="0">
              <a:buNone/>
            </a:pPr>
            <a:r>
              <a:rPr lang="en-US" altLang="en-US" sz="2000" b="1" dirty="0" err="1">
                <a:latin typeface="Helvetica Neue" pitchFamily="-84" charset="0"/>
                <a:ea typeface="Geneva" pitchFamily="-84" charset="0"/>
                <a:cs typeface="Geneva" pitchFamily="-84" charset="0"/>
              </a:rPr>
              <a:t>Algunos</a:t>
            </a:r>
            <a:r>
              <a:rPr lang="en-US" altLang="en-US" sz="2000" b="1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 </a:t>
            </a:r>
            <a:r>
              <a:rPr lang="en-US" altLang="en-US" sz="2000" b="1" dirty="0" err="1">
                <a:latin typeface="Helvetica Neue" pitchFamily="-84" charset="0"/>
                <a:ea typeface="Geneva" pitchFamily="-84" charset="0"/>
                <a:cs typeface="Geneva" pitchFamily="-84" charset="0"/>
              </a:rPr>
              <a:t>adultos</a:t>
            </a:r>
            <a:r>
              <a:rPr lang="en-US" altLang="en-US" sz="2000" b="1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 </a:t>
            </a:r>
            <a:r>
              <a:rPr lang="en-US" altLang="en-US" sz="2000" b="1" dirty="0" err="1">
                <a:latin typeface="Helvetica Neue" pitchFamily="-84" charset="0"/>
                <a:ea typeface="Geneva" pitchFamily="-84" charset="0"/>
                <a:cs typeface="Geneva" pitchFamily="-84" charset="0"/>
              </a:rPr>
              <a:t>mayores</a:t>
            </a:r>
            <a:r>
              <a:rPr lang="en-US" altLang="en-US" sz="2000" b="1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 </a:t>
            </a:r>
            <a:r>
              <a:rPr lang="en-US" altLang="en-US" sz="2000" b="1" dirty="0" err="1">
                <a:latin typeface="Helvetica Neue" pitchFamily="-84" charset="0"/>
                <a:ea typeface="Geneva" pitchFamily="-84" charset="0"/>
                <a:cs typeface="Geneva" pitchFamily="-84" charset="0"/>
              </a:rPr>
              <a:t>pueden</a:t>
            </a:r>
            <a:r>
              <a:rPr lang="en-US" altLang="en-US" sz="2000" b="1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: </a:t>
            </a:r>
            <a:endParaRPr lang="en-US" altLang="en-US" sz="2000" dirty="0">
              <a:solidFill>
                <a:srgbClr val="000000"/>
              </a:solidFill>
              <a:ea typeface="Geneva" pitchFamily="-84" charset="0"/>
            </a:endParaRPr>
          </a:p>
          <a:p>
            <a:r>
              <a:rPr lang="es-ES" altLang="en-US" sz="2000" dirty="0">
                <a:solidFill>
                  <a:srgbClr val="000000"/>
                </a:solidFill>
                <a:ea typeface="Geneva" pitchFamily="-84" charset="0"/>
              </a:rPr>
              <a:t>Estar recibiendo atención por parte de una persona con problemas de abuso de drogas, juegos de azar o problemas financieros o de salud mental.</a:t>
            </a:r>
          </a:p>
          <a:p>
            <a:r>
              <a:rPr lang="es-ES" altLang="en-US" sz="2000" dirty="0">
                <a:solidFill>
                  <a:srgbClr val="000000"/>
                </a:solidFill>
                <a:ea typeface="Geneva" pitchFamily="-84" charset="0"/>
              </a:rPr>
              <a:t>Temer represalias por parte del explotador.</a:t>
            </a:r>
          </a:p>
          <a:p>
            <a:r>
              <a:rPr lang="es-ES" altLang="en-US" sz="2000" dirty="0">
                <a:solidFill>
                  <a:srgbClr val="000000"/>
                </a:solidFill>
                <a:ea typeface="Geneva" pitchFamily="-84" charset="0"/>
              </a:rPr>
              <a:t>No estar familiarizado con el manejo de asuntos financieros.</a:t>
            </a:r>
          </a:p>
          <a:p>
            <a:r>
              <a:rPr lang="es-ES" altLang="en-US" sz="2000" dirty="0">
                <a:solidFill>
                  <a:srgbClr val="000000"/>
                </a:solidFill>
                <a:ea typeface="Geneva" pitchFamily="-84" charset="0"/>
              </a:rPr>
              <a:t>No haber anticipado una posible pérdida de su capacidad de tomar decisiones.</a:t>
            </a:r>
          </a:p>
          <a:p>
            <a:r>
              <a:rPr lang="es-ES" altLang="en-US" sz="2000" dirty="0">
                <a:solidFill>
                  <a:srgbClr val="000000"/>
                </a:solidFill>
                <a:ea typeface="Geneva" pitchFamily="-84" charset="0"/>
              </a:rPr>
              <a:t>Sufrir un deterioro cognitivo con disminución en la capacidad de tomar decisiones financieras o detectar un fraude o una estafa.</a:t>
            </a:r>
          </a:p>
          <a:p>
            <a:r>
              <a:rPr lang="es-ES" altLang="en-US" sz="2000" dirty="0">
                <a:solidFill>
                  <a:srgbClr val="000000"/>
                </a:solidFill>
                <a:ea typeface="Geneva" pitchFamily="-84" charset="0"/>
              </a:rPr>
              <a:t>Depender de un familiar, cuidador u otra persona que los presione por dinero o por el control de las finanzas.</a:t>
            </a:r>
            <a:endParaRPr lang="en-US" altLang="en-US" sz="2000" dirty="0">
              <a:solidFill>
                <a:srgbClr val="000000"/>
              </a:solidFill>
              <a:ea typeface="Arial" pitchFamily="34" charset="0"/>
            </a:endParaRPr>
          </a:p>
        </p:txBody>
      </p:sp>
      <p:pic>
        <p:nvPicPr>
          <p:cNvPr id="4" name="Picture 3" descr="ícono de una lupa" title="ícono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993648"/>
            <a:ext cx="1956816" cy="2054352"/>
          </a:xfrm>
          <a:prstGeom prst="rect">
            <a:avLst/>
          </a:prstGeom>
        </p:spPr>
      </p:pic>
    </p:spTree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Title 1"/>
          <p:cNvSpPr>
            <a:spLocks noGrp="1"/>
          </p:cNvSpPr>
          <p:nvPr>
            <p:ph type="title"/>
          </p:nvPr>
        </p:nvSpPr>
        <p:spPr>
          <a:xfrm>
            <a:off x="1295400" y="381000"/>
            <a:ext cx="7391400" cy="612775"/>
          </a:xfrm>
        </p:spPr>
        <p:txBody>
          <a:bodyPr/>
          <a:lstStyle/>
          <a:p>
            <a:pPr eaLnBrk="1" hangingPunct="1">
              <a:spcAft>
                <a:spcPct val="0"/>
              </a:spcAft>
            </a:pPr>
            <a:r>
              <a:rPr lang="es-ES" altLang="en-US" dirty="0">
                <a:latin typeface="Helvetica Neue" pitchFamily="-84" charset="0"/>
                <a:ea typeface="Helvetica Neue" pitchFamily="-84" charset="0"/>
                <a:cs typeface="Helvetica Neue" pitchFamily="-84" charset="0"/>
              </a:rPr>
              <a:t>ACTIVIDAD 3: ROBO DE IDENTIDAD</a:t>
            </a:r>
            <a:endParaRPr lang="en-US" altLang="en-US" dirty="0">
              <a:latin typeface="Helvetica Neue" pitchFamily="-84" charset="0"/>
              <a:ea typeface="Helvetica Neue" pitchFamily="-84" charset="0"/>
              <a:cs typeface="Helvetica Neue" pitchFamily="-84" charset="0"/>
            </a:endParaRPr>
          </a:p>
        </p:txBody>
      </p:sp>
      <p:pic>
        <p:nvPicPr>
          <p:cNvPr id="5" name="Picture 4" descr="Bolígrafo" title="ícono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6260317">
            <a:off x="374388" y="224979"/>
            <a:ext cx="1581464" cy="1843617"/>
          </a:xfrm>
          <a:prstGeom prst="rect">
            <a:avLst/>
          </a:prstGeom>
        </p:spPr>
      </p:pic>
      <p:sp>
        <p:nvSpPr>
          <p:cNvPr id="77827" name="Content Placeholder 2"/>
          <p:cNvSpPr>
            <a:spLocks noGrp="1"/>
          </p:cNvSpPr>
          <p:nvPr>
            <p:ph idx="1"/>
          </p:nvPr>
        </p:nvSpPr>
        <p:spPr>
          <a:xfrm>
            <a:off x="1371600" y="1371600"/>
            <a:ext cx="7315200" cy="3886200"/>
          </a:xfrm>
        </p:spPr>
        <p:txBody>
          <a:bodyPr/>
          <a:lstStyle/>
          <a:p>
            <a:pPr eaLnBrk="1" hangingPunct="1"/>
            <a:endParaRPr lang="en-US" altLang="en-US" dirty="0">
              <a:latin typeface="Helvetica Neue" pitchFamily="-84" charset="0"/>
              <a:ea typeface="Geneva" pitchFamily="-84" charset="0"/>
              <a:cs typeface="Arial" pitchFamily="34" charset="0"/>
            </a:endParaRPr>
          </a:p>
          <a:p>
            <a:pPr eaLnBrk="1" hangingPunct="1">
              <a:buFont typeface="Arial" pitchFamily="34" charset="0"/>
              <a:buNone/>
            </a:pPr>
            <a:r>
              <a:rPr lang="es-ES" altLang="en-US" b="1" dirty="0">
                <a:latin typeface="Helvetica Neue" pitchFamily="-84" charset="0"/>
                <a:ea typeface="Geneva" pitchFamily="-84" charset="0"/>
                <a:cs typeface="Arial" pitchFamily="34" charset="0"/>
              </a:rPr>
              <a:t>Complete la actividad 3 en la Guía de recursos. </a:t>
            </a:r>
            <a:endParaRPr lang="en-US" altLang="en-US" dirty="0">
              <a:latin typeface="Helvetica Neue" pitchFamily="-84" charset="0"/>
              <a:ea typeface="ＭＳ Ｐゴシック" pitchFamily="34" charset="-128"/>
              <a:cs typeface="Arial" pitchFamily="34" charset="0"/>
            </a:endParaRPr>
          </a:p>
          <a:p>
            <a:pPr marL="571500" indent="-514350" eaLnBrk="1" hangingPunct="1">
              <a:buClr>
                <a:schemeClr val="tx1"/>
              </a:buClr>
              <a:buFont typeface="Calibri" pitchFamily="34" charset="0"/>
              <a:buAutoNum type="arabicPeriod"/>
            </a:pPr>
            <a:r>
              <a:rPr lang="es-ES" altLang="en-US" dirty="0">
                <a:latin typeface="Helvetica Neue" pitchFamily="-84" charset="0"/>
                <a:ea typeface="ＭＳ Ｐゴシック" pitchFamily="34" charset="-128"/>
                <a:cs typeface="Arial" pitchFamily="34" charset="0"/>
              </a:rPr>
              <a:t>Repase cada respuesta de la lista.</a:t>
            </a:r>
          </a:p>
          <a:p>
            <a:pPr marL="571500" indent="-514350" eaLnBrk="1" hangingPunct="1">
              <a:buClr>
                <a:schemeClr val="tx1"/>
              </a:buClr>
              <a:buFont typeface="Calibri" pitchFamily="34" charset="0"/>
              <a:buAutoNum type="arabicPeriod"/>
            </a:pPr>
            <a:r>
              <a:rPr lang="es-ES" altLang="en-US" dirty="0">
                <a:latin typeface="Helvetica Neue" pitchFamily="-84" charset="0"/>
                <a:ea typeface="ＭＳ Ｐゴシック" pitchFamily="34" charset="-128"/>
                <a:cs typeface="Arial" pitchFamily="34" charset="0"/>
              </a:rPr>
              <a:t>Indique con qué frecuencia realiza cada acción.</a:t>
            </a:r>
          </a:p>
          <a:p>
            <a:pPr marL="571500" indent="-514350" eaLnBrk="1" hangingPunct="1">
              <a:buClr>
                <a:schemeClr val="tx1"/>
              </a:buClr>
              <a:buFont typeface="Calibri" pitchFamily="34" charset="0"/>
              <a:buAutoNum type="arabicPeriod"/>
            </a:pPr>
            <a:r>
              <a:rPr lang="es-ES" altLang="en-US" dirty="0">
                <a:latin typeface="Helvetica Neue" pitchFamily="-84" charset="0"/>
                <a:ea typeface="ＭＳ Ｐゴシック" pitchFamily="34" charset="-128"/>
                <a:cs typeface="Arial" pitchFamily="34" charset="0"/>
              </a:rPr>
              <a:t>Compare su puntuación para verifique cuántas precauciones está tomando contra el robo de identidad.</a:t>
            </a:r>
          </a:p>
        </p:txBody>
      </p:sp>
    </p:spTree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Title 1"/>
          <p:cNvSpPr>
            <a:spLocks noGrp="1"/>
          </p:cNvSpPr>
          <p:nvPr>
            <p:ph type="title"/>
          </p:nvPr>
        </p:nvSpPr>
        <p:spPr>
          <a:xfrm>
            <a:off x="685800" y="381000"/>
            <a:ext cx="7772400" cy="609600"/>
          </a:xfrm>
        </p:spPr>
        <p:txBody>
          <a:bodyPr/>
          <a:lstStyle/>
          <a:p>
            <a:pPr>
              <a:spcAft>
                <a:spcPct val="0"/>
              </a:spcAft>
            </a:pPr>
            <a:r>
              <a:rPr lang="en-US" dirty="0"/>
              <a:t>PLANIFIQUE</a:t>
            </a:r>
            <a:r>
              <a:rPr lang="en-US" altLang="en-US" dirty="0">
                <a:latin typeface="Helvetica Neue" pitchFamily="-84" charset="0"/>
                <a:ea typeface="Helvetica Neue" pitchFamily="-84" charset="0"/>
                <a:cs typeface="Helvetica Neue" pitchFamily="-84" charset="0"/>
              </a:rPr>
              <a:t> PARA LO INESPERADO </a:t>
            </a:r>
          </a:p>
        </p:txBody>
      </p:sp>
      <p:pic>
        <p:nvPicPr>
          <p:cNvPr id="2" name="Picture 1" descr="hoja de papel y bolígrafo, donde se marcan dos de las tres casillas disponibles." title="ícono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1295400"/>
            <a:ext cx="1805996" cy="2616200"/>
          </a:xfrm>
          <a:prstGeom prst="rect">
            <a:avLst/>
          </a:prstGeom>
        </p:spPr>
      </p:pic>
      <p:sp>
        <p:nvSpPr>
          <p:cNvPr id="41987" name="Content Placeholder 2"/>
          <p:cNvSpPr>
            <a:spLocks noGrp="1"/>
          </p:cNvSpPr>
          <p:nvPr>
            <p:ph idx="1"/>
          </p:nvPr>
        </p:nvSpPr>
        <p:spPr>
          <a:xfrm>
            <a:off x="2819400" y="1219200"/>
            <a:ext cx="6172200" cy="4267200"/>
          </a:xfrm>
        </p:spPr>
        <p:txBody>
          <a:bodyPr/>
          <a:lstStyle/>
          <a:p>
            <a:pPr marL="0" indent="0">
              <a:buFont typeface="Arial" pitchFamily="34" charset="0"/>
              <a:buNone/>
              <a:defRPr/>
            </a:pPr>
            <a:r>
              <a:rPr lang="en-US" sz="2800" b="1" dirty="0" err="1"/>
              <a:t>Planifique</a:t>
            </a:r>
            <a:r>
              <a:rPr lang="en-US" sz="2800" b="1" dirty="0">
                <a:ea typeface="Helvetica Neue"/>
              </a:rPr>
              <a:t> con </a:t>
            </a:r>
            <a:r>
              <a:rPr lang="en-US" sz="2800" b="1" dirty="0" err="1">
                <a:ea typeface="Helvetica Neue"/>
              </a:rPr>
              <a:t>anticipación</a:t>
            </a:r>
            <a:r>
              <a:rPr lang="en-US" sz="2800" b="1" dirty="0">
                <a:ea typeface="Helvetica Neue"/>
              </a:rPr>
              <a:t> : </a:t>
            </a:r>
            <a:endParaRPr lang="en-US" sz="2400" dirty="0">
              <a:ea typeface="Helvetica Neue"/>
            </a:endParaRPr>
          </a:p>
          <a:p>
            <a:pPr>
              <a:defRPr/>
            </a:pPr>
            <a:r>
              <a:rPr lang="es-ES" sz="2400" dirty="0">
                <a:ea typeface="Helvetica Neue"/>
              </a:rPr>
              <a:t>Le da control y opciones en su situación.</a:t>
            </a:r>
          </a:p>
          <a:p>
            <a:pPr>
              <a:defRPr/>
            </a:pPr>
            <a:r>
              <a:rPr lang="es-ES" sz="2400" dirty="0">
                <a:ea typeface="Helvetica Neue"/>
              </a:rPr>
              <a:t>Alivia el estrés de que los cuidadores o familiares tengan que tomar decisiones por usted.</a:t>
            </a:r>
          </a:p>
          <a:p>
            <a:pPr>
              <a:defRPr/>
            </a:pPr>
            <a:r>
              <a:rPr lang="es-ES" sz="2400" dirty="0">
                <a:ea typeface="Helvetica Neue"/>
              </a:rPr>
              <a:t>Ahorra dinero y ayuda a evitar un desastre o contratiempo  financiero.</a:t>
            </a:r>
          </a:p>
          <a:p>
            <a:pPr>
              <a:defRPr/>
            </a:pPr>
            <a:r>
              <a:rPr lang="es-ES" sz="2400" dirty="0">
                <a:ea typeface="Helvetica Neue"/>
              </a:rPr>
              <a:t>Permite más tiempo para buscar información, comparar y determinar qué opciones le ayudan a lograr </a:t>
            </a:r>
            <a:r>
              <a:rPr lang="es-ES" sz="2400" dirty="0"/>
              <a:t>lo que es más importante para usted</a:t>
            </a:r>
            <a:r>
              <a:rPr lang="es-ES" sz="2400" dirty="0">
                <a:ea typeface="Helvetica Neue"/>
              </a:rPr>
              <a:t>.</a:t>
            </a:r>
          </a:p>
        </p:txBody>
      </p:sp>
    </p:spTree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Title 1"/>
          <p:cNvSpPr>
            <a:spLocks noGrp="1"/>
          </p:cNvSpPr>
          <p:nvPr>
            <p:ph type="title"/>
          </p:nvPr>
        </p:nvSpPr>
        <p:spPr>
          <a:xfrm>
            <a:off x="685800" y="381000"/>
            <a:ext cx="8229600" cy="609600"/>
          </a:xfrm>
        </p:spPr>
        <p:txBody>
          <a:bodyPr/>
          <a:lstStyle/>
          <a:p>
            <a:pPr>
              <a:spcAft>
                <a:spcPct val="0"/>
              </a:spcAft>
            </a:pPr>
            <a:r>
              <a:rPr lang="en-US" dirty="0"/>
              <a:t>PREPÁRESE</a:t>
            </a:r>
            <a:r>
              <a:rPr lang="es-ES" altLang="en-US" dirty="0">
                <a:latin typeface="Helvetica Neue" pitchFamily="-84" charset="0"/>
                <a:ea typeface="Helvetica Neue" pitchFamily="-84" charset="0"/>
                <a:cs typeface="Helvetica Neue" pitchFamily="-84" charset="0"/>
              </a:rPr>
              <a:t> PARA POSIBLES PROBLEMAS DE SALUD EN EL FUTURO </a:t>
            </a:r>
            <a:endParaRPr lang="en-US" altLang="en-US" dirty="0">
              <a:latin typeface="Helvetica Neue" pitchFamily="-84" charset="0"/>
              <a:ea typeface="Helvetica Neue" pitchFamily="-84" charset="0"/>
              <a:cs typeface="Helvetica Neue" pitchFamily="-84" charset="0"/>
            </a:endParaRPr>
          </a:p>
        </p:txBody>
      </p:sp>
      <p:sp>
        <p:nvSpPr>
          <p:cNvPr id="79875" name="Content Placeholder 2"/>
          <p:cNvSpPr>
            <a:spLocks noGrp="1"/>
          </p:cNvSpPr>
          <p:nvPr>
            <p:ph idx="1"/>
          </p:nvPr>
        </p:nvSpPr>
        <p:spPr>
          <a:xfrm>
            <a:off x="685800" y="1676400"/>
            <a:ext cx="7772400" cy="4267200"/>
          </a:xfrm>
        </p:spPr>
        <p:txBody>
          <a:bodyPr/>
          <a:lstStyle/>
          <a:p>
            <a:r>
              <a:rPr lang="es-ES" altLang="en-US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Prepare un plan: Comience por revisar su ingreso y sus gastos.</a:t>
            </a:r>
          </a:p>
          <a:p>
            <a:r>
              <a:rPr lang="en-US" dirty="0" err="1"/>
              <a:t>Asegúrese</a:t>
            </a:r>
            <a:r>
              <a:rPr lang="en-US" dirty="0"/>
              <a:t> de</a:t>
            </a:r>
            <a:r>
              <a:rPr lang="es-ES" altLang="en-US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 que un familiar de confianza sepa en dónde encontrar los documentos personales y financieros en caso de emergencia.</a:t>
            </a:r>
          </a:p>
          <a:p>
            <a:r>
              <a:rPr lang="es-ES" altLang="en-US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Establezca un depósito directo para los cheques de ingresos y beneficios.</a:t>
            </a:r>
          </a:p>
          <a:p>
            <a:r>
              <a:rPr lang="es-ES" altLang="en-US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Analice la posibilidad de hacer pagos automáticos de facturas recurrentes e importantes.</a:t>
            </a:r>
          </a:p>
        </p:txBody>
      </p:sp>
    </p:spTree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Title 1"/>
          <p:cNvSpPr>
            <a:spLocks noGrp="1"/>
          </p:cNvSpPr>
          <p:nvPr>
            <p:ph type="title"/>
          </p:nvPr>
        </p:nvSpPr>
        <p:spPr>
          <a:xfrm>
            <a:off x="685800" y="381000"/>
            <a:ext cx="7924800" cy="609600"/>
          </a:xfrm>
        </p:spPr>
        <p:txBody>
          <a:bodyPr/>
          <a:lstStyle/>
          <a:p>
            <a:pPr>
              <a:spcAft>
                <a:spcPts val="3000"/>
              </a:spcAft>
            </a:pPr>
            <a:r>
              <a:rPr lang="en-US" dirty="0"/>
              <a:t>PREPÁRESE</a:t>
            </a:r>
            <a:r>
              <a:rPr lang="es-ES" altLang="en-US" dirty="0">
                <a:latin typeface="Helvetica Neue" pitchFamily="-84" charset="0"/>
                <a:ea typeface="Helvetica Neue" pitchFamily="-84" charset="0"/>
                <a:cs typeface="Helvetica Neue" pitchFamily="-84" charset="0"/>
              </a:rPr>
              <a:t> PARA PROBLEMAS DE SALUD EN EL FUTURO (CONT.) </a:t>
            </a:r>
            <a:endParaRPr lang="en-US" altLang="en-US" sz="1800" dirty="0">
              <a:latin typeface="Helvetica Neue" pitchFamily="-84" charset="0"/>
              <a:ea typeface="Helvetica Neue" pitchFamily="-84" charset="0"/>
              <a:cs typeface="Helvetica Neue" pitchFamily="-84" charset="0"/>
            </a:endParaRPr>
          </a:p>
        </p:txBody>
      </p:sp>
      <p:sp>
        <p:nvSpPr>
          <p:cNvPr id="80899" name="Content Placeholder 2"/>
          <p:cNvSpPr>
            <a:spLocks noGrp="1"/>
          </p:cNvSpPr>
          <p:nvPr>
            <p:ph idx="1"/>
          </p:nvPr>
        </p:nvSpPr>
        <p:spPr>
          <a:xfrm>
            <a:off x="685800" y="1600200"/>
            <a:ext cx="6324600" cy="4267200"/>
          </a:xfrm>
        </p:spPr>
        <p:txBody>
          <a:bodyPr/>
          <a:lstStyle/>
          <a:p>
            <a:pPr>
              <a:spcAft>
                <a:spcPts val="3000"/>
              </a:spcAft>
            </a:pPr>
            <a:r>
              <a:rPr lang="es-ES" altLang="en-US" sz="2800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Analice la posibilidad de hacer un poder legal duradero.</a:t>
            </a:r>
          </a:p>
          <a:p>
            <a:pPr>
              <a:spcAft>
                <a:spcPts val="3000"/>
              </a:spcAft>
            </a:pPr>
            <a:r>
              <a:rPr lang="es-ES" altLang="en-US" sz="2800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Asegúrese de que esta adecuadamente asegurado.</a:t>
            </a:r>
          </a:p>
          <a:p>
            <a:pPr>
              <a:spcAft>
                <a:spcPts val="3000"/>
              </a:spcAft>
            </a:pPr>
            <a:r>
              <a:rPr lang="es-ES" altLang="en-US" sz="2800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Mantenga un estilo de vida saludable.</a:t>
            </a:r>
          </a:p>
        </p:txBody>
      </p:sp>
      <p:pic>
        <p:nvPicPr>
          <p:cNvPr id="2" name="Picture 1" descr="paraguas sobre un signo de dólar" title="ícono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7400" y="2133600"/>
            <a:ext cx="2947803" cy="3657600"/>
          </a:xfrm>
          <a:prstGeom prst="rect">
            <a:avLst/>
          </a:prstGeom>
        </p:spPr>
      </p:pic>
    </p:spTree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Title 1"/>
          <p:cNvSpPr>
            <a:spLocks noGrp="1"/>
          </p:cNvSpPr>
          <p:nvPr>
            <p:ph type="title"/>
          </p:nvPr>
        </p:nvSpPr>
        <p:spPr>
          <a:xfrm>
            <a:off x="685800" y="381000"/>
            <a:ext cx="8305800" cy="609600"/>
          </a:xfrm>
        </p:spPr>
        <p:txBody>
          <a:bodyPr/>
          <a:lstStyle/>
          <a:p>
            <a:pPr>
              <a:spcAft>
                <a:spcPct val="0"/>
              </a:spcAft>
            </a:pPr>
            <a:r>
              <a:rPr lang="en-US" dirty="0"/>
              <a:t>CÓMO RECIBIR</a:t>
            </a:r>
            <a:r>
              <a:rPr lang="es-ES" altLang="en-US" dirty="0">
                <a:latin typeface="Helvetica Neue" pitchFamily="-84" charset="0"/>
                <a:ea typeface="Helvetica Neue" pitchFamily="-84" charset="0"/>
                <a:cs typeface="Helvetica Neue" pitchFamily="-84" charset="0"/>
              </a:rPr>
              <a:t> BENEFICIOS DEL Seguro Social </a:t>
            </a:r>
            <a:endParaRPr lang="en-US" altLang="en-US" dirty="0">
              <a:latin typeface="Helvetica Neue" pitchFamily="-84" charset="0"/>
              <a:ea typeface="Helvetica Neue" pitchFamily="-84" charset="0"/>
              <a:cs typeface="Helvetica Neue" pitchFamily="-84" charset="0"/>
            </a:endParaRPr>
          </a:p>
        </p:txBody>
      </p:sp>
      <p:sp>
        <p:nvSpPr>
          <p:cNvPr id="81923" name="Content Placeholder 2"/>
          <p:cNvSpPr>
            <a:spLocks noGrp="1"/>
          </p:cNvSpPr>
          <p:nvPr>
            <p:ph idx="1"/>
          </p:nvPr>
        </p:nvSpPr>
        <p:spPr>
          <a:xfrm>
            <a:off x="685800" y="1600200"/>
            <a:ext cx="8001000" cy="2514600"/>
          </a:xfrm>
        </p:spPr>
        <p:txBody>
          <a:bodyPr/>
          <a:lstStyle/>
          <a:p>
            <a:pPr marL="0" indent="0">
              <a:buFont typeface="Arial" pitchFamily="34" charset="0"/>
              <a:buNone/>
            </a:pPr>
            <a:r>
              <a:rPr lang="es-ES" altLang="en-US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Pagos de beneficios de Seguro Social y del programa de Seguridad de Ingreso Suplementario (SSI): </a:t>
            </a:r>
            <a:endParaRPr lang="en-US" altLang="en-US" i="1" dirty="0">
              <a:solidFill>
                <a:srgbClr val="FF0000"/>
              </a:solidFill>
              <a:latin typeface="Helvetica Neue" pitchFamily="-84" charset="0"/>
              <a:ea typeface="Geneva" pitchFamily="-84" charset="0"/>
              <a:cs typeface="Geneva" pitchFamily="-84" charset="0"/>
            </a:endParaRPr>
          </a:p>
        </p:txBody>
      </p:sp>
      <p:pic>
        <p:nvPicPr>
          <p:cNvPr id="78854" name="Picture 6" descr="letrero que dice Obtenga depósito directo" title="image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9800" y="3043809"/>
            <a:ext cx="3314700" cy="1276350"/>
          </a:xfrm>
          <a:prstGeom prst="rect">
            <a:avLst/>
          </a:prstGeom>
          <a:noFill/>
          <a:ln>
            <a:noFill/>
          </a:ln>
        </p:spPr>
      </p:pic>
      <p:sp>
        <p:nvSpPr>
          <p:cNvPr id="81925" name="Rectangle 18"/>
          <p:cNvSpPr>
            <a:spLocks noChangeArrowheads="1"/>
          </p:cNvSpPr>
          <p:nvPr/>
        </p:nvSpPr>
        <p:spPr bwMode="auto">
          <a:xfrm>
            <a:off x="1187450" y="4495800"/>
            <a:ext cx="281940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ctr">
              <a:spcBef>
                <a:spcPct val="20000"/>
              </a:spcBef>
              <a:spcAft>
                <a:spcPts val="600"/>
              </a:spcAft>
            </a:pPr>
            <a:r>
              <a:rPr lang="en-US" altLang="en-US" sz="2000" b="1" dirty="0" err="1">
                <a:latin typeface="Helvetica Neue" pitchFamily="-84" charset="0"/>
              </a:rPr>
              <a:t>Depósito</a:t>
            </a:r>
            <a:r>
              <a:rPr lang="en-US" altLang="en-US" sz="2000" b="1" dirty="0">
                <a:latin typeface="Helvetica Neue" pitchFamily="-84" charset="0"/>
              </a:rPr>
              <a:t> </a:t>
            </a:r>
            <a:r>
              <a:rPr lang="en-US" altLang="en-US" sz="2000" b="1" dirty="0" err="1">
                <a:latin typeface="Helvetica Neue" pitchFamily="-84" charset="0"/>
              </a:rPr>
              <a:t>directo</a:t>
            </a:r>
            <a:r>
              <a:rPr lang="en-US" altLang="en-US" sz="2000" b="1" dirty="0">
                <a:latin typeface="Helvetica Neue" pitchFamily="-84" charset="0"/>
              </a:rPr>
              <a:t> </a:t>
            </a:r>
          </a:p>
        </p:txBody>
      </p:sp>
      <p:pic>
        <p:nvPicPr>
          <p:cNvPr id="78855" name="Picture 26" descr="imagen de una tarjeta de débito MasterCard que dice &quot;débito exprés&quot; en la parte superior de la tarjeta." title="imagen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0200" y="2895600"/>
            <a:ext cx="2406701" cy="1572768"/>
          </a:xfrm>
          <a:prstGeom prst="rect">
            <a:avLst/>
          </a:prstGeom>
          <a:noFill/>
          <a:ln>
            <a:noFill/>
          </a:ln>
        </p:spPr>
      </p:pic>
      <p:sp>
        <p:nvSpPr>
          <p:cNvPr id="78852" name="Rectangle 17"/>
          <p:cNvSpPr>
            <a:spLocks noChangeArrowheads="1"/>
          </p:cNvSpPr>
          <p:nvPr/>
        </p:nvSpPr>
        <p:spPr bwMode="auto">
          <a:xfrm>
            <a:off x="4254500" y="4495800"/>
            <a:ext cx="473710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Geneva" pitchFamily="-84" charset="0"/>
                <a:cs typeface="Geneva" pitchFamily="-8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Geneva" pitchFamily="-84" charset="0"/>
                <a:cs typeface="Geneva" pitchFamily="-8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  <a:cs typeface="Geneva" pitchFamily="-8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  <a:cs typeface="Geneva" pitchFamily="-8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  <a:cs typeface="Geneva" pitchFamily="-8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  <a:cs typeface="Geneva" pitchFamily="-8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  <a:cs typeface="Geneva" pitchFamily="-8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  <a:cs typeface="Geneva" pitchFamily="-8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  <a:cs typeface="Geneva" pitchFamily="-84" charset="0"/>
              </a:defRPr>
            </a:lvl9pPr>
          </a:lstStyle>
          <a:p>
            <a:pPr algn="ctr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en-US" altLang="en-US" sz="2000" b="1" spc="-150" dirty="0" err="1">
                <a:latin typeface="Helvetica Neue" pitchFamily="-84" charset="0"/>
                <a:ea typeface="ＭＳ Ｐゴシック" pitchFamily="34" charset="-128"/>
              </a:rPr>
              <a:t>Tarjeta</a:t>
            </a:r>
            <a:r>
              <a:rPr lang="en-US" altLang="en-US" sz="2000" b="1" spc="-150" dirty="0">
                <a:latin typeface="Helvetica Neue" pitchFamily="-84" charset="0"/>
                <a:ea typeface="ＭＳ Ｐゴシック" pitchFamily="34" charset="-128"/>
              </a:rPr>
              <a:t> de </a:t>
            </a:r>
            <a:r>
              <a:rPr lang="en-US" altLang="en-US" sz="2000" b="1" spc="-150" dirty="0" err="1">
                <a:latin typeface="Helvetica Neue" pitchFamily="-84" charset="0"/>
                <a:ea typeface="ＭＳ Ｐゴシック" pitchFamily="34" charset="-128"/>
              </a:rPr>
              <a:t>débito</a:t>
            </a:r>
            <a:r>
              <a:rPr lang="en-US" altLang="en-US" sz="2000" b="1" spc="-150" dirty="0">
                <a:latin typeface="Helvetica Neue" pitchFamily="-84" charset="0"/>
                <a:ea typeface="ＭＳ Ｐゴシック" pitchFamily="34" charset="-128"/>
              </a:rPr>
              <a:t> Direct Express® </a:t>
            </a:r>
          </a:p>
        </p:txBody>
      </p:sp>
    </p:spTree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7" name="Title 1"/>
          <p:cNvSpPr>
            <a:spLocks noGrp="1"/>
          </p:cNvSpPr>
          <p:nvPr>
            <p:ph type="title"/>
          </p:nvPr>
        </p:nvSpPr>
        <p:spPr>
          <a:xfrm>
            <a:off x="685800" y="381000"/>
            <a:ext cx="7772400" cy="609600"/>
          </a:xfrm>
        </p:spPr>
        <p:txBody>
          <a:bodyPr/>
          <a:lstStyle/>
          <a:p>
            <a:pPr>
              <a:spcAft>
                <a:spcPct val="0"/>
              </a:spcAft>
            </a:pPr>
            <a:r>
              <a:rPr lang="es-ES" altLang="en-US" dirty="0">
                <a:latin typeface="Helvetica Neue" pitchFamily="-84" charset="0"/>
                <a:ea typeface="Helvetica Neue" pitchFamily="-84" charset="0"/>
                <a:cs typeface="Helvetica Neue" pitchFamily="-84" charset="0"/>
              </a:rPr>
              <a:t>PREPÁRESE FINANCIERAMENTE PARA UN DESASTRE </a:t>
            </a:r>
            <a:endParaRPr lang="en-US" altLang="en-US" dirty="0">
              <a:latin typeface="Helvetica Neue" pitchFamily="-84" charset="0"/>
              <a:ea typeface="Helvetica Neue" pitchFamily="-84" charset="0"/>
              <a:cs typeface="Helvetica Neue" pitchFamily="-84" charset="0"/>
            </a:endParaRPr>
          </a:p>
        </p:txBody>
      </p:sp>
      <p:sp>
        <p:nvSpPr>
          <p:cNvPr id="82948" name="Content Placeholder 2"/>
          <p:cNvSpPr>
            <a:spLocks noGrp="1"/>
          </p:cNvSpPr>
          <p:nvPr>
            <p:ph idx="1"/>
          </p:nvPr>
        </p:nvSpPr>
        <p:spPr>
          <a:xfrm>
            <a:off x="685800" y="1447800"/>
            <a:ext cx="8001000" cy="4038600"/>
          </a:xfrm>
        </p:spPr>
        <p:txBody>
          <a:bodyPr/>
          <a:lstStyle/>
          <a:p>
            <a:pPr>
              <a:buFont typeface="Arial" pitchFamily="34" charset="0"/>
              <a:buNone/>
            </a:pPr>
            <a:r>
              <a:rPr lang="en-US" altLang="en-US" sz="2800" b="1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Lo que </a:t>
            </a:r>
            <a:r>
              <a:rPr lang="en-US" altLang="en-US" sz="2800" b="1" dirty="0" err="1">
                <a:latin typeface="Helvetica Neue" pitchFamily="-84" charset="0"/>
                <a:ea typeface="Geneva" pitchFamily="-84" charset="0"/>
                <a:cs typeface="Geneva" pitchFamily="-84" charset="0"/>
              </a:rPr>
              <a:t>necesitará</a:t>
            </a:r>
            <a:r>
              <a:rPr lang="en-US" altLang="en-US" sz="2800" b="1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: </a:t>
            </a:r>
          </a:p>
          <a:p>
            <a:pPr>
              <a:buFont typeface="Arial" pitchFamily="34" charset="0"/>
              <a:buNone/>
            </a:pPr>
            <a:r>
              <a:rPr lang="en-US" altLang="en-US" b="1" dirty="0" err="1">
                <a:latin typeface="Helvetica Neue" pitchFamily="-84" charset="0"/>
                <a:ea typeface="Geneva" pitchFamily="-84" charset="0"/>
                <a:cs typeface="Geneva" pitchFamily="-84" charset="0"/>
              </a:rPr>
              <a:t>Identificaciones</a:t>
            </a:r>
            <a:r>
              <a:rPr lang="en-US" altLang="en-US" b="1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: </a:t>
            </a:r>
            <a:endParaRPr lang="en-US" altLang="en-US" dirty="0">
              <a:latin typeface="Helvetica Neue" pitchFamily="-84" charset="0"/>
              <a:ea typeface="Geneva" pitchFamily="-84" charset="0"/>
              <a:cs typeface="Geneva" pitchFamily="-84" charset="0"/>
            </a:endParaRPr>
          </a:p>
          <a:p>
            <a:pPr marL="411480"/>
            <a:r>
              <a:rPr lang="es-ES" altLang="en-US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Licencia de conducir o identificación del gobierno.</a:t>
            </a:r>
          </a:p>
          <a:p>
            <a:pPr marL="411480"/>
            <a:r>
              <a:rPr lang="es-ES" altLang="en-US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Tarjetas de seguro.</a:t>
            </a:r>
          </a:p>
          <a:p>
            <a:pPr marL="411480"/>
            <a:r>
              <a:rPr lang="es-ES" altLang="en-US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Tarjeta del Seguro Social.</a:t>
            </a:r>
          </a:p>
          <a:p>
            <a:pPr marL="411480"/>
            <a:r>
              <a:rPr lang="es-ES" altLang="en-US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Pasaporte.</a:t>
            </a:r>
          </a:p>
          <a:p>
            <a:pPr marL="411480"/>
            <a:r>
              <a:rPr lang="es-ES" altLang="en-US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Certificado de nacimiento.</a:t>
            </a:r>
          </a:p>
        </p:txBody>
      </p:sp>
      <p:pic>
        <p:nvPicPr>
          <p:cNvPr id="79874" name="Picture 5" descr="&#10;foto de un pasaporte" title="Imagen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21374881">
            <a:off x="4965512" y="3272054"/>
            <a:ext cx="2281237" cy="27860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1" descr="foto de una tarjeta de medicare" title="imagen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466864">
            <a:off x="6852796" y="3464819"/>
            <a:ext cx="1765300" cy="117475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2" name="Title 1"/>
          <p:cNvSpPr>
            <a:spLocks noGrp="1"/>
          </p:cNvSpPr>
          <p:nvPr>
            <p:ph type="title"/>
          </p:nvPr>
        </p:nvSpPr>
        <p:spPr>
          <a:xfrm>
            <a:off x="685800" y="381000"/>
            <a:ext cx="7772400" cy="609600"/>
          </a:xfrm>
        </p:spPr>
        <p:txBody>
          <a:bodyPr/>
          <a:lstStyle/>
          <a:p>
            <a:pPr>
              <a:spcAft>
                <a:spcPct val="0"/>
              </a:spcAft>
            </a:pPr>
            <a:r>
              <a:rPr lang="es-ES" altLang="en-US" dirty="0">
                <a:latin typeface="Helvetica Neue" pitchFamily="-84" charset="0"/>
                <a:ea typeface="Helvetica Neue" pitchFamily="-84" charset="0"/>
                <a:cs typeface="Helvetica Neue" pitchFamily="-84" charset="0"/>
              </a:rPr>
              <a:t>OTROS ELEMENTOS QUE PUEDE NECESITAR: </a:t>
            </a:r>
            <a:endParaRPr lang="en-US" altLang="en-US" dirty="0">
              <a:latin typeface="Helvetica Neue" pitchFamily="-84" charset="0"/>
              <a:ea typeface="Helvetica Neue" pitchFamily="-84" charset="0"/>
              <a:cs typeface="Helvetica Neue" pitchFamily="-84" charset="0"/>
            </a:endParaRPr>
          </a:p>
        </p:txBody>
      </p:sp>
      <p:sp>
        <p:nvSpPr>
          <p:cNvPr id="83973" name="Content Placeholder 2"/>
          <p:cNvSpPr>
            <a:spLocks noGrp="1"/>
          </p:cNvSpPr>
          <p:nvPr>
            <p:ph idx="1"/>
          </p:nvPr>
        </p:nvSpPr>
        <p:spPr>
          <a:xfrm>
            <a:off x="685800" y="1525188"/>
            <a:ext cx="6553200" cy="4267200"/>
          </a:xfrm>
        </p:spPr>
        <p:txBody>
          <a:bodyPr/>
          <a:lstStyle/>
          <a:p>
            <a:r>
              <a:rPr lang="es-ES" altLang="en-US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Efectivo.</a:t>
            </a:r>
          </a:p>
          <a:p>
            <a:r>
              <a:rPr lang="es-ES" altLang="en-US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Tarjetas de ATM, tarjetas de débito y crédito.</a:t>
            </a:r>
          </a:p>
          <a:p>
            <a:r>
              <a:rPr lang="es-ES" altLang="en-US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Chequera (con cheques en blanco y hojas de depósito para que le duren por lo menos un mes).</a:t>
            </a:r>
          </a:p>
          <a:p>
            <a:r>
              <a:rPr lang="es-ES" altLang="en-US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Números de teléfono para sus proveedores </a:t>
            </a:r>
            <a:br>
              <a:rPr lang="es-ES" altLang="en-US" dirty="0">
                <a:latin typeface="Helvetica Neue" pitchFamily="-84" charset="0"/>
                <a:ea typeface="Geneva" pitchFamily="-84" charset="0"/>
                <a:cs typeface="Geneva" pitchFamily="-84" charset="0"/>
              </a:rPr>
            </a:br>
            <a:r>
              <a:rPr lang="es-ES" altLang="en-US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de servicios financieros.</a:t>
            </a:r>
          </a:p>
          <a:p>
            <a:r>
              <a:rPr lang="es-ES" altLang="en-US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Números de cuenta importantes.</a:t>
            </a:r>
          </a:p>
          <a:p>
            <a:r>
              <a:rPr lang="es-ES" altLang="en-US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Llave de la caja de seguridad.</a:t>
            </a:r>
          </a:p>
        </p:txBody>
      </p:sp>
      <p:pic>
        <p:nvPicPr>
          <p:cNvPr id="83970" name="Picture 6" descr="una pila de billetes de $20 en un paquete" title="ícon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7000" y="1133475"/>
            <a:ext cx="2590800" cy="147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3971" name="Picture 5" descr="imagen de tres tarjetas de credito" title="ícon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0" y="1905000"/>
            <a:ext cx="2438400" cy="182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2711" name="Picture 7" descr="cuaderno con un signo @ en él" title="ícono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21109099">
            <a:off x="6816725" y="3862586"/>
            <a:ext cx="1949450" cy="19510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Title 1"/>
          <p:cNvSpPr>
            <a:spLocks noGrp="1"/>
          </p:cNvSpPr>
          <p:nvPr>
            <p:ph type="title"/>
          </p:nvPr>
        </p:nvSpPr>
        <p:spPr>
          <a:xfrm>
            <a:off x="685800" y="381000"/>
            <a:ext cx="7772400" cy="609600"/>
          </a:xfrm>
        </p:spPr>
        <p:txBody>
          <a:bodyPr/>
          <a:lstStyle/>
          <a:p>
            <a:pPr>
              <a:spcAft>
                <a:spcPct val="0"/>
              </a:spcAft>
            </a:pPr>
            <a:r>
              <a:rPr lang="en-US" altLang="en-US" dirty="0">
                <a:latin typeface="Helvetica Neue" pitchFamily="-84" charset="0"/>
                <a:ea typeface="Helvetica Neue" pitchFamily="-84" charset="0"/>
                <a:cs typeface="Helvetica Neue" pitchFamily="-84" charset="0"/>
              </a:rPr>
              <a:t>PROTEJA LOS DOCUMENTOS </a:t>
            </a:r>
          </a:p>
        </p:txBody>
      </p:sp>
      <p:sp>
        <p:nvSpPr>
          <p:cNvPr id="84995" name="Content Placeholder 2"/>
          <p:cNvSpPr>
            <a:spLocks noGrp="1"/>
          </p:cNvSpPr>
          <p:nvPr>
            <p:ph idx="1"/>
          </p:nvPr>
        </p:nvSpPr>
        <p:spPr>
          <a:xfrm>
            <a:off x="685800" y="1143000"/>
            <a:ext cx="7696200" cy="4267200"/>
          </a:xfrm>
        </p:spPr>
        <p:txBody>
          <a:bodyPr/>
          <a:lstStyle/>
          <a:p>
            <a:r>
              <a:rPr lang="es-ES" altLang="en-US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Haga copias de los documentos importantes.</a:t>
            </a:r>
          </a:p>
          <a:p>
            <a:r>
              <a:rPr lang="es-ES" altLang="en-US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Tome una imagen digital de sus documentos para poder almacenarla fácilmente.</a:t>
            </a:r>
          </a:p>
          <a:p>
            <a:r>
              <a:rPr lang="es-ES" altLang="en-US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Dele una copia de sus documentos a sus seres queridos o dígales en dónde los pueden encontrar en caso de emergencia.</a:t>
            </a:r>
          </a:p>
          <a:p>
            <a:r>
              <a:rPr lang="es-ES" altLang="en-US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Guarde las copias a cierta distancia de su casa por si el desastre afecta a toda su comunidad.</a:t>
            </a:r>
          </a:p>
          <a:p>
            <a:r>
              <a:rPr lang="es-ES" altLang="en-US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Haga un registro de todas las tarjetas de crédito y débito de la cuenta y los números de contacto para denunciar tarjetas perdidas o robadas.</a:t>
            </a:r>
          </a:p>
        </p:txBody>
      </p:sp>
    </p:spTree>
  </p:cSld>
  <p:clrMapOvr>
    <a:masterClrMapping/>
  </p:clrMapOvr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9" name="Title 1"/>
          <p:cNvSpPr>
            <a:spLocks noGrp="1"/>
          </p:cNvSpPr>
          <p:nvPr>
            <p:ph type="title"/>
          </p:nvPr>
        </p:nvSpPr>
        <p:spPr>
          <a:xfrm>
            <a:off x="685800" y="381000"/>
            <a:ext cx="8458200" cy="609600"/>
          </a:xfrm>
        </p:spPr>
        <p:txBody>
          <a:bodyPr/>
          <a:lstStyle/>
          <a:p>
            <a:pPr>
              <a:spcAft>
                <a:spcPct val="0"/>
              </a:spcAft>
            </a:pPr>
            <a:r>
              <a:rPr lang="es-ES" altLang="en-US" dirty="0">
                <a:latin typeface="Helvetica Neue" pitchFamily="-84" charset="0"/>
                <a:ea typeface="Helvetica Neue" pitchFamily="-84" charset="0"/>
                <a:cs typeface="Helvetica Neue" pitchFamily="-84" charset="0"/>
              </a:rPr>
              <a:t>QUÉ GUARDAR Y DÓNDE GUARDARLO </a:t>
            </a:r>
            <a:endParaRPr lang="en-US" altLang="en-US" dirty="0">
              <a:latin typeface="Helvetica Neue" pitchFamily="-84" charset="0"/>
              <a:ea typeface="Helvetica Neue" pitchFamily="-84" charset="0"/>
              <a:cs typeface="Helvetica Neue" pitchFamily="-84" charset="0"/>
            </a:endParaRPr>
          </a:p>
        </p:txBody>
      </p:sp>
      <p:pic>
        <p:nvPicPr>
          <p:cNvPr id="5" name="Picture 4" descr="imagen de una caja fuerte" title="ícono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1066800"/>
            <a:ext cx="2374900" cy="2579262"/>
          </a:xfrm>
          <a:prstGeom prst="rect">
            <a:avLst/>
          </a:prstGeom>
        </p:spPr>
      </p:pic>
      <p:sp>
        <p:nvSpPr>
          <p:cNvPr id="86020" name="Content Placeholder 2"/>
          <p:cNvSpPr>
            <a:spLocks noGrp="1"/>
          </p:cNvSpPr>
          <p:nvPr>
            <p:ph idx="1"/>
          </p:nvPr>
        </p:nvSpPr>
        <p:spPr>
          <a:xfrm>
            <a:off x="3428999" y="1354137"/>
            <a:ext cx="5257801" cy="4741863"/>
          </a:xfrm>
        </p:spPr>
        <p:txBody>
          <a:bodyPr/>
          <a:lstStyle/>
          <a:p>
            <a:pPr>
              <a:defRPr/>
            </a:pPr>
            <a:r>
              <a:rPr lang="es-ES" altLang="en-US" b="1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En una caja de seguridad:</a:t>
            </a:r>
            <a:r>
              <a:rPr lang="en-US" altLang="en-US" b="1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/>
            </a:r>
            <a:br>
              <a:rPr lang="en-US" altLang="en-US" b="1" dirty="0">
                <a:latin typeface="Helvetica Neue" pitchFamily="-84" charset="0"/>
                <a:ea typeface="Geneva" pitchFamily="-84" charset="0"/>
                <a:cs typeface="Geneva" pitchFamily="-84" charset="0"/>
              </a:rPr>
            </a:br>
            <a:r>
              <a:rPr lang="es-ES" altLang="en-US" dirty="0">
                <a:latin typeface="Helvetica Neue" pitchFamily="-84" charset="0"/>
                <a:ea typeface="ＭＳ Ｐゴシック" pitchFamily="34" charset="-128"/>
                <a:cs typeface="Geneva" pitchFamily="-84" charset="0"/>
              </a:rPr>
              <a:t>Certificados de nacimiento y contratos originales importantes. </a:t>
            </a:r>
          </a:p>
          <a:p>
            <a:pPr>
              <a:defRPr/>
            </a:pPr>
            <a:r>
              <a:rPr lang="es-ES" altLang="en-US" b="1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En casa, preferentemente en una caja fuerte </a:t>
            </a:r>
            <a:r>
              <a:rPr lang="en-US" b="1" dirty="0"/>
              <a:t>a </a:t>
            </a:r>
            <a:r>
              <a:rPr lang="en-US" b="1" dirty="0" err="1"/>
              <a:t>prueba</a:t>
            </a:r>
            <a:r>
              <a:rPr lang="en-US" b="1" dirty="0"/>
              <a:t> de </a:t>
            </a:r>
            <a:r>
              <a:rPr lang="en-US" b="1" dirty="0" err="1"/>
              <a:t>fuego</a:t>
            </a:r>
            <a:r>
              <a:rPr lang="es-ES" altLang="en-US" b="1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:</a:t>
            </a:r>
            <a:r>
              <a:rPr lang="en-US" altLang="en-US" b="1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/>
            </a:r>
            <a:br>
              <a:rPr lang="en-US" altLang="en-US" b="1" dirty="0">
                <a:latin typeface="Helvetica Neue" pitchFamily="-84" charset="0"/>
                <a:ea typeface="Geneva" pitchFamily="-84" charset="0"/>
                <a:cs typeface="Geneva" pitchFamily="-84" charset="0"/>
              </a:rPr>
            </a:br>
            <a:r>
              <a:rPr lang="es-ES" altLang="en-US" dirty="0">
                <a:latin typeface="Helvetica Neue" pitchFamily="-84" charset="0"/>
                <a:ea typeface="ＭＳ Ｐゴシック" pitchFamily="34" charset="-128"/>
                <a:cs typeface="Geneva" pitchFamily="-84" charset="0"/>
              </a:rPr>
              <a:t>Pasaporte, directivas de atención médica y el testamento. </a:t>
            </a:r>
            <a:endParaRPr lang="en-US" altLang="en-US" dirty="0">
              <a:latin typeface="Helvetica Neue" pitchFamily="-84" charset="0"/>
              <a:ea typeface="ＭＳ Ｐゴシック" pitchFamily="34" charset="-128"/>
              <a:cs typeface="Geneva" pitchFamily="-8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852068" y="4724400"/>
            <a:ext cx="7453731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2" algn="ctr"/>
            <a:r>
              <a:rPr lang="es-ES" altLang="en-US" sz="2800" b="1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Selle los documentos en bolsas o recipientes de plástico herméticos e impermeables. </a:t>
            </a:r>
            <a:endParaRPr lang="en-US" altLang="en-US" sz="2800" b="1" dirty="0">
              <a:latin typeface="Helvetica Neue" pitchFamily="-84" charset="0"/>
              <a:ea typeface="Geneva" pitchFamily="-84" charset="0"/>
              <a:cs typeface="Geneva" pitchFamily="-84" charset="0"/>
            </a:endParaRPr>
          </a:p>
        </p:txBody>
      </p:sp>
    </p:spTree>
  </p:cSld>
  <p:clrMapOvr>
    <a:masterClrMapping/>
  </p:clrMapOvr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Title 1"/>
          <p:cNvSpPr>
            <a:spLocks noGrp="1"/>
          </p:cNvSpPr>
          <p:nvPr>
            <p:ph type="title"/>
          </p:nvPr>
        </p:nvSpPr>
        <p:spPr>
          <a:xfrm>
            <a:off x="685800" y="381000"/>
            <a:ext cx="8305800" cy="609600"/>
          </a:xfrm>
        </p:spPr>
        <p:txBody>
          <a:bodyPr/>
          <a:lstStyle/>
          <a:p>
            <a:pPr>
              <a:spcAft>
                <a:spcPct val="0"/>
              </a:spcAft>
            </a:pPr>
            <a:r>
              <a:rPr lang="en-US" altLang="en-US" dirty="0" err="1">
                <a:latin typeface="Helvetica Neue" pitchFamily="-84" charset="0"/>
                <a:ea typeface="Helvetica Neue" pitchFamily="-84" charset="0"/>
                <a:cs typeface="Helvetica Neue" pitchFamily="-84" charset="0"/>
              </a:rPr>
              <a:t>Otras</a:t>
            </a:r>
            <a:r>
              <a:rPr lang="en-US" altLang="en-US" dirty="0">
                <a:latin typeface="Helvetica Neue" pitchFamily="-84" charset="0"/>
                <a:ea typeface="Helvetica Neue" pitchFamily="-84" charset="0"/>
                <a:cs typeface="Helvetica Neue" pitchFamily="-84" charset="0"/>
              </a:rPr>
              <a:t> </a:t>
            </a:r>
            <a:r>
              <a:rPr lang="en-US" altLang="en-US" dirty="0" err="1">
                <a:latin typeface="Helvetica Neue" pitchFamily="-84" charset="0"/>
                <a:ea typeface="Helvetica Neue" pitchFamily="-84" charset="0"/>
                <a:cs typeface="Helvetica Neue" pitchFamily="-84" charset="0"/>
              </a:rPr>
              <a:t>cosas</a:t>
            </a:r>
            <a:r>
              <a:rPr lang="en-US" altLang="en-US" dirty="0">
                <a:latin typeface="Helvetica Neue" pitchFamily="-84" charset="0"/>
                <a:ea typeface="Helvetica Neue" pitchFamily="-84" charset="0"/>
                <a:cs typeface="Helvetica Neue" pitchFamily="-84" charset="0"/>
              </a:rPr>
              <a:t> que debe </a:t>
            </a:r>
            <a:r>
              <a:rPr lang="en-US" altLang="en-US" dirty="0" err="1">
                <a:latin typeface="Helvetica Neue" pitchFamily="-84" charset="0"/>
                <a:ea typeface="Helvetica Neue" pitchFamily="-84" charset="0"/>
                <a:cs typeface="Helvetica Neue" pitchFamily="-84" charset="0"/>
              </a:rPr>
              <a:t>considerar</a:t>
            </a:r>
            <a:endParaRPr lang="en-US" altLang="en-US" dirty="0">
              <a:latin typeface="Helvetica Neue" pitchFamily="-84" charset="0"/>
              <a:ea typeface="Helvetica Neue" pitchFamily="-84" charset="0"/>
              <a:cs typeface="Helvetica Neue" pitchFamily="-84" charset="0"/>
            </a:endParaRPr>
          </a:p>
        </p:txBody>
      </p:sp>
      <p:sp>
        <p:nvSpPr>
          <p:cNvPr id="87043" name="Content Placeholder 2"/>
          <p:cNvSpPr>
            <a:spLocks noGrp="1"/>
          </p:cNvSpPr>
          <p:nvPr>
            <p:ph idx="1"/>
          </p:nvPr>
        </p:nvSpPr>
        <p:spPr>
          <a:xfrm>
            <a:off x="685800" y="1676400"/>
            <a:ext cx="7569200" cy="4267200"/>
          </a:xfrm>
        </p:spPr>
        <p:txBody>
          <a:bodyPr/>
          <a:lstStyle/>
          <a:p>
            <a:pPr marL="342900" lvl="1" indent="-342900">
              <a:spcAft>
                <a:spcPts val="1800"/>
              </a:spcAft>
              <a:buClr>
                <a:schemeClr val="accent5">
                  <a:lumMod val="75000"/>
                </a:schemeClr>
              </a:buClr>
              <a:buFont typeface="Wingdings" charset="2"/>
              <a:buChar char="§"/>
            </a:pPr>
            <a:r>
              <a:rPr lang="es-ES" altLang="en-US" sz="2400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Prepare bolsas para evacuación de emergencia.</a:t>
            </a:r>
          </a:p>
          <a:p>
            <a:pPr marL="342900" lvl="1" indent="-342900">
              <a:spcAft>
                <a:spcPts val="1800"/>
              </a:spcAft>
              <a:buClr>
                <a:schemeClr val="accent5">
                  <a:lumMod val="75000"/>
                </a:schemeClr>
              </a:buClr>
              <a:buFont typeface="Wingdings" charset="2"/>
              <a:buChar char="§"/>
            </a:pPr>
            <a:r>
              <a:rPr lang="es-ES" altLang="en-US" sz="2400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Haga arreglos para hacer pagos automáticos desde su cuenta bancaria.</a:t>
            </a:r>
          </a:p>
          <a:p>
            <a:pPr marL="342900" lvl="1" indent="-342900">
              <a:spcAft>
                <a:spcPts val="1800"/>
              </a:spcAft>
              <a:buClr>
                <a:schemeClr val="accent5">
                  <a:lumMod val="75000"/>
                </a:schemeClr>
              </a:buClr>
              <a:buFont typeface="Wingdings" charset="2"/>
              <a:buChar char="§"/>
            </a:pPr>
            <a:r>
              <a:rPr lang="es-ES" altLang="en-US" sz="2400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Inscríbase en los servicios bancarios en línea.</a:t>
            </a:r>
          </a:p>
          <a:p>
            <a:pPr marL="342900" lvl="1" indent="-342900">
              <a:spcAft>
                <a:spcPts val="1800"/>
              </a:spcAft>
              <a:buClr>
                <a:schemeClr val="accent5">
                  <a:lumMod val="75000"/>
                </a:schemeClr>
              </a:buClr>
              <a:buFont typeface="Wingdings" charset="2"/>
              <a:buChar char="§"/>
            </a:pPr>
            <a:r>
              <a:rPr lang="es-ES" altLang="en-US" sz="2400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Revise la cobertura de seguro.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>
          <a:xfrm>
            <a:off x="685800" y="381000"/>
            <a:ext cx="7772400" cy="609600"/>
          </a:xfrm>
        </p:spPr>
        <p:txBody>
          <a:bodyPr/>
          <a:lstStyle/>
          <a:p>
            <a:pPr eaLnBrk="1" hangingPunct="1">
              <a:spcAft>
                <a:spcPct val="0"/>
              </a:spcAft>
            </a:pPr>
            <a:r>
              <a:rPr lang="en-US" altLang="en-US" dirty="0">
                <a:latin typeface="Helvetica Neue" pitchFamily="-84" charset="0"/>
                <a:ea typeface="Helvetica Neue" pitchFamily="-84" charset="0"/>
                <a:cs typeface="Helvetica Neue" pitchFamily="-84" charset="0"/>
              </a:rPr>
              <a:t>EJEMPLOS DE EXPLOTACIÓN FINANCIERA </a:t>
            </a:r>
          </a:p>
        </p:txBody>
      </p:sp>
      <p:pic>
        <p:nvPicPr>
          <p:cNvPr id="4" name="Picture 3" descr="Mano sosteniendo unas cuerdas controlando un signo de dólar como un títere." title="ícono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" y="1828800"/>
            <a:ext cx="1161988" cy="1683278"/>
          </a:xfrm>
          <a:prstGeom prst="rect">
            <a:avLst/>
          </a:prstGeom>
        </p:spPr>
      </p:pic>
      <p:sp>
        <p:nvSpPr>
          <p:cNvPr id="11270" name="Content Placeholder 2"/>
          <p:cNvSpPr txBox="1">
            <a:spLocks/>
          </p:cNvSpPr>
          <p:nvPr/>
        </p:nvSpPr>
        <p:spPr bwMode="auto">
          <a:xfrm>
            <a:off x="2362200" y="1981200"/>
            <a:ext cx="2667000" cy="11829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20000"/>
              </a:spcBef>
              <a:spcAft>
                <a:spcPts val="1200"/>
              </a:spcAft>
              <a:buFont typeface="Arial" pitchFamily="34" charset="0"/>
              <a:buNone/>
            </a:pPr>
            <a:r>
              <a:rPr lang="es-ES" altLang="en-US" sz="2000" dirty="0">
                <a:latin typeface="Helvetica Neue"/>
                <a:cs typeface="Helvetica Neue"/>
              </a:rPr>
              <a:t>Explotación por parte de un </a:t>
            </a:r>
            <a:r>
              <a:rPr lang="en-US" sz="2000" dirty="0" err="1"/>
              <a:t>apoderado</a:t>
            </a:r>
            <a:r>
              <a:rPr lang="es-ES" altLang="en-US" sz="2000" dirty="0">
                <a:latin typeface="Helvetica Neue"/>
                <a:cs typeface="Helvetica Neue"/>
              </a:rPr>
              <a:t> o una persona en otro tipo de relación fiduciaria.</a:t>
            </a:r>
            <a:endParaRPr lang="en-US" altLang="en-US" sz="2000" dirty="0">
              <a:latin typeface="Helvetica Neue"/>
              <a:cs typeface="Helvetica Neue"/>
            </a:endParaRPr>
          </a:p>
        </p:txBody>
      </p:sp>
      <p:pic>
        <p:nvPicPr>
          <p:cNvPr id="6" name="Picture 5" descr="Palma de una mano con un corazón y un signo de exclamación en ella." title="ícono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800" y="4038600"/>
            <a:ext cx="1358900" cy="1746000"/>
          </a:xfrm>
          <a:prstGeom prst="rect">
            <a:avLst/>
          </a:prstGeom>
        </p:spPr>
      </p:pic>
      <p:sp>
        <p:nvSpPr>
          <p:cNvPr id="11271" name="Content Placeholder 2"/>
          <p:cNvSpPr txBox="1">
            <a:spLocks/>
          </p:cNvSpPr>
          <p:nvPr/>
        </p:nvSpPr>
        <p:spPr bwMode="auto">
          <a:xfrm>
            <a:off x="2438400" y="4195871"/>
            <a:ext cx="2298590" cy="14289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20000"/>
              </a:spcBef>
              <a:spcAft>
                <a:spcPts val="1200"/>
              </a:spcAft>
              <a:buFont typeface="Arial" pitchFamily="34" charset="0"/>
              <a:buNone/>
            </a:pPr>
            <a:r>
              <a:rPr lang="es-ES" altLang="en-US" sz="2000" dirty="0">
                <a:solidFill>
                  <a:srgbClr val="000000"/>
                </a:solidFill>
                <a:latin typeface="Helvetica Neue"/>
                <a:cs typeface="Helvetica Neue"/>
              </a:rPr>
              <a:t>Robo de dinero o propiedad, a menudo por parte de un familiar, cuidador o auxiliar del hogar. </a:t>
            </a:r>
            <a:endParaRPr lang="en-US" altLang="en-US" sz="2000" dirty="0">
              <a:solidFill>
                <a:srgbClr val="000000"/>
              </a:solidFill>
              <a:latin typeface="Helvetica Neue"/>
              <a:cs typeface="Helvetica Neue"/>
            </a:endParaRPr>
          </a:p>
        </p:txBody>
      </p:sp>
      <p:pic>
        <p:nvPicPr>
          <p:cNvPr id="2" name="Picture 1" descr="Gráfico con una flecha hacia arriba" title="ícono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1600" y="1600201"/>
            <a:ext cx="1262444" cy="1828800"/>
          </a:xfrm>
          <a:prstGeom prst="rect">
            <a:avLst/>
          </a:prstGeom>
        </p:spPr>
      </p:pic>
      <p:sp>
        <p:nvSpPr>
          <p:cNvPr id="11274" name="Content Placeholder 2"/>
          <p:cNvSpPr txBox="1">
            <a:spLocks/>
          </p:cNvSpPr>
          <p:nvPr/>
        </p:nvSpPr>
        <p:spPr bwMode="auto">
          <a:xfrm>
            <a:off x="6588125" y="1691892"/>
            <a:ext cx="2403475" cy="1592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20000"/>
              </a:spcBef>
              <a:spcAft>
                <a:spcPts val="1200"/>
              </a:spcAft>
              <a:buFont typeface="Arial" pitchFamily="34" charset="0"/>
              <a:buNone/>
            </a:pPr>
            <a:r>
              <a:rPr lang="es-ES" altLang="en-US" sz="2000" dirty="0">
                <a:solidFill>
                  <a:srgbClr val="000000"/>
                </a:solidFill>
                <a:latin typeface="Helvetica Neue"/>
                <a:cs typeface="Helvetica Neue"/>
              </a:rPr>
              <a:t>Estafas y fraudes de inversión. </a:t>
            </a:r>
            <a:endParaRPr lang="en-US" altLang="en-US" sz="2000" dirty="0">
              <a:solidFill>
                <a:srgbClr val="000000"/>
              </a:solidFill>
              <a:latin typeface="Helvetica Neue"/>
              <a:cs typeface="Helvetica Neue"/>
            </a:endParaRPr>
          </a:p>
        </p:txBody>
      </p:sp>
      <p:pic>
        <p:nvPicPr>
          <p:cNvPr id="3" name="Picture 2" descr="Una tarjeta de lotería y dos balotas mostrando los números 12 y 03" title="ícono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5400" y="3733800"/>
            <a:ext cx="1482205" cy="2032000"/>
          </a:xfrm>
          <a:prstGeom prst="rect">
            <a:avLst/>
          </a:prstGeom>
        </p:spPr>
      </p:pic>
      <p:sp>
        <p:nvSpPr>
          <p:cNvPr id="11272" name="Content Placeholder 2"/>
          <p:cNvSpPr txBox="1">
            <a:spLocks/>
          </p:cNvSpPr>
          <p:nvPr/>
        </p:nvSpPr>
        <p:spPr bwMode="auto">
          <a:xfrm>
            <a:off x="6580188" y="4228688"/>
            <a:ext cx="2411412" cy="13632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20000"/>
              </a:spcBef>
              <a:spcAft>
                <a:spcPts val="1200"/>
              </a:spcAft>
              <a:buFont typeface="Arial" pitchFamily="34" charset="0"/>
              <a:buNone/>
            </a:pPr>
            <a:r>
              <a:rPr lang="es-ES" altLang="en-US" sz="2000" dirty="0">
                <a:solidFill>
                  <a:srgbClr val="000000"/>
                </a:solidFill>
                <a:latin typeface="Helvetica Neue"/>
                <a:cs typeface="Helvetica Neue"/>
              </a:rPr>
              <a:t>Estafas de loterías y sorteos. </a:t>
            </a:r>
            <a:endParaRPr lang="en-US" altLang="en-US" sz="2000" dirty="0">
              <a:solidFill>
                <a:srgbClr val="000000"/>
              </a:solidFill>
              <a:latin typeface="Helvetica Neue"/>
              <a:cs typeface="Helvetica Neue"/>
            </a:endParaRPr>
          </a:p>
        </p:txBody>
      </p:sp>
    </p:spTree>
  </p:cSld>
  <p:clrMapOvr>
    <a:masterClrMapping/>
  </p:clrMapOvr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7" name="Title 1"/>
          <p:cNvSpPr>
            <a:spLocks noGrp="1"/>
          </p:cNvSpPr>
          <p:nvPr>
            <p:ph type="title"/>
          </p:nvPr>
        </p:nvSpPr>
        <p:spPr>
          <a:xfrm>
            <a:off x="685800" y="381000"/>
            <a:ext cx="8001000" cy="609600"/>
          </a:xfrm>
        </p:spPr>
        <p:txBody>
          <a:bodyPr/>
          <a:lstStyle/>
          <a:p>
            <a:pPr>
              <a:spcAft>
                <a:spcPct val="0"/>
              </a:spcAft>
            </a:pPr>
            <a:r>
              <a:rPr lang="en-US" altLang="en-US" dirty="0">
                <a:latin typeface="Helvetica Neue" pitchFamily="-84" charset="0"/>
                <a:ea typeface="Helvetica Neue" pitchFamily="-84" charset="0"/>
                <a:cs typeface="Helvetica Neue" pitchFamily="-84" charset="0"/>
              </a:rPr>
              <a:t>RECURSOS ADICIONALES </a:t>
            </a:r>
          </a:p>
        </p:txBody>
      </p:sp>
      <p:pic>
        <p:nvPicPr>
          <p:cNvPr id="2" name="Picture 1" descr="imagen de una computadora con un globo terráqueo y un signo de exclamación en el centro" title="ícono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990600"/>
            <a:ext cx="3142488" cy="2956560"/>
          </a:xfrm>
          <a:prstGeom prst="rect">
            <a:avLst/>
          </a:prstGeom>
        </p:spPr>
      </p:pic>
      <p:sp>
        <p:nvSpPr>
          <p:cNvPr id="64515" name="Content Placeholder 2"/>
          <p:cNvSpPr>
            <a:spLocks noGrp="1"/>
          </p:cNvSpPr>
          <p:nvPr>
            <p:ph idx="1"/>
          </p:nvPr>
        </p:nvSpPr>
        <p:spPr>
          <a:xfrm>
            <a:off x="3962400" y="1447800"/>
            <a:ext cx="4953000" cy="4419600"/>
          </a:xfrm>
        </p:spPr>
        <p:txBody>
          <a:bodyPr/>
          <a:lstStyle/>
          <a:p>
            <a:pPr marL="0" indent="0">
              <a:lnSpc>
                <a:spcPct val="120000"/>
              </a:lnSpc>
              <a:buFont typeface="Arial" pitchFamily="34" charset="0"/>
              <a:buNone/>
              <a:defRPr/>
            </a:pPr>
            <a:r>
              <a:rPr lang="es-ES" dirty="0">
                <a:ea typeface="Helvetica Neue"/>
              </a:rPr>
              <a:t>Para más información visite el sitio web de la FDIC en: </a:t>
            </a:r>
            <a:r>
              <a:rPr lang="es-ES" u="sng" dirty="0">
                <a:solidFill>
                  <a:srgbClr val="0070C0"/>
                </a:solidFill>
                <a:ea typeface="Helvetica Neue"/>
                <a:hlinkClick r:id="rId3" tooltip="Enlace a la página web de la FDIC para encontrar artículos de Consumer News relacionados con desastres"/>
              </a:rPr>
              <a:t>https://www.fdic.gov/resources/consumers/consumer-news/esp/index.html </a:t>
            </a:r>
            <a:endParaRPr lang="es-ES" u="sng" dirty="0">
              <a:solidFill>
                <a:srgbClr val="0070C0"/>
              </a:solidFill>
              <a:ea typeface="Helvetica Neue"/>
            </a:endParaRPr>
          </a:p>
          <a:p>
            <a:pPr marL="0" indent="0">
              <a:lnSpc>
                <a:spcPct val="120000"/>
              </a:lnSpc>
              <a:buFont typeface="Arial" pitchFamily="34" charset="0"/>
              <a:buNone/>
              <a:defRPr/>
            </a:pPr>
            <a:r>
              <a:rPr lang="es-ES" dirty="0">
                <a:ea typeface="Helvetica Neue"/>
              </a:rPr>
              <a:t>Escriba “</a:t>
            </a:r>
            <a:r>
              <a:rPr lang="es-ES" i="1" dirty="0">
                <a:ea typeface="Helvetica Neue"/>
              </a:rPr>
              <a:t>desastre</a:t>
            </a:r>
            <a:r>
              <a:rPr lang="es-ES" dirty="0">
                <a:ea typeface="Helvetica Neue"/>
              </a:rPr>
              <a:t>” en la casilla de búsqueda de los artículos de </a:t>
            </a:r>
            <a:r>
              <a:rPr lang="es-ES" dirty="0" err="1">
                <a:ea typeface="Helvetica Neue"/>
              </a:rPr>
              <a:t>Consumer</a:t>
            </a:r>
            <a:r>
              <a:rPr lang="es-ES" dirty="0">
                <a:ea typeface="Helvetica Neue"/>
              </a:rPr>
              <a:t> News de la FDIC. </a:t>
            </a:r>
            <a:endParaRPr lang="en-US" dirty="0">
              <a:ea typeface="Helvetica Neue"/>
            </a:endParaRPr>
          </a:p>
        </p:txBody>
      </p:sp>
    </p:spTree>
  </p:cSld>
  <p:clrMapOvr>
    <a:masterClrMapping/>
  </p:clrMapOvr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Title 1"/>
          <p:cNvSpPr>
            <a:spLocks noGrp="1"/>
          </p:cNvSpPr>
          <p:nvPr>
            <p:ph type="title"/>
          </p:nvPr>
        </p:nvSpPr>
        <p:spPr>
          <a:xfrm>
            <a:off x="1524000" y="381000"/>
            <a:ext cx="7162800" cy="612775"/>
          </a:xfrm>
        </p:spPr>
        <p:txBody>
          <a:bodyPr/>
          <a:lstStyle/>
          <a:p>
            <a:pPr eaLnBrk="1" hangingPunct="1">
              <a:spcAft>
                <a:spcPct val="0"/>
              </a:spcAft>
            </a:pPr>
            <a:r>
              <a:rPr lang="es-ES" altLang="en-US" dirty="0">
                <a:latin typeface="Helvetica Neue" pitchFamily="-84" charset="0"/>
                <a:ea typeface="Helvetica Neue" pitchFamily="-84" charset="0"/>
                <a:cs typeface="Helvetica Neue" pitchFamily="-84" charset="0"/>
              </a:rPr>
              <a:t>ACTIVIDAD 4: ¿QUÉ TAN PREPARADO FINANCIERAMENTE SE ENCUENTRA? </a:t>
            </a:r>
            <a:endParaRPr lang="en-US" altLang="en-US" dirty="0">
              <a:latin typeface="Helvetica Neue" pitchFamily="-84" charset="0"/>
              <a:ea typeface="Helvetica Neue" pitchFamily="-84" charset="0"/>
              <a:cs typeface="Helvetica Neue" pitchFamily="-84" charset="0"/>
            </a:endParaRPr>
          </a:p>
        </p:txBody>
      </p:sp>
      <p:pic>
        <p:nvPicPr>
          <p:cNvPr id="5" name="Picture 4" descr="Bolígrafo" title="ícono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6260317">
            <a:off x="374388" y="224979"/>
            <a:ext cx="1581464" cy="1843617"/>
          </a:xfrm>
          <a:prstGeom prst="rect">
            <a:avLst/>
          </a:prstGeom>
        </p:spPr>
      </p:pic>
      <p:sp>
        <p:nvSpPr>
          <p:cNvPr id="89091" name="Content Placeholder 2"/>
          <p:cNvSpPr>
            <a:spLocks noGrp="1"/>
          </p:cNvSpPr>
          <p:nvPr>
            <p:ph idx="1"/>
          </p:nvPr>
        </p:nvSpPr>
        <p:spPr>
          <a:xfrm>
            <a:off x="1524000" y="1600200"/>
            <a:ext cx="7162800" cy="4270375"/>
          </a:xfrm>
        </p:spPr>
        <p:txBody>
          <a:bodyPr/>
          <a:lstStyle/>
          <a:p>
            <a:pPr eaLnBrk="1" hangingPunct="1"/>
            <a:endParaRPr lang="en-US" altLang="en-US" dirty="0">
              <a:latin typeface="Helvetica Neue" pitchFamily="-84" charset="0"/>
              <a:ea typeface="Geneva" pitchFamily="-84" charset="0"/>
              <a:cs typeface="Arial" pitchFamily="34" charset="0"/>
            </a:endParaRPr>
          </a:p>
          <a:p>
            <a:pPr eaLnBrk="1" hangingPunct="1">
              <a:buFont typeface="Arial" pitchFamily="34" charset="0"/>
              <a:buNone/>
            </a:pPr>
            <a:r>
              <a:rPr lang="es-ES" altLang="en-US" b="1" dirty="0">
                <a:latin typeface="Helvetica Neue" pitchFamily="-84" charset="0"/>
                <a:ea typeface="Geneva" pitchFamily="-84" charset="0"/>
                <a:cs typeface="Arial" pitchFamily="34" charset="0"/>
              </a:rPr>
              <a:t>Complete la actividad 4 en la Guía de recursos.</a:t>
            </a:r>
            <a:endParaRPr lang="en-US" altLang="en-US" dirty="0">
              <a:latin typeface="Helvetica Neue" pitchFamily="-84" charset="0"/>
              <a:ea typeface="ＭＳ Ｐゴシック" pitchFamily="34" charset="-128"/>
              <a:cs typeface="Arial" pitchFamily="34" charset="0"/>
            </a:endParaRPr>
          </a:p>
          <a:p>
            <a:pPr marL="571500" indent="-514350" eaLnBrk="1" hangingPunct="1">
              <a:buClr>
                <a:schemeClr val="tx1"/>
              </a:buClr>
              <a:buFont typeface="Calibri" pitchFamily="34" charset="0"/>
              <a:buAutoNum type="arabicPeriod"/>
            </a:pPr>
            <a:r>
              <a:rPr lang="es-ES" altLang="en-US" dirty="0">
                <a:latin typeface="Helvetica Neue" pitchFamily="-84" charset="0"/>
                <a:ea typeface="ＭＳ Ｐゴシック" pitchFamily="34" charset="-128"/>
                <a:cs typeface="Arial" pitchFamily="34" charset="0"/>
              </a:rPr>
              <a:t>Piense en lo que ha aprendido el día de hoy.</a:t>
            </a:r>
          </a:p>
          <a:p>
            <a:pPr marL="571500" indent="-514350" eaLnBrk="1" hangingPunct="1">
              <a:buClr>
                <a:schemeClr val="tx1"/>
              </a:buClr>
              <a:buFont typeface="Calibri" pitchFamily="34" charset="0"/>
              <a:buAutoNum type="arabicPeriod"/>
            </a:pPr>
            <a:r>
              <a:rPr lang="es-ES" altLang="en-US" dirty="0">
                <a:latin typeface="Helvetica Neue" pitchFamily="-84" charset="0"/>
                <a:ea typeface="ＭＳ Ｐゴシック" pitchFamily="34" charset="-128"/>
                <a:cs typeface="Arial" pitchFamily="34" charset="0"/>
              </a:rPr>
              <a:t>Haga una lista de los documentos que juntaría y en donde los pondría.</a:t>
            </a:r>
          </a:p>
        </p:txBody>
      </p:sp>
    </p:spTree>
  </p:cSld>
  <p:clrMapOvr>
    <a:masterClrMapping/>
  </p:clrMapOvr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Title 1"/>
          <p:cNvSpPr>
            <a:spLocks noGrp="1"/>
          </p:cNvSpPr>
          <p:nvPr>
            <p:ph type="title"/>
          </p:nvPr>
        </p:nvSpPr>
        <p:spPr>
          <a:xfrm>
            <a:off x="685800" y="381000"/>
            <a:ext cx="8001000" cy="609600"/>
          </a:xfrm>
        </p:spPr>
        <p:txBody>
          <a:bodyPr/>
          <a:lstStyle/>
          <a:p>
            <a:pPr>
              <a:spcAft>
                <a:spcPct val="0"/>
              </a:spcAft>
            </a:pPr>
            <a:r>
              <a:rPr lang="en-US" altLang="en-US" dirty="0">
                <a:latin typeface="Helvetica Neue" pitchFamily="-84" charset="0"/>
                <a:ea typeface="Helvetica Neue" pitchFamily="-84" charset="0"/>
                <a:cs typeface="Helvetica Neue" pitchFamily="-84" charset="0"/>
              </a:rPr>
              <a:t>HIPOTECAS INVERSAS </a:t>
            </a:r>
          </a:p>
        </p:txBody>
      </p:sp>
      <p:pic>
        <p:nvPicPr>
          <p:cNvPr id="4" name="Picture 3" descr="Casa inclinada hacia un lado con moedas saliendo de ella y cayendo en una mano" title="ícono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795" y="1295400"/>
            <a:ext cx="1681005" cy="2438400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4600" y="1371600"/>
            <a:ext cx="6477000" cy="4343400"/>
          </a:xfrm>
        </p:spPr>
        <p:txBody>
          <a:bodyPr/>
          <a:lstStyle/>
          <a:p>
            <a:pPr marL="0" indent="0">
              <a:buFont typeface="Arial" pitchFamily="34" charset="0"/>
              <a:buNone/>
              <a:defRPr/>
            </a:pPr>
            <a:r>
              <a:rPr lang="es-ES" b="1" dirty="0"/>
              <a:t>Permiten a los propietarios mayores de 62 años tomar prestado sobre el valor neto de su vivienda. </a:t>
            </a:r>
          </a:p>
          <a:p>
            <a:pPr marL="228600" indent="-228600">
              <a:defRPr/>
            </a:pPr>
            <a:r>
              <a:rPr lang="es-ES" dirty="0"/>
              <a:t>Los cargos mensuales de los intereses se agregan al monto del préstamo.</a:t>
            </a:r>
          </a:p>
          <a:p>
            <a:pPr marL="228600" indent="-228600">
              <a:defRPr/>
            </a:pPr>
            <a:r>
              <a:rPr lang="es-ES" dirty="0"/>
              <a:t>Está disponible como línea de crédito, en pagos mensuales o en un pago de la suma total.</a:t>
            </a:r>
          </a:p>
          <a:p>
            <a:pPr marL="228600" indent="-228600">
              <a:defRPr/>
            </a:pPr>
            <a:r>
              <a:rPr lang="es-ES" dirty="0"/>
              <a:t>Se tiene que saldar cuando ya no viva en la casa.</a:t>
            </a:r>
          </a:p>
          <a:p>
            <a:pPr marL="228600" indent="-228600">
              <a:defRPr/>
            </a:pPr>
            <a:r>
              <a:rPr lang="es-ES" dirty="0"/>
              <a:t>Debe mantener la casa y pagar los impuestos a la propiedad y el seguro.</a:t>
            </a:r>
          </a:p>
        </p:txBody>
      </p:sp>
    </p:spTree>
  </p:cSld>
  <p:clrMapOvr>
    <a:masterClrMapping/>
  </p:clrMapOvr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Title 1"/>
          <p:cNvSpPr>
            <a:spLocks noGrp="1"/>
          </p:cNvSpPr>
          <p:nvPr>
            <p:ph type="title"/>
          </p:nvPr>
        </p:nvSpPr>
        <p:spPr>
          <a:xfrm>
            <a:off x="685800" y="381000"/>
            <a:ext cx="8001000" cy="609600"/>
          </a:xfrm>
        </p:spPr>
        <p:txBody>
          <a:bodyPr/>
          <a:lstStyle/>
          <a:p>
            <a:pPr>
              <a:spcAft>
                <a:spcPct val="0"/>
              </a:spcAft>
            </a:pPr>
            <a:r>
              <a:rPr lang="en-US" altLang="en-US" dirty="0">
                <a:latin typeface="Helvetica Neue" pitchFamily="-84" charset="0"/>
                <a:ea typeface="Helvetica Neue" pitchFamily="-84" charset="0"/>
                <a:cs typeface="Helvetica Neue" pitchFamily="-84" charset="0"/>
              </a:rPr>
              <a:t>HIPOTECA INVERSA: ESTAFAS </a:t>
            </a:r>
          </a:p>
        </p:txBody>
      </p:sp>
      <p:sp>
        <p:nvSpPr>
          <p:cNvPr id="91139" name="Content Placeholder 2"/>
          <p:cNvSpPr>
            <a:spLocks noGrp="1"/>
          </p:cNvSpPr>
          <p:nvPr>
            <p:ph idx="1"/>
          </p:nvPr>
        </p:nvSpPr>
        <p:spPr>
          <a:xfrm>
            <a:off x="685800" y="1371600"/>
            <a:ext cx="7620000" cy="4267200"/>
          </a:xfrm>
        </p:spPr>
        <p:txBody>
          <a:bodyPr/>
          <a:lstStyle/>
          <a:p>
            <a:r>
              <a:rPr lang="es-ES" altLang="en-US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Familiares u otras personas que ejercen presión para que el adulto mayor saque una hipoteca inversa y después "tomen prestado" el dinero.</a:t>
            </a:r>
          </a:p>
          <a:p>
            <a:r>
              <a:rPr lang="es-ES" altLang="en-US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Estafadores que "exigen" que el adulto mayor firme un poder legal o que ceda los ingresos.</a:t>
            </a:r>
          </a:p>
          <a:p>
            <a:r>
              <a:rPr lang="es-ES" dirty="0"/>
              <a:t>Vendedores de seguros y otros productos financieros</a:t>
            </a:r>
            <a:r>
              <a:rPr lang="es-ES" altLang="en-US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 que ejercen presión o exigen fraudulentamente para que el prestatario compre otros productos financieros.</a:t>
            </a:r>
          </a:p>
        </p:txBody>
      </p:sp>
    </p:spTree>
  </p:cSld>
  <p:clrMapOvr>
    <a:masterClrMapping/>
  </p:clrMapOvr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Title 1"/>
          <p:cNvSpPr>
            <a:spLocks noGrp="1"/>
          </p:cNvSpPr>
          <p:nvPr>
            <p:ph type="title"/>
          </p:nvPr>
        </p:nvSpPr>
        <p:spPr>
          <a:xfrm>
            <a:off x="685800" y="381000"/>
            <a:ext cx="7772400" cy="609600"/>
          </a:xfrm>
        </p:spPr>
        <p:txBody>
          <a:bodyPr/>
          <a:lstStyle/>
          <a:p>
            <a:pPr>
              <a:spcAft>
                <a:spcPct val="0"/>
              </a:spcAft>
            </a:pPr>
            <a:r>
              <a:rPr lang="es-ES" altLang="en-US" dirty="0">
                <a:latin typeface="Helvetica Neue" pitchFamily="-84" charset="0"/>
                <a:ea typeface="Helvetica Neue" pitchFamily="-84" charset="0"/>
                <a:cs typeface="Helvetica Neue" pitchFamily="-84" charset="0"/>
              </a:rPr>
              <a:t>ESTAFA DE ASISTENCIA DE SOLUCIÓN HIPOTECARIA </a:t>
            </a:r>
            <a:endParaRPr lang="en-US" altLang="en-US" dirty="0">
              <a:latin typeface="Helvetica Neue" pitchFamily="-84" charset="0"/>
              <a:ea typeface="Helvetica Neue" pitchFamily="-84" charset="0"/>
              <a:cs typeface="Helvetica Neue" pitchFamily="-84" charset="0"/>
            </a:endParaRPr>
          </a:p>
        </p:txBody>
      </p:sp>
      <p:sp>
        <p:nvSpPr>
          <p:cNvPr id="92163" name="Content Placeholder 2"/>
          <p:cNvSpPr>
            <a:spLocks noGrp="1"/>
          </p:cNvSpPr>
          <p:nvPr>
            <p:ph idx="1"/>
          </p:nvPr>
        </p:nvSpPr>
        <p:spPr>
          <a:xfrm>
            <a:off x="685800" y="1524000"/>
            <a:ext cx="7696200" cy="4267200"/>
          </a:xfrm>
        </p:spPr>
        <p:txBody>
          <a:bodyPr/>
          <a:lstStyle/>
          <a:p>
            <a:r>
              <a:rPr lang="es-ES" altLang="en-US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Los estafadores le prometen que puede quedarse en su casa o que le pide mucho dinero a cambio de ayuda.</a:t>
            </a:r>
          </a:p>
          <a:p>
            <a:r>
              <a:rPr lang="es-ES" altLang="en-US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Los estafadores pueden prometer una solución garantizada o inmediata ante una ejecución hipotecaria; y pueden cobrarle cargos muy elevados a cambio de muy pocos o ningún servicio.</a:t>
            </a:r>
          </a:p>
        </p:txBody>
      </p:sp>
    </p:spTree>
  </p:cSld>
  <p:clrMapOvr>
    <a:masterClrMapping/>
  </p:clrMapOvr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Title 1"/>
          <p:cNvSpPr>
            <a:spLocks noGrp="1"/>
          </p:cNvSpPr>
          <p:nvPr>
            <p:ph type="title"/>
          </p:nvPr>
        </p:nvSpPr>
        <p:spPr>
          <a:xfrm>
            <a:off x="685800" y="381000"/>
            <a:ext cx="8001000" cy="609600"/>
          </a:xfrm>
        </p:spPr>
        <p:txBody>
          <a:bodyPr/>
          <a:lstStyle/>
          <a:p>
            <a:pPr>
              <a:spcAft>
                <a:spcPct val="0"/>
              </a:spcAft>
            </a:pPr>
            <a:r>
              <a:rPr lang="es-ES" altLang="en-US" dirty="0">
                <a:latin typeface="Helvetica Neue" pitchFamily="-84" charset="0"/>
                <a:ea typeface="Helvetica Neue" pitchFamily="-84" charset="0"/>
                <a:cs typeface="Helvetica Neue" pitchFamily="-84" charset="0"/>
              </a:rPr>
              <a:t>FRAUDE DE CONTRATISTAS Y ESTAFA SOBRE LAS MEJORAS EN EL HOGAR </a:t>
            </a:r>
            <a:endParaRPr lang="en-US" altLang="en-US" dirty="0">
              <a:latin typeface="Helvetica Neue" pitchFamily="-84" charset="0"/>
              <a:ea typeface="Helvetica Neue" pitchFamily="-84" charset="0"/>
              <a:cs typeface="Helvetica Neue" pitchFamily="-8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990600" y="2514600"/>
            <a:ext cx="5181600" cy="17112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  <a:spcAft>
                <a:spcPts val="1200"/>
              </a:spcAft>
            </a:pPr>
            <a:r>
              <a:rPr lang="es-ES" altLang="en-US" sz="2400" b="1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Estafadores que usan tácticas de presión para vender contratos innecesarios y demasiado caros de "mejoras en el hogar." </a:t>
            </a:r>
            <a:endParaRPr lang="en-US" altLang="en-US" sz="2400" b="1" dirty="0">
              <a:latin typeface="Helvetica Neue" pitchFamily="-84" charset="0"/>
              <a:ea typeface="Geneva" pitchFamily="-84" charset="0"/>
              <a:cs typeface="Geneva" pitchFamily="-84" charset="0"/>
            </a:endParaRPr>
          </a:p>
        </p:txBody>
      </p:sp>
      <p:pic>
        <p:nvPicPr>
          <p:cNvPr id="5" name="Picture 4" descr="imagen de una casa con un signo de exclamación dentro de un triangulo en frente de ella" title="ícono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9800" y="1828800"/>
            <a:ext cx="2667000" cy="3863466"/>
          </a:xfrm>
          <a:prstGeom prst="rect">
            <a:avLst/>
          </a:prstGeom>
        </p:spPr>
      </p:pic>
    </p:spTree>
  </p:cSld>
  <p:clrMapOvr>
    <a:masterClrMapping/>
  </p:clrMapOvr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Title 1"/>
          <p:cNvSpPr>
            <a:spLocks noGrp="1"/>
          </p:cNvSpPr>
          <p:nvPr>
            <p:ph type="title"/>
          </p:nvPr>
        </p:nvSpPr>
        <p:spPr>
          <a:xfrm>
            <a:off x="685800" y="381000"/>
            <a:ext cx="8001000" cy="609600"/>
          </a:xfrm>
        </p:spPr>
        <p:txBody>
          <a:bodyPr/>
          <a:lstStyle/>
          <a:p>
            <a:pPr>
              <a:spcAft>
                <a:spcPct val="0"/>
              </a:spcAft>
            </a:pPr>
            <a:r>
              <a:rPr lang="es-ES" altLang="en-US" dirty="0">
                <a:latin typeface="Helvetica Neue" pitchFamily="-84" charset="0"/>
                <a:ea typeface="Helvetica Neue" pitchFamily="-84" charset="0"/>
                <a:cs typeface="Helvetica Neue" pitchFamily="-84" charset="0"/>
              </a:rPr>
              <a:t>FRAUDE DE CONTRATISTAS Y MEJORAS EN EL HOGAR </a:t>
            </a:r>
            <a:endParaRPr lang="en-US" altLang="en-US" sz="3200" dirty="0">
              <a:latin typeface="Helvetica Neue" pitchFamily="-84" charset="0"/>
              <a:ea typeface="Helvetica Neue" pitchFamily="-84" charset="0"/>
              <a:cs typeface="Helvetica Neue" pitchFamily="-84" charset="0"/>
            </a:endParaRPr>
          </a:p>
        </p:txBody>
      </p:sp>
      <p:sp>
        <p:nvSpPr>
          <p:cNvPr id="94211" name="Content Placeholder 2"/>
          <p:cNvSpPr>
            <a:spLocks noGrp="1"/>
          </p:cNvSpPr>
          <p:nvPr>
            <p:ph idx="1"/>
          </p:nvPr>
        </p:nvSpPr>
        <p:spPr>
          <a:xfrm>
            <a:off x="914400" y="1752600"/>
            <a:ext cx="7772400" cy="4114800"/>
          </a:xfrm>
        </p:spPr>
        <p:txBody>
          <a:bodyPr/>
          <a:lstStyle/>
          <a:p>
            <a:pPr>
              <a:spcAft>
                <a:spcPts val="1800"/>
              </a:spcAft>
            </a:pPr>
            <a:r>
              <a:rPr lang="es-ES" altLang="en-US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Prometen hacer un trabajo rápido por un bajo precio</a:t>
            </a:r>
          </a:p>
          <a:p>
            <a:pPr>
              <a:spcAft>
                <a:spcPts val="1800"/>
              </a:spcAft>
            </a:pPr>
            <a:r>
              <a:rPr lang="es-ES" altLang="en-US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Hacen un trabajo de mala calidad o incompleto.</a:t>
            </a:r>
          </a:p>
          <a:p>
            <a:pPr>
              <a:spcAft>
                <a:spcPts val="1800"/>
              </a:spcAft>
            </a:pPr>
            <a:r>
              <a:rPr lang="es-ES" altLang="en-US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Ejercen presión mediante amenazas para que le pague.</a:t>
            </a:r>
          </a:p>
          <a:p>
            <a:pPr>
              <a:spcAft>
                <a:spcPts val="1800"/>
              </a:spcAft>
            </a:pPr>
            <a:r>
              <a:rPr lang="es-ES" altLang="en-US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Pueden hacerse pasar por un funcionario de gobierno y exigir una tarifa.</a:t>
            </a:r>
          </a:p>
        </p:txBody>
      </p:sp>
    </p:spTree>
  </p:cSld>
  <p:clrMapOvr>
    <a:masterClrMapping/>
  </p:clrMapOvr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6" name="Title 1"/>
          <p:cNvSpPr>
            <a:spLocks noGrp="1"/>
          </p:cNvSpPr>
          <p:nvPr>
            <p:ph type="title"/>
          </p:nvPr>
        </p:nvSpPr>
        <p:spPr>
          <a:xfrm>
            <a:off x="685800" y="381000"/>
            <a:ext cx="8001000" cy="609600"/>
          </a:xfrm>
        </p:spPr>
        <p:txBody>
          <a:bodyPr/>
          <a:lstStyle/>
          <a:p>
            <a:pPr>
              <a:spcAft>
                <a:spcPct val="0"/>
              </a:spcAft>
            </a:pPr>
            <a:r>
              <a:rPr lang="es-ES" altLang="en-US" dirty="0">
                <a:latin typeface="Helvetica Neue" pitchFamily="-84" charset="0"/>
                <a:ea typeface="Helvetica Neue" pitchFamily="-84" charset="0"/>
                <a:cs typeface="Helvetica Neue" pitchFamily="-84" charset="0"/>
              </a:rPr>
              <a:t>SITUACIÓN HIPOTÉTICA DE UNA ESTAFA DE MEJORAS </a:t>
            </a:r>
            <a:r>
              <a:rPr lang="en-US" dirty="0"/>
              <a:t>EN EL</a:t>
            </a:r>
            <a:r>
              <a:rPr lang="es-ES" altLang="en-US" dirty="0">
                <a:latin typeface="Helvetica Neue" pitchFamily="-84" charset="0"/>
                <a:ea typeface="Helvetica Neue" pitchFamily="-84" charset="0"/>
                <a:cs typeface="Helvetica Neue" pitchFamily="-84" charset="0"/>
              </a:rPr>
              <a:t> HOGAR </a:t>
            </a:r>
            <a:endParaRPr lang="en-US" altLang="en-US" sz="3200" dirty="0">
              <a:latin typeface="Helvetica Neue" pitchFamily="-84" charset="0"/>
              <a:ea typeface="Helvetica Neue" pitchFamily="-84" charset="0"/>
              <a:cs typeface="Helvetica Neue" pitchFamily="-84" charset="0"/>
            </a:endParaRPr>
          </a:p>
        </p:txBody>
      </p:sp>
      <p:pic>
        <p:nvPicPr>
          <p:cNvPr id="4" name="Picture 3" descr="imagen de una persona con doble cara. la mitad aparece como un ladrón y la otra mitad aparece como un trabajador de la construcción" title="imagen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9200" y="1676400"/>
            <a:ext cx="3224784" cy="4236720"/>
          </a:xfrm>
          <a:prstGeom prst="rect">
            <a:avLst/>
          </a:prstGeom>
        </p:spPr>
      </p:pic>
      <p:sp>
        <p:nvSpPr>
          <p:cNvPr id="2" name="Oval Callout 1" descr="Burbuja de texto que dice le voy a dar un buen descuento" title="Imagen"/>
          <p:cNvSpPr/>
          <p:nvPr/>
        </p:nvSpPr>
        <p:spPr>
          <a:xfrm>
            <a:off x="4114800" y="2286000"/>
            <a:ext cx="3271838" cy="1393825"/>
          </a:xfrm>
          <a:prstGeom prst="wedgeEllipseCallout">
            <a:avLst>
              <a:gd name="adj1" fmla="val -55022"/>
              <a:gd name="adj2" fmla="val 62131"/>
            </a:avLst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65000"/>
              </a:schemeClr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800" b="1" i="1" dirty="0">
                <a:solidFill>
                  <a:schemeClr val="tx1"/>
                </a:solidFill>
              </a:rPr>
              <a:t>Le voy a dar  un buen descuento. </a:t>
            </a:r>
          </a:p>
        </p:txBody>
      </p:sp>
    </p:spTree>
  </p:cSld>
  <p:clrMapOvr>
    <a:masterClrMapping/>
  </p:clrMapOvr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Title 1"/>
          <p:cNvSpPr>
            <a:spLocks noGrp="1"/>
          </p:cNvSpPr>
          <p:nvPr>
            <p:ph type="title"/>
          </p:nvPr>
        </p:nvSpPr>
        <p:spPr>
          <a:xfrm>
            <a:off x="685800" y="381000"/>
            <a:ext cx="8001000" cy="609600"/>
          </a:xfrm>
        </p:spPr>
        <p:txBody>
          <a:bodyPr/>
          <a:lstStyle/>
          <a:p>
            <a:pPr>
              <a:spcAft>
                <a:spcPct val="0"/>
              </a:spcAft>
            </a:pPr>
            <a:r>
              <a:rPr lang="es-ES" altLang="en-US" dirty="0">
                <a:latin typeface="Helvetica Neue" pitchFamily="-84" charset="0"/>
                <a:ea typeface="Helvetica Neue" pitchFamily="-84" charset="0"/>
                <a:cs typeface="Helvetica Neue" pitchFamily="-84" charset="0"/>
              </a:rPr>
              <a:t>CONSEJOS PARA QUE EVITE EL FRAUDE DE CONTRATISTAS </a:t>
            </a:r>
            <a:endParaRPr lang="en-US" altLang="en-US" dirty="0">
              <a:latin typeface="Helvetica Neue" pitchFamily="-84" charset="0"/>
              <a:ea typeface="Helvetica Neue" pitchFamily="-84" charset="0"/>
              <a:cs typeface="Helvetica Neue" pitchFamily="-84" charset="0"/>
            </a:endParaRPr>
          </a:p>
        </p:txBody>
      </p:sp>
      <p:sp>
        <p:nvSpPr>
          <p:cNvPr id="96259" name="Content Placeholder 2"/>
          <p:cNvSpPr>
            <a:spLocks noGrp="1"/>
          </p:cNvSpPr>
          <p:nvPr>
            <p:ph idx="1"/>
          </p:nvPr>
        </p:nvSpPr>
        <p:spPr>
          <a:xfrm>
            <a:off x="685800" y="1600200"/>
            <a:ext cx="8001000" cy="4419600"/>
          </a:xfrm>
        </p:spPr>
        <p:txBody>
          <a:bodyPr/>
          <a:lstStyle/>
          <a:p>
            <a:pPr>
              <a:spcAft>
                <a:spcPts val="600"/>
              </a:spcAft>
            </a:pPr>
            <a:r>
              <a:rPr lang="es-ES" altLang="en-US" sz="2000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Pida ver una identificación si alguien dice ser un </a:t>
            </a:r>
            <a:br>
              <a:rPr lang="es-ES" altLang="en-US" sz="2000" dirty="0">
                <a:latin typeface="Helvetica Neue" pitchFamily="-84" charset="0"/>
                <a:ea typeface="Geneva" pitchFamily="-84" charset="0"/>
                <a:cs typeface="Geneva" pitchFamily="-84" charset="0"/>
              </a:rPr>
            </a:br>
            <a:r>
              <a:rPr lang="es-ES" altLang="en-US" sz="2000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funcionario del gobierno.</a:t>
            </a:r>
          </a:p>
          <a:p>
            <a:pPr>
              <a:spcAft>
                <a:spcPts val="600"/>
              </a:spcAft>
            </a:pPr>
            <a:r>
              <a:rPr lang="es-ES" altLang="en-US" sz="2000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Obtenga propuestas de varios contratistas locales ya establecidos.</a:t>
            </a:r>
          </a:p>
          <a:p>
            <a:pPr>
              <a:spcAft>
                <a:spcPts val="600"/>
              </a:spcAft>
            </a:pPr>
            <a:r>
              <a:rPr lang="es-ES" altLang="en-US" sz="2000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Evite contratistas que usted no solicitó.</a:t>
            </a:r>
          </a:p>
          <a:p>
            <a:pPr>
              <a:spcAft>
                <a:spcPts val="600"/>
              </a:spcAft>
            </a:pPr>
            <a:r>
              <a:rPr lang="es-ES" altLang="en-US" sz="2000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Verifique en el sitio web de la agencia de licencias de su estado para estar seguro que las licencias son válidas.</a:t>
            </a:r>
          </a:p>
          <a:p>
            <a:pPr>
              <a:spcAft>
                <a:spcPts val="600"/>
              </a:spcAft>
            </a:pPr>
            <a:r>
              <a:rPr lang="es-ES" altLang="en-US" sz="2000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Obtenga varias referencias de clientes anteriores.</a:t>
            </a:r>
          </a:p>
          <a:p>
            <a:pPr>
              <a:spcAft>
                <a:spcPts val="600"/>
              </a:spcAft>
            </a:pPr>
            <a:r>
              <a:rPr lang="es-ES" altLang="en-US" sz="2000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Exija que el contratista le brinde un contrato que contenga claramente escritos los términos de pago.</a:t>
            </a:r>
          </a:p>
          <a:p>
            <a:pPr>
              <a:spcAft>
                <a:spcPts val="600"/>
              </a:spcAft>
            </a:pPr>
            <a:r>
              <a:rPr lang="es-ES" altLang="en-US" sz="2000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No pague por adelantado; nunca pague en efectivo.</a:t>
            </a:r>
          </a:p>
        </p:txBody>
      </p:sp>
      <p:pic>
        <p:nvPicPr>
          <p:cNvPr id="4" name="Picture 3" descr="bombilla con signo de dolar" title="ícono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10400" y="914400"/>
            <a:ext cx="1761744" cy="2249424"/>
          </a:xfrm>
          <a:prstGeom prst="rect">
            <a:avLst/>
          </a:prstGeom>
        </p:spPr>
      </p:pic>
    </p:spTree>
  </p:cSld>
  <p:clrMapOvr>
    <a:masterClrMapping/>
  </p:clrMapOvr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3" name="Title 1"/>
          <p:cNvSpPr>
            <a:spLocks noGrp="1"/>
          </p:cNvSpPr>
          <p:nvPr>
            <p:ph type="title"/>
          </p:nvPr>
        </p:nvSpPr>
        <p:spPr>
          <a:xfrm>
            <a:off x="685800" y="381000"/>
            <a:ext cx="7772400" cy="609600"/>
          </a:xfrm>
        </p:spPr>
        <p:txBody>
          <a:bodyPr/>
          <a:lstStyle/>
          <a:p>
            <a:pPr>
              <a:spcAft>
                <a:spcPct val="0"/>
              </a:spcAft>
            </a:pPr>
            <a:r>
              <a:rPr lang="en-US" altLang="en-US" dirty="0">
                <a:latin typeface="Helvetica Neue" pitchFamily="-84" charset="0"/>
                <a:ea typeface="Helvetica Neue" pitchFamily="-84" charset="0"/>
                <a:cs typeface="Helvetica Neue" pitchFamily="-84" charset="0"/>
              </a:rPr>
              <a:t>CONSEJOS PARA QUE EVITE EL FRAUDE DE CONTRATISTAS (CONT.) </a:t>
            </a:r>
          </a:p>
        </p:txBody>
      </p:sp>
      <p:sp>
        <p:nvSpPr>
          <p:cNvPr id="97282" name="Content Placeholder 2"/>
          <p:cNvSpPr>
            <a:spLocks noGrp="1"/>
          </p:cNvSpPr>
          <p:nvPr>
            <p:ph idx="1"/>
          </p:nvPr>
        </p:nvSpPr>
        <p:spPr>
          <a:xfrm>
            <a:off x="685800" y="1524000"/>
            <a:ext cx="7467600" cy="3849688"/>
          </a:xfrm>
        </p:spPr>
        <p:txBody>
          <a:bodyPr/>
          <a:lstStyle/>
          <a:p>
            <a:r>
              <a:rPr lang="es-ES" altLang="en-US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No </a:t>
            </a:r>
            <a:r>
              <a:rPr lang="en-US" dirty="0" err="1"/>
              <a:t>dé</a:t>
            </a:r>
            <a:r>
              <a:rPr lang="es-ES" altLang="en-US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 su información financiera personal.</a:t>
            </a:r>
          </a:p>
          <a:p>
            <a:r>
              <a:rPr lang="es-ES" altLang="en-US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Si necesita pedir dinero prestado para las </a:t>
            </a:r>
            <a:br>
              <a:rPr lang="es-ES" altLang="en-US" dirty="0">
                <a:latin typeface="Helvetica Neue" pitchFamily="-84" charset="0"/>
                <a:ea typeface="Geneva" pitchFamily="-84" charset="0"/>
                <a:cs typeface="Geneva" pitchFamily="-84" charset="0"/>
              </a:rPr>
            </a:br>
            <a:r>
              <a:rPr lang="es-ES" altLang="en-US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reparaciones, no deje que el contratista le </a:t>
            </a:r>
            <a:br>
              <a:rPr lang="es-ES" altLang="en-US" dirty="0">
                <a:latin typeface="Helvetica Neue" pitchFamily="-84" charset="0"/>
                <a:ea typeface="Geneva" pitchFamily="-84" charset="0"/>
                <a:cs typeface="Geneva" pitchFamily="-84" charset="0"/>
              </a:rPr>
            </a:br>
            <a:r>
              <a:rPr lang="es-ES" altLang="en-US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recomiende un prestamista.</a:t>
            </a:r>
          </a:p>
          <a:p>
            <a:r>
              <a:rPr lang="es-ES" altLang="en-US" dirty="0">
                <a:latin typeface="Helvetica Neue" pitchFamily="-84" charset="0"/>
                <a:ea typeface="Geneva" pitchFamily="-84" charset="0"/>
                <a:cs typeface="Geneva" pitchFamily="-84" charset="0"/>
              </a:rPr>
              <a:t>No haga el pago final hasta no estar satisfecho con el trabajo.</a:t>
            </a:r>
          </a:p>
        </p:txBody>
      </p:sp>
      <p:pic>
        <p:nvPicPr>
          <p:cNvPr id="7" name="Picture 6" descr="bombilla con signo de dolar" title="ícono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53656" y="1179576"/>
            <a:ext cx="1761744" cy="2249424"/>
          </a:xfrm>
          <a:prstGeom prst="rect">
            <a:avLst/>
          </a:prstGeom>
        </p:spPr>
      </p:pic>
      <p:sp>
        <p:nvSpPr>
          <p:cNvPr id="5" name="Rounded Rectangle 4"/>
          <p:cNvSpPr/>
          <p:nvPr/>
        </p:nvSpPr>
        <p:spPr>
          <a:xfrm>
            <a:off x="1066800" y="4419600"/>
            <a:ext cx="7810500" cy="1722438"/>
          </a:xfrm>
          <a:prstGeom prst="roundRect">
            <a:avLst/>
          </a:prstGeom>
          <a:noFill/>
          <a:ln w="38100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r>
              <a:rPr lang="es-ES" sz="2400" b="1" dirty="0">
                <a:solidFill>
                  <a:srgbClr val="000000"/>
                </a:solidFill>
                <a:latin typeface="Helvetica Neue"/>
              </a:rPr>
              <a:t>Para obtener más información visite </a:t>
            </a:r>
            <a:r>
              <a:rPr lang="en-US" sz="2400" b="1" dirty="0">
                <a:solidFill>
                  <a:schemeClr val="tx1"/>
                </a:solidFill>
                <a:hlinkClick r:id="rId3" tooltip="Enlace al artículo como evitar una estafa de mejoras del hogar en la página web de la comisión federal de comercio"/>
              </a:rPr>
              <a:t>https://</a:t>
            </a:r>
            <a:r>
              <a:rPr lang="en-US" sz="2400" b="1" dirty="0" smtClean="0">
                <a:solidFill>
                  <a:schemeClr val="tx1"/>
                </a:solidFill>
                <a:hlinkClick r:id="rId3" tooltip="Enlace al artículo como evitar una estafa de mejoras del hogar en la página web de la comisión federal de comercio"/>
              </a:rPr>
              <a:t>consumidor.ftc.gov/articulos/como-evitar-una-estafa-de-mejoras-del-hogar</a:t>
            </a:r>
            <a:r>
              <a:rPr lang="en-US" sz="2400" b="1" dirty="0" smtClean="0">
                <a:solidFill>
                  <a:schemeClr val="tx1"/>
                </a:solidFill>
              </a:rPr>
              <a:t> </a:t>
            </a:r>
            <a:endParaRPr lang="en-US" sz="2400" dirty="0">
              <a:solidFill>
                <a:schemeClr val="tx1"/>
              </a:solidFill>
            </a:endParaRPr>
          </a:p>
          <a:p>
            <a:pPr>
              <a:defRPr/>
            </a:pPr>
            <a:r>
              <a:rPr lang="es-ES" sz="2400" b="1" dirty="0">
                <a:solidFill>
                  <a:srgbClr val="000000"/>
                </a:solidFill>
                <a:latin typeface="Helvetica Neue"/>
              </a:rPr>
              <a:t>Llame a la FTC al 1-877-FTC-HELP (382-4357) </a:t>
            </a:r>
            <a:endParaRPr lang="en-US" sz="2400" b="1" dirty="0">
              <a:solidFill>
                <a:srgbClr val="000000"/>
              </a:solidFill>
              <a:latin typeface="Helvetica Neue"/>
            </a:endParaRPr>
          </a:p>
        </p:txBody>
      </p:sp>
      <p:cxnSp>
        <p:nvCxnSpPr>
          <p:cNvPr id="3" name="Straight Connector 2" descr="Línea decorativa" title="Línea decorativa"/>
          <p:cNvCxnSpPr/>
          <p:nvPr/>
        </p:nvCxnSpPr>
        <p:spPr>
          <a:xfrm>
            <a:off x="990600" y="4495800"/>
            <a:ext cx="0" cy="1524000"/>
          </a:xfrm>
          <a:prstGeom prst="line">
            <a:avLst/>
          </a:prstGeom>
          <a:ln w="127000">
            <a:solidFill>
              <a:srgbClr val="EF712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09"/>
  <p:tag name="MMPROD_UIDATA" val="&lt;database version=&quot;7.0&quot;&gt;&lt;object type=&quot;1&quot; unique_id=&quot;10001&quot;&gt;&lt;object type=&quot;8&quot; unique_id=&quot;10002&quot;&gt;&lt;/object&gt;&lt;object type=&quot;2&quot; unique_id=&quot;10003&quot;&gt;&lt;object type=&quot;3&quot; unique_id=&quot;10004&quot;&gt;&lt;property id=&quot;20148&quot; value=&quot;5&quot;/&gt;&lt;property id=&quot;20300&quot; value=&quot;Slide 1&quot;/&gt;&lt;property id=&quot;20307&quot; value=&quot;256&quot;/&gt;&lt;/object&gt;&lt;object type=&quot;3&quot; unique_id=&quot;10005&quot;&gt;&lt;property id=&quot;20148&quot; value=&quot;5&quot;/&gt;&lt;property id=&quot;20300&quot; value=&quot;Slide 2 - &amp;quot;Welcome&amp;quot;&quot;/&gt;&lt;property id=&quot;20307&quot; value=&quot;257&quot;/&gt;&lt;/object&gt;&lt;object type=&quot;3&quot; unique_id=&quot;10006&quot;&gt;&lt;property id=&quot;20148&quot; value=&quot;5&quot;/&gt;&lt;property id=&quot;20300&quot; value=&quot;Slide 3 - &amp;quot;Purpose&amp;quot;&quot;/&gt;&lt;property id=&quot;20307&quot; value=&quot;258&quot;/&gt;&lt;/object&gt;&lt;object type=&quot;3&quot; unique_id=&quot;10007&quot;&gt;&lt;property id=&quot;20148&quot; value=&quot;5&quot;/&gt;&lt;property id=&quot;20300&quot; value=&quot;Slide 4 - &amp;quot;Objectives&amp;quot;&quot;/&gt;&lt;property id=&quot;20307&quot; value=&quot;259&quot;/&gt;&lt;/object&gt;&lt;object type=&quot;3&quot; unique_id=&quot;10008&quot;&gt;&lt;property id=&quot;20148&quot; value=&quot;5&quot;/&gt;&lt;property id=&quot;20300&quot; value=&quot;Slide 5 - &amp;quot;Objectives&amp;quot;&quot;/&gt;&lt;property id=&quot;20307&quot; value=&quot;298&quot;/&gt;&lt;/object&gt;&lt;object type=&quot;3&quot; unique_id=&quot;10009&quot;&gt;&lt;property id=&quot;20148&quot; value=&quot;5&quot;/&gt;&lt;property id=&quot;20300&quot; value=&quot;Slide 6 - &amp;quot;Pre-Test&amp;quot;&quot;/&gt;&lt;property id=&quot;20307&quot; value=&quot;260&quot;/&gt;&lt;/object&gt;&lt;object type=&quot;3&quot; unique_id=&quot;10010&quot;&gt;&lt;property id=&quot;20148&quot; value=&quot;5&quot;/&gt;&lt;property id=&quot;20300&quot; value=&quot;Slide 7 - &amp;quot;Banks Defined&amp;quot;&quot;/&gt;&lt;property id=&quot;20307&quot; value=&quot;261&quot;/&gt;&lt;/object&gt;&lt;object type=&quot;3&quot; unique_id=&quot;10011&quot;&gt;&lt;property id=&quot;20148&quot; value=&quot;5&quot;/&gt;&lt;property id=&quot;20300&quot; value=&quot;Slide 8 - &amp;quot;Banks Defined&amp;quot;&quot;/&gt;&lt;property id=&quot;20307&quot; value=&quot;299&quot;/&gt;&lt;/object&gt;&lt;object type=&quot;3&quot; unique_id=&quot;10012&quot;&gt;&lt;property id=&quot;20148&quot; value=&quot;5&quot;/&gt;&lt;property id=&quot;20300&quot; value=&quot;Slide 9 - &amp;quot;Reasons to Keep Money in a Bank&amp;quot;&quot;/&gt;&lt;property id=&quot;20307&quot; value=&quot;266&quot;/&gt;&lt;/object&gt;&lt;object type=&quot;3&quot; unique_id=&quot;10013&quot;&gt;&lt;property id=&quot;20148&quot; value=&quot;5&quot;/&gt;&lt;property id=&quot;20300&quot; value=&quot;Slide 10 - &amp;quot;Insured Depository Financial Institutions&amp;quot;&quot;/&gt;&lt;property id=&quot;20307&quot; value=&quot;267&quot;/&gt;&lt;/object&gt;&lt;object type=&quot;3&quot; unique_id=&quot;10014&quot;&gt;&lt;property id=&quot;20148&quot; value=&quot;5&quot;/&gt;&lt;property id=&quot;20300&quot; value=&quot;Slide 11 - &amp;quot;Insured Depository Financial Institutions&amp;quot;&quot;/&gt;&lt;property id=&quot;20307&quot; value=&quot;300&quot;/&gt;&lt;/object&gt;&lt;object type=&quot;3&quot; unique_id=&quot;10015&quot;&gt;&lt;property id=&quot;20148&quot; value=&quot;5&quot;/&gt;&lt;property id=&quot;20300&quot; value=&quot;Slide 12 - &amp;quot;Opening &amp;amp; Maintaining a Bank Account&amp;quot;&quot;/&gt;&lt;property id=&quot;20307&quot; value=&quot;268&quot;/&gt;&lt;/object&gt;&lt;object type=&quot;3&quot; unique_id=&quot;10016&quot;&gt;&lt;property id=&quot;20148&quot; value=&quot;5&quot;/&gt;&lt;property id=&quot;20300&quot; value=&quot;Slide 13 - &amp;quot;Opening a Bank Account&amp;quot;&quot;/&gt;&lt;property id=&quot;20307&quot; value=&quot;269&quot;/&gt;&lt;/object&gt;&lt;object type=&quot;3&quot; unique_id=&quot;10017&quot;&gt;&lt;property id=&quot;20148&quot; value=&quot;5&quot;/&gt;&lt;property id=&quot;20300&quot; value=&quot;Slide 14 - &amp;quot;Opening a Bank Account&amp;quot;&quot;/&gt;&lt;property id=&quot;20307&quot; value=&quot;301&quot;/&gt;&lt;/object&gt;&lt;object type=&quot;3&quot; unique_id=&quot;10018&quot;&gt;&lt;property id=&quot;20148&quot; value=&quot;5&quot;/&gt;&lt;property id=&quot;20300&quot; value=&quot;Slide 15 - &amp;quot;Deposit&amp;quot;&quot;/&gt;&lt;property id=&quot;20307&quot; value=&quot;270&quot;/&gt;&lt;/object&gt;&lt;object type=&quot;3&quot; unique_id=&quot;10019&quot;&gt;&lt;property id=&quot;20148&quot; value=&quot;5&quot;/&gt;&lt;property id=&quot;20300&quot; value=&quot;Slide 16 - &amp;quot;Deposit&amp;quot;&quot;/&gt;&lt;property id=&quot;20307&quot; value=&quot;302&quot;/&gt;&lt;/object&gt;&lt;object type=&quot;3&quot; unique_id=&quot;10020&quot;&gt;&lt;property id=&quot;20148&quot; value=&quot;5&quot;/&gt;&lt;property id=&quot;20300&quot; value=&quot;Slide 17 - &amp;quot;Balance&amp;quot;&quot;/&gt;&lt;property id=&quot;20307&quot; value=&quot;271&quot;/&gt;&lt;/object&gt;&lt;object type=&quot;3&quot; unique_id=&quot;10021&quot;&gt;&lt;property id=&quot;20148&quot; value=&quot;5&quot;/&gt;&lt;property id=&quot;20300&quot; value=&quot;Slide 18 - &amp;quot;Withdrawal&amp;quot;&quot;/&gt;&lt;property id=&quot;20307&quot; value=&quot;272&quot;/&gt;&lt;/object&gt;&lt;object type=&quot;3&quot; unique_id=&quot;10022&quot;&gt;&lt;property id=&quot;20148&quot; value=&quot;5&quot;/&gt;&lt;property id=&quot;20300&quot; value=&quot;Slide 19 - &amp;quot;Balance After Withdrawal&amp;quot;&quot;/&gt;&lt;property id=&quot;20307&quot; value=&quot;273&quot;/&gt;&lt;/object&gt;&lt;object type=&quot;3&quot; unique_id=&quot;10023&quot;&gt;&lt;property id=&quot;20148&quot; value=&quot;5&quot;/&gt;&lt;property id=&quot;20300&quot; value=&quot;Slide 20 - &amp;quot;Fees&amp;quot;&quot;/&gt;&lt;property id=&quot;20307&quot; value=&quot;274&quot;/&gt;&lt;/object&gt;&lt;object type=&quot;3&quot; unique_id=&quot;10024&quot;&gt;&lt;property id=&quot;20148&quot; value=&quot;5&quot;/&gt;&lt;property id=&quot;20300&quot; value=&quot;Slide 21 - &amp;quot;Balance After Fees Charged&amp;quot;&quot;/&gt;&lt;property id=&quot;20307&quot; value=&quot;275&quot;/&gt;&lt;/object&gt;&lt;object type=&quot;3&quot; unique_id=&quot;10025&quot;&gt;&lt;property id=&quot;20148&quot; value=&quot;5&quot;/&gt;&lt;property id=&quot;20300&quot; value=&quot;Slide 22 - &amp;quot;Bank vs. Check-Cashing Services&amp;quot;&quot;/&gt;&lt;property id=&quot;20307&quot; value=&quot;276&quot;/&gt;&lt;/object&gt;&lt;object type=&quot;3&quot; unique_id=&quot;10026&quot;&gt;&lt;property id=&quot;20148&quot; value=&quot;5&quot;/&gt;&lt;property id=&quot;20300&quot; value=&quot;Slide 23 - &amp;quot;Additional Benefits of a Bank&amp;quot;&quot;/&gt;&lt;property id=&quot;20307&quot; value=&quot;277&quot;/&gt;&lt;/object&gt;&lt;object type=&quot;3&quot; unique_id=&quot;10027&quot;&gt;&lt;property id=&quot;20148&quot; value=&quot;5&quot;/&gt;&lt;property id=&quot;20300&quot; value=&quot;Slide 24 - &amp;quot;Additional Benefits of a Bank&amp;quot;&quot;/&gt;&lt;property id=&quot;20307&quot; value=&quot;303&quot;/&gt;&lt;/object&gt;&lt;object type=&quot;3&quot; unique_id=&quot;10028&quot;&gt;&lt;property id=&quot;20148&quot; value=&quot;5&quot;/&gt;&lt;property id=&quot;20300&quot; value=&quot;Slide 25 - &amp;quot;Additional Benefits of a Bank&amp;quot;&quot;/&gt;&lt;property id=&quot;20307&quot; value=&quot;304&quot;/&gt;&lt;/object&gt;&lt;object type=&quot;3&quot; unique_id=&quot;10029&quot;&gt;&lt;property id=&quot;20148&quot; value=&quot;5&quot;/&gt;&lt;property id=&quot;20300&quot; value=&quot;Slide 26 - &amp;quot;Interest&amp;quot;&quot;/&gt;&lt;property id=&quot;20307&quot; value=&quot;278&quot;/&gt;&lt;/object&gt;&lt;object type=&quot;3&quot; unique_id=&quot;10030&quot;&gt;&lt;property id=&quot;20148&quot; value=&quot;5&quot;/&gt;&lt;property id=&quot;20300&quot; value=&quot;Slide 27 - &amp;quot;Balance With Interest&amp;quot;&quot;/&gt;&lt;property id=&quot;20307&quot; value=&quot;279&quot;/&gt;&lt;/object&gt;&lt;object type=&quot;3&quot; unique_id=&quot;10031&quot;&gt;&lt;property id=&quot;20148&quot; value=&quot;5&quot;/&gt;&lt;property id=&quot;20300&quot; value=&quot;Slide 28 - &amp;quot;Activity 1: Making Deposits and Withdrawals&amp;quot;&quot;/&gt;&lt;property id=&quot;20307&quot; value=&quot;262&quot;/&gt;&lt;/object&gt;&lt;object type=&quot;3&quot; unique_id=&quot;10032&quot;&gt;&lt;property id=&quot;20148&quot; value=&quot;5&quot;/&gt;&lt;property id=&quot;20300&quot; value=&quot;Slide 29 - &amp;quot;Deposit Accounts&amp;quot;&quot;/&gt;&lt;property id=&quot;20307&quot; value=&quot;280&quot;/&gt;&lt;/object&gt;&lt;object type=&quot;3&quot; unique_id=&quot;10033&quot;&gt;&lt;property id=&quot;20148&quot; value=&quot;5&quot;/&gt;&lt;property id=&quot;20300&quot; value=&quot;Slide 30 - &amp;quot;Deposit Accounts&amp;quot;&quot;/&gt;&lt;property id=&quot;20307&quot; value=&quot;305&quot;/&gt;&lt;/object&gt;&lt;object type=&quot;3&quot; unique_id=&quot;10034&quot;&gt;&lt;property id=&quot;20148&quot; value=&quot;5&quot;/&gt;&lt;property id=&quot;20300&quot; value=&quot;Slide 31 - &amp;quot;Deposit Accounts&amp;quot;&quot;/&gt;&lt;property id=&quot;20307&quot; value=&quot;306&quot;/&gt;&lt;/object&gt;&lt;object type=&quot;3&quot; unique_id=&quot;10035&quot;&gt;&lt;property id=&quot;20148&quot; value=&quot;5&quot;/&gt;&lt;property id=&quot;20300&quot; value=&quot;Slide 32 - &amp;quot;Non-Deposit Accounts&amp;quot;&quot;/&gt;&lt;property id=&quot;20307&quot; value=&quot;281&quot;/&gt;&lt;/object&gt;&lt;object type=&quot;3&quot; unique_id=&quot;10036&quot;&gt;&lt;property id=&quot;20148&quot; value=&quot;5&quot;/&gt;&lt;property id=&quot;20300&quot; value=&quot;Slide 33 - &amp;quot;Common Banking Services&amp;quot;&quot;/&gt;&lt;property id=&quot;20307&quot; value=&quot;282&quot;/&gt;&lt;/object&gt;&lt;object type=&quot;3&quot; unique_id=&quot;10037&quot;&gt;&lt;property id=&quot;20148&quot; value=&quot;5&quot;/&gt;&lt;property id=&quot;20300&quot; value=&quot;Slide 34 - &amp;quot;Activity 2: Name That Service&amp;quot;&quot;/&gt;&lt;property id=&quot;20307&quot; value=&quot;284&quot;/&gt;&lt;/object&gt;&lt;object type=&quot;3&quot; unique_id=&quot;10038&quot;&gt;&lt;property id=&quot;20148&quot; value=&quot;5&quot;/&gt;&lt;property id=&quot;20300&quot; value=&quot;Slide 35 - &amp;quot;Money Transfer and Remittances&amp;quot;&quot;/&gt;&lt;property id=&quot;20307&quot; value=&quot;283&quot;/&gt;&lt;/object&gt;&lt;object type=&quot;3&quot; unique_id=&quot;10039&quot;&gt;&lt;property id=&quot;20148&quot; value=&quot;5&quot;/&gt;&lt;property id=&quot;20300&quot; value=&quot;Slide 36 - &amp;quot;Money Transfer and Remittances&amp;quot;&quot;/&gt;&lt;property id=&quot;20307&quot; value=&quot;307&quot;/&gt;&lt;/object&gt;&lt;object type=&quot;3&quot; unique_id=&quot;10040&quot;&gt;&lt;property id=&quot;20148&quot; value=&quot;5&quot;/&gt;&lt;property id=&quot;20300&quot; value=&quot;Slide 37 - &amp;quot;Money Transfer and Remittances&amp;quot;&quot;/&gt;&lt;property id=&quot;20307&quot; value=&quot;309&quot;/&gt;&lt;/object&gt;&lt;object type=&quot;3&quot; unique_id=&quot;10041&quot;&gt;&lt;property id=&quot;20148&quot; value=&quot;5&quot;/&gt;&lt;property id=&quot;20300&quot; value=&quot;Slide 38 - &amp;quot;Money Transfer and Remittances&amp;quot;&quot;/&gt;&lt;property id=&quot;20307&quot; value=&quot;310&quot;/&gt;&lt;/object&gt;&lt;object type=&quot;3&quot; unique_id=&quot;10042&quot;&gt;&lt;property id=&quot;20148&quot; value=&quot;5&quot;/&gt;&lt;property id=&quot;20300&quot; value=&quot;Slide 39 - &amp;quot;Money Transfer and Remittances&amp;quot;&quot;/&gt;&lt;property id=&quot;20307&quot; value=&quot;308&quot;/&gt;&lt;/object&gt;&lt;object type=&quot;3&quot; unique_id=&quot;10043&quot;&gt;&lt;property id=&quot;20148&quot; value=&quot;5&quot;/&gt;&lt;property id=&quot;20300&quot; value=&quot;Slide 40 - &amp;quot;Money Transfer and Remittances&amp;quot;&quot;/&gt;&lt;property id=&quot;20307&quot; value=&quot;311&quot;/&gt;&lt;/object&gt;&lt;object type=&quot;3&quot; unique_id=&quot;10044&quot;&gt;&lt;property id=&quot;20148&quot; value=&quot;5&quot;/&gt;&lt;property id=&quot;20300&quot; value=&quot;Slide 41 - &amp;quot;Money Transfer and Remittances&amp;quot;&quot;/&gt;&lt;property id=&quot;20307&quot; value=&quot;312&quot;/&gt;&lt;/object&gt;&lt;object type=&quot;3&quot; unique_id=&quot;10045&quot;&gt;&lt;property id=&quot;20148&quot; value=&quot;5&quot;/&gt;&lt;property id=&quot;20300&quot; value=&quot;Slide 42 - &amp;quot;ATMs&amp;quot;&quot;/&gt;&lt;property id=&quot;20307&quot; value=&quot;313&quot;/&gt;&lt;/object&gt;&lt;object type=&quot;3&quot; unique_id=&quot;10046&quot;&gt;&lt;property id=&quot;20148&quot; value=&quot;5&quot;/&gt;&lt;property id=&quot;20300&quot; value=&quot;Slide 43 - &amp;quot;ATMs&amp;quot;&quot;/&gt;&lt;property id=&quot;20307&quot; value=&quot;285&quot;/&gt;&lt;/object&gt;&lt;object type=&quot;3&quot; unique_id=&quot;10047&quot;&gt;&lt;property id=&quot;20148&quot; value=&quot;5&quot;/&gt;&lt;property id=&quot;20300&quot; value=&quot;Slide 44 - &amp;quot;Telephone and Online Banking&amp;quot;&quot;/&gt;&lt;property id=&quot;20307&quot; value=&quot;286&quot;/&gt;&lt;/object&gt;&lt;object type=&quot;3&quot; unique_id=&quot;10048&quot;&gt;&lt;property id=&quot;20148&quot; value=&quot;5&quot;/&gt;&lt;property id=&quot;20300&quot; value=&quot;Slide 45 - &amp;quot;Money Order&amp;quot;&quot;/&gt;&lt;property id=&quot;20307&quot; value=&quot;287&quot;/&gt;&lt;/object&gt;&lt;object type=&quot;3&quot; unique_id=&quot;10049&quot;&gt;&lt;property id=&quot;20148&quot; value=&quot;5&quot;/&gt;&lt;property id=&quot;20300&quot; value=&quot;Slide 46 - &amp;quot;Money Order&amp;quot;&quot;/&gt;&lt;property id=&quot;20307&quot; value=&quot;314&quot;/&gt;&lt;/object&gt;&lt;object type=&quot;3&quot; unique_id=&quot;10050&quot;&gt;&lt;property id=&quot;20148&quot; value=&quot;5&quot;/&gt;&lt;property id=&quot;20300&quot; value=&quot;Slide 47 - &amp;quot;Money Order&amp;quot;&quot;/&gt;&lt;property id=&quot;20307&quot; value=&quot;315&quot;/&gt;&lt;/object&gt;&lt;object type=&quot;3&quot; unique_id=&quot;10051&quot;&gt;&lt;property id=&quot;20148&quot; value=&quot;5&quot;/&gt;&lt;property id=&quot;20300&quot; value=&quot;Slide 48 - &amp;quot;Direct Deposit&amp;quot;&quot;/&gt;&lt;property id=&quot;20307&quot; value=&quot;288&quot;/&gt;&lt;/object&gt;&lt;object type=&quot;3&quot; unique_id=&quot;10052&quot;&gt;&lt;property id=&quot;20148&quot; value=&quot;5&quot;/&gt;&lt;property id=&quot;20300&quot; value=&quot;Slide 49 - &amp;quot;Direct Deposit&amp;quot;&quot;/&gt;&lt;property id=&quot;20307&quot; value=&quot;316&quot;/&gt;&lt;/object&gt;&lt;object type=&quot;3&quot; unique_id=&quot;10053&quot;&gt;&lt;property id=&quot;20148&quot; value=&quot;5&quot;/&gt;&lt;property id=&quot;20300&quot; value=&quot;Slide 50 - &amp;quot;Direct Deposit&amp;quot;&quot;/&gt;&lt;property id=&quot;20307&quot; value=&quot;317&quot;/&gt;&lt;/object&gt;&lt;object type=&quot;3&quot; unique_id=&quot;10054&quot;&gt;&lt;property id=&quot;20148&quot; value=&quot;5&quot;/&gt;&lt;property id=&quot;20300&quot; value=&quot;Slide 51 - &amp;quot;Debit vs. Credit Card&amp;quot;&quot;/&gt;&lt;property id=&quot;20307&quot; value=&quot;289&quot;/&gt;&lt;/object&gt;&lt;object type=&quot;3&quot; unique_id=&quot;10055&quot;&gt;&lt;property id=&quot;20148&quot; value=&quot;5&quot;/&gt;&lt;property id=&quot;20300&quot; value=&quot;Slide 52 - &amp;quot;Debit Card&amp;quot;&quot;/&gt;&lt;property id=&quot;20307&quot; value=&quot;290&quot;/&gt;&lt;/object&gt;&lt;object type=&quot;3&quot; unique_id=&quot;10056&quot;&gt;&lt;property id=&quot;20148&quot; value=&quot;5&quot;/&gt;&lt;property id=&quot;20300&quot; value=&quot;Slide 53 - &amp;quot;Debit Card&amp;quot;&quot;/&gt;&lt;property id=&quot;20307&quot; value=&quot;318&quot;/&gt;&lt;/object&gt;&lt;object type=&quot;3&quot; unique_id=&quot;10057&quot;&gt;&lt;property id=&quot;20148&quot; value=&quot;5&quot;/&gt;&lt;property id=&quot;20300&quot; value=&quot;Slide 54 - &amp;quot;Debit Card&amp;quot;&quot;/&gt;&lt;property id=&quot;20307&quot; value=&quot;319&quot;/&gt;&lt;/object&gt;&lt;object type=&quot;3&quot; unique_id=&quot;10058&quot;&gt;&lt;property id=&quot;20148&quot; value=&quot;5&quot;/&gt;&lt;property id=&quot;20300&quot; value=&quot;Slide 55 - &amp;quot;Stored Value Card&amp;quot;&quot;/&gt;&lt;property id=&quot;20307&quot; value=&quot;291&quot;/&gt;&lt;/object&gt;&lt;object type=&quot;3&quot; unique_id=&quot;10059&quot;&gt;&lt;property id=&quot;20148&quot; value=&quot;5&quot;/&gt;&lt;property id=&quot;20300&quot; value=&quot;Slide 56 - &amp;quot;Stored Value Card&amp;quot;&quot;/&gt;&lt;property id=&quot;20307&quot; value=&quot;320&quot;/&gt;&lt;/object&gt;&lt;object type=&quot;3&quot; unique_id=&quot;10060&quot;&gt;&lt;property id=&quot;20148&quot; value=&quot;5&quot;/&gt;&lt;property id=&quot;20300&quot; value=&quot;Slide 57 - &amp;quot;Privacy Notices&amp;quot;&quot;/&gt;&lt;property id=&quot;20307&quot; value=&quot;292&quot;/&gt;&lt;/object&gt;&lt;object type=&quot;3&quot; unique_id=&quot;10061&quot;&gt;&lt;property id=&quot;20148&quot; value=&quot;5&quot;/&gt;&lt;property id=&quot;20300&quot; value=&quot;Slide 58 - &amp;quot;Privacy Notices&amp;quot;&quot;/&gt;&lt;property id=&quot;20307&quot; value=&quot;321&quot;/&gt;&lt;/object&gt;&lt;object type=&quot;3&quot; unique_id=&quot;10062&quot;&gt;&lt;property id=&quot;20148&quot; value=&quot;5&quot;/&gt;&lt;property id=&quot;20300&quot; value=&quot;Slide 59 - &amp;quot;Opting Out&amp;quot;&quot;/&gt;&lt;property id=&quot;20307&quot; value=&quot;293&quot;/&gt;&lt;/object&gt;&lt;object type=&quot;3&quot; unique_id=&quot;10063&quot;&gt;&lt;property id=&quot;20148&quot; value=&quot;5&quot;/&gt;&lt;property id=&quot;20300&quot; value=&quot;Slide 60 - &amp;quot;Opting Out&amp;quot;&quot;/&gt;&lt;property id=&quot;20307&quot; value=&quot;294&quot;/&gt;&lt;/object&gt;&lt;object type=&quot;3&quot; unique_id=&quot;10064&quot;&gt;&lt;property id=&quot;20148&quot; value=&quot;5&quot;/&gt;&lt;property id=&quot;20300&quot; value=&quot;Slide 63 - &amp;quot;Important Bank Employees&amp;quot;&quot;/&gt;&lt;property id=&quot;20307&quot; value=&quot;295&quot;/&gt;&lt;/object&gt;&lt;object type=&quot;3&quot; unique_id=&quot;10065&quot;&gt;&lt;property id=&quot;20148&quot; value=&quot;5&quot;/&gt;&lt;property id=&quot;20300&quot; value=&quot;Slide 64 - &amp;quot;Activity 3: Bank Employee Role Play&amp;quot;&quot;/&gt;&lt;property id=&quot;20307&quot; value=&quot;297&quot;/&gt;&lt;/object&gt;&lt;object type=&quot;3&quot; unique_id=&quot;10066&quot;&gt;&lt;property id=&quot;20148&quot; value=&quot;5&quot;/&gt;&lt;property id=&quot;20300&quot; value=&quot;Slide 65 - &amp;quot;Points to Remember&amp;quot;&quot;/&gt;&lt;property id=&quot;20307&quot; value=&quot;296&quot;/&gt;&lt;/object&gt;&lt;object type=&quot;3&quot; unique_id=&quot;10067&quot;&gt;&lt;property id=&quot;20148&quot; value=&quot;5&quot;/&gt;&lt;property id=&quot;20300&quot; value=&quot;Slide 66 - &amp;quot;Post-Test&amp;quot;&quot;/&gt;&lt;property id=&quot;20307&quot; value=&quot;263&quot;/&gt;&lt;/object&gt;&lt;object type=&quot;3&quot; unique_id=&quot;10068&quot;&gt;&lt;property id=&quot;20148&quot; value=&quot;5&quot;/&gt;&lt;property id=&quot;20300&quot; value=&quot;Slide 67 - &amp;quot;Conclusion&amp;quot;&quot;/&gt;&lt;property id=&quot;20307&quot; value=&quot;264&quot;/&gt;&lt;/object&gt;&lt;object type=&quot;3&quot; unique_id=&quot;10069&quot;&gt;&lt;property id=&quot;20148&quot; value=&quot;5&quot;/&gt;&lt;property id=&quot;20300&quot; value=&quot;Slide 68 - &amp;quot;Conclusion&amp;quot;&quot;/&gt;&lt;property id=&quot;20307&quot; value=&quot;265&quot;/&gt;&lt;/object&gt;&lt;object type=&quot;3&quot; unique_id=&quot;10614&quot;&gt;&lt;property id=&quot;20148&quot; value=&quot;5&quot;/&gt;&lt;property id=&quot;20300&quot; value=&quot;Slide 61 - &amp;quot;Privacy Laws&amp;quot;&quot;/&gt;&lt;property id=&quot;20307&quot; value=&quot;322&quot;/&gt;&lt;/object&gt;&lt;object type=&quot;3&quot; unique_id=&quot;10615&quot;&gt;&lt;property id=&quot;20148&quot; value=&quot;5&quot;/&gt;&lt;property id=&quot;20300&quot; value=&quot;Slide 62 - &amp;quot;Privacy Laws&amp;quot;&quot;/&gt;&lt;property id=&quot;20307&quot; value=&quot;323&quot;/&gt;&lt;/object&gt;&lt;/object&gt;&lt;/object&gt;&lt;/database&gt;"/>
  <p:tag name="SECTOMILLISECCONVERTED" val="1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 w="15875" cap="rnd" cmpd="sng">
          <a:solidFill>
            <a:srgbClr val="008FBE"/>
          </a:solidFill>
        </a:ln>
        <a:effectLst/>
      </a:spPr>
      <a:bodyPr lIns="182880" rIns="182880" bIns="228600" numCol="1" spcCol="91440" anchor="t" anchorCtr="0">
        <a:spAutoFit/>
      </a:bodyPr>
      <a:lstStyle>
        <a:defPPr>
          <a:defRPr sz="2400" b="1" dirty="0">
            <a:solidFill>
              <a:schemeClr val="tx1"/>
            </a:solidFill>
          </a:defRPr>
        </a:defPPr>
      </a:lstStyle>
      <a:style>
        <a:lnRef idx="3">
          <a:schemeClr val="lt1"/>
        </a:lnRef>
        <a:fillRef idx="1">
          <a:schemeClr val="accent2"/>
        </a:fillRef>
        <a:effectRef idx="1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140492961C60249A3F065AB78EE45D6" ma:contentTypeVersion="6" ma:contentTypeDescription="Create a new document." ma:contentTypeScope="" ma:versionID="36d3f91205447c73e7d4f839bc87520c">
  <xsd:schema xmlns:xsd="http://www.w3.org/2001/XMLSchema" xmlns:xs="http://www.w3.org/2001/XMLSchema" xmlns:p="http://schemas.microsoft.com/office/2006/metadata/properties" xmlns:ns3="cf31d778-5f55-45b5-ba0d-2c15cafa4197" xmlns:ns4="343c76de-4752-4217-8b23-c2026360b588" targetNamespace="http://schemas.microsoft.com/office/2006/metadata/properties" ma:root="true" ma:fieldsID="453c5fde963ec1d02298c4bbe32480b4" ns3:_="" ns4:_="">
    <xsd:import namespace="cf31d778-5f55-45b5-ba0d-2c15cafa4197"/>
    <xsd:import namespace="343c76de-4752-4217-8b23-c2026360b588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4:SharedWithUsers" minOccurs="0"/>
                <xsd:element ref="ns4:SharedWithDetails" minOccurs="0"/>
                <xsd:element ref="ns4:SharingHintHash" minOccurs="0"/>
                <xsd:element ref="ns3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f31d778-5f55-45b5-ba0d-2c15cafa419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LengthInSeconds" ma:index="13" nillable="true" ma:displayName="MediaLengthInSeconds" ma:hidden="true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43c76de-4752-4217-8b23-c2026360b588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2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D023AD75-FD45-4F54-8240-A620A40E30E0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A866EA69-9FD3-4F20-A951-D931425D0E75}">
  <ds:schemaRefs>
    <ds:schemaRef ds:uri="343c76de-4752-4217-8b23-c2026360b588"/>
    <ds:schemaRef ds:uri="http://purl.org/dc/elements/1.1/"/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cf31d778-5f55-45b5-ba0d-2c15cafa4197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99ED900A-1814-4CA1-964E-E78B744FFB9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f31d778-5f55-45b5-ba0d-2c15cafa4197"/>
    <ds:schemaRef ds:uri="343c76de-4752-4217-8b23-c2026360b58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Plaza.thmx</Template>
  <TotalTime>18635</TotalTime>
  <Words>5924</Words>
  <Application>Microsoft Office PowerPoint</Application>
  <PresentationFormat>On-screen Show (4:3)</PresentationFormat>
  <Paragraphs>615</Paragraphs>
  <Slides>105</Slides>
  <Notes>36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105</vt:i4>
      </vt:variant>
    </vt:vector>
  </HeadingPairs>
  <TitlesOfParts>
    <vt:vector size="114" baseType="lpstr">
      <vt:lpstr>ＭＳ Ｐゴシック</vt:lpstr>
      <vt:lpstr>Arial</vt:lpstr>
      <vt:lpstr>B Helvetica Bold</vt:lpstr>
      <vt:lpstr>Calibri</vt:lpstr>
      <vt:lpstr>Courier New</vt:lpstr>
      <vt:lpstr>Geneva</vt:lpstr>
      <vt:lpstr>Helvetica Neue</vt:lpstr>
      <vt:lpstr>Wingdings</vt:lpstr>
      <vt:lpstr>Office Theme</vt:lpstr>
      <vt:lpstr>Money Smart para Adultos Mayores</vt:lpstr>
      <vt:lpstr>BIENVENIDO </vt:lpstr>
      <vt:lpstr>OBJETIVOS </vt:lpstr>
      <vt:lpstr>FORMULARIO DE CONOCIMIENTOS </vt:lpstr>
      <vt:lpstr>¿QUÉ ES LA EXPLOTACIÓN FINANCIERA DE  ADULTOS MAYORES? </vt:lpstr>
      <vt:lpstr>¿QUIÉN ESTÁ EN RIESGO? </vt:lpstr>
      <vt:lpstr>¿POR QUÉ ESTÁN EN RIESGO LOS ADULTOS MAYORES? </vt:lpstr>
      <vt:lpstr>¿POR QUÉ ESTÁN EN RIESGO LOS ADULTOS MAYORES? (CONT.) </vt:lpstr>
      <vt:lpstr>EJEMPLOS DE EXPLOTACIÓN FINANCIERA </vt:lpstr>
      <vt:lpstr>Ejemplos de  Explotación Financiera  (cont.)</vt:lpstr>
      <vt:lpstr>EJEMPLOS DE EXPLOTACIÓN FINANCIERA (CONT.) </vt:lpstr>
      <vt:lpstr>¿QUIÉNES SON LOS ABUSADORES? </vt:lpstr>
      <vt:lpstr>¿QUIÉNES SON LOS ABUSADORES? </vt:lpstr>
      <vt:lpstr>¿POR QUÉ LOS ADULTOS MAYORES NO DENUNCIAN LA EXPLOTACIÓN FINANCIERA? </vt:lpstr>
      <vt:lpstr>¿QUIÉN PUEDE AYUDAR? </vt:lpstr>
      <vt:lpstr>¿QUIÉN PUEDE AYUDAR? (CONT.) </vt:lpstr>
      <vt:lpstr>EXPLOTACIÓN DE PARTE DE UN FIDUCIARIO </vt:lpstr>
      <vt:lpstr>¿QUÉ ES UN PODER LEGAL? </vt:lpstr>
      <vt:lpstr>PODER LEGAL: RIESGOS </vt:lpstr>
      <vt:lpstr>PODER LEGAL </vt:lpstr>
      <vt:lpstr>PODER LEGAL: CÓMO PROTEGERSE </vt:lpstr>
      <vt:lpstr>CONSEJO: ¡PLANIFIQUE CON ANTICIPACIÓN! </vt:lpstr>
      <vt:lpstr>COLABORE CON SU AGENTE LEGAL  U OTRO FIDUCIARIO PARA QUE PUEDAN AYUDARLE </vt:lpstr>
      <vt:lpstr>SI USTED ES UNA VÍCTIMA </vt:lpstr>
      <vt:lpstr>ABUSO POR PARTE DE CUIDADORES</vt:lpstr>
      <vt:lpstr>CUIDADOR: CÓMO PROTEGERSE </vt:lpstr>
      <vt:lpstr>CUIDADOR: CÓMO PROTEGERSE (CONT.) </vt:lpstr>
      <vt:lpstr>CUIDADOR: CÓMO PROTEGERSE (CONT.) </vt:lpstr>
      <vt:lpstr>¿Qué es una estafa romántica?</vt:lpstr>
      <vt:lpstr>¿Qué pueden hacer los estafadores?</vt:lpstr>
      <vt:lpstr>Estafas románticas en línea</vt:lpstr>
      <vt:lpstr>Estafas románticas en persona</vt:lpstr>
      <vt:lpstr>Señales de advertencia de una estafa romántica</vt:lpstr>
      <vt:lpstr>Cómo Obtener ayuda</vt:lpstr>
      <vt:lpstr>FRAUDE DE INVERSIONES </vt:lpstr>
      <vt:lpstr>INVERSIONES: CÓMO PROTEGERSE </vt:lpstr>
      <vt:lpstr>INVERSIONES: CÓMO PROTEGERSE (CONT.) </vt:lpstr>
      <vt:lpstr>INVERSIONES: CÓMO PROTEGERSE </vt:lpstr>
      <vt:lpstr>INVERSIONES: CÓMO PROTEGERSE (CONT.) </vt:lpstr>
      <vt:lpstr>INVERSIÓN: CÓMO PROTEGERSE (CONT.) </vt:lpstr>
      <vt:lpstr>INVERSIONES: SI SURGEN PROBLEMAS </vt:lpstr>
      <vt:lpstr>INVERSIONES: CONSEJOS </vt:lpstr>
      <vt:lpstr>Entienda EL SEGURO DE LA FDIC </vt:lpstr>
      <vt:lpstr>Entienda EL SEGURO DE LA FDIC  (CONT.) </vt:lpstr>
      <vt:lpstr>EVITE ESTAFAS TELEFÓNICAS Y  POR INTERNET </vt:lpstr>
      <vt:lpstr>ESTAFA DEL ABUELO </vt:lpstr>
      <vt:lpstr>ESTAFA TELEFÓNICA DE IRS </vt:lpstr>
      <vt:lpstr>ESTAFA TELEFÓNICA DE IRS (CONT.) </vt:lpstr>
      <vt:lpstr>ESTAFA TELEFÓNICA DEL IRS (CONT.) </vt:lpstr>
      <vt:lpstr>QUÉ HACER </vt:lpstr>
      <vt:lpstr>ESTAFAS DE LOTERÍAS Y SORTEOS </vt:lpstr>
      <vt:lpstr>CONSEJOS PARA EVITAR  ESTAFAS TELEFÓNICAS </vt:lpstr>
      <vt:lpstr>ACTIVIDAD 1: ESTAFAS TELEFÓNICAS </vt:lpstr>
      <vt:lpstr>ESTAFA DE COBRO DE DEUDA  FANTASMA </vt:lpstr>
      <vt:lpstr>ESTAFA DE COBRO DE DEUDA FANTASMA (CONT.) </vt:lpstr>
      <vt:lpstr>ESTAFA DE COBRO DE DEUDA: CÓMO PROTEGERSE </vt:lpstr>
      <vt:lpstr>ACTIVIDAD 2: ESTAFA DE COBRO DE DEUDAS </vt:lpstr>
      <vt:lpstr>SEÑALES DE UNA ESTAFA DE CARIDAD </vt:lpstr>
      <vt:lpstr>SEÑALES DE UNA ESTAFA DE CARIDAD (CONT.) </vt:lpstr>
      <vt:lpstr>ESTAFA DE CARIDAD: CÓMO PROTEGERSE </vt:lpstr>
      <vt:lpstr>ESTAFA DE CARIDAD:  CÓMO PROTEGERSE (CONT.) </vt:lpstr>
      <vt:lpstr>ESTAFA DE CARIDAD:  CÓMO PROTEGERSE (CONT.) </vt:lpstr>
      <vt:lpstr>ESTAFAS POR COMPUTADORA E INTERNET </vt:lpstr>
      <vt:lpstr>LENGUAJE REVELADOR </vt:lpstr>
      <vt:lpstr>ESTAFAS POR COMPUTADORAS E INTERNET: CÓMO PROTEGERSE</vt:lpstr>
      <vt:lpstr>ESTAFAS POR COMPUTADORAS E INTERNET: CÓMO PROTEGERSE (CONT.) </vt:lpstr>
      <vt:lpstr>CÓMO RESPONDER A UN ATAQUE DE PHISHING </vt:lpstr>
      <vt:lpstr>CÓMO RESPONDER A UN ATAQUE DE PHISHING (CONT.) </vt:lpstr>
      <vt:lpstr>ROBO DE IDENTIDAD </vt:lpstr>
      <vt:lpstr>ROBO DE IDENTIDAD:  CÓMO PROTEGERSE </vt:lpstr>
      <vt:lpstr>ALERTA DE FRAUDE: SSA </vt:lpstr>
      <vt:lpstr>¿QUIÉN PUEDE AYUDAR? </vt:lpstr>
      <vt:lpstr>ROBO DE IDENTIDAD: SI USTED ES UNA VÍCTIMA </vt:lpstr>
      <vt:lpstr>COMUNÍQUESE CON LA FTC </vt:lpstr>
      <vt:lpstr>¿QUÉ ES EL ROBO DE IDENTIDAD MÉDICA ?</vt:lpstr>
      <vt:lpstr>ROBO DE IDENTIDAD MÉDICA: RIESGOS </vt:lpstr>
      <vt:lpstr>ROBO DE IDENTIDAD MÉDICA: SEÑALES  DE ADVERTENCIA </vt:lpstr>
      <vt:lpstr>ROBO DE IDENTIDAD MÉDICA:  CÓMO PROTEGERSE </vt:lpstr>
      <vt:lpstr>ROBO DE IDENTIDAD MÉDICA: CÓMO RESPONDER </vt:lpstr>
      <vt:lpstr>ACTIVIDAD 3: ROBO DE IDENTIDAD</vt:lpstr>
      <vt:lpstr>PLANIFIQUE PARA LO INESPERADO </vt:lpstr>
      <vt:lpstr>PREPÁRESE PARA POSIBLES PROBLEMAS DE SALUD EN EL FUTURO </vt:lpstr>
      <vt:lpstr>PREPÁRESE PARA PROBLEMAS DE SALUD EN EL FUTURO (CONT.) </vt:lpstr>
      <vt:lpstr>CÓMO RECIBIR BENEFICIOS DEL Seguro Social </vt:lpstr>
      <vt:lpstr>PREPÁRESE FINANCIERAMENTE PARA UN DESASTRE </vt:lpstr>
      <vt:lpstr>OTROS ELEMENTOS QUE PUEDE NECESITAR: </vt:lpstr>
      <vt:lpstr>PROTEJA LOS DOCUMENTOS </vt:lpstr>
      <vt:lpstr>QUÉ GUARDAR Y DÓNDE GUARDARLO </vt:lpstr>
      <vt:lpstr>Otras cosas que debe considerar</vt:lpstr>
      <vt:lpstr>RECURSOS ADICIONALES </vt:lpstr>
      <vt:lpstr>ACTIVIDAD 4: ¿QUÉ TAN PREPARADO FINANCIERAMENTE SE ENCUENTRA? </vt:lpstr>
      <vt:lpstr>HIPOTECAS INVERSAS </vt:lpstr>
      <vt:lpstr>HIPOTECA INVERSA: ESTAFAS </vt:lpstr>
      <vt:lpstr>ESTAFA DE ASISTENCIA DE SOLUCIÓN HIPOTECARIA </vt:lpstr>
      <vt:lpstr>FRAUDE DE CONTRATISTAS Y ESTAFA SOBRE LAS MEJORAS EN EL HOGAR </vt:lpstr>
      <vt:lpstr>FRAUDE DE CONTRATISTAS Y MEJORAS EN EL HOGAR </vt:lpstr>
      <vt:lpstr>SITUACIÓN HIPOTÉTICA DE UNA ESTAFA DE MEJORAS EN EL HOGAR </vt:lpstr>
      <vt:lpstr>CONSEJOS PARA QUE EVITE EL FRAUDE DE CONTRATISTAS </vt:lpstr>
      <vt:lpstr>CONSEJOS PARA QUE EVITE EL FRAUDE DE CONTRATISTAS (CONT.) </vt:lpstr>
      <vt:lpstr>ESTAFAS DIRIGIDAS A LOS VETERANOS </vt:lpstr>
      <vt:lpstr>EVITE ESTAFAS AL SOLICITAR SU PENSIÓN DE VETERANOS </vt:lpstr>
      <vt:lpstr>EVITE LA ESTAFA DEL ANTICIPO DE LA PENSIÓN </vt:lpstr>
      <vt:lpstr>PROTEJA SU PENSIÓN </vt:lpstr>
      <vt:lpstr>CONCLUSIÓN </vt:lpstr>
      <vt:lpstr>RESUMEN </vt:lpstr>
    </vt:vector>
  </TitlesOfParts>
  <Company>FDIC Federal Deposit Insurance Corporation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Money Smart para Adultos Mayores</dc:title>
  <dc:subject>Money Smart para Adultos Mayores</dc:subject>
  <dc:creator>FDIC Federal Deposit Insurance Corporation</dc:creator>
  <cp:keywords>Money Smart para Adultos Mayores</cp:keywords>
  <dc:description>Money Smart para Adultos Mayores</dc:description>
  <cp:lastModifiedBy>Gustafson, Joan L.</cp:lastModifiedBy>
  <cp:revision>905</cp:revision>
  <cp:lastPrinted>2013-05-21T13:29:21Z</cp:lastPrinted>
  <dcterms:created xsi:type="dcterms:W3CDTF">2010-01-07T18:58:15Z</dcterms:created>
  <dcterms:modified xsi:type="dcterms:W3CDTF">2022-07-21T21:11:48Z</dcterms:modified>
  <cp:category>Money Smart para Adultos Mayores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0x0101004140492961C60249A3F065AB78EE45D6</vt:lpwstr>
  </property>
</Properties>
</file>