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2">
  <p:sldMasterIdLst>
    <p:sldMasterId id="2147483660" r:id="rId4"/>
  </p:sldMasterIdLst>
  <p:notesMasterIdLst>
    <p:notesMasterId r:id="rId46"/>
  </p:notesMasterIdLst>
  <p:handoutMasterIdLst>
    <p:handoutMasterId r:id="rId47"/>
  </p:handoutMasterIdLst>
  <p:sldIdLst>
    <p:sldId id="568" r:id="rId5"/>
    <p:sldId id="564" r:id="rId6"/>
    <p:sldId id="274" r:id="rId7"/>
    <p:sldId id="261" r:id="rId8"/>
    <p:sldId id="262" r:id="rId9"/>
    <p:sldId id="491" r:id="rId10"/>
    <p:sldId id="492" r:id="rId11"/>
    <p:sldId id="551" r:id="rId12"/>
    <p:sldId id="414" r:id="rId13"/>
    <p:sldId id="292" r:id="rId14"/>
    <p:sldId id="295" r:id="rId15"/>
    <p:sldId id="537" r:id="rId16"/>
    <p:sldId id="546" r:id="rId17"/>
    <p:sldId id="547" r:id="rId18"/>
    <p:sldId id="503" r:id="rId19"/>
    <p:sldId id="504" r:id="rId20"/>
    <p:sldId id="565" r:id="rId21"/>
    <p:sldId id="505" r:id="rId22"/>
    <p:sldId id="569" r:id="rId23"/>
    <p:sldId id="506" r:id="rId24"/>
    <p:sldId id="507" r:id="rId25"/>
    <p:sldId id="508" r:id="rId26"/>
    <p:sldId id="509" r:id="rId27"/>
    <p:sldId id="548" r:id="rId28"/>
    <p:sldId id="549" r:id="rId29"/>
    <p:sldId id="550" r:id="rId30"/>
    <p:sldId id="418" r:id="rId31"/>
    <p:sldId id="552" r:id="rId32"/>
    <p:sldId id="553" r:id="rId33"/>
    <p:sldId id="554" r:id="rId34"/>
    <p:sldId id="555" r:id="rId35"/>
    <p:sldId id="556" r:id="rId36"/>
    <p:sldId id="557" r:id="rId37"/>
    <p:sldId id="558" r:id="rId38"/>
    <p:sldId id="559" r:id="rId39"/>
    <p:sldId id="560" r:id="rId40"/>
    <p:sldId id="561" r:id="rId41"/>
    <p:sldId id="562" r:id="rId42"/>
    <p:sldId id="563" r:id="rId43"/>
    <p:sldId id="566" r:id="rId44"/>
    <p:sldId id="567" r:id="rId45"/>
  </p:sldIdLst>
  <p:sldSz cx="9144000" cy="6858000" type="screen4x3"/>
  <p:notesSz cx="7010400" cy="9296400"/>
  <p:custDataLst>
    <p:tags r:id="rId48"/>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orient="horz" pos="1860">
          <p15:clr>
            <a:srgbClr val="A4A3A4"/>
          </p15:clr>
        </p15:guide>
        <p15:guide id="4" pos="2894">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Sanchez de Leon, Yaribsa M." initials="SdLYM" lastIdx="7" clrIdx="6">
    <p:extLst>
      <p:ext uri="{19B8F6BF-5375-455C-9EA6-DF929625EA0E}">
        <p15:presenceInfo xmlns:p15="http://schemas.microsoft.com/office/powerpoint/2012/main" userId="S-1-5-21-2025429265-436374069-725345543-18751" providerId="AD"/>
      </p:ext>
    </p:extLst>
  </p:cmAuthor>
  <p:cmAuthor id="1" name="Miller, Benjamin" initials="MB" lastIdx="15" clrIdx="0"/>
  <p:cmAuthor id="8" name="Phillip Pena" initials="PP" lastIdx="5" clrIdx="7">
    <p:extLst>
      <p:ext uri="{19B8F6BF-5375-455C-9EA6-DF929625EA0E}">
        <p15:presenceInfo xmlns:p15="http://schemas.microsoft.com/office/powerpoint/2012/main" userId="S::ppena@tiverbatim.com::99938363-602f-46e9-8adf-b3c537de4599" providerId="AD"/>
      </p:ext>
    </p:extLst>
  </p:cmAuthor>
  <p:cmAuthor id="2" name="Lawrence, Laura J." initials="LLJ" lastIdx="73" clrIdx="1"/>
  <p:cmAuthor id="3" name="Gordon, Janet R." initials="GJR" lastIdx="10" clrIdx="2"/>
  <p:cmAuthor id="4" name="Inger Giuffrida" initials="IG" lastIdx="0" clrIdx="3"/>
  <p:cmAuthor id="5" name="Gloria R. Reynolds" initials="GRR" lastIdx="10" clrIdx="4"/>
  <p:cmAuthor id="6" name="Benjamin Miller" initials="BM" lastIdx="3"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3008" autoAdjust="0"/>
    <p:restoredTop sz="95226" autoAdjust="0"/>
  </p:normalViewPr>
  <p:slideViewPr>
    <p:cSldViewPr snapToGrid="0" snapToObjects="1">
      <p:cViewPr varScale="1">
        <p:scale>
          <a:sx n="81" d="100"/>
          <a:sy n="81" d="100"/>
        </p:scale>
        <p:origin x="869" y="48"/>
      </p:cViewPr>
      <p:guideLst>
        <p:guide orient="horz" pos="2160"/>
        <p:guide pos="2880"/>
        <p:guide orient="horz" pos="1860"/>
        <p:guide pos="2894"/>
      </p:guideLst>
    </p:cSldViewPr>
  </p:slideViewPr>
  <p:outlineViewPr>
    <p:cViewPr>
      <p:scale>
        <a:sx n="33" d="100"/>
        <a:sy n="33" d="100"/>
      </p:scale>
      <p:origin x="0" y="12348"/>
    </p:cViewPr>
  </p:outlineViewPr>
  <p:notesTextViewPr>
    <p:cViewPr>
      <p:scale>
        <a:sx n="100" d="100"/>
        <a:sy n="100" d="100"/>
      </p:scale>
      <p:origin x="0" y="0"/>
    </p:cViewPr>
  </p:notesTextViewPr>
  <p:sorterViewPr>
    <p:cViewPr varScale="1">
      <p:scale>
        <a:sx n="1" d="1"/>
        <a:sy n="1" d="1"/>
      </p:scale>
      <p:origin x="0" y="0"/>
    </p:cViewPr>
  </p:sorterViewPr>
  <p:notesViewPr>
    <p:cSldViewPr snapToGrid="0" snapToObjects="1">
      <p:cViewPr varScale="1">
        <p:scale>
          <a:sx n="95" d="100"/>
          <a:sy n="95" d="100"/>
        </p:scale>
        <p:origin x="3998" y="8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handoutMaster" Target="handoutMasters/handoutMaster1.xml"/><Relationship Id="rId50"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tags" Target="tags/tag1.xml"/><Relationship Id="rId8" Type="http://schemas.openxmlformats.org/officeDocument/2006/relationships/slide" Target="slides/slide4.xml"/><Relationship Id="rId51"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4F36DB84-C3D9-4045-B12A-1DC30B0C96C0}" type="datetimeFigureOut">
              <a:rPr lang="en-US" smtClean="0"/>
              <a:t>11/4/2022</a:t>
            </a:fld>
            <a:endParaRPr lang="en-US" dirty="0"/>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78E28735-6512-D14E-BA86-7ACCB7EDAEE8}" type="slidenum">
              <a:rPr lang="en-US" smtClean="0"/>
              <a:t>‹#›</a:t>
            </a:fld>
            <a:endParaRPr lang="en-US" dirty="0"/>
          </a:p>
        </p:txBody>
      </p:sp>
    </p:spTree>
    <p:extLst>
      <p:ext uri="{BB962C8B-B14F-4D97-AF65-F5344CB8AC3E}">
        <p14:creationId xmlns:p14="http://schemas.microsoft.com/office/powerpoint/2010/main" val="28229846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26419D04-B7DB-2B4D-885F-E8F5B8FE3E52}" type="datetimeFigureOut">
              <a:rPr lang="en-US" smtClean="0"/>
              <a:t>11/4/2022</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194FDA3B-D772-9D44-B8B4-BB6CF7F1C08A}" type="slidenum">
              <a:rPr lang="en-US" smtClean="0"/>
              <a:t>‹#›</a:t>
            </a:fld>
            <a:endParaRPr lang="en-US" dirty="0"/>
          </a:p>
        </p:txBody>
      </p:sp>
    </p:spTree>
    <p:extLst>
      <p:ext uri="{BB962C8B-B14F-4D97-AF65-F5344CB8AC3E}">
        <p14:creationId xmlns:p14="http://schemas.microsoft.com/office/powerpoint/2010/main" val="376127043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1</a:t>
            </a:fld>
            <a:endParaRPr lang="en-US" dirty="0"/>
          </a:p>
        </p:txBody>
      </p:sp>
    </p:spTree>
    <p:extLst>
      <p:ext uri="{BB962C8B-B14F-4D97-AF65-F5344CB8AC3E}">
        <p14:creationId xmlns:p14="http://schemas.microsoft.com/office/powerpoint/2010/main" val="42669785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2</a:t>
            </a:fld>
            <a:endParaRPr lang="en-US" dirty="0"/>
          </a:p>
        </p:txBody>
      </p:sp>
    </p:spTree>
    <p:extLst>
      <p:ext uri="{BB962C8B-B14F-4D97-AF65-F5344CB8AC3E}">
        <p14:creationId xmlns:p14="http://schemas.microsoft.com/office/powerpoint/2010/main" val="22574987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5</a:t>
            </a:fld>
            <a:endParaRPr lang="en-US" dirty="0"/>
          </a:p>
        </p:txBody>
      </p:sp>
    </p:spTree>
    <p:extLst>
      <p:ext uri="{BB962C8B-B14F-4D97-AF65-F5344CB8AC3E}">
        <p14:creationId xmlns:p14="http://schemas.microsoft.com/office/powerpoint/2010/main" val="1670911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7</a:t>
            </a:fld>
            <a:endParaRPr lang="en-US" dirty="0"/>
          </a:p>
        </p:txBody>
      </p:sp>
    </p:spTree>
    <p:extLst>
      <p:ext uri="{BB962C8B-B14F-4D97-AF65-F5344CB8AC3E}">
        <p14:creationId xmlns:p14="http://schemas.microsoft.com/office/powerpoint/2010/main" val="40320083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9</a:t>
            </a:fld>
            <a:endParaRPr lang="en-US" dirty="0"/>
          </a:p>
        </p:txBody>
      </p:sp>
    </p:spTree>
    <p:extLst>
      <p:ext uri="{BB962C8B-B14F-4D97-AF65-F5344CB8AC3E}">
        <p14:creationId xmlns:p14="http://schemas.microsoft.com/office/powerpoint/2010/main" val="615066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18</a:t>
            </a:fld>
            <a:endParaRPr lang="en-US" dirty="0"/>
          </a:p>
        </p:txBody>
      </p:sp>
    </p:spTree>
    <p:extLst>
      <p:ext uri="{BB962C8B-B14F-4D97-AF65-F5344CB8AC3E}">
        <p14:creationId xmlns:p14="http://schemas.microsoft.com/office/powerpoint/2010/main" val="42439879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Rectangle 10"/>
          <p:cNvSpPr/>
          <p:nvPr userDrawn="1"/>
        </p:nvSpPr>
        <p:spPr>
          <a:xfrm>
            <a:off x="11733" y="2936618"/>
            <a:ext cx="8989391" cy="1913206"/>
          </a:xfrm>
          <a:prstGeom prst="rect">
            <a:avLst/>
          </a:prstGeom>
          <a:solidFill>
            <a:schemeClr val="bg1">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2" name="Title 1"/>
          <p:cNvSpPr>
            <a:spLocks noGrp="1"/>
          </p:cNvSpPr>
          <p:nvPr>
            <p:ph type="ctrTitle"/>
          </p:nvPr>
        </p:nvSpPr>
        <p:spPr>
          <a:xfrm>
            <a:off x="457200" y="3130585"/>
            <a:ext cx="7772400" cy="1670014"/>
          </a:xfrm>
        </p:spPr>
        <p:txBody>
          <a:bodyPr anchor="b" anchorCtr="0">
            <a:normAutofit/>
          </a:bodyPr>
          <a:lstStyle>
            <a:lvl1pPr>
              <a:lnSpc>
                <a:spcPct val="100000"/>
              </a:lnSpc>
              <a:defRPr sz="5400" spc="-80" baseline="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9" name="Rectangle 8"/>
          <p:cNvSpPr/>
          <p:nvPr userDrawn="1"/>
        </p:nvSpPr>
        <p:spPr>
          <a:xfrm>
            <a:off x="8782891" y="0"/>
            <a:ext cx="361109"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6" name="Slide Number Placeholder 5"/>
          <p:cNvSpPr>
            <a:spLocks noGrp="1"/>
          </p:cNvSpPr>
          <p:nvPr>
            <p:ph type="sldNum" sz="quarter" idx="12"/>
          </p:nvPr>
        </p:nvSpPr>
        <p:spPr>
          <a:xfrm>
            <a:off x="7986570" y="6419181"/>
            <a:ext cx="459794" cy="283845"/>
          </a:xfrm>
          <a:prstGeom prst="rect">
            <a:avLst/>
          </a:prstGeom>
        </p:spPr>
        <p:txBody>
          <a:bodyPr/>
          <a:lstStyle>
            <a:lvl1pPr>
              <a:defRPr>
                <a:solidFill>
                  <a:schemeClr val="tx1"/>
                </a:solidFill>
              </a:defRPr>
            </a:lvl1pPr>
          </a:lstStyle>
          <a:p>
            <a:fld id="{AF83BEB6-139A-B746-BC33-1F5B6187E651}" type="slidenum">
              <a:rPr lang="en-US" smtClean="0">
                <a:solidFill>
                  <a:prstClr val="black"/>
                </a:solidFill>
              </a:rPr>
              <a:pPr/>
              <a:t>‹#›</a:t>
            </a:fld>
            <a:endParaRPr lang="en-US" dirty="0">
              <a:solidFill>
                <a:prstClr val="black"/>
              </a:solidFill>
            </a:endParaRPr>
          </a:p>
        </p:txBody>
      </p:sp>
      <p:sp>
        <p:nvSpPr>
          <p:cNvPr id="12" name="Rectangle 11"/>
          <p:cNvSpPr/>
          <p:nvPr userDrawn="1"/>
        </p:nvSpPr>
        <p:spPr>
          <a:xfrm>
            <a:off x="11733" y="5777982"/>
            <a:ext cx="9132267" cy="10800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Tree>
    <p:extLst>
      <p:ext uri="{BB962C8B-B14F-4D97-AF65-F5344CB8AC3E}">
        <p14:creationId xmlns:p14="http://schemas.microsoft.com/office/powerpoint/2010/main" val="35539497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7499213" cy="881682"/>
          </a:xfrm>
        </p:spPr>
        <p:txBody>
          <a:bodyPr anchor="b"/>
          <a:lstStyle/>
          <a:p>
            <a:r>
              <a:rPr lang="en-US" dirty="0"/>
              <a:t>Click to edit Master title style</a:t>
            </a:r>
          </a:p>
        </p:txBody>
      </p:sp>
      <p:sp>
        <p:nvSpPr>
          <p:cNvPr id="3" name="Content Placeholder 2"/>
          <p:cNvSpPr>
            <a:spLocks noGrp="1"/>
          </p:cNvSpPr>
          <p:nvPr>
            <p:ph idx="1"/>
          </p:nvPr>
        </p:nvSpPr>
        <p:spPr>
          <a:xfrm>
            <a:off x="577986" y="1424723"/>
            <a:ext cx="7499214" cy="4701440"/>
          </a:xfrm>
        </p:spPr>
        <p:txBody>
          <a:bodyPr ancho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5">
            <a:extLst>
              <a:ext uri="{FF2B5EF4-FFF2-40B4-BE49-F238E27FC236}">
                <a16:creationId xmlns:a16="http://schemas.microsoft.com/office/drawing/2014/main" id="{97BA8EF2-87A9-4F4D-B9E3-69EECD33C156}"/>
              </a:ext>
            </a:extLst>
          </p:cNvPr>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5091195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7" name="Picture 6" descr="GettyImages-665215966.eps"/>
          <p:cNvPicPr>
            <a:picLocks noChangeAspect="1"/>
          </p:cNvPicPr>
          <p:nvPr/>
        </p:nvPicPr>
        <p:blipFill rotWithShape="1">
          <a:blip r:embed="rId2" cstate="screen">
            <a:extLst>
              <a:ext uri="{28A0092B-C50C-407E-A947-70E740481C1C}">
                <a14:useLocalDpi xmlns:a14="http://schemas.microsoft.com/office/drawing/2010/main"/>
              </a:ext>
            </a:extLst>
          </a:blip>
          <a:srcRect l="14853" t="14685" r="12861" b="17800"/>
          <a:stretch/>
        </p:blipFill>
        <p:spPr>
          <a:xfrm>
            <a:off x="5217191" y="2768263"/>
            <a:ext cx="3766515" cy="3517888"/>
          </a:xfrm>
          <a:prstGeom prst="rect">
            <a:avLst/>
          </a:prstGeom>
        </p:spPr>
      </p:pic>
      <p:sp>
        <p:nvSpPr>
          <p:cNvPr id="2" name="Title 1"/>
          <p:cNvSpPr>
            <a:spLocks noGrp="1"/>
          </p:cNvSpPr>
          <p:nvPr>
            <p:ph type="title"/>
          </p:nvPr>
        </p:nvSpPr>
        <p:spPr>
          <a:xfrm>
            <a:off x="595590" y="425590"/>
            <a:ext cx="7984529" cy="890448"/>
          </a:xfrm>
        </p:spPr>
        <p:txBody>
          <a:bodyPr/>
          <a:lstStyle/>
          <a:p>
            <a:r>
              <a:rPr lang="en-US" dirty="0"/>
              <a:t>Click to edit Master title style</a:t>
            </a:r>
          </a:p>
        </p:txBody>
      </p:sp>
      <p:sp>
        <p:nvSpPr>
          <p:cNvPr id="3" name="Content Placeholder 2"/>
          <p:cNvSpPr>
            <a:spLocks noGrp="1"/>
          </p:cNvSpPr>
          <p:nvPr>
            <p:ph idx="1"/>
          </p:nvPr>
        </p:nvSpPr>
        <p:spPr>
          <a:xfrm>
            <a:off x="595591" y="1441004"/>
            <a:ext cx="7620000" cy="4958031"/>
          </a:xfrm>
        </p:spPr>
        <p:txBody>
          <a:bodyPr/>
          <a:lstStyle>
            <a:lvl1pPr>
              <a:defRPr i="0"/>
            </a:lvl1pPr>
            <a:lvl2pPr>
              <a:defRPr i="0"/>
            </a:lvl2pPr>
            <a:lvl3pPr>
              <a:defRPr i="0"/>
            </a:lvl3pPr>
            <a:lvl4pPr>
              <a:defRPr i="0"/>
            </a:lvl4pPr>
            <a:lvl5pPr>
              <a:defRPr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9" name="Slide Number Placeholder 5">
            <a:extLst>
              <a:ext uri="{FF2B5EF4-FFF2-40B4-BE49-F238E27FC236}">
                <a16:creationId xmlns:a16="http://schemas.microsoft.com/office/drawing/2014/main" id="{E45F3268-A035-824E-8375-F604C71A17A5}"/>
              </a:ext>
            </a:extLst>
          </p:cNvPr>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3053998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pic>
        <p:nvPicPr>
          <p:cNvPr id="7" name="Picture 6" descr="GettyImages-623292622.jpg"/>
          <p:cNvPicPr>
            <a:picLocks noChangeAspect="1"/>
          </p:cNvPicPr>
          <p:nvPr userDrawn="1"/>
        </p:nvPicPr>
        <p:blipFill rotWithShape="1">
          <a:blip r:embed="rId2" cstate="print">
            <a:extLst>
              <a:ext uri="{28A0092B-C50C-407E-A947-70E740481C1C}">
                <a14:useLocalDpi xmlns:a14="http://schemas.microsoft.com/office/drawing/2010/main"/>
              </a:ext>
            </a:extLst>
          </a:blip>
          <a:srcRect l="19468" t="7317" r="21819" b="8978"/>
          <a:stretch/>
        </p:blipFill>
        <p:spPr>
          <a:xfrm flipH="1">
            <a:off x="5742464" y="2804355"/>
            <a:ext cx="3258660" cy="3484327"/>
          </a:xfrm>
          <a:prstGeom prst="rect">
            <a:avLst/>
          </a:prstGeom>
        </p:spPr>
      </p:pic>
      <p:sp>
        <p:nvSpPr>
          <p:cNvPr id="3" name="Content Placeholder 2"/>
          <p:cNvSpPr>
            <a:spLocks noGrp="1"/>
          </p:cNvSpPr>
          <p:nvPr>
            <p:ph idx="1"/>
          </p:nvPr>
        </p:nvSpPr>
        <p:spPr>
          <a:xfrm>
            <a:off x="611873" y="1416581"/>
            <a:ext cx="7620000" cy="4966171"/>
          </a:xfrm>
        </p:spPr>
        <p:txBody>
          <a:bodyPr/>
          <a:lstStyle>
            <a:lvl1pPr>
              <a:defRPr i="0">
                <a:solidFill>
                  <a:schemeClr val="tx1"/>
                </a:solidFill>
              </a:defRPr>
            </a:lvl1pPr>
            <a:lvl2pPr>
              <a:defRPr i="0">
                <a:solidFill>
                  <a:schemeClr val="tx1"/>
                </a:solidFill>
              </a:defRPr>
            </a:lvl2pPr>
            <a:lvl3pPr>
              <a:defRPr i="0">
                <a:solidFill>
                  <a:schemeClr val="tx1"/>
                </a:solidFill>
              </a:defRPr>
            </a:lvl3pPr>
            <a:lvl4pPr>
              <a:defRPr i="0">
                <a:solidFill>
                  <a:schemeClr val="tx1"/>
                </a:solidFill>
              </a:defRPr>
            </a:lvl4pPr>
            <a:lvl5pPr>
              <a:defRPr i="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a:xfrm>
            <a:off x="611872" y="399954"/>
            <a:ext cx="8013967" cy="916084"/>
          </a:xfrm>
        </p:spPr>
        <p:txBody>
          <a:bodyPr/>
          <a:lstStyle/>
          <a:p>
            <a:r>
              <a:rPr lang="en-US" dirty="0"/>
              <a:t>Click to edit Master title style</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9" name="Slide Number Placeholder 5">
            <a:extLst>
              <a:ext uri="{FF2B5EF4-FFF2-40B4-BE49-F238E27FC236}">
                <a16:creationId xmlns:a16="http://schemas.microsoft.com/office/drawing/2014/main" id="{12DFC97D-CDD3-E142-BFCF-1EF35C9CF825}"/>
              </a:ext>
            </a:extLst>
          </p:cNvPr>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7615115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44436" y="426832"/>
            <a:ext cx="7620000" cy="889206"/>
          </a:xfrm>
        </p:spPr>
        <p:txBody>
          <a:bodyPr/>
          <a:lstStyle/>
          <a:p>
            <a:r>
              <a:rPr lang="en-US"/>
              <a:t>Click to edit Master title style</a:t>
            </a:r>
            <a:endParaRPr lang="en-US" dirty="0"/>
          </a:p>
        </p:txBody>
      </p:sp>
      <p:sp>
        <p:nvSpPr>
          <p:cNvPr id="3" name="Content Placeholder 2"/>
          <p:cNvSpPr>
            <a:spLocks noGrp="1"/>
          </p:cNvSpPr>
          <p:nvPr>
            <p:ph idx="1"/>
          </p:nvPr>
        </p:nvSpPr>
        <p:spPr>
          <a:xfrm>
            <a:off x="644436" y="1432864"/>
            <a:ext cx="7620000" cy="4967414"/>
          </a:xfrm>
        </p:spPr>
        <p:txBody>
          <a:bodyPr/>
          <a:lstStyle>
            <a:lvl1pPr>
              <a:defRPr i="0"/>
            </a:lvl1pPr>
            <a:lvl2pPr>
              <a:defRPr i="0"/>
            </a:lvl2pPr>
            <a:lvl3pPr>
              <a:defRPr i="0"/>
            </a:lvl3pPr>
            <a:lvl4pPr>
              <a:defRPr i="0"/>
            </a:lvl4pPr>
            <a:lvl5pPr>
              <a:defRPr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8" name="Slide Number Placeholder 5">
            <a:extLst>
              <a:ext uri="{FF2B5EF4-FFF2-40B4-BE49-F238E27FC236}">
                <a16:creationId xmlns:a16="http://schemas.microsoft.com/office/drawing/2014/main" id="{687BFCCC-4023-864C-A71C-6B1AE3B7EDB0}"/>
              </a:ext>
            </a:extLst>
          </p:cNvPr>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7312489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_Custom Layout">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rot="5400000">
            <a:off x="1239403" y="2963597"/>
            <a:ext cx="5029200" cy="27432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9" name="Text Placeholder 7"/>
          <p:cNvSpPr>
            <a:spLocks noGrp="1"/>
          </p:cNvSpPr>
          <p:nvPr>
            <p:ph type="body" sz="quarter" idx="11"/>
          </p:nvPr>
        </p:nvSpPr>
        <p:spPr>
          <a:xfrm>
            <a:off x="457654" y="949570"/>
            <a:ext cx="3059567" cy="3268947"/>
          </a:xfrm>
        </p:spPr>
        <p:txBody>
          <a:bodyPr>
            <a:normAutofit/>
          </a:bodyPr>
          <a:lstStyle>
            <a:lvl1pPr marL="0" indent="0">
              <a:lnSpc>
                <a:spcPct val="100000"/>
              </a:lnSpc>
              <a:spcAft>
                <a:spcPts val="0"/>
              </a:spcAft>
              <a:buNone/>
              <a:defRPr sz="4000"/>
            </a:lvl1pPr>
          </a:lstStyle>
          <a:p>
            <a:pPr lvl="0"/>
            <a:r>
              <a:rPr lang="en-US" dirty="0"/>
              <a:t>Click to edit Master text styles</a:t>
            </a:r>
          </a:p>
        </p:txBody>
      </p:sp>
      <p:sp>
        <p:nvSpPr>
          <p:cNvPr id="11" name="Content Placeholder 9"/>
          <p:cNvSpPr>
            <a:spLocks noGrp="1"/>
          </p:cNvSpPr>
          <p:nvPr>
            <p:ph sz="quarter" idx="12"/>
          </p:nvPr>
        </p:nvSpPr>
        <p:spPr>
          <a:xfrm>
            <a:off x="458108" y="586158"/>
            <a:ext cx="3059113" cy="363412"/>
          </a:xfrm>
        </p:spPr>
        <p:txBody>
          <a:bodyPr tIns="0" bIns="0" anchor="t"/>
          <a:lstStyle>
            <a:lvl1pPr marL="0" indent="0">
              <a:lnSpc>
                <a:spcPct val="100000"/>
              </a:lnSpc>
              <a:buNone/>
              <a:defRPr>
                <a:solidFill>
                  <a:schemeClr val="tx2"/>
                </a:solidFill>
              </a:defRPr>
            </a:lvl1pPr>
          </a:lstStyle>
          <a:p>
            <a:pPr lvl="0"/>
            <a:r>
              <a:rPr lang="en-US" dirty="0"/>
              <a:t>Click to edit Master text styles</a:t>
            </a:r>
          </a:p>
        </p:txBody>
      </p:sp>
      <p:sp>
        <p:nvSpPr>
          <p:cNvPr id="14" name="TextBox 13"/>
          <p:cNvSpPr txBox="1"/>
          <p:nvPr userDrawn="1"/>
        </p:nvSpPr>
        <p:spPr>
          <a:xfrm>
            <a:off x="626533" y="6451745"/>
            <a:ext cx="2036135" cy="261610"/>
          </a:xfrm>
          <a:prstGeom prst="rect">
            <a:avLst/>
          </a:prstGeom>
          <a:noFill/>
        </p:spPr>
        <p:txBody>
          <a:bodyPr wrap="none" rtlCol="0" anchor="t">
            <a:spAutoFit/>
          </a:bodyPr>
          <a:lstStyle/>
          <a:p>
            <a:r>
              <a:rPr lang="es-ES_tradnl" sz="1100" cap="all" dirty="0">
                <a:solidFill>
                  <a:schemeClr val="tx1"/>
                </a:solidFill>
                <a:latin typeface="+mn-lt"/>
              </a:rPr>
              <a:t>Money Smart para Adultos</a:t>
            </a:r>
          </a:p>
        </p:txBody>
      </p:sp>
      <p:sp>
        <p:nvSpPr>
          <p:cNvPr id="15" name="Rectangle 14"/>
          <p:cNvSpPr/>
          <p:nvPr userDrawn="1"/>
        </p:nvSpPr>
        <p:spPr>
          <a:xfrm>
            <a:off x="2581302" y="6445864"/>
            <a:ext cx="5103922" cy="261610"/>
          </a:xfrm>
          <a:prstGeom prst="rect">
            <a:avLst/>
          </a:prstGeom>
        </p:spPr>
        <p:txBody>
          <a:bodyPr wrap="square" anchor="t">
            <a:spAutoFit/>
          </a:bodyPr>
          <a:lstStyle/>
          <a:p>
            <a:r>
              <a:rPr lang="es-ES_tradnl" sz="1100" kern="1200" dirty="0">
                <a:solidFill>
                  <a:schemeClr val="tx1"/>
                </a:solidFill>
                <a:latin typeface="+mj-lt"/>
                <a:ea typeface="+mn-ea"/>
                <a:cs typeface="+mn-cs"/>
              </a:rPr>
              <a:t>MÓDULO 11: Protección de la identidad y otros activos</a:t>
            </a:r>
          </a:p>
        </p:txBody>
      </p:sp>
      <p:sp>
        <p:nvSpPr>
          <p:cNvPr id="12" name="Rectangle 11">
            <a:extLst>
              <a:ext uri="{FF2B5EF4-FFF2-40B4-BE49-F238E27FC236}">
                <a16:creationId xmlns:a16="http://schemas.microsoft.com/office/drawing/2014/main" id="{ACFD4503-E3E9-8B46-9793-B2400408D3F5}"/>
              </a:ext>
            </a:extLst>
          </p:cNvPr>
          <p:cNvSpPr/>
          <p:nvPr userDrawn="1"/>
        </p:nvSpPr>
        <p:spPr>
          <a:xfrm>
            <a:off x="7888303" y="6294783"/>
            <a:ext cx="725763" cy="56321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6" name="Slide Number Placeholder 5">
            <a:extLst>
              <a:ext uri="{FF2B5EF4-FFF2-40B4-BE49-F238E27FC236}">
                <a16:creationId xmlns:a16="http://schemas.microsoft.com/office/drawing/2014/main" id="{65E0E418-5122-C443-8C27-556DC94C7C0E}"/>
              </a:ext>
            </a:extLst>
          </p:cNvPr>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
        <p:nvSpPr>
          <p:cNvPr id="17" name="Rectangle 16">
            <a:extLst>
              <a:ext uri="{FF2B5EF4-FFF2-40B4-BE49-F238E27FC236}">
                <a16:creationId xmlns:a16="http://schemas.microsoft.com/office/drawing/2014/main" id="{576CA42E-6BF8-5C46-AE4A-9F75AB5599BD}"/>
              </a:ext>
            </a:extLst>
          </p:cNvPr>
          <p:cNvSpPr/>
          <p:nvPr userDrawn="1"/>
        </p:nvSpPr>
        <p:spPr>
          <a:xfrm>
            <a:off x="6121667" y="6451745"/>
            <a:ext cx="1766636" cy="261610"/>
          </a:xfrm>
          <a:prstGeom prst="rect">
            <a:avLst/>
          </a:prstGeom>
        </p:spPr>
        <p:txBody>
          <a:bodyPr wrap="square" anchor="t">
            <a:spAutoFit/>
          </a:bodyPr>
          <a:lstStyle/>
          <a:p>
            <a:r>
              <a:rPr lang="es-ES_tradnl" sz="1100" dirty="0">
                <a:solidFill>
                  <a:schemeClr val="tx1"/>
                </a:solidFill>
              </a:rPr>
              <a:t>Septiembre de 2018</a:t>
            </a:r>
            <a:endParaRPr lang="en-US" sz="1100" dirty="0">
              <a:solidFill>
                <a:schemeClr val="tx1"/>
              </a:solidFill>
            </a:endParaRPr>
          </a:p>
        </p:txBody>
      </p:sp>
    </p:spTree>
    <p:extLst>
      <p:ext uri="{BB962C8B-B14F-4D97-AF65-F5344CB8AC3E}">
        <p14:creationId xmlns:p14="http://schemas.microsoft.com/office/powerpoint/2010/main" val="97812048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6533" y="152718"/>
            <a:ext cx="7987532" cy="1163320"/>
          </a:xfrm>
          <a:prstGeom prst="rect">
            <a:avLst/>
          </a:prstGeom>
        </p:spPr>
        <p:txBody>
          <a:bodyPr vert="horz" lIns="91440" tIns="45720" rIns="91440" bIns="45720" rtlCol="0" anchor="b">
            <a:noAutofit/>
          </a:bodyPr>
          <a:lstStyle/>
          <a:p>
            <a:r>
              <a:rPr lang="en-US" dirty="0"/>
              <a:t>Click to edit Master title style</a:t>
            </a:r>
          </a:p>
        </p:txBody>
      </p:sp>
      <p:sp>
        <p:nvSpPr>
          <p:cNvPr id="3" name="Text Placeholder 2"/>
          <p:cNvSpPr>
            <a:spLocks noGrp="1"/>
          </p:cNvSpPr>
          <p:nvPr>
            <p:ph type="body" idx="1"/>
          </p:nvPr>
        </p:nvSpPr>
        <p:spPr>
          <a:xfrm>
            <a:off x="626533" y="1441004"/>
            <a:ext cx="7450666" cy="4685159"/>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p:nvSpPr>
        <p:spPr>
          <a:xfrm>
            <a:off x="529935" y="0"/>
            <a:ext cx="8084130" cy="1527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3" name="TextBox 12"/>
          <p:cNvSpPr txBox="1"/>
          <p:nvPr userDrawn="1"/>
        </p:nvSpPr>
        <p:spPr>
          <a:xfrm>
            <a:off x="626533" y="6451745"/>
            <a:ext cx="2036135" cy="261610"/>
          </a:xfrm>
          <a:prstGeom prst="rect">
            <a:avLst/>
          </a:prstGeom>
          <a:noFill/>
        </p:spPr>
        <p:txBody>
          <a:bodyPr wrap="none" rtlCol="0" anchor="t">
            <a:spAutoFit/>
          </a:bodyPr>
          <a:lstStyle/>
          <a:p>
            <a:r>
              <a:rPr lang="es-ES_tradnl" sz="1100" cap="all" dirty="0">
                <a:solidFill>
                  <a:schemeClr val="tx1"/>
                </a:solidFill>
                <a:latin typeface="+mn-lt"/>
              </a:rPr>
              <a:t>Money Smart para Adultos</a:t>
            </a:r>
          </a:p>
        </p:txBody>
      </p:sp>
      <p:sp>
        <p:nvSpPr>
          <p:cNvPr id="14" name="Rectangle 13"/>
          <p:cNvSpPr/>
          <p:nvPr userDrawn="1"/>
        </p:nvSpPr>
        <p:spPr>
          <a:xfrm>
            <a:off x="2624437" y="6445864"/>
            <a:ext cx="5171232" cy="261610"/>
          </a:xfrm>
          <a:prstGeom prst="rect">
            <a:avLst/>
          </a:prstGeom>
        </p:spPr>
        <p:txBody>
          <a:bodyPr wrap="square" anchor="t">
            <a:spAutoFit/>
          </a:bodyPr>
          <a:lstStyle/>
          <a:p>
            <a:r>
              <a:rPr lang="es-ES_tradnl" sz="1100" kern="1200" dirty="0">
                <a:solidFill>
                  <a:schemeClr val="tx1"/>
                </a:solidFill>
                <a:latin typeface="+mj-lt"/>
                <a:ea typeface="+mn-ea"/>
                <a:cs typeface="+mn-cs"/>
              </a:rPr>
              <a:t>MÓDULO 11: Protección de la identidad y otros activos</a:t>
            </a:r>
          </a:p>
        </p:txBody>
      </p:sp>
      <p:sp>
        <p:nvSpPr>
          <p:cNvPr id="15" name="Rectangle 14">
            <a:extLst>
              <a:ext uri="{FF2B5EF4-FFF2-40B4-BE49-F238E27FC236}">
                <a16:creationId xmlns:a16="http://schemas.microsoft.com/office/drawing/2014/main" id="{C4E12534-8E38-F24F-876E-E34EBB20EDEB}"/>
              </a:ext>
            </a:extLst>
          </p:cNvPr>
          <p:cNvSpPr/>
          <p:nvPr userDrawn="1"/>
        </p:nvSpPr>
        <p:spPr>
          <a:xfrm>
            <a:off x="7888303" y="6294783"/>
            <a:ext cx="725763" cy="56321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6" name="Slide Number Placeholder 5">
            <a:extLst>
              <a:ext uri="{FF2B5EF4-FFF2-40B4-BE49-F238E27FC236}">
                <a16:creationId xmlns:a16="http://schemas.microsoft.com/office/drawing/2014/main" id="{4896EA40-B987-7D47-A030-1FAE841CF0BE}"/>
              </a:ext>
            </a:extLst>
          </p:cNvPr>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
        <p:nvSpPr>
          <p:cNvPr id="17" name="Rectangle 16">
            <a:extLst>
              <a:ext uri="{FF2B5EF4-FFF2-40B4-BE49-F238E27FC236}">
                <a16:creationId xmlns:a16="http://schemas.microsoft.com/office/drawing/2014/main" id="{2B430D13-A491-9C48-A418-447CF6BAEE19}"/>
              </a:ext>
            </a:extLst>
          </p:cNvPr>
          <p:cNvSpPr/>
          <p:nvPr userDrawn="1"/>
        </p:nvSpPr>
        <p:spPr>
          <a:xfrm>
            <a:off x="6121667" y="6451745"/>
            <a:ext cx="1766636" cy="261610"/>
          </a:xfrm>
          <a:prstGeom prst="rect">
            <a:avLst/>
          </a:prstGeom>
        </p:spPr>
        <p:txBody>
          <a:bodyPr wrap="square" anchor="t">
            <a:spAutoFit/>
          </a:bodyPr>
          <a:lstStyle/>
          <a:p>
            <a:r>
              <a:rPr lang="es-ES_tradnl" sz="1100" dirty="0">
                <a:solidFill>
                  <a:schemeClr val="tx1"/>
                </a:solidFill>
              </a:rPr>
              <a:t>Septiembre de 2018</a:t>
            </a:r>
            <a:endParaRPr lang="en-US" sz="1100" dirty="0">
              <a:solidFill>
                <a:schemeClr val="tx1"/>
              </a:solidFill>
            </a:endParaRPr>
          </a:p>
        </p:txBody>
      </p:sp>
    </p:spTree>
    <p:extLst>
      <p:ext uri="{BB962C8B-B14F-4D97-AF65-F5344CB8AC3E}">
        <p14:creationId xmlns:p14="http://schemas.microsoft.com/office/powerpoint/2010/main" val="119094766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6" r:id="rId5"/>
    <p:sldLayoutId id="2147483678" r:id="rId6"/>
  </p:sldLayoutIdLst>
  <p:hf hdr="0" ftr="0" dt="0"/>
  <p:txStyles>
    <p:titleStyle>
      <a:lvl1pPr algn="l" defTabSz="914400" rtl="0" eaLnBrk="1" latinLnBrk="0" hangingPunct="1">
        <a:spcBef>
          <a:spcPct val="0"/>
        </a:spcBef>
        <a:buNone/>
        <a:defRPr sz="3600" b="0" i="0" u="none" kern="1200" cap="none" spc="-60" baseline="0">
          <a:solidFill>
            <a:schemeClr val="tx2"/>
          </a:solidFill>
          <a:latin typeface="Franklin Gothic Medium"/>
          <a:ea typeface="+mj-ea"/>
          <a:cs typeface="Franklin Gothic Medium"/>
        </a:defRPr>
      </a:lvl1pPr>
    </p:titleStyle>
    <p:bodyStyle>
      <a:lvl1pPr marL="256032" indent="-256032" algn="l" defTabSz="914400" rtl="0" eaLnBrk="1" latinLnBrk="0" hangingPunct="1">
        <a:lnSpc>
          <a:spcPct val="100000"/>
        </a:lnSpc>
        <a:spcBef>
          <a:spcPct val="20000"/>
        </a:spcBef>
        <a:spcAft>
          <a:spcPts val="1200"/>
        </a:spcAft>
        <a:buClr>
          <a:schemeClr val="tx2"/>
        </a:buClr>
        <a:buFont typeface="Wingdings" panose="05000000000000000000" pitchFamily="2" charset="2"/>
        <a:buChar char="§"/>
        <a:defRPr sz="2400" b="0" kern="1200">
          <a:solidFill>
            <a:schemeClr val="tx1"/>
          </a:solidFill>
          <a:latin typeface="Franklin Gothic Medium"/>
          <a:ea typeface="+mn-ea"/>
          <a:cs typeface="Franklin Gothic Medium"/>
        </a:defRPr>
      </a:lvl1pPr>
      <a:lvl2pPr marL="457200" indent="-182880" algn="l" defTabSz="914400" rtl="0" eaLnBrk="1" latinLnBrk="0" hangingPunct="1">
        <a:lnSpc>
          <a:spcPct val="100000"/>
        </a:lnSpc>
        <a:spcBef>
          <a:spcPct val="20000"/>
        </a:spcBef>
        <a:buClr>
          <a:schemeClr val="tx2"/>
        </a:buClr>
        <a:buFont typeface="Franklin Gothic Book" panose="020B0503020102020204" pitchFamily="34" charset="0"/>
        <a:buChar char="●"/>
        <a:defRPr sz="2000" b="0" i="0" u="none" kern="1200">
          <a:solidFill>
            <a:schemeClr val="tx1"/>
          </a:solidFill>
          <a:latin typeface="Franklin Gothic Book"/>
          <a:ea typeface="+mn-ea"/>
          <a:cs typeface="Franklin Gothic Book"/>
        </a:defRPr>
      </a:lvl2pPr>
      <a:lvl3pPr marL="1143000" indent="-228600" algn="l" defTabSz="914400" rtl="0" eaLnBrk="1" latinLnBrk="0" hangingPunct="1">
        <a:spcBef>
          <a:spcPct val="20000"/>
        </a:spcBef>
        <a:buClr>
          <a:schemeClr val="tx2"/>
        </a:buClr>
        <a:buFont typeface="Courier New" panose="02070309020205020404" pitchFamily="49" charset="0"/>
        <a:buChar char="o"/>
        <a:defRPr sz="1800" kern="1200">
          <a:solidFill>
            <a:schemeClr val="tx1"/>
          </a:solidFill>
          <a:latin typeface="Franklin Gothic Book"/>
          <a:ea typeface="+mn-ea"/>
          <a:cs typeface="Franklin Gothic Book"/>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Franklin Gothic Book"/>
          <a:ea typeface="+mn-ea"/>
          <a:cs typeface="Franklin Gothic Book"/>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Franklin Gothic Book"/>
          <a:ea typeface="+mn-ea"/>
          <a:cs typeface="Franklin Gothic Book"/>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www.annualcreditreport.com/"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hyperlink" Target="http://www.identitytheft.com/"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www.usa.gov/" TargetMode="External"/><Relationship Id="rId2" Type="http://schemas.openxmlformats.org/officeDocument/2006/relationships/hyperlink" Target="http://www.identitytheft.com/"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23.emf"/><Relationship Id="rId5" Type="http://schemas.openxmlformats.org/officeDocument/2006/relationships/image" Target="../media/image21.wmf"/><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hidden="1"/>
          <p:cNvSpPr>
            <a:spLocks noGrp="1"/>
          </p:cNvSpPr>
          <p:nvPr>
            <p:ph type="ctrTitle"/>
          </p:nvPr>
        </p:nvSpPr>
        <p:spPr/>
        <p:txBody>
          <a:bodyPr>
            <a:normAutofit fontScale="90000"/>
          </a:bodyPr>
          <a:lstStyle/>
          <a:p>
            <a:r>
              <a:rPr lang="es-ES_tradnl" dirty="0">
                <a:solidFill>
                  <a:srgbClr val="008000"/>
                </a:solidFill>
              </a:rPr>
              <a:t>MÓDULO 11: Protección de la identidad y otros activos</a:t>
            </a:r>
          </a:p>
        </p:txBody>
      </p:sp>
      <p:pic>
        <p:nvPicPr>
          <p:cNvPr id="6" name="Picture Placeholder 2" descr="Imagen icónica del Módulo 11. Un candado formado por muchas personas.&#10;"/>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285311" y="0"/>
            <a:ext cx="4425735" cy="4425735"/>
          </a:xfrm>
          <a:prstGeom prst="rect">
            <a:avLst/>
          </a:prstGeom>
        </p:spPr>
      </p:pic>
      <p:sp>
        <p:nvSpPr>
          <p:cNvPr id="9" name="Rectangle 8" descr="black rectangle used to frame picture"/>
          <p:cNvSpPr/>
          <p:nvPr/>
        </p:nvSpPr>
        <p:spPr>
          <a:xfrm>
            <a:off x="1403184" y="4345525"/>
            <a:ext cx="6189989" cy="264575"/>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5" name="Picture 14" descr="Logotipo de Money Smart&#10;">
            <a:extLst>
              <a:ext uri="{FF2B5EF4-FFF2-40B4-BE49-F238E27FC236}">
                <a16:creationId xmlns:a16="http://schemas.microsoft.com/office/drawing/2014/main" id="{C69D037A-2D07-7A41-BB99-4242F13C2FD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03184" y="5093106"/>
            <a:ext cx="1124400" cy="1124400"/>
          </a:xfrm>
          <a:prstGeom prst="rect">
            <a:avLst/>
          </a:prstGeom>
        </p:spPr>
      </p:pic>
      <p:sp>
        <p:nvSpPr>
          <p:cNvPr id="8" name="Subtitle 11"/>
          <p:cNvSpPr txBox="1">
            <a:spLocks/>
          </p:cNvSpPr>
          <p:nvPr/>
        </p:nvSpPr>
        <p:spPr>
          <a:xfrm>
            <a:off x="2776987" y="4844950"/>
            <a:ext cx="4870380" cy="557624"/>
          </a:xfrm>
          <a:prstGeom prst="rect">
            <a:avLst/>
          </a:prstGeom>
        </p:spPr>
        <p:txBody>
          <a:bodyPr vert="horz" lIns="91440" tIns="45720" rIns="91440" bIns="45720" rtlCol="0" anchor="b">
            <a:noAutofit/>
          </a:bodyPr>
          <a:lstStyle>
            <a:lvl1pPr marL="0" indent="0" algn="l" defTabSz="914400" rtl="0" eaLnBrk="1" latinLnBrk="0" hangingPunct="1">
              <a:lnSpc>
                <a:spcPct val="140000"/>
              </a:lnSpc>
              <a:spcBef>
                <a:spcPct val="20000"/>
              </a:spcBef>
              <a:spcAft>
                <a:spcPts val="1200"/>
              </a:spcAft>
              <a:buClr>
                <a:schemeClr val="tx2"/>
              </a:buClr>
              <a:buFont typeface="Arial"/>
              <a:buNone/>
              <a:defRPr sz="2400" b="0" kern="1200" cap="all" spc="120" baseline="0">
                <a:solidFill>
                  <a:schemeClr val="tx2"/>
                </a:solidFill>
                <a:latin typeface="+mj-lt"/>
                <a:ea typeface="+mn-ea"/>
                <a:cs typeface="Franklin Gothic Medium"/>
              </a:defRPr>
            </a:lvl1pPr>
            <a:lvl2pPr marL="457200" indent="0" algn="ctr" defTabSz="914400" rtl="0" eaLnBrk="1" latinLnBrk="0" hangingPunct="1">
              <a:lnSpc>
                <a:spcPct val="140000"/>
              </a:lnSpc>
              <a:spcBef>
                <a:spcPct val="20000"/>
              </a:spcBef>
              <a:buClr>
                <a:schemeClr val="tx2"/>
              </a:buClr>
              <a:buFont typeface="Arial" pitchFamily="34" charset="0"/>
              <a:buNone/>
              <a:defRPr sz="2000" kern="1200">
                <a:solidFill>
                  <a:schemeClr val="tx1">
                    <a:tint val="75000"/>
                  </a:schemeClr>
                </a:solidFill>
                <a:latin typeface="Franklin Gothic Book"/>
                <a:ea typeface="+mn-ea"/>
                <a:cs typeface="Franklin Gothic Book"/>
              </a:defRPr>
            </a:lvl2pPr>
            <a:lvl3pPr marL="914400" indent="0" algn="ctr" defTabSz="914400" rtl="0" eaLnBrk="1" latinLnBrk="0" hangingPunct="1">
              <a:spcBef>
                <a:spcPct val="20000"/>
              </a:spcBef>
              <a:buClr>
                <a:schemeClr val="tx2"/>
              </a:buClr>
              <a:buFont typeface="Arial" pitchFamily="34" charset="0"/>
              <a:buNone/>
              <a:defRPr sz="1800" kern="1200">
                <a:solidFill>
                  <a:schemeClr val="tx1">
                    <a:tint val="75000"/>
                  </a:schemeClr>
                </a:solidFill>
                <a:latin typeface="Franklin Gothic Book"/>
                <a:ea typeface="+mn-ea"/>
                <a:cs typeface="Franklin Gothic Book"/>
              </a:defRPr>
            </a:lvl3pPr>
            <a:lvl4pPr marL="1371600" indent="0" algn="ctr" defTabSz="914400" rtl="0" eaLnBrk="1" latinLnBrk="0" hangingPunct="1">
              <a:spcBef>
                <a:spcPct val="20000"/>
              </a:spcBef>
              <a:buClr>
                <a:schemeClr val="tx2"/>
              </a:buClr>
              <a:buFont typeface="Arial" pitchFamily="34" charset="0"/>
              <a:buNone/>
              <a:defRPr sz="1800" kern="1200">
                <a:solidFill>
                  <a:schemeClr val="tx1">
                    <a:tint val="75000"/>
                  </a:schemeClr>
                </a:solidFill>
                <a:latin typeface="Franklin Gothic Book"/>
                <a:ea typeface="+mn-ea"/>
                <a:cs typeface="Franklin Gothic Book"/>
              </a:defRPr>
            </a:lvl4pPr>
            <a:lvl5pPr marL="1828800" indent="0" algn="ctr" defTabSz="914400" rtl="0" eaLnBrk="1" latinLnBrk="0" hangingPunct="1">
              <a:spcBef>
                <a:spcPct val="20000"/>
              </a:spcBef>
              <a:buClr>
                <a:schemeClr val="tx2"/>
              </a:buClr>
              <a:buFont typeface="Arial" pitchFamily="34" charset="0"/>
              <a:buNone/>
              <a:defRPr sz="1800" kern="1200" baseline="0">
                <a:solidFill>
                  <a:schemeClr val="tx1">
                    <a:tint val="75000"/>
                  </a:schemeClr>
                </a:solidFill>
                <a:latin typeface="Franklin Gothic Book"/>
                <a:ea typeface="+mn-ea"/>
                <a:cs typeface="Franklin Gothic Book"/>
              </a:defRPr>
            </a:lvl5pPr>
            <a:lvl6pPr marL="2286000" indent="0" algn="ctr" defTabSz="914400" rtl="0" eaLnBrk="1" latinLnBrk="0" hangingPunct="1">
              <a:spcBef>
                <a:spcPct val="20000"/>
              </a:spcBef>
              <a:buClr>
                <a:schemeClr val="tx2"/>
              </a:buClr>
              <a:buFont typeface="Arial" pitchFamily="34" charset="0"/>
              <a:buNone/>
              <a:defRPr sz="16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tx2"/>
              </a:buClr>
              <a:buFont typeface="Arial" pitchFamily="34" charset="0"/>
              <a:buNone/>
              <a:defRPr sz="16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tx2"/>
              </a:buClr>
              <a:buFont typeface="Arial" pitchFamily="34" charset="0"/>
              <a:buNone/>
              <a:defRPr sz="16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tx2"/>
              </a:buClr>
              <a:buFont typeface="Arial" pitchFamily="34" charset="0"/>
              <a:buNone/>
              <a:defRPr sz="1600" kern="1200">
                <a:solidFill>
                  <a:schemeClr val="tx1">
                    <a:tint val="75000"/>
                  </a:schemeClr>
                </a:solidFill>
                <a:latin typeface="+mn-lt"/>
                <a:ea typeface="+mn-ea"/>
                <a:cs typeface="+mn-cs"/>
              </a:defRPr>
            </a:lvl9pPr>
          </a:lstStyle>
          <a:p>
            <a:r>
              <a:rPr lang="es-ES_tradnl" sz="1800" dirty="0"/>
              <a:t>Módulo 11</a:t>
            </a:r>
          </a:p>
        </p:txBody>
      </p:sp>
      <p:sp>
        <p:nvSpPr>
          <p:cNvPr id="12" name="Title 1"/>
          <p:cNvSpPr txBox="1">
            <a:spLocks/>
          </p:cNvSpPr>
          <p:nvPr/>
        </p:nvSpPr>
        <p:spPr>
          <a:xfrm>
            <a:off x="2722793" y="5261479"/>
            <a:ext cx="5263778" cy="1085705"/>
          </a:xfrm>
          <a:prstGeom prst="rect">
            <a:avLst/>
          </a:prstGeom>
        </p:spPr>
        <p:txBody>
          <a:bodyPr vert="horz" lIns="91440" tIns="45720" rIns="91440" bIns="45720" rtlCol="0" anchor="ctr" anchorCtr="0">
            <a:noAutofit/>
          </a:bodyPr>
          <a:lstStyle>
            <a:lvl1pPr algn="l" defTabSz="914400" rtl="0" eaLnBrk="1" latinLnBrk="0" hangingPunct="1">
              <a:lnSpc>
                <a:spcPct val="100000"/>
              </a:lnSpc>
              <a:spcBef>
                <a:spcPct val="0"/>
              </a:spcBef>
              <a:buNone/>
              <a:defRPr sz="5400" kern="1200" cap="none" spc="-80" baseline="0">
                <a:solidFill>
                  <a:schemeClr val="tx1"/>
                </a:solidFill>
                <a:latin typeface="Franklin Gothic Medium"/>
                <a:ea typeface="+mj-ea"/>
                <a:cs typeface="Franklin Gothic Medium"/>
              </a:defRPr>
            </a:lvl1pPr>
          </a:lstStyle>
          <a:p>
            <a:r>
              <a:rPr lang="es-ES_tradnl" sz="3200" dirty="0"/>
              <a:t>Protección de la identidad y otros activos</a:t>
            </a:r>
          </a:p>
        </p:txBody>
      </p:sp>
      <p:sp>
        <p:nvSpPr>
          <p:cNvPr id="14" name="Rectangle 13">
            <a:extLst>
              <a:ext uri="{FF2B5EF4-FFF2-40B4-BE49-F238E27FC236}">
                <a16:creationId xmlns:a16="http://schemas.microsoft.com/office/drawing/2014/main" id="{11C49164-7014-5540-8791-5ED098C8DD02}"/>
              </a:ext>
            </a:extLst>
          </p:cNvPr>
          <p:cNvSpPr/>
          <p:nvPr/>
        </p:nvSpPr>
        <p:spPr>
          <a:xfrm>
            <a:off x="1344819" y="6400211"/>
            <a:ext cx="1530740" cy="276999"/>
          </a:xfrm>
          <a:prstGeom prst="rect">
            <a:avLst/>
          </a:prstGeom>
        </p:spPr>
        <p:txBody>
          <a:bodyPr wrap="none">
            <a:spAutoFit/>
          </a:bodyPr>
          <a:lstStyle/>
          <a:p>
            <a:r>
              <a:rPr lang="es-ES_tradnl" sz="1200" dirty="0"/>
              <a:t>Septiembre de 2018</a:t>
            </a:r>
          </a:p>
        </p:txBody>
      </p:sp>
      <p:sp>
        <p:nvSpPr>
          <p:cNvPr id="13" name="Rectangle 12" descr="cuadro azul detrás del número de diapositiva&#10;">
            <a:extLst>
              <a:ext uri="{FF2B5EF4-FFF2-40B4-BE49-F238E27FC236}">
                <a16:creationId xmlns:a16="http://schemas.microsoft.com/office/drawing/2014/main" id="{640F8A7E-6E4E-3A4C-8714-3EF3D83CA862}"/>
              </a:ext>
            </a:extLst>
          </p:cNvPr>
          <p:cNvSpPr/>
          <p:nvPr/>
        </p:nvSpPr>
        <p:spPr>
          <a:xfrm>
            <a:off x="7888303" y="6294783"/>
            <a:ext cx="725763" cy="56321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4" name="Slide Number Placeholder 3">
            <a:extLst>
              <a:ext uri="{FF2B5EF4-FFF2-40B4-BE49-F238E27FC236}">
                <a16:creationId xmlns:a16="http://schemas.microsoft.com/office/drawing/2014/main" id="{1FFEDFE8-7B6B-6943-BC77-B02A58CC7DC5}"/>
              </a:ext>
            </a:extLst>
          </p:cNvPr>
          <p:cNvSpPr>
            <a:spLocks noGrp="1"/>
          </p:cNvSpPr>
          <p:nvPr>
            <p:ph type="sldNum" sz="quarter" idx="12"/>
          </p:nvPr>
        </p:nvSpPr>
        <p:spPr/>
        <p:txBody>
          <a:bodyPr/>
          <a:lstStyle/>
          <a:p>
            <a:fld id="{AF83BEB6-139A-B746-BC33-1F5B6187E651}" type="slidenum">
              <a:rPr lang="en-US" smtClean="0">
                <a:solidFill>
                  <a:prstClr val="black"/>
                </a:solidFill>
              </a:rPr>
              <a:t>1</a:t>
            </a:fld>
            <a:endParaRPr lang="en-US" dirty="0">
              <a:solidFill>
                <a:prstClr val="black"/>
              </a:solidFill>
            </a:endParaRPr>
          </a:p>
        </p:txBody>
      </p:sp>
    </p:spTree>
    <p:extLst>
      <p:ext uri="{BB962C8B-B14F-4D97-AF65-F5344CB8AC3E}">
        <p14:creationId xmlns:p14="http://schemas.microsoft.com/office/powerpoint/2010/main" val="22904059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hidden="1"/>
          <p:cNvSpPr>
            <a:spLocks noGrp="1"/>
          </p:cNvSpPr>
          <p:nvPr>
            <p:ph type="title" idx="4294967295"/>
          </p:nvPr>
        </p:nvSpPr>
        <p:spPr/>
        <p:txBody>
          <a:bodyPr/>
          <a:lstStyle/>
          <a:p>
            <a:r>
              <a:rPr lang="es-ES_tradnl" dirty="0">
                <a:solidFill>
                  <a:srgbClr val="008000"/>
                </a:solidFill>
              </a:rPr>
              <a:t>Sección 2: Robo de identidad y fraude</a:t>
            </a:r>
          </a:p>
        </p:txBody>
      </p:sp>
      <p:sp>
        <p:nvSpPr>
          <p:cNvPr id="5" name="Content Placeholder 4"/>
          <p:cNvSpPr>
            <a:spLocks noGrp="1"/>
          </p:cNvSpPr>
          <p:nvPr>
            <p:ph sz="quarter" idx="12"/>
          </p:nvPr>
        </p:nvSpPr>
        <p:spPr/>
        <p:txBody>
          <a:bodyPr>
            <a:noAutofit/>
          </a:bodyPr>
          <a:lstStyle/>
          <a:p>
            <a:r>
              <a:rPr lang="es-ES_tradnl" dirty="0"/>
              <a:t>Sección 2</a:t>
            </a:r>
          </a:p>
        </p:txBody>
      </p:sp>
      <p:sp>
        <p:nvSpPr>
          <p:cNvPr id="3" name="Subtitle 2"/>
          <p:cNvSpPr>
            <a:spLocks noGrp="1"/>
          </p:cNvSpPr>
          <p:nvPr>
            <p:ph type="body" sz="quarter" idx="11"/>
          </p:nvPr>
        </p:nvSpPr>
        <p:spPr/>
        <p:txBody>
          <a:bodyPr>
            <a:normAutofit/>
          </a:bodyPr>
          <a:lstStyle/>
          <a:p>
            <a:r>
              <a:rPr lang="es-ES_tradnl" dirty="0"/>
              <a:t>Robo de identidad y fraude</a:t>
            </a:r>
          </a:p>
          <a:p>
            <a:r>
              <a:rPr lang="es-ES_tradnl" sz="1800" dirty="0">
                <a:latin typeface="Franklin Gothic Book" panose="020B0503020102020204" pitchFamily="34" charset="0"/>
              </a:rPr>
              <a:t>Consulte la pág. 6 de su Guía del participante</a:t>
            </a:r>
          </a:p>
        </p:txBody>
      </p:sp>
      <p:pic>
        <p:nvPicPr>
          <p:cNvPr id="2" name="Picture 1" descr="Manos de una persona sosteniendo un candado transparente y escribiendo en una computadora portátil.&#10;"/>
          <p:cNvPicPr>
            <a:picLocks noChangeAspect="1"/>
          </p:cNvPicPr>
          <p:nvPr/>
        </p:nvPicPr>
        <p:blipFill rotWithShape="1">
          <a:blip r:embed="rId2" cstate="print">
            <a:extLst>
              <a:ext uri="{28A0092B-C50C-407E-A947-70E740481C1C}">
                <a14:useLocalDpi xmlns:a14="http://schemas.microsoft.com/office/drawing/2010/main"/>
              </a:ext>
            </a:extLst>
          </a:blip>
          <a:srcRect l="6158" r="24162"/>
          <a:stretch/>
        </p:blipFill>
        <p:spPr>
          <a:xfrm>
            <a:off x="3893213" y="586158"/>
            <a:ext cx="5250788" cy="5029200"/>
          </a:xfrm>
          <a:prstGeom prst="rect">
            <a:avLst/>
          </a:prstGeom>
        </p:spPr>
      </p:pic>
      <p:sp>
        <p:nvSpPr>
          <p:cNvPr id="4" name="Slide Number Placeholder 3">
            <a:extLst>
              <a:ext uri="{FF2B5EF4-FFF2-40B4-BE49-F238E27FC236}">
                <a16:creationId xmlns:a16="http://schemas.microsoft.com/office/drawing/2014/main" id="{D557C4BD-A660-1E46-8BAA-9A36BA25DC9F}"/>
              </a:ext>
            </a:extLst>
          </p:cNvPr>
          <p:cNvSpPr>
            <a:spLocks noGrp="1"/>
          </p:cNvSpPr>
          <p:nvPr>
            <p:ph type="sldNum" sz="quarter" idx="4"/>
          </p:nvPr>
        </p:nvSpPr>
        <p:spPr/>
        <p:txBody>
          <a:bodyPr/>
          <a:lstStyle/>
          <a:p>
            <a:fld id="{AF83BEB6-139A-B746-BC33-1F5B6187E651}" type="slidenum">
              <a:rPr lang="en-US" smtClean="0"/>
              <a:t>10</a:t>
            </a:fld>
            <a:endParaRPr lang="en-US" dirty="0"/>
          </a:p>
        </p:txBody>
      </p:sp>
    </p:spTree>
    <p:extLst>
      <p:ext uri="{BB962C8B-B14F-4D97-AF65-F5344CB8AC3E}">
        <p14:creationId xmlns:p14="http://schemas.microsoft.com/office/powerpoint/2010/main" val="29223801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ES_tradnl" dirty="0"/>
              <a:t>Sección 2: Conclusión principal</a:t>
            </a:r>
          </a:p>
        </p:txBody>
      </p:sp>
      <p:sp>
        <p:nvSpPr>
          <p:cNvPr id="3" name="Content Placeholder 2"/>
          <p:cNvSpPr>
            <a:spLocks noGrp="1"/>
          </p:cNvSpPr>
          <p:nvPr>
            <p:ph idx="1"/>
          </p:nvPr>
        </p:nvSpPr>
        <p:spPr>
          <a:xfrm>
            <a:off x="595590" y="1441004"/>
            <a:ext cx="5949589" cy="4958031"/>
          </a:xfrm>
        </p:spPr>
        <p:txBody>
          <a:bodyPr>
            <a:normAutofit/>
          </a:bodyPr>
          <a:lstStyle/>
          <a:p>
            <a:pPr marL="0" indent="0">
              <a:lnSpc>
                <a:spcPct val="140000"/>
              </a:lnSpc>
              <a:buNone/>
            </a:pPr>
            <a:r>
              <a:rPr lang="es-ES_tradnl" sz="3600" i="1" dirty="0"/>
              <a:t>Puede reducir su riesgo de robo de identidad.</a:t>
            </a:r>
            <a:r>
              <a:rPr lang="en-US" sz="3600" i="1" dirty="0"/>
              <a:t> </a:t>
            </a:r>
            <a:r>
              <a:rPr lang="es-ES_tradnl" sz="3600" i="1" dirty="0"/>
              <a:t>La ayuda está disponible si le sucede a usted.</a:t>
            </a:r>
          </a:p>
        </p:txBody>
      </p:sp>
      <p:sp>
        <p:nvSpPr>
          <p:cNvPr id="4" name="Slide Number Placeholder 3">
            <a:extLst>
              <a:ext uri="{FF2B5EF4-FFF2-40B4-BE49-F238E27FC236}">
                <a16:creationId xmlns:a16="http://schemas.microsoft.com/office/drawing/2014/main" id="{124930F8-CC35-8C49-BC7D-6EC3C22873B5}"/>
              </a:ext>
            </a:extLst>
          </p:cNvPr>
          <p:cNvSpPr>
            <a:spLocks noGrp="1"/>
          </p:cNvSpPr>
          <p:nvPr>
            <p:ph type="sldNum" sz="quarter" idx="4"/>
          </p:nvPr>
        </p:nvSpPr>
        <p:spPr/>
        <p:txBody>
          <a:bodyPr/>
          <a:lstStyle/>
          <a:p>
            <a:fld id="{AF83BEB6-139A-B746-BC33-1F5B6187E651}" type="slidenum">
              <a:rPr lang="en-US" smtClean="0"/>
              <a:t>11</a:t>
            </a:fld>
            <a:endParaRPr lang="en-US" dirty="0"/>
          </a:p>
        </p:txBody>
      </p:sp>
    </p:spTree>
    <p:extLst>
      <p:ext uri="{BB962C8B-B14F-4D97-AF65-F5344CB8AC3E}">
        <p14:creationId xmlns:p14="http://schemas.microsoft.com/office/powerpoint/2010/main" val="24683396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Fundamentos</a:t>
            </a:r>
            <a:r>
              <a:rPr lang="es-ES_tradnl" dirty="0">
                <a:solidFill>
                  <a:srgbClr val="008000"/>
                </a:solidFill>
              </a:rPr>
              <a:t> </a:t>
            </a:r>
            <a:r>
              <a:rPr lang="es-ES_tradnl" dirty="0"/>
              <a:t>del robo de identidad</a:t>
            </a:r>
          </a:p>
        </p:txBody>
      </p:sp>
      <p:sp>
        <p:nvSpPr>
          <p:cNvPr id="3" name="Content Placeholder 2"/>
          <p:cNvSpPr>
            <a:spLocks noGrp="1"/>
          </p:cNvSpPr>
          <p:nvPr>
            <p:ph idx="1"/>
          </p:nvPr>
        </p:nvSpPr>
        <p:spPr/>
        <p:txBody>
          <a:bodyPr>
            <a:normAutofit/>
          </a:bodyPr>
          <a:lstStyle/>
          <a:p>
            <a:pPr lvl="0"/>
            <a:r>
              <a:rPr lang="es-ES_tradnl" sz="3200" dirty="0"/>
              <a:t>Su identidad es un activo</a:t>
            </a:r>
          </a:p>
          <a:p>
            <a:pPr lvl="0"/>
            <a:r>
              <a:rPr lang="es-ES_tradnl" sz="3200" dirty="0"/>
              <a:t>El robo de identidad es:</a:t>
            </a:r>
          </a:p>
          <a:p>
            <a:pPr marL="400050" lvl="1" indent="0">
              <a:buNone/>
            </a:pPr>
            <a:r>
              <a:rPr lang="es-ES_tradnl" sz="3200" dirty="0"/>
              <a:t>Un delito que ocurre cuando alguien usa la información de identificación de una persona sin autorización</a:t>
            </a:r>
          </a:p>
        </p:txBody>
      </p:sp>
      <p:sp>
        <p:nvSpPr>
          <p:cNvPr id="4" name="Slide Number Placeholder 3">
            <a:extLst>
              <a:ext uri="{FF2B5EF4-FFF2-40B4-BE49-F238E27FC236}">
                <a16:creationId xmlns:a16="http://schemas.microsoft.com/office/drawing/2014/main" id="{523AF747-F8C0-C642-9DE1-AF97D680C01F}"/>
              </a:ext>
            </a:extLst>
          </p:cNvPr>
          <p:cNvSpPr>
            <a:spLocks noGrp="1"/>
          </p:cNvSpPr>
          <p:nvPr>
            <p:ph type="sldNum" sz="quarter" idx="4"/>
          </p:nvPr>
        </p:nvSpPr>
        <p:spPr/>
        <p:txBody>
          <a:bodyPr/>
          <a:lstStyle/>
          <a:p>
            <a:fld id="{AF83BEB6-139A-B746-BC33-1F5B6187E651}" type="slidenum">
              <a:rPr lang="en-US" smtClean="0"/>
              <a:t>12</a:t>
            </a:fld>
            <a:endParaRPr lang="en-US" dirty="0"/>
          </a:p>
        </p:txBody>
      </p:sp>
    </p:spTree>
    <p:extLst>
      <p:ext uri="{BB962C8B-B14F-4D97-AF65-F5344CB8AC3E}">
        <p14:creationId xmlns:p14="http://schemas.microsoft.com/office/powerpoint/2010/main" val="42783993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¿A qué nos referimos con identidad?</a:t>
            </a:r>
          </a:p>
        </p:txBody>
      </p:sp>
      <p:sp>
        <p:nvSpPr>
          <p:cNvPr id="3" name="Content Placeholder 2"/>
          <p:cNvSpPr>
            <a:spLocks noGrp="1"/>
          </p:cNvSpPr>
          <p:nvPr>
            <p:ph idx="1"/>
          </p:nvPr>
        </p:nvSpPr>
        <p:spPr>
          <a:xfrm>
            <a:off x="577985" y="1424723"/>
            <a:ext cx="7851911" cy="4701440"/>
          </a:xfrm>
        </p:spPr>
        <p:txBody>
          <a:bodyPr>
            <a:normAutofit fontScale="92500"/>
          </a:bodyPr>
          <a:lstStyle/>
          <a:p>
            <a:r>
              <a:rPr lang="es-ES_tradnl" sz="3200" dirty="0"/>
              <a:t>Documentos que tienen información sobre identidad</a:t>
            </a:r>
          </a:p>
          <a:p>
            <a:pPr marL="1257300" lvl="2" indent="-457200">
              <a:buFont typeface="Arial" panose="020B0604020202020204" pitchFamily="34" charset="0"/>
              <a:buChar char="•"/>
            </a:pPr>
            <a:r>
              <a:rPr lang="es-ES_tradnl" sz="3200" dirty="0"/>
              <a:t>¿Cuáles pueden ser algunos ejemplos?</a:t>
            </a:r>
          </a:p>
          <a:p>
            <a:pPr marL="1257300" lvl="2" indent="-457200">
              <a:buFont typeface="Wingdings" panose="05000000000000000000" pitchFamily="2" charset="2"/>
              <a:buChar char="§"/>
            </a:pPr>
            <a:endParaRPr lang="en-US" sz="3200" dirty="0"/>
          </a:p>
          <a:p>
            <a:r>
              <a:rPr lang="es-ES_tradnl" sz="3200" dirty="0"/>
              <a:t>Otra información que los ladrones pueden usar para hacerse pasar por alguien</a:t>
            </a:r>
          </a:p>
          <a:p>
            <a:pPr lvl="2">
              <a:buFont typeface="Arial" panose="020B0604020202020204" pitchFamily="34" charset="0"/>
              <a:buChar char="•"/>
            </a:pPr>
            <a:r>
              <a:rPr lang="en-US" sz="3200" dirty="0"/>
              <a:t>  </a:t>
            </a:r>
            <a:r>
              <a:rPr lang="es-ES_tradnl" sz="3200" dirty="0"/>
              <a:t>¿Cuáles pueden ser algunos ejemplos?</a:t>
            </a:r>
          </a:p>
        </p:txBody>
      </p:sp>
      <p:sp>
        <p:nvSpPr>
          <p:cNvPr id="4" name="Slide Number Placeholder 3">
            <a:extLst>
              <a:ext uri="{FF2B5EF4-FFF2-40B4-BE49-F238E27FC236}">
                <a16:creationId xmlns:a16="http://schemas.microsoft.com/office/drawing/2014/main" id="{68F560C1-FA35-8E48-A06F-A48C7CC89385}"/>
              </a:ext>
            </a:extLst>
          </p:cNvPr>
          <p:cNvSpPr>
            <a:spLocks noGrp="1"/>
          </p:cNvSpPr>
          <p:nvPr>
            <p:ph type="sldNum" sz="quarter" idx="4"/>
          </p:nvPr>
        </p:nvSpPr>
        <p:spPr/>
        <p:txBody>
          <a:bodyPr/>
          <a:lstStyle/>
          <a:p>
            <a:fld id="{AF83BEB6-139A-B746-BC33-1F5B6187E651}" type="slidenum">
              <a:rPr lang="en-US" smtClean="0"/>
              <a:t>13</a:t>
            </a:fld>
            <a:endParaRPr lang="en-US" dirty="0"/>
          </a:p>
        </p:txBody>
      </p:sp>
    </p:spTree>
    <p:extLst>
      <p:ext uri="{BB962C8B-B14F-4D97-AF65-F5344CB8AC3E}">
        <p14:creationId xmlns:p14="http://schemas.microsoft.com/office/powerpoint/2010/main" val="16946803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ES_tradnl" dirty="0"/>
              <a:t>¿Cómo podría ser lastimado?</a:t>
            </a:r>
          </a:p>
        </p:txBody>
      </p:sp>
      <p:pic>
        <p:nvPicPr>
          <p:cNvPr id="5" name="Content Placeholder 4" descr="mano con manga negra y guante saliendo de la pantalla en una computadora portátil y sacando una tarjeta de crédito de la billetera que está sobre la mesa.&#10;"/>
          <p:cNvPicPr>
            <a:picLocks noGrp="1" noChangeAspect="1"/>
          </p:cNvPicPr>
          <p:nvPr>
            <p:ph idx="1"/>
          </p:nvPr>
        </p:nvPicPr>
        <p:blipFill rotWithShape="1">
          <a:blip r:embed="rId2" cstate="print">
            <a:extLst>
              <a:ext uri="{28A0092B-C50C-407E-A947-70E740481C1C}">
                <a14:useLocalDpi xmlns:a14="http://schemas.microsoft.com/office/drawing/2010/main"/>
              </a:ext>
            </a:extLst>
          </a:blip>
          <a:srcRect t="5619" b="7534"/>
          <a:stretch/>
        </p:blipFill>
        <p:spPr>
          <a:xfrm>
            <a:off x="577986" y="1471905"/>
            <a:ext cx="8039303" cy="4653112"/>
          </a:xfrm>
        </p:spPr>
      </p:pic>
      <p:sp>
        <p:nvSpPr>
          <p:cNvPr id="3" name="Slide Number Placeholder 2">
            <a:extLst>
              <a:ext uri="{FF2B5EF4-FFF2-40B4-BE49-F238E27FC236}">
                <a16:creationId xmlns:a16="http://schemas.microsoft.com/office/drawing/2014/main" id="{1AF703D6-1823-7B4C-9569-B3BF25E691AC}"/>
              </a:ext>
            </a:extLst>
          </p:cNvPr>
          <p:cNvSpPr>
            <a:spLocks noGrp="1"/>
          </p:cNvSpPr>
          <p:nvPr>
            <p:ph type="sldNum" sz="quarter" idx="4"/>
          </p:nvPr>
        </p:nvSpPr>
        <p:spPr/>
        <p:txBody>
          <a:bodyPr/>
          <a:lstStyle/>
          <a:p>
            <a:fld id="{AF83BEB6-139A-B746-BC33-1F5B6187E651}" type="slidenum">
              <a:rPr lang="en-US" smtClean="0"/>
              <a:t>14</a:t>
            </a:fld>
            <a:endParaRPr lang="en-US" dirty="0"/>
          </a:p>
        </p:txBody>
      </p:sp>
    </p:spTree>
    <p:extLst>
      <p:ext uri="{BB962C8B-B14F-4D97-AF65-F5344CB8AC3E}">
        <p14:creationId xmlns:p14="http://schemas.microsoft.com/office/powerpoint/2010/main" val="21855241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s-ES_tradnl" dirty="0"/>
              <a:t>Maneras en que los delincuentes pueden robar su identidad</a:t>
            </a:r>
          </a:p>
        </p:txBody>
      </p:sp>
      <p:sp>
        <p:nvSpPr>
          <p:cNvPr id="3" name="Content Placeholder 2"/>
          <p:cNvSpPr>
            <a:spLocks noGrp="1"/>
          </p:cNvSpPr>
          <p:nvPr>
            <p:ph idx="1"/>
          </p:nvPr>
        </p:nvSpPr>
        <p:spPr>
          <a:xfrm>
            <a:off x="577986" y="1424722"/>
            <a:ext cx="8165964" cy="4838917"/>
          </a:xfrm>
        </p:spPr>
        <p:txBody>
          <a:bodyPr>
            <a:normAutofit fontScale="85000" lnSpcReduction="20000"/>
          </a:bodyPr>
          <a:lstStyle/>
          <a:p>
            <a:pPr>
              <a:spcAft>
                <a:spcPts val="0"/>
              </a:spcAft>
            </a:pPr>
            <a:r>
              <a:rPr lang="es-ES_tradnl" sz="3200" dirty="0"/>
              <a:t>Suplantación de identidad (en inglés Phishing): engañarlo para que brinde información personal, a menudo por correo electrónico</a:t>
            </a:r>
          </a:p>
          <a:p>
            <a:pPr lvl="1">
              <a:spcBef>
                <a:spcPts val="0"/>
              </a:spcBef>
              <a:buFont typeface="Arial" panose="020B0604020202020204" pitchFamily="34" charset="0"/>
              <a:buChar char="•"/>
            </a:pPr>
            <a:r>
              <a:rPr lang="es-ES_tradnl" sz="2800" dirty="0"/>
              <a:t>Vishing: phishing por teléfono</a:t>
            </a:r>
          </a:p>
          <a:p>
            <a:pPr lvl="1">
              <a:spcBef>
                <a:spcPts val="0"/>
              </a:spcBef>
              <a:spcAft>
                <a:spcPts val="1200"/>
              </a:spcAft>
              <a:buFont typeface="Arial" panose="020B0604020202020204" pitchFamily="34" charset="0"/>
              <a:buChar char="•"/>
            </a:pPr>
            <a:r>
              <a:rPr lang="es-ES_tradnl" sz="2800" dirty="0"/>
              <a:t>Smishing: phishing por mensajes de texto</a:t>
            </a:r>
          </a:p>
          <a:p>
            <a:r>
              <a:rPr lang="es-ES_tradnl" sz="3000" dirty="0"/>
              <a:t>Spear phishing: phishing dirigido</a:t>
            </a:r>
          </a:p>
          <a:p>
            <a:r>
              <a:rPr lang="es-ES_tradnl" sz="3000" dirty="0"/>
              <a:t>Pharming (redireccionamiento del tráfico web): sitios web falsos</a:t>
            </a:r>
          </a:p>
          <a:p>
            <a:r>
              <a:rPr lang="es-ES_tradnl" sz="3000" dirty="0"/>
              <a:t>Skimming (recopilación de banda magnética de tarjetas): robo de números de tarjeta de crédito o débito</a:t>
            </a:r>
          </a:p>
          <a:p>
            <a:r>
              <a:rPr lang="es-ES_tradnl" sz="3000" dirty="0"/>
              <a:t>Estafa en redes sociales</a:t>
            </a:r>
          </a:p>
        </p:txBody>
      </p:sp>
      <p:sp>
        <p:nvSpPr>
          <p:cNvPr id="6" name="Slide Number Placeholder 5">
            <a:extLst>
              <a:ext uri="{FF2B5EF4-FFF2-40B4-BE49-F238E27FC236}">
                <a16:creationId xmlns:a16="http://schemas.microsoft.com/office/drawing/2014/main" id="{1EF74126-208E-A642-9AFF-90F14A1A5AB6}"/>
              </a:ext>
            </a:extLst>
          </p:cNvPr>
          <p:cNvSpPr>
            <a:spLocks noGrp="1"/>
          </p:cNvSpPr>
          <p:nvPr>
            <p:ph type="sldNum" sz="quarter" idx="4"/>
          </p:nvPr>
        </p:nvSpPr>
        <p:spPr/>
        <p:txBody>
          <a:bodyPr/>
          <a:lstStyle/>
          <a:p>
            <a:fld id="{AF83BEB6-139A-B746-BC33-1F5B6187E651}" type="slidenum">
              <a:rPr lang="en-US" smtClean="0"/>
              <a:t>15</a:t>
            </a:fld>
            <a:endParaRPr lang="en-US" dirty="0"/>
          </a:p>
        </p:txBody>
      </p:sp>
    </p:spTree>
    <p:extLst>
      <p:ext uri="{BB962C8B-B14F-4D97-AF65-F5344CB8AC3E}">
        <p14:creationId xmlns:p14="http://schemas.microsoft.com/office/powerpoint/2010/main" val="35179700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9046" y="160840"/>
            <a:ext cx="8318863" cy="881682"/>
          </a:xfrm>
        </p:spPr>
        <p:txBody>
          <a:bodyPr anchor="t"/>
          <a:lstStyle/>
          <a:p>
            <a:r>
              <a:rPr lang="es-ES_tradnl" dirty="0"/>
              <a:t>Señales de advertencia de robo de identidad</a:t>
            </a:r>
          </a:p>
        </p:txBody>
      </p:sp>
      <p:sp>
        <p:nvSpPr>
          <p:cNvPr id="3" name="Content Placeholder 2"/>
          <p:cNvSpPr>
            <a:spLocks noGrp="1"/>
          </p:cNvSpPr>
          <p:nvPr>
            <p:ph idx="1"/>
          </p:nvPr>
        </p:nvSpPr>
        <p:spPr>
          <a:xfrm>
            <a:off x="577984" y="1367245"/>
            <a:ext cx="7948795" cy="4324577"/>
          </a:xfrm>
        </p:spPr>
        <p:txBody>
          <a:bodyPr>
            <a:normAutofit/>
          </a:bodyPr>
          <a:lstStyle/>
          <a:p>
            <a:r>
              <a:rPr lang="es-ES_tradnl" dirty="0"/>
              <a:t>Retiros que nunca hizo</a:t>
            </a:r>
          </a:p>
          <a:p>
            <a:r>
              <a:rPr lang="es-ES_tradnl" dirty="0"/>
              <a:t>Facturas y estados faltantes</a:t>
            </a:r>
          </a:p>
          <a:p>
            <a:r>
              <a:rPr lang="es-ES_tradnl" dirty="0"/>
              <a:t>Comerciantes que rechazan sus cheques</a:t>
            </a:r>
          </a:p>
          <a:p>
            <a:r>
              <a:rPr lang="es-ES_tradnl" dirty="0"/>
              <a:t>Las transacciones con tarjeta de crédito no se realizan</a:t>
            </a:r>
            <a:endParaRPr lang="en-US" dirty="0"/>
          </a:p>
        </p:txBody>
      </p:sp>
      <p:pic>
        <p:nvPicPr>
          <p:cNvPr id="8" name="Picture 7" descr="Conjunto de caricaturas que indican diferentes riesgos.  Incluye un mapa con líneas blancas puteadas que conectan a tres personajes de aspecto criminal, un caballo significando el caballo de Troya, cohetes, teléfono celular, computadora, tarjeta de crédito, fuego, una señal de alarma, documentos e imágenes pequeñas similares&#10;">
            <a:extLst>
              <a:ext uri="{FF2B5EF4-FFF2-40B4-BE49-F238E27FC236}">
                <a16:creationId xmlns:a16="http://schemas.microsoft.com/office/drawing/2014/main" id="{8A0C3412-EAD1-4DD1-92FF-AFE5E0BF4524}"/>
              </a:ext>
            </a:extLst>
          </p:cNvPr>
          <p:cNvPicPr>
            <a:picLocks noChangeAspect="1"/>
          </p:cNvPicPr>
          <p:nvPr/>
        </p:nvPicPr>
        <p:blipFill>
          <a:blip r:embed="rId2"/>
          <a:stretch>
            <a:fillRect/>
          </a:stretch>
        </p:blipFill>
        <p:spPr>
          <a:xfrm>
            <a:off x="1979916" y="3796937"/>
            <a:ext cx="5391871" cy="2566678"/>
          </a:xfrm>
          <a:prstGeom prst="rect">
            <a:avLst/>
          </a:prstGeom>
        </p:spPr>
      </p:pic>
      <p:sp>
        <p:nvSpPr>
          <p:cNvPr id="6" name="Slide Number Placeholder 5">
            <a:extLst>
              <a:ext uri="{FF2B5EF4-FFF2-40B4-BE49-F238E27FC236}">
                <a16:creationId xmlns:a16="http://schemas.microsoft.com/office/drawing/2014/main" id="{97D2E06C-7512-6C44-94A1-52CE04F45C34}"/>
              </a:ext>
            </a:extLst>
          </p:cNvPr>
          <p:cNvSpPr>
            <a:spLocks noGrp="1"/>
          </p:cNvSpPr>
          <p:nvPr>
            <p:ph type="sldNum" sz="quarter" idx="4"/>
          </p:nvPr>
        </p:nvSpPr>
        <p:spPr/>
        <p:txBody>
          <a:bodyPr/>
          <a:lstStyle/>
          <a:p>
            <a:fld id="{AF83BEB6-139A-B746-BC33-1F5B6187E651}" type="slidenum">
              <a:rPr lang="en-US" smtClean="0"/>
              <a:t>16</a:t>
            </a:fld>
            <a:endParaRPr lang="en-US" dirty="0"/>
          </a:p>
        </p:txBody>
      </p:sp>
    </p:spTree>
    <p:extLst>
      <p:ext uri="{BB962C8B-B14F-4D97-AF65-F5344CB8AC3E}">
        <p14:creationId xmlns:p14="http://schemas.microsoft.com/office/powerpoint/2010/main" val="25194493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s-ES_tradnl" dirty="0"/>
              <a:t>Más señales de advertencia de robo de identidad</a:t>
            </a:r>
          </a:p>
        </p:txBody>
      </p:sp>
      <p:sp>
        <p:nvSpPr>
          <p:cNvPr id="3" name="Content Placeholder 2"/>
          <p:cNvSpPr>
            <a:spLocks noGrp="1"/>
          </p:cNvSpPr>
          <p:nvPr>
            <p:ph idx="1"/>
          </p:nvPr>
        </p:nvSpPr>
        <p:spPr/>
        <p:txBody>
          <a:bodyPr>
            <a:normAutofit fontScale="92500" lnSpcReduction="20000"/>
          </a:bodyPr>
          <a:lstStyle/>
          <a:p>
            <a:r>
              <a:rPr lang="es-ES_tradnl" sz="3200" dirty="0"/>
              <a:t>Cartas sobre cuentas que no abrió</a:t>
            </a:r>
          </a:p>
          <a:p>
            <a:r>
              <a:rPr lang="es-ES_tradnl" sz="3200" dirty="0"/>
              <a:t>Correos electrónicos sobre compras que no realizó</a:t>
            </a:r>
          </a:p>
          <a:p>
            <a:r>
              <a:rPr lang="es-ES_tradnl" sz="3200" dirty="0"/>
              <a:t>Estados de cuenta para tarjetas de crédito que no tiene</a:t>
            </a:r>
          </a:p>
          <a:p>
            <a:r>
              <a:rPr lang="es-ES_tradnl" sz="3200" dirty="0"/>
              <a:t>Cobradores de deudas que llaman sobre deudas que no son suyas</a:t>
            </a:r>
          </a:p>
          <a:p>
            <a:r>
              <a:rPr lang="es-ES_tradnl" sz="3200" dirty="0"/>
              <a:t>Las contraseñas o los nombres de usuario no funcionan</a:t>
            </a:r>
            <a:endParaRPr lang="en-US" sz="3200" dirty="0"/>
          </a:p>
        </p:txBody>
      </p:sp>
      <p:sp>
        <p:nvSpPr>
          <p:cNvPr id="4" name="Slide Number Placeholder 3">
            <a:extLst>
              <a:ext uri="{FF2B5EF4-FFF2-40B4-BE49-F238E27FC236}">
                <a16:creationId xmlns:a16="http://schemas.microsoft.com/office/drawing/2014/main" id="{93AEFEA3-358C-3447-B4EC-3D5F515F5043}"/>
              </a:ext>
            </a:extLst>
          </p:cNvPr>
          <p:cNvSpPr>
            <a:spLocks noGrp="1"/>
          </p:cNvSpPr>
          <p:nvPr>
            <p:ph type="sldNum" sz="quarter" idx="4"/>
          </p:nvPr>
        </p:nvSpPr>
        <p:spPr/>
        <p:txBody>
          <a:bodyPr/>
          <a:lstStyle/>
          <a:p>
            <a:fld id="{AF83BEB6-139A-B746-BC33-1F5B6187E651}" type="slidenum">
              <a:rPr lang="en-US" smtClean="0"/>
              <a:t>17</a:t>
            </a:fld>
            <a:endParaRPr lang="en-US" dirty="0"/>
          </a:p>
        </p:txBody>
      </p:sp>
    </p:spTree>
    <p:extLst>
      <p:ext uri="{BB962C8B-B14F-4D97-AF65-F5344CB8AC3E}">
        <p14:creationId xmlns:p14="http://schemas.microsoft.com/office/powerpoint/2010/main" val="37991813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74638"/>
            <a:ext cx="8360229" cy="651192"/>
          </a:xfrm>
        </p:spPr>
        <p:txBody>
          <a:bodyPr>
            <a:normAutofit/>
          </a:bodyPr>
          <a:lstStyle/>
          <a:p>
            <a:r>
              <a:rPr lang="es-ES_tradnl" dirty="0"/>
              <a:t>Señales de advertencia adicionales</a:t>
            </a:r>
          </a:p>
        </p:txBody>
      </p:sp>
      <p:sp>
        <p:nvSpPr>
          <p:cNvPr id="3" name="Content Placeholder 2"/>
          <p:cNvSpPr>
            <a:spLocks noGrp="1"/>
          </p:cNvSpPr>
          <p:nvPr>
            <p:ph idx="1"/>
          </p:nvPr>
        </p:nvSpPr>
        <p:spPr>
          <a:xfrm>
            <a:off x="577986" y="925830"/>
            <a:ext cx="7499214" cy="5200333"/>
          </a:xfrm>
        </p:spPr>
        <p:txBody>
          <a:bodyPr>
            <a:normAutofit fontScale="92500" lnSpcReduction="10000"/>
          </a:bodyPr>
          <a:lstStyle/>
          <a:p>
            <a:r>
              <a:rPr lang="es-ES_tradnl" sz="3200" dirty="0"/>
              <a:t>Cuentas desconocidas en sus informes de crédito</a:t>
            </a:r>
          </a:p>
          <a:p>
            <a:r>
              <a:rPr lang="es-ES_tradnl" sz="3200" dirty="0"/>
              <a:t>Facturas médicas por servicios que no recibió</a:t>
            </a:r>
          </a:p>
          <a:p>
            <a:r>
              <a:rPr lang="es-ES_tradnl" sz="3200" dirty="0"/>
              <a:t>Registros de salud para condiciones médicas que no tiene</a:t>
            </a:r>
          </a:p>
          <a:p>
            <a:r>
              <a:rPr lang="es-ES_tradnl" sz="3200" dirty="0"/>
              <a:t>Múltiples declaraciones de impuestos o registros de impuestos inexactos</a:t>
            </a:r>
          </a:p>
          <a:p>
            <a:r>
              <a:rPr lang="es-ES_tradnl" sz="3200" dirty="0"/>
              <a:t>Notificación sobre una violación de datos</a:t>
            </a:r>
          </a:p>
          <a:p>
            <a:endParaRPr lang="en-US" sz="3200" dirty="0"/>
          </a:p>
        </p:txBody>
      </p:sp>
      <p:sp>
        <p:nvSpPr>
          <p:cNvPr id="4" name="Slide Number Placeholder 3">
            <a:extLst>
              <a:ext uri="{FF2B5EF4-FFF2-40B4-BE49-F238E27FC236}">
                <a16:creationId xmlns:a16="http://schemas.microsoft.com/office/drawing/2014/main" id="{D8FBE4D0-A622-4A48-A4C2-BCAEEB5EE8A7}"/>
              </a:ext>
            </a:extLst>
          </p:cNvPr>
          <p:cNvSpPr>
            <a:spLocks noGrp="1"/>
          </p:cNvSpPr>
          <p:nvPr>
            <p:ph type="sldNum" sz="quarter" idx="4"/>
          </p:nvPr>
        </p:nvSpPr>
        <p:spPr/>
        <p:txBody>
          <a:bodyPr/>
          <a:lstStyle/>
          <a:p>
            <a:fld id="{AF83BEB6-139A-B746-BC33-1F5B6187E651}" type="slidenum">
              <a:rPr lang="en-US" smtClean="0"/>
              <a:t>18</a:t>
            </a:fld>
            <a:endParaRPr lang="en-US" dirty="0"/>
          </a:p>
        </p:txBody>
      </p:sp>
    </p:spTree>
    <p:extLst>
      <p:ext uri="{BB962C8B-B14F-4D97-AF65-F5344CB8AC3E}">
        <p14:creationId xmlns:p14="http://schemas.microsoft.com/office/powerpoint/2010/main" val="37211276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5" y="227002"/>
            <a:ext cx="8269923" cy="1098868"/>
          </a:xfrm>
        </p:spPr>
        <p:txBody>
          <a:bodyPr anchor="t"/>
          <a:lstStyle/>
          <a:p>
            <a:pPr>
              <a:lnSpc>
                <a:spcPts val="3820"/>
              </a:lnSpc>
            </a:pPr>
            <a:r>
              <a:rPr lang="es-ES_tradnl" dirty="0"/>
              <a:t>Pruébelo: Detectar señales de advertencia del robo de identidad</a:t>
            </a:r>
            <a:r>
              <a:rPr lang="es-ES_tradnl" dirty="0">
                <a:solidFill>
                  <a:srgbClr val="008000"/>
                </a:solidFill>
              </a:rPr>
              <a:t/>
            </a:r>
            <a:br>
              <a:rPr lang="es-ES_tradnl" dirty="0">
                <a:solidFill>
                  <a:srgbClr val="008000"/>
                </a:solidFill>
              </a:rPr>
            </a:br>
            <a:r>
              <a:rPr lang="es-ES_tradnl" sz="2400" dirty="0"/>
              <a:t>Consulte la pág. 9 de su Guía del participante</a:t>
            </a:r>
          </a:p>
        </p:txBody>
      </p:sp>
      <p:grpSp>
        <p:nvGrpSpPr>
          <p:cNvPr id="5" name="Group 4" descr="Captura de pantalla de Pruébelo: Detectar señales de advertencia del robo de identidad de la Guía del participante. Se muestra solo con fines de navegación.&#10;">
            <a:extLst>
              <a:ext uri="{FF2B5EF4-FFF2-40B4-BE49-F238E27FC236}">
                <a16:creationId xmlns:a16="http://schemas.microsoft.com/office/drawing/2014/main" id="{BDE5EAA7-F19A-4FC1-8E27-C903E5A2EAAA}"/>
              </a:ext>
            </a:extLst>
          </p:cNvPr>
          <p:cNvGrpSpPr/>
          <p:nvPr/>
        </p:nvGrpSpPr>
        <p:grpSpPr>
          <a:xfrm>
            <a:off x="667687" y="1768298"/>
            <a:ext cx="7665180" cy="4243081"/>
            <a:chOff x="667687" y="1768298"/>
            <a:chExt cx="7665180" cy="4243081"/>
          </a:xfrm>
        </p:grpSpPr>
        <p:pic>
          <p:nvPicPr>
            <p:cNvPr id="4" name="Picture 3" descr="Captura de pantalla de la página 9 de la gía del participante sobre la sección de pruébelo: Detección de señales de advertencia de robo de identidad">
              <a:extLst>
                <a:ext uri="{FF2B5EF4-FFF2-40B4-BE49-F238E27FC236}">
                  <a16:creationId xmlns:a16="http://schemas.microsoft.com/office/drawing/2014/main" id="{F8C93EA4-0AAB-48E1-94B4-70AC33CA8F4D}"/>
                </a:ext>
              </a:extLst>
            </p:cNvPr>
            <p:cNvPicPr>
              <a:picLocks noChangeAspect="1"/>
            </p:cNvPicPr>
            <p:nvPr/>
          </p:nvPicPr>
          <p:blipFill rotWithShape="1">
            <a:blip r:embed="rId2"/>
            <a:srcRect/>
            <a:stretch/>
          </p:blipFill>
          <p:spPr>
            <a:xfrm>
              <a:off x="676565" y="1768298"/>
              <a:ext cx="7656302" cy="4206240"/>
            </a:xfrm>
            <a:prstGeom prst="rect">
              <a:avLst/>
            </a:prstGeom>
            <a:ln>
              <a:noFill/>
            </a:ln>
            <a:effectLst>
              <a:outerShdw blurRad="292100" dist="139700" dir="2700000" algn="tl" rotWithShape="0">
                <a:srgbClr val="333333">
                  <a:alpha val="65000"/>
                </a:srgbClr>
              </a:outerShdw>
            </a:effectLst>
            <a:scene3d>
              <a:camera prst="orthographicFront"/>
              <a:lightRig rig="threePt" dir="t"/>
            </a:scene3d>
            <a:sp3d>
              <a:bevelT h="0"/>
            </a:sp3d>
          </p:spPr>
        </p:pic>
        <p:sp>
          <p:nvSpPr>
            <p:cNvPr id="3" name="Rectangle 2">
              <a:extLst>
                <a:ext uri="{FF2B5EF4-FFF2-40B4-BE49-F238E27FC236}">
                  <a16:creationId xmlns:a16="http://schemas.microsoft.com/office/drawing/2014/main" id="{21429B73-F3D0-492C-BEDA-9516BEB5B425}"/>
                </a:ext>
              </a:extLst>
            </p:cNvPr>
            <p:cNvSpPr/>
            <p:nvPr/>
          </p:nvSpPr>
          <p:spPr>
            <a:xfrm>
              <a:off x="667687" y="5965660"/>
              <a:ext cx="7656302" cy="4571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6" name="Slide Number Placeholder 5">
            <a:extLst>
              <a:ext uri="{FF2B5EF4-FFF2-40B4-BE49-F238E27FC236}">
                <a16:creationId xmlns:a16="http://schemas.microsoft.com/office/drawing/2014/main" id="{94F85452-7648-634A-940E-EA54EA8EF4F1}"/>
              </a:ext>
            </a:extLst>
          </p:cNvPr>
          <p:cNvSpPr>
            <a:spLocks noGrp="1"/>
          </p:cNvSpPr>
          <p:nvPr>
            <p:ph type="sldNum" sz="quarter" idx="4"/>
          </p:nvPr>
        </p:nvSpPr>
        <p:spPr/>
        <p:txBody>
          <a:bodyPr/>
          <a:lstStyle/>
          <a:p>
            <a:fld id="{AF83BEB6-139A-B746-BC33-1F5B6187E651}" type="slidenum">
              <a:rPr lang="en-US" smtClean="0"/>
              <a:t>19</a:t>
            </a:fld>
            <a:endParaRPr lang="en-US" dirty="0"/>
          </a:p>
        </p:txBody>
      </p:sp>
    </p:spTree>
    <p:extLst>
      <p:ext uri="{BB962C8B-B14F-4D97-AF65-F5344CB8AC3E}">
        <p14:creationId xmlns:p14="http://schemas.microsoft.com/office/powerpoint/2010/main" val="8468157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275B67EE-ABA9-304B-9FE1-8F69BFD7D774}"/>
              </a:ext>
            </a:extLst>
          </p:cNvPr>
          <p:cNvSpPr>
            <a:spLocks noGrp="1"/>
          </p:cNvSpPr>
          <p:nvPr>
            <p:ph type="title"/>
          </p:nvPr>
        </p:nvSpPr>
        <p:spPr>
          <a:xfrm>
            <a:off x="577987" y="176569"/>
            <a:ext cx="8036078" cy="1004174"/>
          </a:xfrm>
        </p:spPr>
        <p:txBody>
          <a:bodyPr/>
          <a:lstStyle/>
          <a:p>
            <a:r>
              <a:rPr lang="es-ES_tradnl" dirty="0"/>
              <a:t>Encuesta previa a la capacitación</a:t>
            </a:r>
            <a:r>
              <a:rPr lang="en-US" dirty="0"/>
              <a:t/>
            </a:r>
            <a:br>
              <a:rPr lang="en-US" dirty="0"/>
            </a:br>
            <a:r>
              <a:rPr lang="es-ES_tradnl" sz="2400" dirty="0"/>
              <a:t>Consulte la pág. 21 de su Guía del participante</a:t>
            </a:r>
            <a:endParaRPr lang="en-US" sz="2400" dirty="0"/>
          </a:p>
        </p:txBody>
      </p:sp>
      <p:pic>
        <p:nvPicPr>
          <p:cNvPr id="3" name="Picture 2" descr="Captura de pantalla de la Encuesta previa a la capacitación de la Guía del participante. Al igual que con todas las capturas de pantalla en toda la plataforma de diapositivas, ésta se muestra solo con fines de navegación, para que los participantes sepan qué buscar. No se muestra para que se lea texto del mismo. &#10;">
            <a:extLst>
              <a:ext uri="{FF2B5EF4-FFF2-40B4-BE49-F238E27FC236}">
                <a16:creationId xmlns:a16="http://schemas.microsoft.com/office/drawing/2014/main" id="{C2CE5D08-AEC1-4A67-8C0E-A304DF19F12A}"/>
              </a:ext>
            </a:extLst>
          </p:cNvPr>
          <p:cNvPicPr>
            <a:picLocks noChangeAspect="1"/>
          </p:cNvPicPr>
          <p:nvPr/>
        </p:nvPicPr>
        <p:blipFill>
          <a:blip r:embed="rId3"/>
          <a:stretch>
            <a:fillRect/>
          </a:stretch>
        </p:blipFill>
        <p:spPr>
          <a:xfrm>
            <a:off x="714103" y="1262744"/>
            <a:ext cx="7567748" cy="4781006"/>
          </a:xfrm>
          <a:prstGeom prst="rect">
            <a:avLst/>
          </a:prstGeom>
          <a:ln>
            <a:noFill/>
          </a:ln>
          <a:effectLst>
            <a:outerShdw blurRad="292100" dist="139700" dir="2700000" algn="tl" rotWithShape="0">
              <a:srgbClr val="333333">
                <a:alpha val="65000"/>
              </a:srgbClr>
            </a:outerShdw>
          </a:effectLst>
        </p:spPr>
      </p:pic>
      <p:sp>
        <p:nvSpPr>
          <p:cNvPr id="10" name="Slide Number Placeholder 9">
            <a:extLst>
              <a:ext uri="{FF2B5EF4-FFF2-40B4-BE49-F238E27FC236}">
                <a16:creationId xmlns:a16="http://schemas.microsoft.com/office/drawing/2014/main" id="{2488F830-BF41-1448-84CE-0599D90BD2F4}"/>
              </a:ext>
            </a:extLst>
          </p:cNvPr>
          <p:cNvSpPr>
            <a:spLocks noGrp="1"/>
          </p:cNvSpPr>
          <p:nvPr>
            <p:ph type="sldNum" sz="quarter" idx="4"/>
          </p:nvPr>
        </p:nvSpPr>
        <p:spPr/>
        <p:txBody>
          <a:bodyPr/>
          <a:lstStyle/>
          <a:p>
            <a:fld id="{AF83BEB6-139A-B746-BC33-1F5B6187E651}" type="slidenum">
              <a:rPr lang="en-US" smtClean="0"/>
              <a:t>2</a:t>
            </a:fld>
            <a:endParaRPr lang="en-US" dirty="0"/>
          </a:p>
        </p:txBody>
      </p:sp>
    </p:spTree>
    <p:extLst>
      <p:ext uri="{BB962C8B-B14F-4D97-AF65-F5344CB8AC3E}">
        <p14:creationId xmlns:p14="http://schemas.microsoft.com/office/powerpoint/2010/main" val="2185236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Pasos para minimizar el robo de identidad</a:t>
            </a:r>
          </a:p>
        </p:txBody>
      </p:sp>
      <p:sp>
        <p:nvSpPr>
          <p:cNvPr id="3" name="Content Placeholder 2"/>
          <p:cNvSpPr>
            <a:spLocks noGrp="1"/>
          </p:cNvSpPr>
          <p:nvPr>
            <p:ph idx="1"/>
          </p:nvPr>
        </p:nvSpPr>
        <p:spPr>
          <a:xfrm>
            <a:off x="577985" y="1424723"/>
            <a:ext cx="7947705" cy="4701440"/>
          </a:xfrm>
        </p:spPr>
        <p:txBody>
          <a:bodyPr>
            <a:noAutofit/>
          </a:bodyPr>
          <a:lstStyle/>
          <a:p>
            <a:pPr lvl="0"/>
            <a:r>
              <a:rPr lang="es-ES_tradnl" sz="3200" dirty="0"/>
              <a:t>Resguarde su información personal</a:t>
            </a:r>
          </a:p>
          <a:p>
            <a:pPr lvl="0"/>
            <a:r>
              <a:rPr lang="es-ES_tradnl" sz="3200" dirty="0"/>
              <a:t>No responda a ofertas no solicitadas</a:t>
            </a:r>
          </a:p>
          <a:p>
            <a:pPr lvl="0"/>
            <a:r>
              <a:rPr lang="es-ES_tradnl" sz="3200" dirty="0"/>
              <a:t>Proteja su correo</a:t>
            </a:r>
          </a:p>
          <a:p>
            <a:pPr lvl="0"/>
            <a:r>
              <a:rPr lang="es-ES_tradnl" sz="3200" dirty="0"/>
              <a:t>Inscríbase para recibir depósitos directos</a:t>
            </a:r>
          </a:p>
          <a:p>
            <a:pPr lvl="0"/>
            <a:r>
              <a:rPr lang="es-ES_tradnl" sz="3200" dirty="0"/>
              <a:t>Limpie su basura financiera</a:t>
            </a:r>
          </a:p>
          <a:p>
            <a:pPr lvl="0"/>
            <a:r>
              <a:rPr lang="es-ES_tradnl" sz="3200" dirty="0"/>
              <a:t>Revise sus cuentas financieras regularmente y con cuidado</a:t>
            </a:r>
          </a:p>
        </p:txBody>
      </p:sp>
      <p:sp>
        <p:nvSpPr>
          <p:cNvPr id="6" name="Slide Number Placeholder 5">
            <a:extLst>
              <a:ext uri="{FF2B5EF4-FFF2-40B4-BE49-F238E27FC236}">
                <a16:creationId xmlns:a16="http://schemas.microsoft.com/office/drawing/2014/main" id="{0462EA9A-B77D-B242-AFCD-DEC99B2BA959}"/>
              </a:ext>
            </a:extLst>
          </p:cNvPr>
          <p:cNvSpPr>
            <a:spLocks noGrp="1"/>
          </p:cNvSpPr>
          <p:nvPr>
            <p:ph type="sldNum" sz="quarter" idx="4"/>
          </p:nvPr>
        </p:nvSpPr>
        <p:spPr/>
        <p:txBody>
          <a:bodyPr/>
          <a:lstStyle/>
          <a:p>
            <a:fld id="{AF83BEB6-139A-B746-BC33-1F5B6187E651}" type="slidenum">
              <a:rPr lang="en-US" smtClean="0"/>
              <a:t>20</a:t>
            </a:fld>
            <a:endParaRPr lang="en-US" dirty="0"/>
          </a:p>
        </p:txBody>
      </p:sp>
    </p:spTree>
    <p:extLst>
      <p:ext uri="{BB962C8B-B14F-4D97-AF65-F5344CB8AC3E}">
        <p14:creationId xmlns:p14="http://schemas.microsoft.com/office/powerpoint/2010/main" val="18637755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274638"/>
            <a:ext cx="8239442" cy="1143000"/>
          </a:xfrm>
        </p:spPr>
        <p:txBody>
          <a:bodyPr>
            <a:noAutofit/>
          </a:bodyPr>
          <a:lstStyle/>
          <a:p>
            <a:r>
              <a:rPr lang="es-ES_tradnl" dirty="0"/>
              <a:t>Más pasos para minimizar el robo de identidad</a:t>
            </a:r>
          </a:p>
        </p:txBody>
      </p:sp>
      <p:sp>
        <p:nvSpPr>
          <p:cNvPr id="3" name="Content Placeholder 2"/>
          <p:cNvSpPr>
            <a:spLocks noGrp="1"/>
          </p:cNvSpPr>
          <p:nvPr>
            <p:ph idx="1"/>
          </p:nvPr>
        </p:nvSpPr>
        <p:spPr>
          <a:xfrm>
            <a:off x="577985" y="1483715"/>
            <a:ext cx="8036079" cy="4701440"/>
          </a:xfrm>
        </p:spPr>
        <p:txBody>
          <a:bodyPr>
            <a:normAutofit fontScale="92500" lnSpcReduction="20000"/>
          </a:bodyPr>
          <a:lstStyle/>
          <a:p>
            <a:pPr lvl="0">
              <a:spcAft>
                <a:spcPts val="600"/>
              </a:spcAft>
            </a:pPr>
            <a:r>
              <a:rPr lang="es-ES_tradnl" sz="3200" dirty="0"/>
              <a:t>Cuidado con el robo de identidad en Internet</a:t>
            </a:r>
          </a:p>
          <a:p>
            <a:pPr lvl="0">
              <a:spcAft>
                <a:spcPts val="600"/>
              </a:spcAft>
            </a:pPr>
            <a:r>
              <a:rPr lang="es-ES_tradnl" sz="3200" dirty="0"/>
              <a:t>Proteja sus dispositivos</a:t>
            </a:r>
          </a:p>
          <a:p>
            <a:pPr lvl="0">
              <a:spcAft>
                <a:spcPts val="600"/>
              </a:spcAft>
            </a:pPr>
            <a:r>
              <a:rPr lang="es-ES_tradnl" sz="3200" dirty="0"/>
              <a:t>Consulte los informes de crédito al menos una vez cada 12 meses en </a:t>
            </a:r>
            <a:r>
              <a:rPr lang="en-US" sz="3200" dirty="0">
                <a:solidFill>
                  <a:srgbClr val="0070C0"/>
                </a:solidFill>
                <a:hlinkClick r:id="rId2" tooltip="www.annualcreditreport.com"/>
              </a:rPr>
              <a:t>www.annualcreditreport.com</a:t>
            </a:r>
            <a:endParaRPr lang="es-ES_tradnl" sz="3200" dirty="0"/>
          </a:p>
          <a:p>
            <a:pPr lvl="0">
              <a:spcAft>
                <a:spcPts val="600"/>
              </a:spcAft>
            </a:pPr>
            <a:r>
              <a:rPr lang="es-ES_tradnl" sz="3200" dirty="0"/>
              <a:t>Mantenga sus documentos importantes seguros</a:t>
            </a:r>
          </a:p>
          <a:p>
            <a:pPr lvl="0">
              <a:spcAft>
                <a:spcPts val="600"/>
              </a:spcAft>
            </a:pPr>
            <a:r>
              <a:rPr lang="es-ES_tradnl" sz="3200" dirty="0"/>
              <a:t>Cuidado con las estafas relacionadas con desastres</a:t>
            </a:r>
          </a:p>
          <a:p>
            <a:pPr lvl="0">
              <a:spcAft>
                <a:spcPts val="600"/>
              </a:spcAft>
            </a:pPr>
            <a:r>
              <a:rPr lang="es-ES_tradnl" sz="3200" dirty="0"/>
              <a:t>Lea las alertas de estafa</a:t>
            </a:r>
          </a:p>
        </p:txBody>
      </p:sp>
      <p:sp>
        <p:nvSpPr>
          <p:cNvPr id="4" name="Slide Number Placeholder 3">
            <a:extLst>
              <a:ext uri="{FF2B5EF4-FFF2-40B4-BE49-F238E27FC236}">
                <a16:creationId xmlns:a16="http://schemas.microsoft.com/office/drawing/2014/main" id="{814624D1-253B-4744-8570-07A74338AC6D}"/>
              </a:ext>
            </a:extLst>
          </p:cNvPr>
          <p:cNvSpPr>
            <a:spLocks noGrp="1"/>
          </p:cNvSpPr>
          <p:nvPr>
            <p:ph type="sldNum" sz="quarter" idx="4"/>
          </p:nvPr>
        </p:nvSpPr>
        <p:spPr/>
        <p:txBody>
          <a:bodyPr/>
          <a:lstStyle/>
          <a:p>
            <a:fld id="{AF83BEB6-139A-B746-BC33-1F5B6187E651}" type="slidenum">
              <a:rPr lang="en-US" smtClean="0"/>
              <a:t>21</a:t>
            </a:fld>
            <a:endParaRPr lang="en-US" dirty="0"/>
          </a:p>
        </p:txBody>
      </p:sp>
    </p:spTree>
    <p:extLst>
      <p:ext uri="{BB962C8B-B14F-4D97-AF65-F5344CB8AC3E}">
        <p14:creationId xmlns:p14="http://schemas.microsoft.com/office/powerpoint/2010/main" val="22009843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7499213" cy="1142984"/>
          </a:xfrm>
        </p:spPr>
        <p:txBody>
          <a:bodyPr>
            <a:normAutofit fontScale="90000"/>
          </a:bodyPr>
          <a:lstStyle/>
          <a:p>
            <a:r>
              <a:rPr lang="es-ES_tradnl" dirty="0"/>
              <a:t>Aplíquelo: Mi plan de acción para reducir los riesgos del robo de identidad</a:t>
            </a:r>
            <a:r>
              <a:rPr lang="en-US" dirty="0"/>
              <a:t/>
            </a:r>
            <a:br>
              <a:rPr lang="en-US" dirty="0"/>
            </a:br>
            <a:r>
              <a:rPr lang="es-ES_tradnl" sz="2700" dirty="0"/>
              <a:t>Consulte la pág. 11 de su Guía del participante</a:t>
            </a:r>
          </a:p>
        </p:txBody>
      </p:sp>
      <p:pic>
        <p:nvPicPr>
          <p:cNvPr id="7" name="Picture 6" descr="Captura de pantalla de Aplíquelo: Mi plan de acción para reducir los riesgos del robo de identidad. Se muestra solo con fines de navegación.&#10;"/>
          <p:cNvPicPr>
            <a:picLocks noChangeAspect="1"/>
          </p:cNvPicPr>
          <p:nvPr/>
        </p:nvPicPr>
        <p:blipFill rotWithShape="1">
          <a:blip r:embed="rId2"/>
          <a:srcRect l="17917" t="25036" r="39733" b="33289"/>
          <a:stretch/>
        </p:blipFill>
        <p:spPr>
          <a:xfrm>
            <a:off x="1091312" y="1733056"/>
            <a:ext cx="6796991" cy="3762309"/>
          </a:xfrm>
          <a:prstGeom prst="rect">
            <a:avLst/>
          </a:prstGeom>
          <a:effectLst>
            <a:glow rad="63500">
              <a:schemeClr val="bg1">
                <a:lumMod val="75000"/>
                <a:alpha val="40000"/>
              </a:schemeClr>
            </a:glow>
          </a:effectLst>
        </p:spPr>
      </p:pic>
      <p:sp>
        <p:nvSpPr>
          <p:cNvPr id="4" name="Slide Number Placeholder 3">
            <a:extLst>
              <a:ext uri="{FF2B5EF4-FFF2-40B4-BE49-F238E27FC236}">
                <a16:creationId xmlns:a16="http://schemas.microsoft.com/office/drawing/2014/main" id="{3B337504-3F5A-A843-BBA7-ADF520CCB355}"/>
              </a:ext>
            </a:extLst>
          </p:cNvPr>
          <p:cNvSpPr>
            <a:spLocks noGrp="1"/>
          </p:cNvSpPr>
          <p:nvPr>
            <p:ph type="sldNum" sz="quarter" idx="4"/>
          </p:nvPr>
        </p:nvSpPr>
        <p:spPr/>
        <p:txBody>
          <a:bodyPr/>
          <a:lstStyle/>
          <a:p>
            <a:fld id="{AF83BEB6-139A-B746-BC33-1F5B6187E651}" type="slidenum">
              <a:rPr lang="en-US" smtClean="0"/>
              <a:t>22</a:t>
            </a:fld>
            <a:endParaRPr lang="en-US" dirty="0"/>
          </a:p>
        </p:txBody>
      </p:sp>
    </p:spTree>
    <p:extLst>
      <p:ext uri="{BB962C8B-B14F-4D97-AF65-F5344CB8AC3E}">
        <p14:creationId xmlns:p14="http://schemas.microsoft.com/office/powerpoint/2010/main" val="12425574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8154534" cy="881682"/>
          </a:xfrm>
        </p:spPr>
        <p:txBody>
          <a:bodyPr anchor="t">
            <a:noAutofit/>
          </a:bodyPr>
          <a:lstStyle/>
          <a:p>
            <a:r>
              <a:rPr lang="es-ES_tradnl" dirty="0"/>
              <a:t>Informar sobre el robo de identidad y obtener ayuda</a:t>
            </a:r>
          </a:p>
        </p:txBody>
      </p:sp>
      <p:sp>
        <p:nvSpPr>
          <p:cNvPr id="3" name="Content Placeholder 2"/>
          <p:cNvSpPr>
            <a:spLocks noGrp="1"/>
          </p:cNvSpPr>
          <p:nvPr>
            <p:ph idx="1"/>
          </p:nvPr>
        </p:nvSpPr>
        <p:spPr>
          <a:xfrm>
            <a:off x="577986" y="1837509"/>
            <a:ext cx="4110484" cy="4288654"/>
          </a:xfrm>
        </p:spPr>
        <p:txBody>
          <a:bodyPr>
            <a:normAutofit/>
          </a:bodyPr>
          <a:lstStyle/>
          <a:p>
            <a:r>
              <a:rPr lang="es-ES_tradnl" sz="3200" dirty="0"/>
              <a:t>Cree un informe de robo de identidad</a:t>
            </a:r>
          </a:p>
          <a:p>
            <a:r>
              <a:rPr lang="es-ES_tradnl" sz="3200" dirty="0"/>
              <a:t>Visite </a:t>
            </a:r>
            <a:r>
              <a:rPr lang="en-US" sz="3200" dirty="0">
                <a:hlinkClick r:id="rId2"/>
              </a:rPr>
              <a:t>IdentityTheft.gov</a:t>
            </a:r>
            <a:r>
              <a:rPr lang="es-ES_tradnl" sz="3200" dirty="0"/>
              <a:t> para más información.</a:t>
            </a:r>
          </a:p>
          <a:p>
            <a:pPr marL="0" indent="0">
              <a:buNone/>
            </a:pPr>
            <a:endParaRPr lang="en-US" sz="3200" dirty="0"/>
          </a:p>
        </p:txBody>
      </p:sp>
      <p:pic>
        <p:nvPicPr>
          <p:cNvPr id="6" name="Picture 5" descr="Captura de pantalla de un formulario de informe de robo de identidad en blanco del sitio web de robo de identidad de la Comisión Federal de Comercio">
            <a:extLst>
              <a:ext uri="{FF2B5EF4-FFF2-40B4-BE49-F238E27FC236}">
                <a16:creationId xmlns:a16="http://schemas.microsoft.com/office/drawing/2014/main" id="{F2FBAE14-C087-4728-B07B-BF1D84ED92D0}"/>
              </a:ext>
            </a:extLst>
          </p:cNvPr>
          <p:cNvPicPr>
            <a:picLocks noChangeAspect="1"/>
          </p:cNvPicPr>
          <p:nvPr/>
        </p:nvPicPr>
        <p:blipFill>
          <a:blip r:embed="rId3"/>
          <a:stretch>
            <a:fillRect/>
          </a:stretch>
        </p:blipFill>
        <p:spPr>
          <a:xfrm>
            <a:off x="5051485" y="1123801"/>
            <a:ext cx="3562580" cy="4610398"/>
          </a:xfrm>
          <a:prstGeom prst="rect">
            <a:avLst/>
          </a:prstGeom>
          <a:ln>
            <a:noFill/>
          </a:ln>
          <a:effectLst>
            <a:outerShdw blurRad="292100" dist="139700" dir="2700000" algn="tl" rotWithShape="0">
              <a:srgbClr val="333333">
                <a:alpha val="65000"/>
              </a:srgbClr>
            </a:outerShdw>
          </a:effectLst>
        </p:spPr>
      </p:pic>
      <p:sp>
        <p:nvSpPr>
          <p:cNvPr id="7" name="Slide Number Placeholder 6">
            <a:extLst>
              <a:ext uri="{FF2B5EF4-FFF2-40B4-BE49-F238E27FC236}">
                <a16:creationId xmlns:a16="http://schemas.microsoft.com/office/drawing/2014/main" id="{0A77EDF3-068F-0740-A0E7-A87A8724C022}"/>
              </a:ext>
            </a:extLst>
          </p:cNvPr>
          <p:cNvSpPr>
            <a:spLocks noGrp="1"/>
          </p:cNvSpPr>
          <p:nvPr>
            <p:ph type="sldNum" sz="quarter" idx="4"/>
          </p:nvPr>
        </p:nvSpPr>
        <p:spPr/>
        <p:txBody>
          <a:bodyPr/>
          <a:lstStyle/>
          <a:p>
            <a:fld id="{AF83BEB6-139A-B746-BC33-1F5B6187E651}" type="slidenum">
              <a:rPr lang="en-US" smtClean="0"/>
              <a:t>23</a:t>
            </a:fld>
            <a:endParaRPr lang="en-US" dirty="0"/>
          </a:p>
        </p:txBody>
      </p:sp>
    </p:spTree>
    <p:extLst>
      <p:ext uri="{BB962C8B-B14F-4D97-AF65-F5344CB8AC3E}">
        <p14:creationId xmlns:p14="http://schemas.microsoft.com/office/powerpoint/2010/main" val="6555745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ES_tradnl" dirty="0"/>
              <a:t>Si le robaron su identidad</a:t>
            </a:r>
          </a:p>
        </p:txBody>
      </p:sp>
      <p:sp>
        <p:nvSpPr>
          <p:cNvPr id="3" name="Content Placeholder 2"/>
          <p:cNvSpPr>
            <a:spLocks noGrp="1"/>
          </p:cNvSpPr>
          <p:nvPr>
            <p:ph idx="1"/>
          </p:nvPr>
        </p:nvSpPr>
        <p:spPr>
          <a:xfrm>
            <a:off x="577986" y="1424723"/>
            <a:ext cx="7727814" cy="4701440"/>
          </a:xfrm>
        </p:spPr>
        <p:txBody>
          <a:bodyPr>
            <a:normAutofit fontScale="92500"/>
          </a:bodyPr>
          <a:lstStyle/>
          <a:p>
            <a:r>
              <a:rPr lang="es-ES_tradnl" sz="3200" dirty="0"/>
              <a:t>Trabaje con agencias de informes de crédito para responder al robo</a:t>
            </a:r>
          </a:p>
          <a:p>
            <a:pPr lvl="1">
              <a:lnSpc>
                <a:spcPct val="140000"/>
              </a:lnSpc>
              <a:buFont typeface="Arial" panose="020B0604020202020204" pitchFamily="34" charset="0"/>
              <a:buChar char="•"/>
            </a:pPr>
            <a:r>
              <a:rPr lang="es-ES_tradnl" sz="3200" dirty="0"/>
              <a:t>Coloque una alerta de fraude gratuita en sus informes de crédito -- inicial o extendida</a:t>
            </a:r>
            <a:endParaRPr lang="en-US" sz="3200" dirty="0"/>
          </a:p>
          <a:p>
            <a:pPr lvl="1">
              <a:lnSpc>
                <a:spcPct val="140000"/>
              </a:lnSpc>
              <a:buFont typeface="Arial" panose="020B0604020202020204" pitchFamily="34" charset="0"/>
              <a:buChar char="•"/>
            </a:pPr>
            <a:r>
              <a:rPr lang="es-ES_tradnl" sz="3200" dirty="0"/>
              <a:t>Dispute información inexacta</a:t>
            </a:r>
          </a:p>
          <a:p>
            <a:pPr lvl="1">
              <a:lnSpc>
                <a:spcPct val="140000"/>
              </a:lnSpc>
              <a:buFont typeface="Arial" panose="020B0604020202020204" pitchFamily="34" charset="0"/>
              <a:buChar char="•"/>
            </a:pPr>
            <a:r>
              <a:rPr lang="es-ES_tradnl" sz="3200" dirty="0"/>
              <a:t>También considere colocar una congelación de crédito gratis</a:t>
            </a:r>
            <a:endParaRPr lang="en-US" sz="3200" dirty="0"/>
          </a:p>
        </p:txBody>
      </p:sp>
      <p:sp>
        <p:nvSpPr>
          <p:cNvPr id="4" name="Slide Number Placeholder 3">
            <a:extLst>
              <a:ext uri="{FF2B5EF4-FFF2-40B4-BE49-F238E27FC236}">
                <a16:creationId xmlns:a16="http://schemas.microsoft.com/office/drawing/2014/main" id="{B2F59A0A-D21A-4B44-905E-38E8FA92CFA6}"/>
              </a:ext>
            </a:extLst>
          </p:cNvPr>
          <p:cNvSpPr>
            <a:spLocks noGrp="1"/>
          </p:cNvSpPr>
          <p:nvPr>
            <p:ph type="sldNum" sz="quarter" idx="4"/>
          </p:nvPr>
        </p:nvSpPr>
        <p:spPr/>
        <p:txBody>
          <a:bodyPr/>
          <a:lstStyle/>
          <a:p>
            <a:fld id="{AF83BEB6-139A-B746-BC33-1F5B6187E651}" type="slidenum">
              <a:rPr lang="en-US" smtClean="0"/>
              <a:t>24</a:t>
            </a:fld>
            <a:endParaRPr lang="en-US" dirty="0"/>
          </a:p>
        </p:txBody>
      </p:sp>
    </p:spTree>
    <p:extLst>
      <p:ext uri="{BB962C8B-B14F-4D97-AF65-F5344CB8AC3E}">
        <p14:creationId xmlns:p14="http://schemas.microsoft.com/office/powerpoint/2010/main" val="38272105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8052667" cy="881682"/>
          </a:xfrm>
        </p:spPr>
        <p:txBody>
          <a:bodyPr>
            <a:noAutofit/>
          </a:bodyPr>
          <a:lstStyle/>
          <a:p>
            <a:r>
              <a:rPr lang="es-ES_tradnl" dirty="0"/>
              <a:t>Comuníquese con sus acreedores y</a:t>
            </a:r>
            <a:r>
              <a:rPr lang="en-US" dirty="0"/>
              <a:t/>
            </a:r>
            <a:br>
              <a:rPr lang="en-US" dirty="0"/>
            </a:br>
            <a:r>
              <a:rPr lang="es-ES_tradnl" dirty="0"/>
              <a:t>cobradores de deudas</a:t>
            </a:r>
          </a:p>
        </p:txBody>
      </p:sp>
      <p:sp>
        <p:nvSpPr>
          <p:cNvPr id="3" name="Content Placeholder 2"/>
          <p:cNvSpPr>
            <a:spLocks noGrp="1"/>
          </p:cNvSpPr>
          <p:nvPr>
            <p:ph idx="1"/>
          </p:nvPr>
        </p:nvSpPr>
        <p:spPr/>
        <p:txBody>
          <a:bodyPr>
            <a:normAutofit/>
          </a:bodyPr>
          <a:lstStyle/>
          <a:p>
            <a:r>
              <a:rPr lang="es-ES_tradnl" sz="3200" dirty="0"/>
              <a:t>Alértelos sobre cuentas fraudulentas</a:t>
            </a:r>
          </a:p>
          <a:p>
            <a:r>
              <a:rPr lang="es-ES_tradnl" sz="3200" dirty="0"/>
              <a:t>Obtenga copias de documentos relacionados con el robo de su identidad</a:t>
            </a:r>
          </a:p>
          <a:p>
            <a:r>
              <a:rPr lang="es-ES_tradnl" sz="3200" dirty="0"/>
              <a:t>Pídales que dejen de comunicarse con usted sobre cuentas fraudulentas</a:t>
            </a:r>
          </a:p>
          <a:p>
            <a:r>
              <a:rPr lang="es-ES_tradnl" sz="3200" dirty="0"/>
              <a:t>Obtenga información por escrito sobre cuentas fraudulentas</a:t>
            </a:r>
          </a:p>
        </p:txBody>
      </p:sp>
      <p:sp>
        <p:nvSpPr>
          <p:cNvPr id="4" name="Slide Number Placeholder 3">
            <a:extLst>
              <a:ext uri="{FF2B5EF4-FFF2-40B4-BE49-F238E27FC236}">
                <a16:creationId xmlns:a16="http://schemas.microsoft.com/office/drawing/2014/main" id="{5C00226D-1D15-AE41-B105-247F396D5F9F}"/>
              </a:ext>
            </a:extLst>
          </p:cNvPr>
          <p:cNvSpPr>
            <a:spLocks noGrp="1"/>
          </p:cNvSpPr>
          <p:nvPr>
            <p:ph type="sldNum" sz="quarter" idx="4"/>
          </p:nvPr>
        </p:nvSpPr>
        <p:spPr/>
        <p:txBody>
          <a:bodyPr/>
          <a:lstStyle/>
          <a:p>
            <a:fld id="{AF83BEB6-139A-B746-BC33-1F5B6187E651}" type="slidenum">
              <a:rPr lang="en-US" smtClean="0"/>
              <a:t>25</a:t>
            </a:fld>
            <a:endParaRPr lang="en-US" dirty="0"/>
          </a:p>
        </p:txBody>
      </p:sp>
    </p:spTree>
    <p:extLst>
      <p:ext uri="{BB962C8B-B14F-4D97-AF65-F5344CB8AC3E}">
        <p14:creationId xmlns:p14="http://schemas.microsoft.com/office/powerpoint/2010/main" val="25368509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ES_tradnl" dirty="0"/>
              <a:t>Usted tiene otros derechos federales</a:t>
            </a:r>
          </a:p>
        </p:txBody>
      </p:sp>
      <p:sp>
        <p:nvSpPr>
          <p:cNvPr id="3" name="Content Placeholder 2"/>
          <p:cNvSpPr>
            <a:spLocks noGrp="1"/>
          </p:cNvSpPr>
          <p:nvPr>
            <p:ph idx="1"/>
          </p:nvPr>
        </p:nvSpPr>
        <p:spPr/>
        <p:txBody>
          <a:bodyPr>
            <a:normAutofit/>
          </a:bodyPr>
          <a:lstStyle/>
          <a:p>
            <a:pPr lvl="0"/>
            <a:r>
              <a:rPr lang="es-ES_tradnl" sz="3200" dirty="0"/>
              <a:t>Visite </a:t>
            </a:r>
            <a:r>
              <a:rPr lang="en-US" sz="3200" dirty="0">
                <a:solidFill>
                  <a:srgbClr val="0070C0"/>
                </a:solidFill>
                <a:hlinkClick r:id="rId2">
                  <a:extLst>
                    <a:ext uri="{A12FA001-AC4F-418D-AE19-62706E023703}">
                      <ahyp:hlinkClr xmlns="" xmlns:ahyp="http://schemas.microsoft.com/office/drawing/2018/hyperlinkcolor" val="tx"/>
                    </a:ext>
                  </a:extLst>
                </a:hlinkClick>
              </a:rPr>
              <a:t>IdentityTheft.gov</a:t>
            </a:r>
            <a:r>
              <a:rPr lang="en-US" sz="3200" dirty="0">
                <a:solidFill>
                  <a:srgbClr val="0070C0"/>
                </a:solidFill>
              </a:rPr>
              <a:t> </a:t>
            </a:r>
            <a:endParaRPr lang="es-ES_tradnl" sz="3200" dirty="0"/>
          </a:p>
          <a:p>
            <a:pPr lvl="0"/>
            <a:r>
              <a:rPr lang="es-ES_tradnl" sz="3200" dirty="0"/>
              <a:t>Por lo general, usted tiene una responsabilidad limitada por deudas y cuentas fraudulentas causadas por robo de identidad</a:t>
            </a:r>
          </a:p>
          <a:p>
            <a:pPr lvl="0"/>
            <a:r>
              <a:rPr lang="es-ES_tradnl" sz="3200" dirty="0"/>
              <a:t>Visite </a:t>
            </a:r>
            <a:r>
              <a:rPr lang="en-US" sz="3200" dirty="0">
                <a:solidFill>
                  <a:srgbClr val="0070C0"/>
                </a:solidFill>
                <a:hlinkClick r:id="rId3">
                  <a:extLst>
                    <a:ext uri="{A12FA001-AC4F-418D-AE19-62706E023703}">
                      <ahyp:hlinkClr xmlns="" xmlns:ahyp="http://schemas.microsoft.com/office/drawing/2018/hyperlinkcolor" val="tx"/>
                    </a:ext>
                  </a:extLst>
                </a:hlinkClick>
              </a:rPr>
              <a:t>USA.gov</a:t>
            </a:r>
            <a:r>
              <a:rPr lang="en-US" sz="3200" dirty="0"/>
              <a:t> </a:t>
            </a:r>
            <a:r>
              <a:rPr lang="es-ES_tradnl" sz="3200" dirty="0"/>
              <a:t>para conocer sus derechos en una violación de datos</a:t>
            </a:r>
          </a:p>
          <a:p>
            <a:endParaRPr lang="en-US" sz="3200" dirty="0"/>
          </a:p>
        </p:txBody>
      </p:sp>
      <p:sp>
        <p:nvSpPr>
          <p:cNvPr id="4" name="Slide Number Placeholder 3">
            <a:extLst>
              <a:ext uri="{FF2B5EF4-FFF2-40B4-BE49-F238E27FC236}">
                <a16:creationId xmlns:a16="http://schemas.microsoft.com/office/drawing/2014/main" id="{62BE0946-570B-EA45-B066-9E6EE993FA75}"/>
              </a:ext>
            </a:extLst>
          </p:cNvPr>
          <p:cNvSpPr>
            <a:spLocks noGrp="1"/>
          </p:cNvSpPr>
          <p:nvPr>
            <p:ph type="sldNum" sz="quarter" idx="4"/>
          </p:nvPr>
        </p:nvSpPr>
        <p:spPr/>
        <p:txBody>
          <a:bodyPr/>
          <a:lstStyle/>
          <a:p>
            <a:fld id="{AF83BEB6-139A-B746-BC33-1F5B6187E651}" type="slidenum">
              <a:rPr lang="en-US" smtClean="0"/>
              <a:t>26</a:t>
            </a:fld>
            <a:endParaRPr lang="en-US" dirty="0"/>
          </a:p>
        </p:txBody>
      </p:sp>
    </p:spTree>
    <p:extLst>
      <p:ext uri="{BB962C8B-B14F-4D97-AF65-F5344CB8AC3E}">
        <p14:creationId xmlns:p14="http://schemas.microsoft.com/office/powerpoint/2010/main" val="14184007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s-ES_tradnl" dirty="0"/>
              <a:t>Sección 2: Recordar la conclusión principal</a:t>
            </a:r>
          </a:p>
        </p:txBody>
      </p:sp>
      <p:sp>
        <p:nvSpPr>
          <p:cNvPr id="3" name="Content Placeholder 2"/>
          <p:cNvSpPr>
            <a:spLocks noGrp="1"/>
          </p:cNvSpPr>
          <p:nvPr>
            <p:ph idx="1"/>
          </p:nvPr>
        </p:nvSpPr>
        <p:spPr>
          <a:xfrm>
            <a:off x="611873" y="1416581"/>
            <a:ext cx="5692674" cy="4966171"/>
          </a:xfrm>
        </p:spPr>
        <p:txBody>
          <a:bodyPr>
            <a:normAutofit/>
          </a:bodyPr>
          <a:lstStyle/>
          <a:p>
            <a:pPr marL="0" indent="0">
              <a:lnSpc>
                <a:spcPct val="140000"/>
              </a:lnSpc>
              <a:buNone/>
            </a:pPr>
            <a:r>
              <a:rPr lang="es-ES_tradnl" sz="3600" i="1" dirty="0"/>
              <a:t>Puede reducir su riesgo de robo de identidad.</a:t>
            </a:r>
            <a:r>
              <a:rPr lang="en-US" sz="3600" i="1" dirty="0"/>
              <a:t> </a:t>
            </a:r>
            <a:r>
              <a:rPr lang="es-ES_tradnl" sz="3600" i="1" dirty="0"/>
              <a:t>La ayuda está disponible si le sucede a usted.</a:t>
            </a:r>
          </a:p>
          <a:p>
            <a:endParaRPr lang="en-US" sz="3200" dirty="0"/>
          </a:p>
        </p:txBody>
      </p:sp>
      <p:sp>
        <p:nvSpPr>
          <p:cNvPr id="4" name="Slide Number Placeholder 3">
            <a:extLst>
              <a:ext uri="{FF2B5EF4-FFF2-40B4-BE49-F238E27FC236}">
                <a16:creationId xmlns:a16="http://schemas.microsoft.com/office/drawing/2014/main" id="{3CF4C874-6339-4C49-AFB2-0CBC6FC11674}"/>
              </a:ext>
            </a:extLst>
          </p:cNvPr>
          <p:cNvSpPr>
            <a:spLocks noGrp="1"/>
          </p:cNvSpPr>
          <p:nvPr>
            <p:ph type="sldNum" sz="quarter" idx="4"/>
          </p:nvPr>
        </p:nvSpPr>
        <p:spPr/>
        <p:txBody>
          <a:bodyPr/>
          <a:lstStyle/>
          <a:p>
            <a:fld id="{AF83BEB6-139A-B746-BC33-1F5B6187E651}" type="slidenum">
              <a:rPr lang="en-US" smtClean="0"/>
              <a:t>27</a:t>
            </a:fld>
            <a:endParaRPr lang="en-US" dirty="0"/>
          </a:p>
        </p:txBody>
      </p:sp>
    </p:spTree>
    <p:extLst>
      <p:ext uri="{BB962C8B-B14F-4D97-AF65-F5344CB8AC3E}">
        <p14:creationId xmlns:p14="http://schemas.microsoft.com/office/powerpoint/2010/main" val="9010272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hidden="1"/>
          <p:cNvSpPr>
            <a:spLocks noGrp="1"/>
          </p:cNvSpPr>
          <p:nvPr>
            <p:ph type="title" idx="4294967295"/>
          </p:nvPr>
        </p:nvSpPr>
        <p:spPr/>
        <p:txBody>
          <a:bodyPr/>
          <a:lstStyle/>
          <a:p>
            <a:r>
              <a:rPr lang="es-ES_tradnl" dirty="0">
                <a:solidFill>
                  <a:srgbClr val="008000"/>
                </a:solidFill>
              </a:rPr>
              <a:t>Sección 3: Seguros y mantenimiento de registros</a:t>
            </a:r>
            <a:endParaRPr lang="en-US" dirty="0"/>
          </a:p>
        </p:txBody>
      </p:sp>
      <p:sp>
        <p:nvSpPr>
          <p:cNvPr id="5" name="Content Placeholder 4"/>
          <p:cNvSpPr>
            <a:spLocks noGrp="1"/>
          </p:cNvSpPr>
          <p:nvPr>
            <p:ph sz="quarter" idx="12"/>
          </p:nvPr>
        </p:nvSpPr>
        <p:spPr/>
        <p:txBody>
          <a:bodyPr>
            <a:noAutofit/>
          </a:bodyPr>
          <a:lstStyle/>
          <a:p>
            <a:r>
              <a:rPr lang="es-ES_tradnl" dirty="0"/>
              <a:t>Sección 3</a:t>
            </a:r>
          </a:p>
        </p:txBody>
      </p:sp>
      <p:sp>
        <p:nvSpPr>
          <p:cNvPr id="3" name="Subtitle 2"/>
          <p:cNvSpPr>
            <a:spLocks noGrp="1"/>
          </p:cNvSpPr>
          <p:nvPr>
            <p:ph type="body" sz="quarter" idx="11"/>
          </p:nvPr>
        </p:nvSpPr>
        <p:spPr>
          <a:xfrm>
            <a:off x="457654" y="949570"/>
            <a:ext cx="3059567" cy="3268947"/>
          </a:xfrm>
        </p:spPr>
        <p:txBody>
          <a:bodyPr>
            <a:normAutofit/>
          </a:bodyPr>
          <a:lstStyle/>
          <a:p>
            <a:r>
              <a:rPr lang="es-ES_tradnl" dirty="0"/>
              <a:t>Seguros y manteni-miento de registros</a:t>
            </a:r>
          </a:p>
          <a:p>
            <a:r>
              <a:rPr lang="es-ES_tradnl" sz="1800" dirty="0">
                <a:latin typeface="Franklin Gothic Book" panose="020B0503020102020204" pitchFamily="34" charset="0"/>
              </a:rPr>
              <a:t>Consulte la pág. 15 de su Guía del participante</a:t>
            </a:r>
          </a:p>
        </p:txBody>
      </p:sp>
      <p:pic>
        <p:nvPicPr>
          <p:cNvPr id="2" name="Picture 1" descr="un paraguas sobre una casa, una billetera con efectivo y una tarjeta de crédito asomándose, una pila de monedas y un automóvil&#10;"/>
          <p:cNvPicPr>
            <a:picLocks noChangeAspect="1"/>
          </p:cNvPicPr>
          <p:nvPr/>
        </p:nvPicPr>
        <p:blipFill>
          <a:blip r:embed="rId2"/>
          <a:stretch>
            <a:fillRect/>
          </a:stretch>
        </p:blipFill>
        <p:spPr>
          <a:xfrm>
            <a:off x="4001073" y="586158"/>
            <a:ext cx="5029200" cy="5029200"/>
          </a:xfrm>
          <a:prstGeom prst="rect">
            <a:avLst/>
          </a:prstGeom>
        </p:spPr>
      </p:pic>
      <p:sp>
        <p:nvSpPr>
          <p:cNvPr id="4" name="Slide Number Placeholder 3">
            <a:extLst>
              <a:ext uri="{FF2B5EF4-FFF2-40B4-BE49-F238E27FC236}">
                <a16:creationId xmlns:a16="http://schemas.microsoft.com/office/drawing/2014/main" id="{8AAB4466-CBF2-324B-9592-66648A052C22}"/>
              </a:ext>
            </a:extLst>
          </p:cNvPr>
          <p:cNvSpPr>
            <a:spLocks noGrp="1"/>
          </p:cNvSpPr>
          <p:nvPr>
            <p:ph type="sldNum" sz="quarter" idx="4"/>
          </p:nvPr>
        </p:nvSpPr>
        <p:spPr/>
        <p:txBody>
          <a:bodyPr/>
          <a:lstStyle/>
          <a:p>
            <a:fld id="{AF83BEB6-139A-B746-BC33-1F5B6187E651}" type="slidenum">
              <a:rPr lang="en-US" smtClean="0"/>
              <a:t>28</a:t>
            </a:fld>
            <a:endParaRPr lang="en-US" dirty="0"/>
          </a:p>
        </p:txBody>
      </p:sp>
    </p:spTree>
    <p:extLst>
      <p:ext uri="{BB962C8B-B14F-4D97-AF65-F5344CB8AC3E}">
        <p14:creationId xmlns:p14="http://schemas.microsoft.com/office/powerpoint/2010/main" val="85570770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Sección 3: Conclusión principal</a:t>
            </a:r>
          </a:p>
        </p:txBody>
      </p:sp>
      <p:sp>
        <p:nvSpPr>
          <p:cNvPr id="3" name="Content Placeholder 2"/>
          <p:cNvSpPr>
            <a:spLocks noGrp="1"/>
          </p:cNvSpPr>
          <p:nvPr>
            <p:ph idx="1"/>
          </p:nvPr>
        </p:nvSpPr>
        <p:spPr>
          <a:xfrm>
            <a:off x="595591" y="1441004"/>
            <a:ext cx="5568142" cy="4958031"/>
          </a:xfrm>
        </p:spPr>
        <p:txBody>
          <a:bodyPr>
            <a:normAutofit/>
          </a:bodyPr>
          <a:lstStyle/>
          <a:p>
            <a:pPr marL="0" indent="0">
              <a:lnSpc>
                <a:spcPct val="140000"/>
              </a:lnSpc>
              <a:buNone/>
            </a:pPr>
            <a:r>
              <a:rPr lang="es-ES_tradnl" sz="3200" i="1" dirty="0"/>
              <a:t>El seguro brinda protección contra pérdidas financieras.</a:t>
            </a:r>
            <a:r>
              <a:rPr lang="en-US" sz="3200" i="1" dirty="0"/>
              <a:t> </a:t>
            </a:r>
            <a:r>
              <a:rPr lang="es-ES_tradnl" sz="3200" i="1" dirty="0"/>
              <a:t>Mantenga registros precisos de sus activos y cualquier daño a su propiedad.</a:t>
            </a:r>
          </a:p>
          <a:p>
            <a:endParaRPr lang="en-US" sz="3200" dirty="0"/>
          </a:p>
        </p:txBody>
      </p:sp>
      <p:sp>
        <p:nvSpPr>
          <p:cNvPr id="4" name="Slide Number Placeholder 3">
            <a:extLst>
              <a:ext uri="{FF2B5EF4-FFF2-40B4-BE49-F238E27FC236}">
                <a16:creationId xmlns:a16="http://schemas.microsoft.com/office/drawing/2014/main" id="{F8837353-1480-734E-9EE9-88C5A3A26415}"/>
              </a:ext>
            </a:extLst>
          </p:cNvPr>
          <p:cNvSpPr>
            <a:spLocks noGrp="1"/>
          </p:cNvSpPr>
          <p:nvPr>
            <p:ph type="sldNum" sz="quarter" idx="4"/>
          </p:nvPr>
        </p:nvSpPr>
        <p:spPr/>
        <p:txBody>
          <a:bodyPr/>
          <a:lstStyle/>
          <a:p>
            <a:fld id="{AF83BEB6-139A-B746-BC33-1F5B6187E651}" type="slidenum">
              <a:rPr lang="en-US" smtClean="0"/>
              <a:t>29</a:t>
            </a:fld>
            <a:endParaRPr lang="en-US" dirty="0"/>
          </a:p>
        </p:txBody>
      </p:sp>
    </p:spTree>
    <p:extLst>
      <p:ext uri="{BB962C8B-B14F-4D97-AF65-F5344CB8AC3E}">
        <p14:creationId xmlns:p14="http://schemas.microsoft.com/office/powerpoint/2010/main" val="22185995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type="title" idx="4294967295"/>
          </p:nvPr>
        </p:nvSpPr>
        <p:spPr>
          <a:xfrm>
            <a:off x="458788" y="585788"/>
            <a:ext cx="3059112" cy="1555750"/>
          </a:xfrm>
          <a:prstGeom prst="rect">
            <a:avLst/>
          </a:prstGeom>
          <a:noFill/>
          <a:ln>
            <a:noFill/>
            <a:prstDash/>
          </a:ln>
          <a:effectLst/>
        </p:spPr>
        <p:txBody>
          <a:bodyPr rot="0" spcFirstLastPara="0" vertOverflow="overflow" horzOverflow="overflow" vert="horz" wrap="square" lIns="91440" tIns="0" rIns="91440" bIns="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ct val="20000"/>
              </a:spcBef>
              <a:spcAft>
                <a:spcPts val="1200"/>
              </a:spcAft>
              <a:buClr>
                <a:schemeClr val="tx2"/>
              </a:buClr>
              <a:buSzTx/>
              <a:buFont typeface="Wingdings" panose="05000000000000000000" pitchFamily="2" charset="2"/>
              <a:buNone/>
              <a:tabLst/>
              <a:defRPr/>
            </a:pPr>
            <a:r>
              <a:rPr kumimoji="0" lang="es-ES_tradnl" sz="2400" b="0" i="0" u="none" strike="noStrike" kern="1200" cap="none" spc="0" normalizeH="0" baseline="0" noProof="0" dirty="0">
                <a:ln>
                  <a:noFill/>
                </a:ln>
                <a:solidFill>
                  <a:schemeClr val="tx2"/>
                </a:solidFill>
                <a:effectLst/>
                <a:uLnTx/>
                <a:uFillTx/>
                <a:latin typeface="Franklin Gothic Medium"/>
                <a:ea typeface="+mn-ea"/>
                <a:cs typeface="Franklin Gothic Medium"/>
              </a:rPr>
              <a:t>Sección 1</a:t>
            </a:r>
          </a:p>
          <a:p>
            <a:pPr marL="0" marR="0" lvl="0" indent="0" algn="l" defTabSz="914400" rtl="0" eaLnBrk="1" fontAlgn="auto" latinLnBrk="0" hangingPunct="1">
              <a:lnSpc>
                <a:spcPts val="4200"/>
              </a:lnSpc>
              <a:spcBef>
                <a:spcPct val="20000"/>
              </a:spcBef>
              <a:spcAft>
                <a:spcPts val="1200"/>
              </a:spcAft>
              <a:buClr>
                <a:schemeClr val="tx2"/>
              </a:buClr>
              <a:buSzTx/>
              <a:buFont typeface="Wingdings" panose="05000000000000000000" pitchFamily="2" charset="2"/>
              <a:buNone/>
              <a:tabLst/>
              <a:defRPr/>
            </a:pPr>
            <a:r>
              <a:rPr kumimoji="0" lang="es-ES_tradnl" sz="4000" b="0" i="0" u="none" strike="noStrike" kern="1200" cap="none" spc="0" normalizeH="0" baseline="0" noProof="0" dirty="0">
                <a:ln>
                  <a:noFill/>
                </a:ln>
                <a:solidFill>
                  <a:schemeClr val="tx1"/>
                </a:solidFill>
                <a:effectLst/>
                <a:uLnTx/>
                <a:uFillTx/>
                <a:latin typeface="Franklin Gothic Medium"/>
                <a:ea typeface="+mn-ea"/>
                <a:cs typeface="Franklin Gothic Medium"/>
              </a:rPr>
              <a:t>Riesgos para sus activos</a:t>
            </a:r>
          </a:p>
          <a:p>
            <a:pPr marL="0" marR="0" lvl="0" indent="0" algn="l" defTabSz="914400" rtl="0" eaLnBrk="1" fontAlgn="auto" latinLnBrk="0" hangingPunct="1">
              <a:lnSpc>
                <a:spcPct val="100000"/>
              </a:lnSpc>
              <a:spcBef>
                <a:spcPct val="20000"/>
              </a:spcBef>
              <a:spcAft>
                <a:spcPts val="1200"/>
              </a:spcAft>
              <a:buClr>
                <a:schemeClr val="tx2"/>
              </a:buClr>
              <a:buSzTx/>
              <a:buFont typeface="Wingdings" panose="05000000000000000000" pitchFamily="2" charset="2"/>
              <a:buNone/>
              <a:tabLst/>
              <a:defRPr/>
            </a:pPr>
            <a:endParaRPr kumimoji="0" lang="es-ES_tradnl" sz="2400" b="0" i="0" u="none" strike="noStrike" kern="1200" cap="none" spc="0" normalizeH="0" baseline="0" noProof="0" dirty="0">
              <a:ln>
                <a:noFill/>
              </a:ln>
              <a:solidFill>
                <a:schemeClr val="tx2"/>
              </a:solidFill>
              <a:effectLst/>
              <a:uLnTx/>
              <a:uFillTx/>
              <a:latin typeface="Franklin Gothic Medium"/>
              <a:ea typeface="+mn-ea"/>
              <a:cs typeface="Franklin Gothic Medium"/>
            </a:endParaRPr>
          </a:p>
          <a:p>
            <a:pPr marL="0" marR="0" lvl="0" indent="0" algn="l" defTabSz="914400" rtl="0" eaLnBrk="1" fontAlgn="auto" latinLnBrk="0" hangingPunct="1">
              <a:lnSpc>
                <a:spcPct val="100000"/>
              </a:lnSpc>
              <a:spcBef>
                <a:spcPct val="20000"/>
              </a:spcBef>
              <a:spcAft>
                <a:spcPts val="1200"/>
              </a:spcAft>
              <a:buClr>
                <a:schemeClr val="tx2"/>
              </a:buClr>
              <a:buSzTx/>
              <a:buFont typeface="Wingdings" panose="05000000000000000000" pitchFamily="2" charset="2"/>
              <a:buNone/>
              <a:tabLst/>
              <a:defRPr/>
            </a:pPr>
            <a:endParaRPr kumimoji="0" lang="es-ES_tradnl" sz="2400" b="0" i="0" u="none" strike="noStrike" kern="1200" cap="none" spc="0" normalizeH="0" baseline="0" noProof="0" dirty="0">
              <a:ln>
                <a:noFill/>
              </a:ln>
              <a:solidFill>
                <a:schemeClr val="tx2"/>
              </a:solidFill>
              <a:effectLst/>
              <a:uLnTx/>
              <a:uFillTx/>
              <a:latin typeface="Franklin Gothic Medium"/>
              <a:ea typeface="+mn-ea"/>
              <a:cs typeface="Franklin Gothic Medium"/>
            </a:endParaRPr>
          </a:p>
        </p:txBody>
      </p:sp>
      <p:sp>
        <p:nvSpPr>
          <p:cNvPr id="3" name="Subtitle 2"/>
          <p:cNvSpPr>
            <a:spLocks noGrp="1"/>
          </p:cNvSpPr>
          <p:nvPr>
            <p:ph type="body" sz="quarter" idx="11"/>
          </p:nvPr>
        </p:nvSpPr>
        <p:spPr>
          <a:xfrm>
            <a:off x="457654" y="2767263"/>
            <a:ext cx="3059567" cy="1451254"/>
          </a:xfrm>
        </p:spPr>
        <p:txBody>
          <a:bodyPr>
            <a:normAutofit/>
          </a:bodyPr>
          <a:lstStyle/>
          <a:p>
            <a:r>
              <a:rPr lang="es-ES_tradnl" sz="1800" dirty="0">
                <a:latin typeface="Franklin Gothic Book" panose="020B0503020102020204" pitchFamily="34" charset="0"/>
              </a:rPr>
              <a:t>Consulte la pág. 3 de su Guía del participante</a:t>
            </a:r>
          </a:p>
        </p:txBody>
      </p:sp>
      <p:pic>
        <p:nvPicPr>
          <p:cNvPr id="8" name="Picture 7" descr="La palabra RIESGO con la mano de una persona midiendo la palabra con una cinta métrica amarilla. ">
            <a:extLst>
              <a:ext uri="{FF2B5EF4-FFF2-40B4-BE49-F238E27FC236}">
                <a16:creationId xmlns:a16="http://schemas.microsoft.com/office/drawing/2014/main" id="{DEC70B0C-9C13-436D-9511-BA6EB033721E}"/>
              </a:ext>
            </a:extLst>
          </p:cNvPr>
          <p:cNvPicPr>
            <a:picLocks noChangeAspect="1"/>
          </p:cNvPicPr>
          <p:nvPr/>
        </p:nvPicPr>
        <p:blipFill>
          <a:blip r:embed="rId2"/>
          <a:stretch>
            <a:fillRect/>
          </a:stretch>
        </p:blipFill>
        <p:spPr>
          <a:xfrm>
            <a:off x="3887913" y="586158"/>
            <a:ext cx="5256088" cy="5020591"/>
          </a:xfrm>
          <a:prstGeom prst="rect">
            <a:avLst/>
          </a:prstGeom>
        </p:spPr>
      </p:pic>
      <p:sp>
        <p:nvSpPr>
          <p:cNvPr id="5" name="Slide Number Placeholder 4">
            <a:extLst>
              <a:ext uri="{FF2B5EF4-FFF2-40B4-BE49-F238E27FC236}">
                <a16:creationId xmlns:a16="http://schemas.microsoft.com/office/drawing/2014/main" id="{3684CB34-DB58-A548-BED3-67CBE63784DB}"/>
              </a:ext>
            </a:extLst>
          </p:cNvPr>
          <p:cNvSpPr>
            <a:spLocks noGrp="1"/>
          </p:cNvSpPr>
          <p:nvPr>
            <p:ph type="sldNum" sz="quarter" idx="4"/>
          </p:nvPr>
        </p:nvSpPr>
        <p:spPr/>
        <p:txBody>
          <a:bodyPr/>
          <a:lstStyle/>
          <a:p>
            <a:fld id="{AF83BEB6-139A-B746-BC33-1F5B6187E651}" type="slidenum">
              <a:rPr lang="en-US" smtClean="0"/>
              <a:t>3</a:t>
            </a:fld>
            <a:endParaRPr lang="en-US" dirty="0"/>
          </a:p>
        </p:txBody>
      </p:sp>
    </p:spTree>
    <p:extLst>
      <p:ext uri="{BB962C8B-B14F-4D97-AF65-F5344CB8AC3E}">
        <p14:creationId xmlns:p14="http://schemas.microsoft.com/office/powerpoint/2010/main" val="401540631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Cómo funciona el seguro</a:t>
            </a:r>
          </a:p>
        </p:txBody>
      </p:sp>
      <p:sp>
        <p:nvSpPr>
          <p:cNvPr id="3" name="Content Placeholder 2"/>
          <p:cNvSpPr>
            <a:spLocks noGrp="1"/>
          </p:cNvSpPr>
          <p:nvPr>
            <p:ph idx="1"/>
          </p:nvPr>
        </p:nvSpPr>
        <p:spPr>
          <a:xfrm>
            <a:off x="457200" y="1600200"/>
            <a:ext cx="3851444" cy="4902200"/>
          </a:xfrm>
        </p:spPr>
        <p:txBody>
          <a:bodyPr>
            <a:normAutofit/>
          </a:bodyPr>
          <a:lstStyle/>
          <a:p>
            <a:pPr lvl="0"/>
            <a:r>
              <a:rPr lang="es-ES_tradnl" sz="3200" dirty="0"/>
              <a:t>Reduce el impacto financiero de una pérdida o evento cubierto por la póliza de seguro</a:t>
            </a:r>
          </a:p>
          <a:p>
            <a:pPr lvl="0"/>
            <a:r>
              <a:rPr lang="es-ES_tradnl" sz="3200" dirty="0"/>
              <a:t>Ayuda a protegerlo de una catástrofe financiera</a:t>
            </a:r>
          </a:p>
          <a:p>
            <a:pPr marL="0" indent="0">
              <a:buNone/>
            </a:pPr>
            <a:endParaRPr lang="en-US" sz="3200" dirty="0"/>
          </a:p>
          <a:p>
            <a:endParaRPr lang="en-US" sz="3200" dirty="0"/>
          </a:p>
          <a:p>
            <a:pPr marL="0" indent="0">
              <a:buNone/>
            </a:pPr>
            <a:endParaRPr lang="en-US" sz="3200" dirty="0"/>
          </a:p>
          <a:p>
            <a:pPr marL="0" indent="0">
              <a:buNone/>
            </a:pPr>
            <a:endParaRPr lang="en-US" sz="3200" dirty="0"/>
          </a:p>
        </p:txBody>
      </p:sp>
      <p:pic>
        <p:nvPicPr>
          <p:cNvPr id="5" name="Picture 4" descr="foto de una persona del cuello para abajo sentada en un sofá mirando las páginas amarillas mientras el agua le llega a los tobillos en la habitación.&#10;"/>
          <p:cNvPicPr>
            <a:picLocks noChangeAspect="1"/>
          </p:cNvPicPr>
          <p:nvPr/>
        </p:nvPicPr>
        <p:blipFill rotWithShape="1">
          <a:blip r:embed="rId2" cstate="print">
            <a:extLst>
              <a:ext uri="{28A0092B-C50C-407E-A947-70E740481C1C}">
                <a14:useLocalDpi xmlns:a14="http://schemas.microsoft.com/office/drawing/2010/main"/>
              </a:ext>
            </a:extLst>
          </a:blip>
          <a:srcRect l="20091" r="4795"/>
          <a:stretch/>
        </p:blipFill>
        <p:spPr>
          <a:xfrm>
            <a:off x="4688470" y="1600200"/>
            <a:ext cx="3905080" cy="3902718"/>
          </a:xfrm>
          <a:prstGeom prst="rect">
            <a:avLst/>
          </a:prstGeom>
        </p:spPr>
      </p:pic>
      <p:sp>
        <p:nvSpPr>
          <p:cNvPr id="4" name="Slide Number Placeholder 3">
            <a:extLst>
              <a:ext uri="{FF2B5EF4-FFF2-40B4-BE49-F238E27FC236}">
                <a16:creationId xmlns:a16="http://schemas.microsoft.com/office/drawing/2014/main" id="{25783B61-ED5D-AE46-85E5-FF4C81F4957E}"/>
              </a:ext>
            </a:extLst>
          </p:cNvPr>
          <p:cNvSpPr>
            <a:spLocks noGrp="1"/>
          </p:cNvSpPr>
          <p:nvPr>
            <p:ph type="sldNum" sz="quarter" idx="4"/>
          </p:nvPr>
        </p:nvSpPr>
        <p:spPr/>
        <p:txBody>
          <a:bodyPr/>
          <a:lstStyle/>
          <a:p>
            <a:fld id="{AF83BEB6-139A-B746-BC33-1F5B6187E651}" type="slidenum">
              <a:rPr lang="en-US" smtClean="0"/>
              <a:t>30</a:t>
            </a:fld>
            <a:endParaRPr lang="en-US" dirty="0"/>
          </a:p>
        </p:txBody>
      </p:sp>
    </p:spTree>
    <p:extLst>
      <p:ext uri="{BB962C8B-B14F-4D97-AF65-F5344CB8AC3E}">
        <p14:creationId xmlns:p14="http://schemas.microsoft.com/office/powerpoint/2010/main" val="281841511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ES_tradnl" dirty="0"/>
              <a:t>Términos clave</a:t>
            </a:r>
          </a:p>
        </p:txBody>
      </p:sp>
      <p:sp>
        <p:nvSpPr>
          <p:cNvPr id="3" name="Content Placeholder 2"/>
          <p:cNvSpPr>
            <a:spLocks noGrp="1"/>
          </p:cNvSpPr>
          <p:nvPr>
            <p:ph idx="1"/>
          </p:nvPr>
        </p:nvSpPr>
        <p:spPr/>
        <p:txBody>
          <a:bodyPr>
            <a:normAutofit/>
          </a:bodyPr>
          <a:lstStyle/>
          <a:p>
            <a:r>
              <a:rPr lang="es-ES_tradnl" sz="3200" dirty="0"/>
              <a:t>Prima del seguro</a:t>
            </a:r>
          </a:p>
          <a:p>
            <a:r>
              <a:rPr lang="es-ES_tradnl" sz="3200" dirty="0"/>
              <a:t>Pérdida cubierta</a:t>
            </a:r>
          </a:p>
          <a:p>
            <a:r>
              <a:rPr lang="es-ES_tradnl" sz="3200" dirty="0"/>
              <a:t>Límite de cobertura</a:t>
            </a:r>
          </a:p>
          <a:p>
            <a:r>
              <a:rPr lang="es-ES_tradnl" sz="3200" dirty="0"/>
              <a:t>Deducible</a:t>
            </a:r>
          </a:p>
        </p:txBody>
      </p:sp>
      <p:sp>
        <p:nvSpPr>
          <p:cNvPr id="4" name="Slide Number Placeholder 3">
            <a:extLst>
              <a:ext uri="{FF2B5EF4-FFF2-40B4-BE49-F238E27FC236}">
                <a16:creationId xmlns:a16="http://schemas.microsoft.com/office/drawing/2014/main" id="{6914FEE2-339D-FB4D-8132-9CA883326CAA}"/>
              </a:ext>
            </a:extLst>
          </p:cNvPr>
          <p:cNvSpPr>
            <a:spLocks noGrp="1"/>
          </p:cNvSpPr>
          <p:nvPr>
            <p:ph type="sldNum" sz="quarter" idx="4"/>
          </p:nvPr>
        </p:nvSpPr>
        <p:spPr/>
        <p:txBody>
          <a:bodyPr/>
          <a:lstStyle/>
          <a:p>
            <a:fld id="{AF83BEB6-139A-B746-BC33-1F5B6187E651}" type="slidenum">
              <a:rPr lang="en-US" smtClean="0"/>
              <a:t>31</a:t>
            </a:fld>
            <a:endParaRPr lang="en-US" dirty="0"/>
          </a:p>
        </p:txBody>
      </p:sp>
    </p:spTree>
    <p:extLst>
      <p:ext uri="{BB962C8B-B14F-4D97-AF65-F5344CB8AC3E}">
        <p14:creationId xmlns:p14="http://schemas.microsoft.com/office/powerpoint/2010/main" val="43756462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ES_tradnl" dirty="0"/>
              <a:t>Más términos clave</a:t>
            </a:r>
          </a:p>
        </p:txBody>
      </p:sp>
      <p:sp>
        <p:nvSpPr>
          <p:cNvPr id="3" name="Content Placeholder 2"/>
          <p:cNvSpPr>
            <a:spLocks noGrp="1"/>
          </p:cNvSpPr>
          <p:nvPr>
            <p:ph idx="1"/>
          </p:nvPr>
        </p:nvSpPr>
        <p:spPr/>
        <p:txBody>
          <a:bodyPr>
            <a:normAutofit/>
          </a:bodyPr>
          <a:lstStyle/>
          <a:p>
            <a:pPr lvl="0"/>
            <a:r>
              <a:rPr lang="es-ES_tradnl" sz="3200" dirty="0"/>
              <a:t>Copago</a:t>
            </a:r>
          </a:p>
          <a:p>
            <a:pPr lvl="0"/>
            <a:r>
              <a:rPr lang="es-ES_tradnl" sz="3200" dirty="0"/>
              <a:t>Coseguro</a:t>
            </a:r>
          </a:p>
          <a:p>
            <a:pPr lvl="0"/>
            <a:r>
              <a:rPr lang="es-ES_tradnl" sz="3200" dirty="0"/>
              <a:t>Excepciones o exclusiones</a:t>
            </a:r>
          </a:p>
          <a:p>
            <a:pPr lvl="0"/>
            <a:r>
              <a:rPr lang="es-ES_tradnl" sz="3200" dirty="0"/>
              <a:t>Reclamación</a:t>
            </a:r>
          </a:p>
          <a:p>
            <a:pPr lvl="0"/>
            <a:r>
              <a:rPr lang="es-ES_tradnl" sz="3200" dirty="0"/>
              <a:t>Adjudicación</a:t>
            </a:r>
          </a:p>
        </p:txBody>
      </p:sp>
      <p:sp>
        <p:nvSpPr>
          <p:cNvPr id="4" name="Slide Number Placeholder 3">
            <a:extLst>
              <a:ext uri="{FF2B5EF4-FFF2-40B4-BE49-F238E27FC236}">
                <a16:creationId xmlns:a16="http://schemas.microsoft.com/office/drawing/2014/main" id="{CA514EA3-FC77-454B-9670-813CB63D70F3}"/>
              </a:ext>
            </a:extLst>
          </p:cNvPr>
          <p:cNvSpPr>
            <a:spLocks noGrp="1"/>
          </p:cNvSpPr>
          <p:nvPr>
            <p:ph type="sldNum" sz="quarter" idx="4"/>
          </p:nvPr>
        </p:nvSpPr>
        <p:spPr/>
        <p:txBody>
          <a:bodyPr/>
          <a:lstStyle/>
          <a:p>
            <a:fld id="{AF83BEB6-139A-B746-BC33-1F5B6187E651}" type="slidenum">
              <a:rPr lang="en-US" smtClean="0"/>
              <a:t>32</a:t>
            </a:fld>
            <a:endParaRPr lang="en-US" dirty="0"/>
          </a:p>
        </p:txBody>
      </p:sp>
    </p:spTree>
    <p:extLst>
      <p:ext uri="{BB962C8B-B14F-4D97-AF65-F5344CB8AC3E}">
        <p14:creationId xmlns:p14="http://schemas.microsoft.com/office/powerpoint/2010/main" val="379224414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ES_tradnl" dirty="0"/>
              <a:t>Tipos de seguro</a:t>
            </a:r>
          </a:p>
        </p:txBody>
      </p:sp>
      <p:sp>
        <p:nvSpPr>
          <p:cNvPr id="3" name="Content Placeholder 2"/>
          <p:cNvSpPr>
            <a:spLocks noGrp="1"/>
          </p:cNvSpPr>
          <p:nvPr>
            <p:ph idx="1"/>
          </p:nvPr>
        </p:nvSpPr>
        <p:spPr/>
        <p:txBody>
          <a:bodyPr>
            <a:noAutofit/>
          </a:bodyPr>
          <a:lstStyle/>
          <a:p>
            <a:pPr>
              <a:spcAft>
                <a:spcPts val="600"/>
              </a:spcAft>
            </a:pPr>
            <a:r>
              <a:rPr lang="es-ES_tradnl" sz="3200" dirty="0"/>
              <a:t>Seguro de salud</a:t>
            </a:r>
          </a:p>
          <a:p>
            <a:pPr>
              <a:spcAft>
                <a:spcPts val="600"/>
              </a:spcAft>
            </a:pPr>
            <a:r>
              <a:rPr lang="es-ES_tradnl" sz="3200" dirty="0"/>
              <a:t>Seguro de cuidado a largo plazo</a:t>
            </a:r>
            <a:endParaRPr lang="en-US" sz="3200" dirty="0"/>
          </a:p>
          <a:p>
            <a:pPr>
              <a:spcAft>
                <a:spcPts val="600"/>
              </a:spcAft>
            </a:pPr>
            <a:r>
              <a:rPr lang="es-ES_tradnl" sz="3200" dirty="0"/>
              <a:t>Seguro dental</a:t>
            </a:r>
          </a:p>
          <a:p>
            <a:pPr>
              <a:spcAft>
                <a:spcPts val="600"/>
              </a:spcAft>
            </a:pPr>
            <a:r>
              <a:rPr lang="es-ES_tradnl" sz="3200" dirty="0"/>
              <a:t>Seguro de visión</a:t>
            </a:r>
          </a:p>
          <a:p>
            <a:pPr>
              <a:spcAft>
                <a:spcPts val="600"/>
              </a:spcAft>
            </a:pPr>
            <a:r>
              <a:rPr lang="es-ES_tradnl" sz="3200" dirty="0"/>
              <a:t>Seguro por Discapacidad</a:t>
            </a:r>
          </a:p>
          <a:p>
            <a:pPr>
              <a:spcAft>
                <a:spcPts val="600"/>
              </a:spcAft>
            </a:pPr>
            <a:r>
              <a:rPr lang="es-ES_tradnl" sz="3200" dirty="0"/>
              <a:t>Seguro de vida</a:t>
            </a:r>
          </a:p>
          <a:p>
            <a:pPr>
              <a:spcAft>
                <a:spcPts val="600"/>
              </a:spcAft>
            </a:pPr>
            <a:r>
              <a:rPr lang="es-ES_tradnl" sz="3200" dirty="0"/>
              <a:t>Seguro de mascotas</a:t>
            </a:r>
          </a:p>
        </p:txBody>
      </p:sp>
      <p:sp>
        <p:nvSpPr>
          <p:cNvPr id="4" name="Slide Number Placeholder 3">
            <a:extLst>
              <a:ext uri="{FF2B5EF4-FFF2-40B4-BE49-F238E27FC236}">
                <a16:creationId xmlns:a16="http://schemas.microsoft.com/office/drawing/2014/main" id="{85876696-824C-664A-811A-F58F20CA4A84}"/>
              </a:ext>
            </a:extLst>
          </p:cNvPr>
          <p:cNvSpPr>
            <a:spLocks noGrp="1"/>
          </p:cNvSpPr>
          <p:nvPr>
            <p:ph type="sldNum" sz="quarter" idx="4"/>
          </p:nvPr>
        </p:nvSpPr>
        <p:spPr/>
        <p:txBody>
          <a:bodyPr/>
          <a:lstStyle/>
          <a:p>
            <a:fld id="{AF83BEB6-139A-B746-BC33-1F5B6187E651}" type="slidenum">
              <a:rPr lang="en-US" smtClean="0"/>
              <a:t>33</a:t>
            </a:fld>
            <a:endParaRPr lang="en-US" dirty="0"/>
          </a:p>
        </p:txBody>
      </p:sp>
    </p:spTree>
    <p:extLst>
      <p:ext uri="{BB962C8B-B14F-4D97-AF65-F5344CB8AC3E}">
        <p14:creationId xmlns:p14="http://schemas.microsoft.com/office/powerpoint/2010/main" val="129934379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ES_tradnl" dirty="0"/>
              <a:t>Más tipos de seguro</a:t>
            </a:r>
            <a:endParaRPr lang="en-US" dirty="0"/>
          </a:p>
        </p:txBody>
      </p:sp>
      <p:sp>
        <p:nvSpPr>
          <p:cNvPr id="3" name="Content Placeholder 2"/>
          <p:cNvSpPr>
            <a:spLocks noGrp="1"/>
          </p:cNvSpPr>
          <p:nvPr>
            <p:ph idx="1"/>
          </p:nvPr>
        </p:nvSpPr>
        <p:spPr>
          <a:xfrm>
            <a:off x="577986" y="1436153"/>
            <a:ext cx="7499214" cy="4701440"/>
          </a:xfrm>
        </p:spPr>
        <p:txBody>
          <a:bodyPr>
            <a:normAutofit/>
          </a:bodyPr>
          <a:lstStyle/>
          <a:p>
            <a:r>
              <a:rPr lang="es-ES_tradnl" sz="3200" dirty="0"/>
              <a:t>Seguro de robo de identidad</a:t>
            </a:r>
          </a:p>
          <a:p>
            <a:r>
              <a:rPr lang="es-ES_tradnl" sz="3200" dirty="0"/>
              <a:t>Seguro de autos</a:t>
            </a:r>
          </a:p>
          <a:p>
            <a:r>
              <a:rPr lang="es-ES_tradnl" sz="3200" dirty="0"/>
              <a:t>El seguro para arrendatario</a:t>
            </a:r>
          </a:p>
          <a:p>
            <a:r>
              <a:rPr lang="es-ES_tradnl" sz="3200" dirty="0"/>
              <a:t>Seguro para propietarios de viviendas</a:t>
            </a:r>
          </a:p>
          <a:p>
            <a:r>
              <a:rPr lang="es-ES_tradnl" sz="3200" dirty="0"/>
              <a:t>Seguro contra inundaciones</a:t>
            </a:r>
          </a:p>
        </p:txBody>
      </p:sp>
      <p:sp>
        <p:nvSpPr>
          <p:cNvPr id="4" name="Slide Number Placeholder 3">
            <a:extLst>
              <a:ext uri="{FF2B5EF4-FFF2-40B4-BE49-F238E27FC236}">
                <a16:creationId xmlns:a16="http://schemas.microsoft.com/office/drawing/2014/main" id="{3680021B-6AAE-A04C-9B74-F3C55CCC52FF}"/>
              </a:ext>
            </a:extLst>
          </p:cNvPr>
          <p:cNvSpPr>
            <a:spLocks noGrp="1"/>
          </p:cNvSpPr>
          <p:nvPr>
            <p:ph type="sldNum" sz="quarter" idx="4"/>
          </p:nvPr>
        </p:nvSpPr>
        <p:spPr/>
        <p:txBody>
          <a:bodyPr/>
          <a:lstStyle/>
          <a:p>
            <a:fld id="{AF83BEB6-139A-B746-BC33-1F5B6187E651}" type="slidenum">
              <a:rPr lang="en-US" smtClean="0"/>
              <a:t>34</a:t>
            </a:fld>
            <a:endParaRPr lang="en-US" dirty="0"/>
          </a:p>
        </p:txBody>
      </p:sp>
    </p:spTree>
    <p:extLst>
      <p:ext uri="{BB962C8B-B14F-4D97-AF65-F5344CB8AC3E}">
        <p14:creationId xmlns:p14="http://schemas.microsoft.com/office/powerpoint/2010/main" val="113726717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Obtener un seguro</a:t>
            </a:r>
          </a:p>
        </p:txBody>
      </p:sp>
      <p:sp>
        <p:nvSpPr>
          <p:cNvPr id="3" name="Content Placeholder 2"/>
          <p:cNvSpPr>
            <a:spLocks noGrp="1"/>
          </p:cNvSpPr>
          <p:nvPr>
            <p:ph idx="1"/>
          </p:nvPr>
        </p:nvSpPr>
        <p:spPr>
          <a:xfrm>
            <a:off x="577986" y="1424723"/>
            <a:ext cx="8165964" cy="4701440"/>
          </a:xfrm>
        </p:spPr>
        <p:txBody>
          <a:bodyPr>
            <a:normAutofit lnSpcReduction="10000"/>
          </a:bodyPr>
          <a:lstStyle/>
          <a:p>
            <a:pPr lvl="0"/>
            <a:r>
              <a:rPr lang="es-ES_tradnl" sz="3200" dirty="0"/>
              <a:t>Depende de sus circunstancias individuales</a:t>
            </a:r>
          </a:p>
          <a:p>
            <a:pPr lvl="0"/>
            <a:r>
              <a:rPr lang="es-ES_tradnl" sz="3200" dirty="0"/>
              <a:t>Cómprelo para administrar los riesgos de sus activos</a:t>
            </a:r>
          </a:p>
          <a:p>
            <a:pPr lvl="0"/>
            <a:r>
              <a:rPr lang="es-ES_tradnl" sz="3200" dirty="0"/>
              <a:t>Considérelo para las cosas que podrían suceder y causar daños financieros graves</a:t>
            </a:r>
          </a:p>
          <a:p>
            <a:pPr lvl="0"/>
            <a:r>
              <a:rPr lang="es-ES_tradnl" sz="3200" dirty="0"/>
              <a:t>Algunos seguros son requeridos por ley</a:t>
            </a:r>
          </a:p>
          <a:p>
            <a:pPr lvl="0"/>
            <a:r>
              <a:rPr lang="es-ES_tradnl" sz="3200" dirty="0"/>
              <a:t>Consulte periódicamente su cobertura y compare precios</a:t>
            </a:r>
          </a:p>
        </p:txBody>
      </p:sp>
      <p:sp>
        <p:nvSpPr>
          <p:cNvPr id="4" name="Slide Number Placeholder 3">
            <a:extLst>
              <a:ext uri="{FF2B5EF4-FFF2-40B4-BE49-F238E27FC236}">
                <a16:creationId xmlns:a16="http://schemas.microsoft.com/office/drawing/2014/main" id="{479DA9FF-0E4E-CE4A-80AD-5DDAEF4A4349}"/>
              </a:ext>
            </a:extLst>
          </p:cNvPr>
          <p:cNvSpPr>
            <a:spLocks noGrp="1"/>
          </p:cNvSpPr>
          <p:nvPr>
            <p:ph type="sldNum" sz="quarter" idx="4"/>
          </p:nvPr>
        </p:nvSpPr>
        <p:spPr/>
        <p:txBody>
          <a:bodyPr/>
          <a:lstStyle/>
          <a:p>
            <a:fld id="{AF83BEB6-139A-B746-BC33-1F5B6187E651}" type="slidenum">
              <a:rPr lang="en-US" smtClean="0"/>
              <a:t>35</a:t>
            </a:fld>
            <a:endParaRPr lang="en-US" dirty="0"/>
          </a:p>
        </p:txBody>
      </p:sp>
    </p:spTree>
    <p:extLst>
      <p:ext uri="{BB962C8B-B14F-4D97-AF65-F5344CB8AC3E}">
        <p14:creationId xmlns:p14="http://schemas.microsoft.com/office/powerpoint/2010/main" val="393978526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Compare ofertas</a:t>
            </a:r>
          </a:p>
        </p:txBody>
      </p:sp>
      <p:sp>
        <p:nvSpPr>
          <p:cNvPr id="3" name="Content Placeholder 2"/>
          <p:cNvSpPr>
            <a:spLocks noGrp="1"/>
          </p:cNvSpPr>
          <p:nvPr>
            <p:ph idx="1"/>
          </p:nvPr>
        </p:nvSpPr>
        <p:spPr/>
        <p:txBody>
          <a:bodyPr>
            <a:normAutofit fontScale="92500" lnSpcReduction="10000"/>
          </a:bodyPr>
          <a:lstStyle/>
          <a:p>
            <a:r>
              <a:rPr lang="es-ES_tradnl" sz="3200" dirty="0"/>
              <a:t>Consulte información específica del estado</a:t>
            </a:r>
          </a:p>
          <a:p>
            <a:r>
              <a:rPr lang="es-ES_tradnl" sz="3200" dirty="0"/>
              <a:t>Eche un vistazo a las compañías de seguros</a:t>
            </a:r>
            <a:endParaRPr lang="en-US" sz="3200" strike="sngStrike" dirty="0"/>
          </a:p>
          <a:p>
            <a:r>
              <a:rPr lang="es-ES_tradnl" sz="3200" dirty="0"/>
              <a:t>Pregunte por descuentos</a:t>
            </a:r>
          </a:p>
          <a:p>
            <a:r>
              <a:rPr lang="es-ES_tradnl" sz="3200" dirty="0"/>
              <a:t>Compare varias cotizaciones</a:t>
            </a:r>
          </a:p>
          <a:p>
            <a:r>
              <a:rPr lang="es-ES_tradnl" sz="3200" dirty="0"/>
              <a:t>Considere una compensación entre deducibles, coseguros, límites de cobertura y primas</a:t>
            </a:r>
          </a:p>
        </p:txBody>
      </p:sp>
      <p:sp>
        <p:nvSpPr>
          <p:cNvPr id="4" name="Slide Number Placeholder 3">
            <a:extLst>
              <a:ext uri="{FF2B5EF4-FFF2-40B4-BE49-F238E27FC236}">
                <a16:creationId xmlns:a16="http://schemas.microsoft.com/office/drawing/2014/main" id="{2DA8A315-778A-E146-8466-149638BD191F}"/>
              </a:ext>
            </a:extLst>
          </p:cNvPr>
          <p:cNvSpPr>
            <a:spLocks noGrp="1"/>
          </p:cNvSpPr>
          <p:nvPr>
            <p:ph type="sldNum" sz="quarter" idx="4"/>
          </p:nvPr>
        </p:nvSpPr>
        <p:spPr/>
        <p:txBody>
          <a:bodyPr/>
          <a:lstStyle/>
          <a:p>
            <a:fld id="{AF83BEB6-139A-B746-BC33-1F5B6187E651}" type="slidenum">
              <a:rPr lang="en-US" smtClean="0"/>
              <a:t>36</a:t>
            </a:fld>
            <a:endParaRPr lang="en-US" dirty="0"/>
          </a:p>
        </p:txBody>
      </p:sp>
    </p:spTree>
    <p:extLst>
      <p:ext uri="{BB962C8B-B14F-4D97-AF65-F5344CB8AC3E}">
        <p14:creationId xmlns:p14="http://schemas.microsoft.com/office/powerpoint/2010/main" val="350013399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7" y="205741"/>
            <a:ext cx="8036078" cy="1895282"/>
          </a:xfrm>
        </p:spPr>
        <p:txBody>
          <a:bodyPr anchor="t">
            <a:normAutofit/>
          </a:bodyPr>
          <a:lstStyle/>
          <a:p>
            <a:r>
              <a:rPr lang="es-ES_tradnl" dirty="0"/>
              <a:t>Aplíquelo: Seguro ⎯ ¿Lo tengo?</a:t>
            </a:r>
            <a:r>
              <a:rPr lang="en-US" dirty="0"/>
              <a:t> </a:t>
            </a:r>
            <a:br>
              <a:rPr lang="en-US" dirty="0"/>
            </a:br>
            <a:r>
              <a:rPr lang="en-US" dirty="0"/>
              <a:t>                 </a:t>
            </a:r>
            <a:r>
              <a:rPr lang="es-ES_tradnl" dirty="0"/>
              <a:t>¿Es una necesidad?</a:t>
            </a:r>
            <a:r>
              <a:rPr lang="en-US" dirty="0"/>
              <a:t/>
            </a:r>
            <a:br>
              <a:rPr lang="en-US" dirty="0"/>
            </a:br>
            <a:r>
              <a:rPr lang="es-ES_tradnl" sz="2400" dirty="0"/>
              <a:t>Consulte la pág. 17 de su Guía del participante</a:t>
            </a:r>
            <a:endParaRPr lang="en-US" sz="2400" dirty="0"/>
          </a:p>
        </p:txBody>
      </p:sp>
      <p:pic>
        <p:nvPicPr>
          <p:cNvPr id="5" name="Picture 4" descr="Captura de pantalla de Aplíquelo: Seguro ¿Lo tengo? ¿Es una necesidad? de la Guía del participante.  Se muestra solo con fines de navegación.&#10;">
            <a:extLst>
              <a:ext uri="{FF2B5EF4-FFF2-40B4-BE49-F238E27FC236}">
                <a16:creationId xmlns:a16="http://schemas.microsoft.com/office/drawing/2014/main" id="{FA03FC0D-549A-4C03-9076-24DF7507549A}"/>
              </a:ext>
            </a:extLst>
          </p:cNvPr>
          <p:cNvPicPr>
            <a:picLocks noChangeAspect="1"/>
          </p:cNvPicPr>
          <p:nvPr/>
        </p:nvPicPr>
        <p:blipFill>
          <a:blip r:embed="rId2"/>
          <a:stretch>
            <a:fillRect/>
          </a:stretch>
        </p:blipFill>
        <p:spPr>
          <a:xfrm>
            <a:off x="676565" y="1835430"/>
            <a:ext cx="7937500" cy="4222750"/>
          </a:xfrm>
          <a:prstGeom prst="rect">
            <a:avLst/>
          </a:prstGeom>
          <a:ln>
            <a:noFill/>
          </a:ln>
          <a:effectLst>
            <a:outerShdw blurRad="292100" dist="139700" dir="2700000" algn="tl" rotWithShape="0">
              <a:srgbClr val="333333">
                <a:alpha val="65000"/>
              </a:srgbClr>
            </a:outerShdw>
          </a:effectLst>
        </p:spPr>
      </p:pic>
      <p:sp>
        <p:nvSpPr>
          <p:cNvPr id="4" name="Slide Number Placeholder 3">
            <a:extLst>
              <a:ext uri="{FF2B5EF4-FFF2-40B4-BE49-F238E27FC236}">
                <a16:creationId xmlns:a16="http://schemas.microsoft.com/office/drawing/2014/main" id="{3D1AD6B2-51B2-F545-A045-F986EFC08DF4}"/>
              </a:ext>
            </a:extLst>
          </p:cNvPr>
          <p:cNvSpPr>
            <a:spLocks noGrp="1"/>
          </p:cNvSpPr>
          <p:nvPr>
            <p:ph type="sldNum" sz="quarter" idx="4"/>
          </p:nvPr>
        </p:nvSpPr>
        <p:spPr>
          <a:xfrm>
            <a:off x="7888303" y="6373042"/>
            <a:ext cx="725762" cy="283845"/>
          </a:xfrm>
        </p:spPr>
        <p:txBody>
          <a:bodyPr/>
          <a:lstStyle/>
          <a:p>
            <a:fld id="{AF83BEB6-139A-B746-BC33-1F5B6187E651}" type="slidenum">
              <a:rPr lang="en-US" smtClean="0"/>
              <a:t>37</a:t>
            </a:fld>
            <a:endParaRPr lang="en-US" dirty="0"/>
          </a:p>
        </p:txBody>
      </p:sp>
    </p:spTree>
    <p:extLst>
      <p:ext uri="{BB962C8B-B14F-4D97-AF65-F5344CB8AC3E}">
        <p14:creationId xmlns:p14="http://schemas.microsoft.com/office/powerpoint/2010/main" val="263606143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Mantener registros precisos</a:t>
            </a:r>
          </a:p>
        </p:txBody>
      </p:sp>
      <p:sp>
        <p:nvSpPr>
          <p:cNvPr id="3" name="Content Placeholder 2"/>
          <p:cNvSpPr>
            <a:spLocks noGrp="1"/>
          </p:cNvSpPr>
          <p:nvPr>
            <p:ph idx="1"/>
          </p:nvPr>
        </p:nvSpPr>
        <p:spPr/>
        <p:txBody>
          <a:bodyPr>
            <a:normAutofit fontScale="92500"/>
          </a:bodyPr>
          <a:lstStyle/>
          <a:p>
            <a:r>
              <a:rPr lang="es-ES_tradnl" sz="3200" dirty="0"/>
              <a:t>Parte importante de asegurarse de que el seguro cubra adecuadamente sus riesgos</a:t>
            </a:r>
          </a:p>
          <a:p>
            <a:r>
              <a:rPr lang="es-ES_tradnl" sz="3200" dirty="0"/>
              <a:t>Cree y mantenga una lista de sus activos</a:t>
            </a:r>
          </a:p>
          <a:p>
            <a:r>
              <a:rPr lang="es-ES_tradnl" sz="3200" dirty="0"/>
              <a:t>Documente los daños y guarde los recibos de los gastos relacionados</a:t>
            </a:r>
          </a:p>
          <a:p>
            <a:r>
              <a:rPr lang="es-ES_tradnl" sz="3200" dirty="0"/>
              <a:t>Presente las reclamaciones lo antes posible</a:t>
            </a:r>
          </a:p>
        </p:txBody>
      </p:sp>
      <p:sp>
        <p:nvSpPr>
          <p:cNvPr id="4" name="Slide Number Placeholder 3">
            <a:extLst>
              <a:ext uri="{FF2B5EF4-FFF2-40B4-BE49-F238E27FC236}">
                <a16:creationId xmlns:a16="http://schemas.microsoft.com/office/drawing/2014/main" id="{597373D7-C4F5-6D41-B1D8-9FA718B6093D}"/>
              </a:ext>
            </a:extLst>
          </p:cNvPr>
          <p:cNvSpPr>
            <a:spLocks noGrp="1"/>
          </p:cNvSpPr>
          <p:nvPr>
            <p:ph type="sldNum" sz="quarter" idx="4"/>
          </p:nvPr>
        </p:nvSpPr>
        <p:spPr/>
        <p:txBody>
          <a:bodyPr/>
          <a:lstStyle/>
          <a:p>
            <a:fld id="{AF83BEB6-139A-B746-BC33-1F5B6187E651}" type="slidenum">
              <a:rPr lang="en-US" smtClean="0"/>
              <a:t>38</a:t>
            </a:fld>
            <a:endParaRPr lang="en-US" dirty="0"/>
          </a:p>
        </p:txBody>
      </p:sp>
    </p:spTree>
    <p:extLst>
      <p:ext uri="{BB962C8B-B14F-4D97-AF65-F5344CB8AC3E}">
        <p14:creationId xmlns:p14="http://schemas.microsoft.com/office/powerpoint/2010/main" val="263145392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s-ES_tradnl" dirty="0"/>
              <a:t>Sección 3: Recordar la conclusión principal</a:t>
            </a:r>
          </a:p>
        </p:txBody>
      </p:sp>
      <p:sp>
        <p:nvSpPr>
          <p:cNvPr id="3" name="Content Placeholder 2"/>
          <p:cNvSpPr>
            <a:spLocks noGrp="1"/>
          </p:cNvSpPr>
          <p:nvPr>
            <p:ph idx="1"/>
          </p:nvPr>
        </p:nvSpPr>
        <p:spPr>
          <a:xfrm>
            <a:off x="611873" y="1416581"/>
            <a:ext cx="5628506" cy="4966171"/>
          </a:xfrm>
        </p:spPr>
        <p:txBody>
          <a:bodyPr>
            <a:normAutofit/>
          </a:bodyPr>
          <a:lstStyle/>
          <a:p>
            <a:pPr marL="0" indent="0">
              <a:lnSpc>
                <a:spcPct val="140000"/>
              </a:lnSpc>
              <a:buNone/>
            </a:pPr>
            <a:r>
              <a:rPr lang="es-ES_tradnl" sz="3200" i="1" dirty="0"/>
              <a:t>El seguro brinda protección contra pérdidas financieras.</a:t>
            </a:r>
            <a:r>
              <a:rPr lang="en-US" sz="3200" i="1" dirty="0"/>
              <a:t> </a:t>
            </a:r>
            <a:r>
              <a:rPr lang="es-ES_tradnl" sz="3200" i="1" dirty="0"/>
              <a:t>Mantenga registros precisos de sus activos y cualquier daño a su propiedad.</a:t>
            </a:r>
          </a:p>
          <a:p>
            <a:endParaRPr lang="en-US" sz="3200" dirty="0"/>
          </a:p>
        </p:txBody>
      </p:sp>
      <p:sp>
        <p:nvSpPr>
          <p:cNvPr id="4" name="Slide Number Placeholder 3">
            <a:extLst>
              <a:ext uri="{FF2B5EF4-FFF2-40B4-BE49-F238E27FC236}">
                <a16:creationId xmlns:a16="http://schemas.microsoft.com/office/drawing/2014/main" id="{390FAE49-C43E-314D-9AB1-28B931F06A61}"/>
              </a:ext>
            </a:extLst>
          </p:cNvPr>
          <p:cNvSpPr>
            <a:spLocks noGrp="1"/>
          </p:cNvSpPr>
          <p:nvPr>
            <p:ph type="sldNum" sz="quarter" idx="4"/>
          </p:nvPr>
        </p:nvSpPr>
        <p:spPr/>
        <p:txBody>
          <a:bodyPr/>
          <a:lstStyle/>
          <a:p>
            <a:fld id="{AF83BEB6-139A-B746-BC33-1F5B6187E651}" type="slidenum">
              <a:rPr lang="en-US" smtClean="0"/>
              <a:t>39</a:t>
            </a:fld>
            <a:endParaRPr lang="en-US" dirty="0"/>
          </a:p>
        </p:txBody>
      </p:sp>
    </p:spTree>
    <p:extLst>
      <p:ext uri="{BB962C8B-B14F-4D97-AF65-F5344CB8AC3E}">
        <p14:creationId xmlns:p14="http://schemas.microsoft.com/office/powerpoint/2010/main" val="9598229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Sección 1: Conclusión principal</a:t>
            </a:r>
          </a:p>
        </p:txBody>
      </p:sp>
      <p:sp>
        <p:nvSpPr>
          <p:cNvPr id="3" name="Content Placeholder 2"/>
          <p:cNvSpPr>
            <a:spLocks noGrp="1"/>
          </p:cNvSpPr>
          <p:nvPr>
            <p:ph idx="1"/>
          </p:nvPr>
        </p:nvSpPr>
        <p:spPr>
          <a:xfrm>
            <a:off x="595591" y="1441004"/>
            <a:ext cx="5420198" cy="4958031"/>
          </a:xfrm>
        </p:spPr>
        <p:txBody>
          <a:bodyPr>
            <a:normAutofit/>
          </a:bodyPr>
          <a:lstStyle/>
          <a:p>
            <a:pPr marL="0" indent="0">
              <a:lnSpc>
                <a:spcPct val="140000"/>
              </a:lnSpc>
              <a:buNone/>
            </a:pPr>
            <a:r>
              <a:rPr lang="es-ES_tradnl" sz="3600" i="1" dirty="0"/>
              <a:t>Conocer los riesgos para sus activos lo prepara para tomar medidas para reducir esos riesgos.</a:t>
            </a:r>
            <a:r>
              <a:rPr lang="en-US" sz="3600" i="1" dirty="0"/>
              <a:t> </a:t>
            </a:r>
          </a:p>
          <a:p>
            <a:endParaRPr lang="en-US" sz="3200" dirty="0"/>
          </a:p>
        </p:txBody>
      </p:sp>
      <p:sp>
        <p:nvSpPr>
          <p:cNvPr id="6" name="Slide Number Placeholder 5">
            <a:extLst>
              <a:ext uri="{FF2B5EF4-FFF2-40B4-BE49-F238E27FC236}">
                <a16:creationId xmlns:a16="http://schemas.microsoft.com/office/drawing/2014/main" id="{BD0519B2-53C2-1D4F-B8A0-9115D8F73872}"/>
              </a:ext>
            </a:extLst>
          </p:cNvPr>
          <p:cNvSpPr>
            <a:spLocks noGrp="1"/>
          </p:cNvSpPr>
          <p:nvPr>
            <p:ph type="sldNum" sz="quarter" idx="4"/>
          </p:nvPr>
        </p:nvSpPr>
        <p:spPr/>
        <p:txBody>
          <a:bodyPr/>
          <a:lstStyle/>
          <a:p>
            <a:fld id="{AF83BEB6-139A-B746-BC33-1F5B6187E651}" type="slidenum">
              <a:rPr lang="en-US" smtClean="0"/>
              <a:t>4</a:t>
            </a:fld>
            <a:endParaRPr lang="en-US" dirty="0"/>
          </a:p>
        </p:txBody>
      </p:sp>
    </p:spTree>
    <p:extLst>
      <p:ext uri="{BB962C8B-B14F-4D97-AF65-F5344CB8AC3E}">
        <p14:creationId xmlns:p14="http://schemas.microsoft.com/office/powerpoint/2010/main" val="184936494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2F3B23E5-351D-6644-9241-6AEE10119144}"/>
              </a:ext>
            </a:extLst>
          </p:cNvPr>
          <p:cNvSpPr>
            <a:spLocks noGrp="1"/>
          </p:cNvSpPr>
          <p:nvPr>
            <p:ph type="title"/>
          </p:nvPr>
        </p:nvSpPr>
        <p:spPr>
          <a:xfrm>
            <a:off x="644436" y="521770"/>
            <a:ext cx="7620000" cy="889206"/>
          </a:xfrm>
        </p:spPr>
        <p:txBody>
          <a:bodyPr>
            <a:normAutofit fontScale="90000"/>
          </a:bodyPr>
          <a:lstStyle/>
          <a:p>
            <a:r>
              <a:rPr lang="es-ES_tradnl" sz="4000" dirty="0"/>
              <a:t>Tomar medidas</a:t>
            </a:r>
            <a:r>
              <a:rPr lang="en-US" sz="4000" dirty="0"/>
              <a:t/>
            </a:r>
            <a:br>
              <a:rPr lang="en-US" sz="4000" dirty="0"/>
            </a:br>
            <a:r>
              <a:rPr lang="es-ES_tradnl" sz="2700" dirty="0"/>
              <a:t>Consulte la pág. 19 de su Guía </a:t>
            </a:r>
            <a:br>
              <a:rPr lang="es-ES_tradnl" sz="2700" dirty="0"/>
            </a:br>
            <a:r>
              <a:rPr lang="es-ES_tradnl" sz="2700" dirty="0"/>
              <a:t>del participante</a:t>
            </a:r>
            <a:endParaRPr lang="en-US" sz="2700" dirty="0"/>
          </a:p>
        </p:txBody>
      </p:sp>
      <p:sp>
        <p:nvSpPr>
          <p:cNvPr id="6" name="Content Placeholder 2"/>
          <p:cNvSpPr>
            <a:spLocks noGrp="1"/>
          </p:cNvSpPr>
          <p:nvPr>
            <p:ph idx="1"/>
          </p:nvPr>
        </p:nvSpPr>
        <p:spPr>
          <a:xfrm>
            <a:off x="644436" y="1432864"/>
            <a:ext cx="5146764" cy="2862045"/>
          </a:xfrm>
        </p:spPr>
        <p:txBody>
          <a:bodyPr>
            <a:normAutofit fontScale="85000" lnSpcReduction="20000"/>
          </a:bodyPr>
          <a:lstStyle/>
          <a:p>
            <a:r>
              <a:rPr lang="es-ES_tradnl" sz="3800" dirty="0"/>
              <a:t>¿Qué haré?</a:t>
            </a:r>
          </a:p>
          <a:p>
            <a:r>
              <a:rPr lang="es-ES_tradnl" sz="3800" dirty="0"/>
              <a:t>¿Cómo lo haré?</a:t>
            </a:r>
          </a:p>
          <a:p>
            <a:r>
              <a:rPr lang="es-ES_tradnl" sz="3800" dirty="0"/>
              <a:t>¿Le contaré mis planes a alguien?</a:t>
            </a:r>
            <a:r>
              <a:rPr lang="en-US" sz="3800" dirty="0"/>
              <a:t> </a:t>
            </a:r>
            <a:r>
              <a:rPr lang="es-ES_tradnl" sz="3800" dirty="0"/>
              <a:t>En caso de que fuera así, ¿a quién?</a:t>
            </a:r>
          </a:p>
          <a:p>
            <a:pPr marL="0" indent="0">
              <a:buNone/>
            </a:pPr>
            <a:endParaRPr lang="en-US" i="1" dirty="0"/>
          </a:p>
          <a:p>
            <a:pPr marL="0" indent="0">
              <a:buNone/>
            </a:pPr>
            <a:endParaRPr lang="en-US" dirty="0"/>
          </a:p>
          <a:p>
            <a:endParaRPr lang="en-US" dirty="0"/>
          </a:p>
          <a:p>
            <a:endParaRPr lang="en-US" dirty="0"/>
          </a:p>
          <a:p>
            <a:pPr marL="0" indent="0">
              <a:buNone/>
            </a:pPr>
            <a:endParaRPr lang="en-US" dirty="0"/>
          </a:p>
        </p:txBody>
      </p:sp>
      <p:sp>
        <p:nvSpPr>
          <p:cNvPr id="7" name="TextBox 6"/>
          <p:cNvSpPr txBox="1"/>
          <p:nvPr/>
        </p:nvSpPr>
        <p:spPr>
          <a:xfrm>
            <a:off x="531523" y="5610552"/>
            <a:ext cx="8085457" cy="461665"/>
          </a:xfrm>
          <a:prstGeom prst="rect">
            <a:avLst/>
          </a:prstGeom>
          <a:solidFill>
            <a:schemeClr val="accent2"/>
          </a:solidFill>
        </p:spPr>
        <p:txBody>
          <a:bodyPr wrap="square" rtlCol="0">
            <a:spAutoFit/>
          </a:bodyPr>
          <a:lstStyle/>
          <a:p>
            <a:r>
              <a:rPr lang="es-ES_tradnl" sz="2400" dirty="0">
                <a:latin typeface="+mj-lt"/>
              </a:rPr>
              <a:t>Ingrese en fdic.gov/education, si desea más información.</a:t>
            </a:r>
          </a:p>
        </p:txBody>
      </p:sp>
      <p:sp>
        <p:nvSpPr>
          <p:cNvPr id="5" name="Slide Number Placeholder 4">
            <a:extLst>
              <a:ext uri="{FF2B5EF4-FFF2-40B4-BE49-F238E27FC236}">
                <a16:creationId xmlns:a16="http://schemas.microsoft.com/office/drawing/2014/main" id="{C4F364BB-3DA4-2444-95A2-A2180A8D010A}"/>
              </a:ext>
            </a:extLst>
          </p:cNvPr>
          <p:cNvSpPr>
            <a:spLocks noGrp="1"/>
          </p:cNvSpPr>
          <p:nvPr>
            <p:ph type="sldNum" sz="quarter" idx="4"/>
          </p:nvPr>
        </p:nvSpPr>
        <p:spPr/>
        <p:txBody>
          <a:bodyPr/>
          <a:lstStyle/>
          <a:p>
            <a:fld id="{AF83BEB6-139A-B746-BC33-1F5B6187E651}" type="slidenum">
              <a:rPr lang="en-US" smtClean="0"/>
              <a:t>40</a:t>
            </a:fld>
            <a:endParaRPr lang="en-US" dirty="0"/>
          </a:p>
        </p:txBody>
      </p:sp>
    </p:spTree>
    <p:extLst>
      <p:ext uri="{BB962C8B-B14F-4D97-AF65-F5344CB8AC3E}">
        <p14:creationId xmlns:p14="http://schemas.microsoft.com/office/powerpoint/2010/main" val="275482397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177232DC-C5EA-9C47-B636-0F4227E1A2F4}"/>
              </a:ext>
            </a:extLst>
          </p:cNvPr>
          <p:cNvSpPr>
            <a:spLocks noGrp="1"/>
          </p:cNvSpPr>
          <p:nvPr>
            <p:ph type="title"/>
          </p:nvPr>
        </p:nvSpPr>
        <p:spPr>
          <a:xfrm>
            <a:off x="577987" y="259083"/>
            <a:ext cx="6397580" cy="881682"/>
          </a:xfrm>
        </p:spPr>
        <p:txBody>
          <a:bodyPr/>
          <a:lstStyle/>
          <a:p>
            <a:r>
              <a:rPr lang="es-ES_tradnl" sz="2800" dirty="0"/>
              <a:t>Encuesta posterior a la capacitación</a:t>
            </a:r>
            <a:r>
              <a:rPr lang="en-US" sz="2800" dirty="0"/>
              <a:t/>
            </a:r>
            <a:br>
              <a:rPr lang="en-US" sz="2800" dirty="0"/>
            </a:br>
            <a:r>
              <a:rPr lang="es-ES_tradnl" sz="1800" dirty="0"/>
              <a:t>Consulte la pág. 23 de su Guía del participante</a:t>
            </a:r>
            <a:endParaRPr lang="en-US" sz="1800" dirty="0"/>
          </a:p>
        </p:txBody>
      </p:sp>
      <p:grpSp>
        <p:nvGrpSpPr>
          <p:cNvPr id="27" name="Group 26" descr="GRACIAS escrito con cada letra en blanco en un rectángulo negro que cuelga con una cuerda desde la parte superior&#10;">
            <a:extLst>
              <a:ext uri="{FF2B5EF4-FFF2-40B4-BE49-F238E27FC236}">
                <a16:creationId xmlns:a16="http://schemas.microsoft.com/office/drawing/2014/main" id="{FE31DCEE-CA10-47A0-A5CC-D8D9E00A298F}"/>
              </a:ext>
            </a:extLst>
          </p:cNvPr>
          <p:cNvGrpSpPr/>
          <p:nvPr/>
        </p:nvGrpSpPr>
        <p:grpSpPr>
          <a:xfrm>
            <a:off x="5884454" y="152917"/>
            <a:ext cx="2821396" cy="844033"/>
            <a:chOff x="5884454" y="152917"/>
            <a:chExt cx="2821396" cy="844033"/>
          </a:xfrm>
        </p:grpSpPr>
        <p:grpSp>
          <p:nvGrpSpPr>
            <p:cNvPr id="9" name="Group 8">
              <a:extLst>
                <a:ext uri="{FF2B5EF4-FFF2-40B4-BE49-F238E27FC236}">
                  <a16:creationId xmlns:a16="http://schemas.microsoft.com/office/drawing/2014/main" id="{05D8B185-0DFD-42BD-8660-7BB3F9E17AE2}"/>
                </a:ext>
              </a:extLst>
            </p:cNvPr>
            <p:cNvGrpSpPr/>
            <p:nvPr/>
          </p:nvGrpSpPr>
          <p:grpSpPr>
            <a:xfrm>
              <a:off x="5884454" y="152917"/>
              <a:ext cx="2821396" cy="844033"/>
              <a:chOff x="5884454" y="156092"/>
              <a:chExt cx="3012075" cy="890809"/>
            </a:xfrm>
          </p:grpSpPr>
          <p:pic>
            <p:nvPicPr>
              <p:cNvPr id="3" name="Picture 2" descr="A person wearing a suit and tie&#10;&#10;Description automatically generated">
                <a:extLst>
                  <a:ext uri="{FF2B5EF4-FFF2-40B4-BE49-F238E27FC236}">
                    <a16:creationId xmlns:a16="http://schemas.microsoft.com/office/drawing/2014/main" id="{1F87A878-80D1-4BA3-BFC6-032111168510}"/>
                  </a:ext>
                </a:extLst>
              </p:cNvPr>
              <p:cNvPicPr>
                <a:picLocks noChangeAspect="1"/>
              </p:cNvPicPr>
              <p:nvPr/>
            </p:nvPicPr>
            <p:blipFill>
              <a:blip r:embed="rId3"/>
              <a:stretch>
                <a:fillRect/>
              </a:stretch>
            </p:blipFill>
            <p:spPr>
              <a:xfrm>
                <a:off x="5884454" y="156092"/>
                <a:ext cx="2141946" cy="890809"/>
              </a:xfrm>
              <a:prstGeom prst="rect">
                <a:avLst/>
              </a:prstGeom>
            </p:spPr>
          </p:pic>
          <p:graphicFrame>
            <p:nvGraphicFramePr>
              <p:cNvPr id="8" name="Object 7">
                <a:extLst>
                  <a:ext uri="{FF2B5EF4-FFF2-40B4-BE49-F238E27FC236}">
                    <a16:creationId xmlns:a16="http://schemas.microsoft.com/office/drawing/2014/main" id="{8F8E1634-63A1-4F0E-A60B-6BF248DBB557}"/>
                  </a:ext>
                </a:extLst>
              </p:cNvPr>
              <p:cNvGraphicFramePr>
                <a:graphicFrameLocks noChangeAspect="1"/>
              </p:cNvGraphicFramePr>
              <p:nvPr>
                <p:extLst>
                  <p:ext uri="{D42A27DB-BD31-4B8C-83A1-F6EECF244321}">
                    <p14:modId xmlns:p14="http://schemas.microsoft.com/office/powerpoint/2010/main" val="1778921162"/>
                  </p:ext>
                </p:extLst>
              </p:nvPr>
            </p:nvGraphicFramePr>
            <p:xfrm>
              <a:off x="8026400" y="156831"/>
              <a:ext cx="870129" cy="880017"/>
            </p:xfrm>
            <a:graphic>
              <a:graphicData uri="http://schemas.openxmlformats.org/presentationml/2006/ole">
                <mc:AlternateContent xmlns:mc="http://schemas.openxmlformats.org/markup-compatibility/2006">
                  <mc:Choice xmlns:v="urn:schemas-microsoft-com:vml" Requires="v">
                    <p:oleObj spid="_x0000_s1029" r:id="rId4" imgW="1117440" imgH="1130040" progId="">
                      <p:embed/>
                    </p:oleObj>
                  </mc:Choice>
                  <mc:Fallback>
                    <p:oleObj r:id="rId4" imgW="1117440" imgH="1130040" progId="">
                      <p:embed/>
                      <p:pic>
                        <p:nvPicPr>
                          <p:cNvPr id="0" name=""/>
                          <p:cNvPicPr/>
                          <p:nvPr/>
                        </p:nvPicPr>
                        <p:blipFill>
                          <a:blip r:embed="rId5"/>
                          <a:stretch>
                            <a:fillRect/>
                          </a:stretch>
                        </p:blipFill>
                        <p:spPr>
                          <a:xfrm>
                            <a:off x="8026400" y="156831"/>
                            <a:ext cx="870129" cy="880017"/>
                          </a:xfrm>
                          <a:prstGeom prst="rect">
                            <a:avLst/>
                          </a:prstGeom>
                        </p:spPr>
                      </p:pic>
                    </p:oleObj>
                  </mc:Fallback>
                </mc:AlternateContent>
              </a:graphicData>
            </a:graphic>
          </p:graphicFrame>
        </p:grpSp>
        <p:sp>
          <p:nvSpPr>
            <p:cNvPr id="14" name="TextBox 13">
              <a:extLst>
                <a:ext uri="{FF2B5EF4-FFF2-40B4-BE49-F238E27FC236}">
                  <a16:creationId xmlns:a16="http://schemas.microsoft.com/office/drawing/2014/main" id="{BFEE6674-F58D-4D00-9256-451D849D02E6}"/>
                </a:ext>
              </a:extLst>
            </p:cNvPr>
            <p:cNvSpPr txBox="1"/>
            <p:nvPr/>
          </p:nvSpPr>
          <p:spPr>
            <a:xfrm rot="21409242">
              <a:off x="5949995" y="380660"/>
              <a:ext cx="369873" cy="562716"/>
            </a:xfrm>
            <a:prstGeom prst="rect">
              <a:avLst/>
            </a:prstGeom>
            <a:noFill/>
            <a:ln>
              <a:noFill/>
            </a:ln>
          </p:spPr>
          <p:txBody>
            <a:bodyPr wrap="square" lIns="0" tIns="0" rIns="0" bIns="0" rtlCol="0">
              <a:noAutofit/>
            </a:bodyPr>
            <a:lstStyle/>
            <a:p>
              <a:pPr algn="ctr"/>
              <a:r>
                <a:rPr lang="en-US" sz="3600" b="1" dirty="0">
                  <a:solidFill>
                    <a:schemeClr val="bg1"/>
                  </a:solidFill>
                  <a:latin typeface="Arial Narrow" panose="020B0606020202030204" pitchFamily="34" charset="0"/>
                </a:rPr>
                <a:t>G</a:t>
              </a:r>
            </a:p>
          </p:txBody>
        </p:sp>
        <p:sp>
          <p:nvSpPr>
            <p:cNvPr id="16" name="TextBox 15" descr="GRACIAS" title="GRACIAS">
              <a:extLst>
                <a:ext uri="{FF2B5EF4-FFF2-40B4-BE49-F238E27FC236}">
                  <a16:creationId xmlns:a16="http://schemas.microsoft.com/office/drawing/2014/main" id="{A578E754-2598-45E9-A0BA-FA18A518D6BB}"/>
                </a:ext>
              </a:extLst>
            </p:cNvPr>
            <p:cNvSpPr txBox="1"/>
            <p:nvPr/>
          </p:nvSpPr>
          <p:spPr>
            <a:xfrm>
              <a:off x="6347627" y="415314"/>
              <a:ext cx="319654" cy="562716"/>
            </a:xfrm>
            <a:prstGeom prst="rect">
              <a:avLst/>
            </a:prstGeom>
            <a:noFill/>
            <a:ln>
              <a:noFill/>
            </a:ln>
          </p:spPr>
          <p:txBody>
            <a:bodyPr wrap="square" lIns="0" tIns="0" rIns="0" bIns="0" rtlCol="0">
              <a:noAutofit/>
            </a:bodyPr>
            <a:lstStyle/>
            <a:p>
              <a:pPr algn="ctr"/>
              <a:r>
                <a:rPr lang="en-US" sz="3600" b="1" dirty="0">
                  <a:solidFill>
                    <a:schemeClr val="bg1"/>
                  </a:solidFill>
                  <a:latin typeface="Arial Narrow" panose="020B0606020202030204" pitchFamily="34" charset="0"/>
                </a:rPr>
                <a:t>R</a:t>
              </a:r>
            </a:p>
          </p:txBody>
        </p:sp>
        <p:sp>
          <p:nvSpPr>
            <p:cNvPr id="18" name="TextBox 17">
              <a:extLst>
                <a:ext uri="{FF2B5EF4-FFF2-40B4-BE49-F238E27FC236}">
                  <a16:creationId xmlns:a16="http://schemas.microsoft.com/office/drawing/2014/main" id="{4F0FF9A2-C341-4116-B374-D44E2AFFAAA3}"/>
                </a:ext>
              </a:extLst>
            </p:cNvPr>
            <p:cNvSpPr txBox="1"/>
            <p:nvPr/>
          </p:nvSpPr>
          <p:spPr>
            <a:xfrm rot="21041712">
              <a:off x="6710441" y="402326"/>
              <a:ext cx="354377" cy="562716"/>
            </a:xfrm>
            <a:prstGeom prst="rect">
              <a:avLst/>
            </a:prstGeom>
            <a:noFill/>
            <a:ln>
              <a:noFill/>
            </a:ln>
          </p:spPr>
          <p:txBody>
            <a:bodyPr wrap="square" lIns="0" tIns="0" rIns="0" bIns="0" rtlCol="0">
              <a:noAutofit/>
            </a:bodyPr>
            <a:lstStyle/>
            <a:p>
              <a:pPr algn="ctr"/>
              <a:r>
                <a:rPr lang="en-US" sz="3600" b="1" dirty="0">
                  <a:solidFill>
                    <a:schemeClr val="bg1"/>
                  </a:solidFill>
                  <a:latin typeface="Arial Narrow" panose="020B0606020202030204" pitchFamily="34" charset="0"/>
                </a:rPr>
                <a:t>A</a:t>
              </a:r>
            </a:p>
          </p:txBody>
        </p:sp>
        <p:sp>
          <p:nvSpPr>
            <p:cNvPr id="20" name="TextBox 19">
              <a:extLst>
                <a:ext uri="{FF2B5EF4-FFF2-40B4-BE49-F238E27FC236}">
                  <a16:creationId xmlns:a16="http://schemas.microsoft.com/office/drawing/2014/main" id="{3A3229B8-344B-4E63-8F5C-D0C7284144DC}"/>
                </a:ext>
              </a:extLst>
            </p:cNvPr>
            <p:cNvSpPr txBox="1"/>
            <p:nvPr/>
          </p:nvSpPr>
          <p:spPr>
            <a:xfrm rot="176356">
              <a:off x="7083201" y="377105"/>
              <a:ext cx="370189" cy="561905"/>
            </a:xfrm>
            <a:prstGeom prst="rect">
              <a:avLst/>
            </a:prstGeom>
            <a:noFill/>
            <a:ln>
              <a:noFill/>
            </a:ln>
          </p:spPr>
          <p:txBody>
            <a:bodyPr wrap="square" lIns="0" tIns="0" rIns="0" bIns="0" rtlCol="0">
              <a:noAutofit/>
            </a:bodyPr>
            <a:lstStyle/>
            <a:p>
              <a:pPr algn="ctr"/>
              <a:r>
                <a:rPr lang="en-US" sz="3600" b="1" dirty="0">
                  <a:solidFill>
                    <a:schemeClr val="bg1"/>
                  </a:solidFill>
                  <a:latin typeface="Arial Narrow" panose="020B0606020202030204" pitchFamily="34" charset="0"/>
                </a:rPr>
                <a:t>C</a:t>
              </a:r>
            </a:p>
          </p:txBody>
        </p:sp>
        <p:sp>
          <p:nvSpPr>
            <p:cNvPr id="22" name="TextBox 21">
              <a:extLst>
                <a:ext uri="{FF2B5EF4-FFF2-40B4-BE49-F238E27FC236}">
                  <a16:creationId xmlns:a16="http://schemas.microsoft.com/office/drawing/2014/main" id="{A7FEFBEF-F9A4-4C6C-ABC4-87701E2762CA}"/>
                </a:ext>
              </a:extLst>
            </p:cNvPr>
            <p:cNvSpPr txBox="1"/>
            <p:nvPr/>
          </p:nvSpPr>
          <p:spPr>
            <a:xfrm rot="21295909">
              <a:off x="7480410" y="392632"/>
              <a:ext cx="370189" cy="561905"/>
            </a:xfrm>
            <a:prstGeom prst="rect">
              <a:avLst/>
            </a:prstGeom>
            <a:noFill/>
            <a:ln>
              <a:noFill/>
            </a:ln>
          </p:spPr>
          <p:txBody>
            <a:bodyPr wrap="square" lIns="0" tIns="0" rIns="0" bIns="0" rtlCol="0">
              <a:noAutofit/>
            </a:bodyPr>
            <a:lstStyle/>
            <a:p>
              <a:pPr algn="ctr"/>
              <a:r>
                <a:rPr lang="en-US" sz="3600" b="1" dirty="0">
                  <a:solidFill>
                    <a:schemeClr val="bg1"/>
                  </a:solidFill>
                  <a:latin typeface="Arial Narrow" panose="020B0606020202030204" pitchFamily="34" charset="0"/>
                </a:rPr>
                <a:t>I</a:t>
              </a:r>
            </a:p>
          </p:txBody>
        </p:sp>
        <p:sp>
          <p:nvSpPr>
            <p:cNvPr id="24" name="TextBox 23">
              <a:extLst>
                <a:ext uri="{FF2B5EF4-FFF2-40B4-BE49-F238E27FC236}">
                  <a16:creationId xmlns:a16="http://schemas.microsoft.com/office/drawing/2014/main" id="{2F3F9DDE-D07F-42D3-AE72-37910278257D}"/>
                </a:ext>
              </a:extLst>
            </p:cNvPr>
            <p:cNvSpPr txBox="1"/>
            <p:nvPr/>
          </p:nvSpPr>
          <p:spPr>
            <a:xfrm rot="169558">
              <a:off x="7914720" y="379874"/>
              <a:ext cx="354377" cy="562716"/>
            </a:xfrm>
            <a:prstGeom prst="rect">
              <a:avLst/>
            </a:prstGeom>
            <a:noFill/>
            <a:ln>
              <a:noFill/>
            </a:ln>
          </p:spPr>
          <p:txBody>
            <a:bodyPr wrap="square" lIns="0" tIns="0" rIns="0" bIns="0" rtlCol="0">
              <a:noAutofit/>
            </a:bodyPr>
            <a:lstStyle/>
            <a:p>
              <a:pPr algn="ctr"/>
              <a:r>
                <a:rPr lang="en-US" sz="3600" b="1" dirty="0">
                  <a:solidFill>
                    <a:schemeClr val="bg1"/>
                  </a:solidFill>
                  <a:latin typeface="Arial Narrow" panose="020B0606020202030204" pitchFamily="34" charset="0"/>
                </a:rPr>
                <a:t>A</a:t>
              </a:r>
            </a:p>
          </p:txBody>
        </p:sp>
        <p:sp>
          <p:nvSpPr>
            <p:cNvPr id="26" name="TextBox 25">
              <a:extLst>
                <a:ext uri="{FF2B5EF4-FFF2-40B4-BE49-F238E27FC236}">
                  <a16:creationId xmlns:a16="http://schemas.microsoft.com/office/drawing/2014/main" id="{EE86D6A9-8149-4B2C-B396-C530135BDC41}"/>
                </a:ext>
              </a:extLst>
            </p:cNvPr>
            <p:cNvSpPr txBox="1"/>
            <p:nvPr/>
          </p:nvSpPr>
          <p:spPr>
            <a:xfrm rot="21329998">
              <a:off x="8302158" y="371109"/>
              <a:ext cx="370360" cy="583892"/>
            </a:xfrm>
            <a:prstGeom prst="rect">
              <a:avLst/>
            </a:prstGeom>
            <a:noFill/>
            <a:ln>
              <a:noFill/>
            </a:ln>
          </p:spPr>
          <p:txBody>
            <a:bodyPr wrap="square" lIns="0" tIns="0" rIns="0" bIns="0" rtlCol="0">
              <a:noAutofit/>
            </a:bodyPr>
            <a:lstStyle/>
            <a:p>
              <a:pPr algn="ctr"/>
              <a:r>
                <a:rPr lang="en-US" sz="3600" b="1" dirty="0">
                  <a:solidFill>
                    <a:schemeClr val="bg1"/>
                  </a:solidFill>
                  <a:latin typeface="Arial Narrow" panose="020B0606020202030204" pitchFamily="34" charset="0"/>
                </a:rPr>
                <a:t>S</a:t>
              </a:r>
            </a:p>
          </p:txBody>
        </p:sp>
      </p:grpSp>
      <p:pic>
        <p:nvPicPr>
          <p:cNvPr id="5" name="Picture 4" descr="Captura de pantalla de la parte superior de la Encuesta posterior a la capacitación de la Guía del participante. Se muestra solo con fines de navegación.&#10;">
            <a:extLst>
              <a:ext uri="{FF2B5EF4-FFF2-40B4-BE49-F238E27FC236}">
                <a16:creationId xmlns:a16="http://schemas.microsoft.com/office/drawing/2014/main" id="{FB471120-1367-40FD-976E-A52D52CBBC4E}"/>
              </a:ext>
            </a:extLst>
          </p:cNvPr>
          <p:cNvPicPr>
            <a:picLocks noChangeAspect="1"/>
          </p:cNvPicPr>
          <p:nvPr/>
        </p:nvPicPr>
        <p:blipFill>
          <a:blip r:embed="rId6"/>
          <a:stretch>
            <a:fillRect/>
          </a:stretch>
        </p:blipFill>
        <p:spPr>
          <a:xfrm>
            <a:off x="700820" y="1171063"/>
            <a:ext cx="7936942" cy="4961076"/>
          </a:xfrm>
          <a:prstGeom prst="rect">
            <a:avLst/>
          </a:prstGeom>
          <a:ln>
            <a:noFill/>
          </a:ln>
          <a:effectLst>
            <a:outerShdw blurRad="292100" dist="139700" dir="2700000" algn="tl" rotWithShape="0">
              <a:srgbClr val="333333">
                <a:alpha val="65000"/>
              </a:srgbClr>
            </a:outerShdw>
          </a:effectLst>
        </p:spPr>
      </p:pic>
      <p:sp>
        <p:nvSpPr>
          <p:cNvPr id="4" name="Slide Number Placeholder 3">
            <a:extLst>
              <a:ext uri="{FF2B5EF4-FFF2-40B4-BE49-F238E27FC236}">
                <a16:creationId xmlns:a16="http://schemas.microsoft.com/office/drawing/2014/main" id="{3C11BFEE-30E0-D049-B300-17F461A2F678}"/>
              </a:ext>
            </a:extLst>
          </p:cNvPr>
          <p:cNvSpPr>
            <a:spLocks noGrp="1"/>
          </p:cNvSpPr>
          <p:nvPr>
            <p:ph type="sldNum" sz="quarter" idx="4"/>
          </p:nvPr>
        </p:nvSpPr>
        <p:spPr/>
        <p:txBody>
          <a:bodyPr/>
          <a:lstStyle/>
          <a:p>
            <a:fld id="{AF83BEB6-139A-B746-BC33-1F5B6187E651}" type="slidenum">
              <a:rPr lang="en-US" smtClean="0"/>
              <a:t>41</a:t>
            </a:fld>
            <a:endParaRPr lang="en-US" dirty="0"/>
          </a:p>
        </p:txBody>
      </p:sp>
    </p:spTree>
    <p:extLst>
      <p:ext uri="{BB962C8B-B14F-4D97-AF65-F5344CB8AC3E}">
        <p14:creationId xmlns:p14="http://schemas.microsoft.com/office/powerpoint/2010/main" val="30856819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5" y="359486"/>
            <a:ext cx="7499213" cy="881682"/>
          </a:xfrm>
        </p:spPr>
        <p:txBody>
          <a:bodyPr anchor="t"/>
          <a:lstStyle/>
          <a:p>
            <a:r>
              <a:rPr lang="es-ES_tradnl" dirty="0"/>
              <a:t>Activos y riesgos</a:t>
            </a:r>
            <a:endParaRPr lang="en-US" dirty="0"/>
          </a:p>
        </p:txBody>
      </p:sp>
      <p:sp>
        <p:nvSpPr>
          <p:cNvPr id="3" name="Content Placeholder 2" descr="manos de una persona poniendo papeles en una trituradora de documentos. Más papeles en el suelo.&#10;"/>
          <p:cNvSpPr>
            <a:spLocks noGrp="1"/>
          </p:cNvSpPr>
          <p:nvPr>
            <p:ph idx="1"/>
          </p:nvPr>
        </p:nvSpPr>
        <p:spPr>
          <a:xfrm>
            <a:off x="577985" y="1062990"/>
            <a:ext cx="7499213" cy="1193649"/>
          </a:xfrm>
        </p:spPr>
        <p:txBody>
          <a:bodyPr>
            <a:normAutofit lnSpcReduction="10000"/>
          </a:bodyPr>
          <a:lstStyle/>
          <a:p>
            <a:r>
              <a:rPr lang="es-ES_tradnl" sz="3200" dirty="0"/>
              <a:t>Activo: algo que usted posee que tiene valor</a:t>
            </a:r>
            <a:endParaRPr lang="es-ES_tradnl" dirty="0"/>
          </a:p>
          <a:p>
            <a:endParaRPr lang="en-US" sz="2800" dirty="0"/>
          </a:p>
          <a:p>
            <a:endParaRPr lang="en-US" sz="2800" dirty="0"/>
          </a:p>
          <a:p>
            <a:endParaRPr lang="en-US" sz="2800" dirty="0"/>
          </a:p>
          <a:p>
            <a:endParaRPr lang="en-US" sz="2800" dirty="0"/>
          </a:p>
          <a:p>
            <a:pPr lvl="1"/>
            <a:endParaRPr lang="en-US" sz="2400" dirty="0"/>
          </a:p>
          <a:p>
            <a:endParaRPr lang="en-US" sz="2800" dirty="0"/>
          </a:p>
        </p:txBody>
      </p:sp>
      <p:sp>
        <p:nvSpPr>
          <p:cNvPr id="12" name="Content Placeholder 2">
            <a:extLst>
              <a:ext uri="{FF2B5EF4-FFF2-40B4-BE49-F238E27FC236}">
                <a16:creationId xmlns:a16="http://schemas.microsoft.com/office/drawing/2014/main" id="{DFFB5C45-A89E-40F0-A834-7276D4C6A609}"/>
              </a:ext>
            </a:extLst>
          </p:cNvPr>
          <p:cNvSpPr txBox="1">
            <a:spLocks/>
          </p:cNvSpPr>
          <p:nvPr/>
        </p:nvSpPr>
        <p:spPr>
          <a:xfrm>
            <a:off x="574188" y="2171277"/>
            <a:ext cx="5121937" cy="2098719"/>
          </a:xfrm>
          <a:prstGeom prst="rect">
            <a:avLst/>
          </a:prstGeom>
        </p:spPr>
        <p:txBody>
          <a:bodyPr vert="horz" lIns="91440" tIns="45720" rIns="91440" bIns="45720" rtlCol="0" anchor="t">
            <a:normAutofit/>
          </a:bodyPr>
          <a:lstStyle>
            <a:lvl1pPr marL="256032" indent="-256032" algn="l" defTabSz="914400" rtl="0" eaLnBrk="1" latinLnBrk="0" hangingPunct="1">
              <a:lnSpc>
                <a:spcPct val="100000"/>
              </a:lnSpc>
              <a:spcBef>
                <a:spcPct val="20000"/>
              </a:spcBef>
              <a:spcAft>
                <a:spcPts val="1200"/>
              </a:spcAft>
              <a:buClr>
                <a:schemeClr val="tx2"/>
              </a:buClr>
              <a:buFont typeface="Wingdings" panose="05000000000000000000" pitchFamily="2" charset="2"/>
              <a:buChar char="§"/>
              <a:defRPr sz="2400" b="0" kern="1200">
                <a:solidFill>
                  <a:schemeClr val="tx1"/>
                </a:solidFill>
                <a:latin typeface="Franklin Gothic Medium"/>
                <a:ea typeface="+mn-ea"/>
                <a:cs typeface="Franklin Gothic Medium"/>
              </a:defRPr>
            </a:lvl1pPr>
            <a:lvl2pPr marL="457200" indent="-182880" algn="l" defTabSz="914400" rtl="0" eaLnBrk="1" latinLnBrk="0" hangingPunct="1">
              <a:lnSpc>
                <a:spcPct val="100000"/>
              </a:lnSpc>
              <a:spcBef>
                <a:spcPct val="20000"/>
              </a:spcBef>
              <a:buClr>
                <a:schemeClr val="tx2"/>
              </a:buClr>
              <a:buFont typeface="Franklin Gothic Book" panose="020B0503020102020204" pitchFamily="34" charset="0"/>
              <a:buChar char="●"/>
              <a:defRPr sz="2000" kern="1200">
                <a:solidFill>
                  <a:schemeClr val="tx1"/>
                </a:solidFill>
                <a:latin typeface="Franklin Gothic Book"/>
                <a:ea typeface="+mn-ea"/>
                <a:cs typeface="Franklin Gothic Book"/>
              </a:defRPr>
            </a:lvl2pPr>
            <a:lvl3pPr marL="1143000" indent="-228600" algn="l" defTabSz="914400" rtl="0" eaLnBrk="1" latinLnBrk="0" hangingPunct="1">
              <a:spcBef>
                <a:spcPct val="20000"/>
              </a:spcBef>
              <a:buClr>
                <a:schemeClr val="tx2"/>
              </a:buClr>
              <a:buFont typeface="Courier New" panose="02070309020205020404" pitchFamily="49" charset="0"/>
              <a:buChar char="o"/>
              <a:defRPr sz="1800" kern="1200">
                <a:solidFill>
                  <a:schemeClr val="tx1"/>
                </a:solidFill>
                <a:latin typeface="Franklin Gothic Book"/>
                <a:ea typeface="+mn-ea"/>
                <a:cs typeface="Franklin Gothic Book"/>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Franklin Gothic Book"/>
                <a:ea typeface="+mn-ea"/>
                <a:cs typeface="Franklin Gothic Book"/>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Franklin Gothic Book"/>
                <a:ea typeface="+mn-ea"/>
                <a:cs typeface="Franklin Gothic Book"/>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r>
              <a:rPr lang="es-ES_tradnl" sz="3200" dirty="0"/>
              <a:t>Riesgo: potencial de daño</a:t>
            </a:r>
            <a:endParaRPr lang="en-US" dirty="0"/>
          </a:p>
          <a:p>
            <a:pPr marL="0" indent="0">
              <a:buFont typeface="Wingdings" panose="05000000000000000000" pitchFamily="2" charset="2"/>
              <a:buNone/>
            </a:pPr>
            <a:r>
              <a:rPr lang="es-ES_tradnl" dirty="0"/>
              <a:t>Puede proteger el valor de sus activos tomando medidas para reducir los riesgos</a:t>
            </a:r>
          </a:p>
          <a:p>
            <a:endParaRPr lang="en-US" sz="2800" dirty="0"/>
          </a:p>
          <a:p>
            <a:endParaRPr lang="en-US" sz="2800" dirty="0"/>
          </a:p>
          <a:p>
            <a:endParaRPr lang="en-US" sz="2800" dirty="0"/>
          </a:p>
          <a:p>
            <a:endParaRPr lang="en-US" sz="2800" dirty="0"/>
          </a:p>
          <a:p>
            <a:pPr lvl="1"/>
            <a:endParaRPr lang="en-US" sz="2400" dirty="0"/>
          </a:p>
          <a:p>
            <a:endParaRPr lang="en-US" sz="2800" dirty="0"/>
          </a:p>
        </p:txBody>
      </p:sp>
      <p:grpSp>
        <p:nvGrpSpPr>
          <p:cNvPr id="4" name="Group 3" descr="Activo = Algo que usted posee que tiene valor. Riesgo = potencial de daño">
            <a:extLst>
              <a:ext uri="{FF2B5EF4-FFF2-40B4-BE49-F238E27FC236}">
                <a16:creationId xmlns:a16="http://schemas.microsoft.com/office/drawing/2014/main" id="{F20C3735-3DAB-4D05-95F3-E3A9DA4EB9D6}"/>
              </a:ext>
            </a:extLst>
          </p:cNvPr>
          <p:cNvGrpSpPr/>
          <p:nvPr/>
        </p:nvGrpSpPr>
        <p:grpSpPr>
          <a:xfrm>
            <a:off x="577985" y="4684288"/>
            <a:ext cx="5395609" cy="1476217"/>
            <a:chOff x="577985" y="4097058"/>
            <a:chExt cx="5395609" cy="1476217"/>
          </a:xfrm>
        </p:grpSpPr>
        <p:sp>
          <p:nvSpPr>
            <p:cNvPr id="7" name="TextBox 6">
              <a:extLst>
                <a:ext uri="{FF2B5EF4-FFF2-40B4-BE49-F238E27FC236}">
                  <a16:creationId xmlns:a16="http://schemas.microsoft.com/office/drawing/2014/main" id="{076C7629-DDA1-174B-BA60-98E08FF7996A}"/>
                </a:ext>
              </a:extLst>
            </p:cNvPr>
            <p:cNvSpPr txBox="1"/>
            <p:nvPr/>
          </p:nvSpPr>
          <p:spPr>
            <a:xfrm>
              <a:off x="577985" y="4097058"/>
              <a:ext cx="1467068" cy="461665"/>
            </a:xfrm>
            <a:prstGeom prst="rect">
              <a:avLst/>
            </a:prstGeom>
            <a:noFill/>
          </p:spPr>
          <p:txBody>
            <a:bodyPr wrap="none" rtlCol="0">
              <a:spAutoFit/>
            </a:bodyPr>
            <a:lstStyle/>
            <a:p>
              <a:r>
                <a:rPr lang="es-ES_tradnl" sz="2400" b="1" dirty="0">
                  <a:latin typeface="Segoe Print" panose="02000800000000000000" pitchFamily="2" charset="0"/>
                </a:rPr>
                <a:t>Activo =</a:t>
              </a:r>
            </a:p>
          </p:txBody>
        </p:sp>
        <p:sp>
          <p:nvSpPr>
            <p:cNvPr id="9" name="TextBox 8">
              <a:extLst>
                <a:ext uri="{FF2B5EF4-FFF2-40B4-BE49-F238E27FC236}">
                  <a16:creationId xmlns:a16="http://schemas.microsoft.com/office/drawing/2014/main" id="{951FBA8E-5611-7A4A-BD02-4DD6FF4A746F}"/>
                </a:ext>
              </a:extLst>
            </p:cNvPr>
            <p:cNvSpPr txBox="1"/>
            <p:nvPr/>
          </p:nvSpPr>
          <p:spPr>
            <a:xfrm>
              <a:off x="2106367" y="4097058"/>
              <a:ext cx="3867227" cy="830997"/>
            </a:xfrm>
            <a:prstGeom prst="rect">
              <a:avLst/>
            </a:prstGeom>
            <a:noFill/>
          </p:spPr>
          <p:txBody>
            <a:bodyPr wrap="square" rtlCol="0">
              <a:spAutoFit/>
            </a:bodyPr>
            <a:lstStyle/>
            <a:p>
              <a:r>
                <a:rPr lang="es-ES_tradnl" sz="2400" b="1" dirty="0">
                  <a:latin typeface="Segoe Print" panose="02000800000000000000" pitchFamily="2" charset="0"/>
                </a:rPr>
                <a:t>Algo que usted posee que tiene valor</a:t>
              </a:r>
            </a:p>
          </p:txBody>
        </p:sp>
        <p:sp>
          <p:nvSpPr>
            <p:cNvPr id="10" name="TextBox 9">
              <a:extLst>
                <a:ext uri="{FF2B5EF4-FFF2-40B4-BE49-F238E27FC236}">
                  <a16:creationId xmlns:a16="http://schemas.microsoft.com/office/drawing/2014/main" id="{2EE43F9C-6F59-AE4F-8419-E26F9E2735DA}"/>
                </a:ext>
              </a:extLst>
            </p:cNvPr>
            <p:cNvSpPr txBox="1"/>
            <p:nvPr/>
          </p:nvSpPr>
          <p:spPr>
            <a:xfrm>
              <a:off x="760865" y="5111610"/>
              <a:ext cx="1451038" cy="461665"/>
            </a:xfrm>
            <a:prstGeom prst="rect">
              <a:avLst/>
            </a:prstGeom>
            <a:noFill/>
          </p:spPr>
          <p:txBody>
            <a:bodyPr wrap="none" rtlCol="0">
              <a:spAutoFit/>
            </a:bodyPr>
            <a:lstStyle/>
            <a:p>
              <a:r>
                <a:rPr lang="es-ES_tradnl" sz="2400" b="1" dirty="0">
                  <a:latin typeface="Segoe Print" panose="02000800000000000000" pitchFamily="2" charset="0"/>
                </a:rPr>
                <a:t>Riesgo =</a:t>
              </a:r>
            </a:p>
          </p:txBody>
        </p:sp>
        <p:sp>
          <p:nvSpPr>
            <p:cNvPr id="11" name="TextBox 10">
              <a:extLst>
                <a:ext uri="{FF2B5EF4-FFF2-40B4-BE49-F238E27FC236}">
                  <a16:creationId xmlns:a16="http://schemas.microsoft.com/office/drawing/2014/main" id="{CDEF6A30-3268-6D42-8F64-09544BA08A7D}"/>
                </a:ext>
              </a:extLst>
            </p:cNvPr>
            <p:cNvSpPr txBox="1"/>
            <p:nvPr/>
          </p:nvSpPr>
          <p:spPr>
            <a:xfrm>
              <a:off x="2106367" y="5111610"/>
              <a:ext cx="2961067" cy="461665"/>
            </a:xfrm>
            <a:prstGeom prst="rect">
              <a:avLst/>
            </a:prstGeom>
            <a:noFill/>
          </p:spPr>
          <p:txBody>
            <a:bodyPr wrap="none" rtlCol="0">
              <a:spAutoFit/>
            </a:bodyPr>
            <a:lstStyle/>
            <a:p>
              <a:r>
                <a:rPr lang="es-ES_tradnl" sz="2400" b="1" dirty="0">
                  <a:latin typeface="Segoe Print" panose="02000800000000000000" pitchFamily="2" charset="0"/>
                </a:rPr>
                <a:t>Potencial de daño</a:t>
              </a:r>
            </a:p>
          </p:txBody>
        </p:sp>
      </p:grpSp>
      <p:pic>
        <p:nvPicPr>
          <p:cNvPr id="6" name="Picture 5" descr="las manos de la persona poniendo papeles en una trituradora de documentos. tambien se observan más documentos en el suelo."/>
          <p:cNvPicPr>
            <a:picLocks noChangeAspect="1"/>
          </p:cNvPicPr>
          <p:nvPr/>
        </p:nvPicPr>
        <p:blipFill rotWithShape="1">
          <a:blip r:embed="rId3" cstate="print">
            <a:extLst>
              <a:ext uri="{28A0092B-C50C-407E-A947-70E740481C1C}">
                <a14:useLocalDpi xmlns:a14="http://schemas.microsoft.com/office/drawing/2010/main"/>
              </a:ext>
            </a:extLst>
          </a:blip>
          <a:srcRect t="18798" b="1424"/>
          <a:stretch/>
        </p:blipFill>
        <p:spPr>
          <a:xfrm>
            <a:off x="5791424" y="2896323"/>
            <a:ext cx="2778388" cy="3324800"/>
          </a:xfrm>
          <a:prstGeom prst="rect">
            <a:avLst/>
          </a:prstGeom>
        </p:spPr>
      </p:pic>
      <p:sp>
        <p:nvSpPr>
          <p:cNvPr id="5" name="Slide Number Placeholder 4">
            <a:extLst>
              <a:ext uri="{FF2B5EF4-FFF2-40B4-BE49-F238E27FC236}">
                <a16:creationId xmlns:a16="http://schemas.microsoft.com/office/drawing/2014/main" id="{D736175A-6496-9C44-A1A7-3A7DE7B97C1F}"/>
              </a:ext>
            </a:extLst>
          </p:cNvPr>
          <p:cNvSpPr>
            <a:spLocks noGrp="1"/>
          </p:cNvSpPr>
          <p:nvPr>
            <p:ph type="sldNum" sz="quarter" idx="4"/>
          </p:nvPr>
        </p:nvSpPr>
        <p:spPr/>
        <p:txBody>
          <a:bodyPr/>
          <a:lstStyle/>
          <a:p>
            <a:fld id="{AF83BEB6-139A-B746-BC33-1F5B6187E651}" type="slidenum">
              <a:rPr lang="en-US" smtClean="0"/>
              <a:t>5</a:t>
            </a:fld>
            <a:endParaRPr lang="en-US" dirty="0"/>
          </a:p>
        </p:txBody>
      </p:sp>
    </p:spTree>
    <p:extLst>
      <p:ext uri="{BB962C8B-B14F-4D97-AF65-F5344CB8AC3E}">
        <p14:creationId xmlns:p14="http://schemas.microsoft.com/office/powerpoint/2010/main" val="21509275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519772"/>
            <a:ext cx="7499213" cy="527129"/>
          </a:xfrm>
        </p:spPr>
        <p:txBody>
          <a:bodyPr>
            <a:normAutofit fontScale="90000"/>
          </a:bodyPr>
          <a:lstStyle/>
          <a:p>
            <a:r>
              <a:rPr lang="es-ES_tradnl" dirty="0"/>
              <a:t>Pruébelo: Detección de riesgos para activos</a:t>
            </a:r>
            <a:r>
              <a:rPr lang="en-US" dirty="0"/>
              <a:t/>
            </a:r>
            <a:br>
              <a:rPr lang="en-US" dirty="0"/>
            </a:br>
            <a:r>
              <a:rPr lang="es-ES_tradnl" sz="2700" dirty="0"/>
              <a:t>Consulte la pág. 4 de su Guía del participante</a:t>
            </a:r>
          </a:p>
        </p:txBody>
      </p:sp>
      <p:pic>
        <p:nvPicPr>
          <p:cNvPr id="5" name="Picture 4" descr="Captura de pantalla de Pruébelo: Detección de riesgos para activos de la Guía del participante. Se muestra solo con fines de navegación.&#10;">
            <a:extLst>
              <a:ext uri="{FF2B5EF4-FFF2-40B4-BE49-F238E27FC236}">
                <a16:creationId xmlns:a16="http://schemas.microsoft.com/office/drawing/2014/main" id="{3210185D-E260-444D-86E3-21BAC389280A}"/>
              </a:ext>
            </a:extLst>
          </p:cNvPr>
          <p:cNvPicPr>
            <a:picLocks noChangeAspect="1"/>
          </p:cNvPicPr>
          <p:nvPr/>
        </p:nvPicPr>
        <p:blipFill>
          <a:blip r:embed="rId2"/>
          <a:stretch>
            <a:fillRect/>
          </a:stretch>
        </p:blipFill>
        <p:spPr>
          <a:xfrm>
            <a:off x="759201" y="1285443"/>
            <a:ext cx="7722947" cy="4839629"/>
          </a:xfrm>
          <a:prstGeom prst="rect">
            <a:avLst/>
          </a:prstGeom>
          <a:ln>
            <a:noFill/>
          </a:ln>
          <a:effectLst>
            <a:outerShdw blurRad="292100" dist="139700" dir="2700000" algn="tl" rotWithShape="0">
              <a:srgbClr val="333333">
                <a:alpha val="65000"/>
              </a:srgbClr>
            </a:outerShdw>
          </a:effectLst>
        </p:spPr>
      </p:pic>
      <p:sp>
        <p:nvSpPr>
          <p:cNvPr id="4" name="Slide Number Placeholder 3">
            <a:extLst>
              <a:ext uri="{FF2B5EF4-FFF2-40B4-BE49-F238E27FC236}">
                <a16:creationId xmlns:a16="http://schemas.microsoft.com/office/drawing/2014/main" id="{B86A7E80-AEEA-DC43-819E-74E209FD04B2}"/>
              </a:ext>
            </a:extLst>
          </p:cNvPr>
          <p:cNvSpPr>
            <a:spLocks noGrp="1"/>
          </p:cNvSpPr>
          <p:nvPr>
            <p:ph type="sldNum" sz="quarter" idx="4"/>
          </p:nvPr>
        </p:nvSpPr>
        <p:spPr/>
        <p:txBody>
          <a:bodyPr/>
          <a:lstStyle/>
          <a:p>
            <a:fld id="{AF83BEB6-139A-B746-BC33-1F5B6187E651}" type="slidenum">
              <a:rPr lang="en-US" smtClean="0"/>
              <a:t>6</a:t>
            </a:fld>
            <a:endParaRPr lang="en-US" dirty="0"/>
          </a:p>
        </p:txBody>
      </p:sp>
    </p:spTree>
    <p:extLst>
      <p:ext uri="{BB962C8B-B14F-4D97-AF65-F5344CB8AC3E}">
        <p14:creationId xmlns:p14="http://schemas.microsoft.com/office/powerpoint/2010/main" val="37564091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ES_tradnl" dirty="0"/>
              <a:t>Reducción de riesgos para sus activos</a:t>
            </a:r>
          </a:p>
        </p:txBody>
      </p:sp>
      <p:sp>
        <p:nvSpPr>
          <p:cNvPr id="3" name="Content Placeholder 2"/>
          <p:cNvSpPr>
            <a:spLocks noGrp="1"/>
          </p:cNvSpPr>
          <p:nvPr>
            <p:ph idx="1"/>
          </p:nvPr>
        </p:nvSpPr>
        <p:spPr>
          <a:xfrm>
            <a:off x="577985" y="1424723"/>
            <a:ext cx="8036080" cy="4701440"/>
          </a:xfrm>
        </p:spPr>
        <p:txBody>
          <a:bodyPr>
            <a:noAutofit/>
          </a:bodyPr>
          <a:lstStyle/>
          <a:p>
            <a:pPr marL="0" indent="0" algn="ctr">
              <a:buNone/>
            </a:pPr>
            <a:r>
              <a:rPr lang="es-ES_tradnl" sz="3200" b="1" dirty="0">
                <a:solidFill>
                  <a:schemeClr val="tx2"/>
                </a:solidFill>
              </a:rPr>
              <a:t>*</a:t>
            </a:r>
            <a:r>
              <a:rPr lang="es-ES_tradnl" sz="3200" dirty="0"/>
              <a:t>No puede eliminar todos los riesgos</a:t>
            </a:r>
            <a:r>
              <a:rPr lang="es-ES_tradnl" sz="3200" b="1" dirty="0">
                <a:solidFill>
                  <a:schemeClr val="tx2"/>
                </a:solidFill>
              </a:rPr>
              <a:t>*</a:t>
            </a:r>
          </a:p>
          <a:p>
            <a:pPr marL="0" indent="0" algn="ctr">
              <a:buNone/>
            </a:pPr>
            <a:r>
              <a:rPr lang="es-ES_tradnl" sz="3200" b="1" dirty="0">
                <a:solidFill>
                  <a:schemeClr val="tx2"/>
                </a:solidFill>
              </a:rPr>
              <a:t>*</a:t>
            </a:r>
            <a:r>
              <a:rPr lang="es-ES_tradnl" sz="3200" dirty="0"/>
              <a:t>Puede reducir algunos de ellos</a:t>
            </a:r>
            <a:r>
              <a:rPr lang="es-ES_tradnl" sz="3200" b="1" dirty="0">
                <a:solidFill>
                  <a:schemeClr val="tx2"/>
                </a:solidFill>
              </a:rPr>
              <a:t>*</a:t>
            </a:r>
            <a:endParaRPr lang="en-US" sz="3200" b="1" dirty="0">
              <a:solidFill>
                <a:schemeClr val="tx2"/>
              </a:solidFill>
            </a:endParaRPr>
          </a:p>
          <a:p>
            <a:r>
              <a:rPr lang="es-ES_tradnl" sz="3200" dirty="0"/>
              <a:t>Tome decisiones informadas que anticipen los riesgos</a:t>
            </a:r>
          </a:p>
          <a:p>
            <a:r>
              <a:rPr lang="es-ES_tradnl" sz="3200" dirty="0"/>
              <a:t>Tenga cuidado con la información personal</a:t>
            </a:r>
          </a:p>
          <a:p>
            <a:r>
              <a:rPr lang="es-ES_tradnl" sz="3200" dirty="0"/>
              <a:t>Conozca sus derechos y responsabilidades</a:t>
            </a:r>
            <a:endParaRPr lang="en-US" sz="3200" dirty="0"/>
          </a:p>
          <a:p>
            <a:r>
              <a:rPr lang="es-ES_tradnl" sz="3200" dirty="0"/>
              <a:t>Obtenga un seguro</a:t>
            </a:r>
          </a:p>
        </p:txBody>
      </p:sp>
      <p:sp>
        <p:nvSpPr>
          <p:cNvPr id="5" name="Down Arrow 4" descr="Flecha hacia abajo a la derecha de &quot;No puede eliminar todos los riesgos. Puede reducir algunos de ellos&quot;. &#10;"/>
          <p:cNvSpPr/>
          <p:nvPr/>
        </p:nvSpPr>
        <p:spPr>
          <a:xfrm>
            <a:off x="8075244" y="1424723"/>
            <a:ext cx="536866" cy="1161161"/>
          </a:xfrm>
          <a:prstGeom prst="down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Slide Number Placeholder 3">
            <a:extLst>
              <a:ext uri="{FF2B5EF4-FFF2-40B4-BE49-F238E27FC236}">
                <a16:creationId xmlns:a16="http://schemas.microsoft.com/office/drawing/2014/main" id="{4863E3E2-8959-5546-99D4-0E8CAC914D86}"/>
              </a:ext>
            </a:extLst>
          </p:cNvPr>
          <p:cNvSpPr>
            <a:spLocks noGrp="1"/>
          </p:cNvSpPr>
          <p:nvPr>
            <p:ph type="sldNum" sz="quarter" idx="4"/>
          </p:nvPr>
        </p:nvSpPr>
        <p:spPr/>
        <p:txBody>
          <a:bodyPr/>
          <a:lstStyle/>
          <a:p>
            <a:fld id="{AF83BEB6-139A-B746-BC33-1F5B6187E651}" type="slidenum">
              <a:rPr lang="en-US" smtClean="0"/>
              <a:t>7</a:t>
            </a:fld>
            <a:endParaRPr lang="en-US" dirty="0"/>
          </a:p>
        </p:txBody>
      </p:sp>
    </p:spTree>
    <p:extLst>
      <p:ext uri="{BB962C8B-B14F-4D97-AF65-F5344CB8AC3E}">
        <p14:creationId xmlns:p14="http://schemas.microsoft.com/office/powerpoint/2010/main" val="3642973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7" y="113640"/>
            <a:ext cx="8036078" cy="1108768"/>
          </a:xfrm>
        </p:spPr>
        <p:txBody>
          <a:bodyPr anchor="t"/>
          <a:lstStyle/>
          <a:p>
            <a:r>
              <a:rPr lang="es-ES_tradnl" dirty="0"/>
              <a:t>Aplíquelo: Riesgos para mis activos</a:t>
            </a:r>
            <a:r>
              <a:rPr lang="en-US" dirty="0"/>
              <a:t/>
            </a:r>
            <a:br>
              <a:rPr lang="en-US" dirty="0"/>
            </a:br>
            <a:r>
              <a:rPr lang="es-ES_tradnl" sz="2400" dirty="0"/>
              <a:t>Consulte la pág. 5 de su Guía del participante</a:t>
            </a:r>
          </a:p>
        </p:txBody>
      </p:sp>
      <p:pic>
        <p:nvPicPr>
          <p:cNvPr id="5" name="Picture 4" descr="Captura de pantalla de Aplíquelo: Riesgos para activos de la Guía del participante. Se muestra solo con fines de navegación.&#10;">
            <a:extLst>
              <a:ext uri="{FF2B5EF4-FFF2-40B4-BE49-F238E27FC236}">
                <a16:creationId xmlns:a16="http://schemas.microsoft.com/office/drawing/2014/main" id="{871EC1F9-6327-4E6D-9D89-32BAA1BE7C46}"/>
              </a:ext>
            </a:extLst>
          </p:cNvPr>
          <p:cNvPicPr>
            <a:picLocks noChangeAspect="1"/>
          </p:cNvPicPr>
          <p:nvPr/>
        </p:nvPicPr>
        <p:blipFill>
          <a:blip r:embed="rId2"/>
          <a:stretch>
            <a:fillRect/>
          </a:stretch>
        </p:blipFill>
        <p:spPr>
          <a:xfrm>
            <a:off x="677682" y="1182784"/>
            <a:ext cx="7936941" cy="4965700"/>
          </a:xfrm>
          <a:prstGeom prst="rect">
            <a:avLst/>
          </a:prstGeom>
          <a:ln>
            <a:noFill/>
          </a:ln>
          <a:effectLst>
            <a:outerShdw blurRad="292100" dist="139700" dir="2700000" algn="tl" rotWithShape="0">
              <a:srgbClr val="333333">
                <a:alpha val="65000"/>
              </a:srgbClr>
            </a:outerShdw>
          </a:effectLst>
        </p:spPr>
      </p:pic>
      <p:sp>
        <p:nvSpPr>
          <p:cNvPr id="8" name="Rectangle 7" descr="Puede competar esta tabla para identificar los riesgos para sus activos y los pasos que puede tomar para reducir estos riesgos">
            <a:extLst>
              <a:ext uri="{FF2B5EF4-FFF2-40B4-BE49-F238E27FC236}">
                <a16:creationId xmlns:a16="http://schemas.microsoft.com/office/drawing/2014/main" id="{EA393E91-5650-4FAA-BE22-06FBC6B93A25}"/>
              </a:ext>
            </a:extLst>
          </p:cNvPr>
          <p:cNvSpPr/>
          <p:nvPr/>
        </p:nvSpPr>
        <p:spPr>
          <a:xfrm>
            <a:off x="1971413" y="1702965"/>
            <a:ext cx="5821959" cy="37750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3ED01C5D-099E-4ADD-AAFF-773223B4F7F0}"/>
              </a:ext>
            </a:extLst>
          </p:cNvPr>
          <p:cNvSpPr txBox="1"/>
          <p:nvPr/>
        </p:nvSpPr>
        <p:spPr>
          <a:xfrm>
            <a:off x="1904503" y="1599329"/>
            <a:ext cx="5888869" cy="584775"/>
          </a:xfrm>
          <a:prstGeom prst="rect">
            <a:avLst/>
          </a:prstGeom>
          <a:noFill/>
        </p:spPr>
        <p:txBody>
          <a:bodyPr wrap="square" rtlCol="0">
            <a:spAutoFit/>
          </a:bodyPr>
          <a:lstStyle/>
          <a:p>
            <a:r>
              <a:rPr lang="en-US" sz="1600" b="1" dirty="0" err="1">
                <a:solidFill>
                  <a:schemeClr val="tx1">
                    <a:lumMod val="65000"/>
                    <a:lumOff val="35000"/>
                  </a:schemeClr>
                </a:solidFill>
                <a:latin typeface="Calibri" panose="020F0502020204030204" pitchFamily="34" charset="0"/>
                <a:cs typeface="Calibri" panose="020F0502020204030204" pitchFamily="34" charset="0"/>
              </a:rPr>
              <a:t>Puede</a:t>
            </a:r>
            <a:r>
              <a:rPr lang="en-US" sz="1600" b="1" dirty="0">
                <a:solidFill>
                  <a:schemeClr val="tx1">
                    <a:lumMod val="65000"/>
                    <a:lumOff val="35000"/>
                  </a:schemeClr>
                </a:solidFill>
                <a:latin typeface="Calibri" panose="020F0502020204030204" pitchFamily="34" charset="0"/>
                <a:cs typeface="Calibri" panose="020F0502020204030204" pitchFamily="34" charset="0"/>
              </a:rPr>
              <a:t> </a:t>
            </a:r>
            <a:r>
              <a:rPr lang="en-US" sz="1600" b="1" dirty="0" err="1">
                <a:solidFill>
                  <a:schemeClr val="tx1">
                    <a:lumMod val="65000"/>
                    <a:lumOff val="35000"/>
                  </a:schemeClr>
                </a:solidFill>
                <a:latin typeface="Calibri" panose="020F0502020204030204" pitchFamily="34" charset="0"/>
                <a:cs typeface="Calibri" panose="020F0502020204030204" pitchFamily="34" charset="0"/>
              </a:rPr>
              <a:t>completar</a:t>
            </a:r>
            <a:r>
              <a:rPr lang="en-US" sz="1600" b="1" dirty="0">
                <a:solidFill>
                  <a:schemeClr val="tx1">
                    <a:lumMod val="65000"/>
                    <a:lumOff val="35000"/>
                  </a:schemeClr>
                </a:solidFill>
                <a:latin typeface="Calibri" panose="020F0502020204030204" pitchFamily="34" charset="0"/>
                <a:cs typeface="Calibri" panose="020F0502020204030204" pitchFamily="34" charset="0"/>
              </a:rPr>
              <a:t> esta tabla para identificar los riesgos para sus activos y los pasos que puede tomar para reducir esos riesgos.</a:t>
            </a:r>
          </a:p>
        </p:txBody>
      </p:sp>
      <p:sp>
        <p:nvSpPr>
          <p:cNvPr id="4" name="Slide Number Placeholder 3">
            <a:extLst>
              <a:ext uri="{FF2B5EF4-FFF2-40B4-BE49-F238E27FC236}">
                <a16:creationId xmlns:a16="http://schemas.microsoft.com/office/drawing/2014/main" id="{0216A999-33B7-204D-A68C-CE30B4B6F7C2}"/>
              </a:ext>
            </a:extLst>
          </p:cNvPr>
          <p:cNvSpPr>
            <a:spLocks noGrp="1"/>
          </p:cNvSpPr>
          <p:nvPr>
            <p:ph type="sldNum" sz="quarter" idx="4"/>
          </p:nvPr>
        </p:nvSpPr>
        <p:spPr/>
        <p:txBody>
          <a:bodyPr/>
          <a:lstStyle/>
          <a:p>
            <a:fld id="{AF83BEB6-139A-B746-BC33-1F5B6187E651}" type="slidenum">
              <a:rPr lang="en-US" smtClean="0"/>
              <a:t>8</a:t>
            </a:fld>
            <a:endParaRPr lang="en-US" dirty="0"/>
          </a:p>
        </p:txBody>
      </p:sp>
    </p:spTree>
    <p:extLst>
      <p:ext uri="{BB962C8B-B14F-4D97-AF65-F5344CB8AC3E}">
        <p14:creationId xmlns:p14="http://schemas.microsoft.com/office/powerpoint/2010/main" val="40027565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872" y="399954"/>
            <a:ext cx="8279579" cy="916084"/>
          </a:xfrm>
        </p:spPr>
        <p:txBody>
          <a:bodyPr>
            <a:noAutofit/>
          </a:bodyPr>
          <a:lstStyle/>
          <a:p>
            <a:r>
              <a:rPr lang="es-ES_tradnl" dirty="0"/>
              <a:t>Sección 1: Recordar la conclusión principal</a:t>
            </a:r>
          </a:p>
        </p:txBody>
      </p:sp>
      <p:sp>
        <p:nvSpPr>
          <p:cNvPr id="3" name="Content Placeholder 2"/>
          <p:cNvSpPr>
            <a:spLocks noGrp="1"/>
          </p:cNvSpPr>
          <p:nvPr>
            <p:ph idx="1"/>
          </p:nvPr>
        </p:nvSpPr>
        <p:spPr>
          <a:xfrm>
            <a:off x="611873" y="1416581"/>
            <a:ext cx="5307664" cy="4966171"/>
          </a:xfrm>
        </p:spPr>
        <p:txBody>
          <a:bodyPr>
            <a:normAutofit/>
          </a:bodyPr>
          <a:lstStyle/>
          <a:p>
            <a:pPr marL="0" indent="0">
              <a:lnSpc>
                <a:spcPct val="140000"/>
              </a:lnSpc>
              <a:buNone/>
            </a:pPr>
            <a:r>
              <a:rPr lang="es-ES_tradnl" sz="3600" i="1" dirty="0"/>
              <a:t>Conocer los riesgos para sus activos lo prepara para tomar medidas para reducir esos riesgos.</a:t>
            </a:r>
            <a:r>
              <a:rPr lang="en-US" sz="3600" i="1" dirty="0"/>
              <a:t> </a:t>
            </a:r>
          </a:p>
          <a:p>
            <a:pPr>
              <a:lnSpc>
                <a:spcPct val="140000"/>
              </a:lnSpc>
            </a:pPr>
            <a:endParaRPr lang="en-US" sz="3200" dirty="0"/>
          </a:p>
        </p:txBody>
      </p:sp>
      <p:sp>
        <p:nvSpPr>
          <p:cNvPr id="4" name="Slide Number Placeholder 3">
            <a:extLst>
              <a:ext uri="{FF2B5EF4-FFF2-40B4-BE49-F238E27FC236}">
                <a16:creationId xmlns:a16="http://schemas.microsoft.com/office/drawing/2014/main" id="{02E6E05B-257E-9945-870D-2B20BD74676B}"/>
              </a:ext>
            </a:extLst>
          </p:cNvPr>
          <p:cNvSpPr>
            <a:spLocks noGrp="1"/>
          </p:cNvSpPr>
          <p:nvPr>
            <p:ph type="sldNum" sz="quarter" idx="4"/>
          </p:nvPr>
        </p:nvSpPr>
        <p:spPr/>
        <p:txBody>
          <a:bodyPr/>
          <a:lstStyle/>
          <a:p>
            <a:fld id="{AF83BEB6-139A-B746-BC33-1F5B6187E651}" type="slidenum">
              <a:rPr lang="en-US" smtClean="0"/>
              <a:t>9</a:t>
            </a:fld>
            <a:endParaRPr lang="en-US" dirty="0"/>
          </a:p>
        </p:txBody>
      </p:sp>
    </p:spTree>
    <p:extLst>
      <p:ext uri="{BB962C8B-B14F-4D97-AF65-F5344CB8AC3E}">
        <p14:creationId xmlns:p14="http://schemas.microsoft.com/office/powerpoint/2010/main" val="181525380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SECTOMILLISECCONVERTED" val="1"/>
  <p:tag name="MMPROD_NEXTUNIQUEID" val="10009"/>
  <p:tag name="MMPROD_UIDATA" val="&lt;database version=&quot;11.0&quot;&gt;&lt;object type=&quot;1&quot; unique_id=&quot;10001&quot;&gt;&lt;object type=&quot;2&quot; unique_id=&quot;1195424&quot;&gt;&lt;object type=&quot;3&quot; unique_id=&quot;1195425&quot;&gt;&lt;property id=&quot;20148&quot; value=&quot;5&quot;/&gt;&lt;property id=&quot;20300&quot; value=&quot;Slide 1 - &amp;quot;MÓDULO 11: Protección de la identidad y otros activos&amp;quot;&quot;/&gt;&lt;property id=&quot;20307&quot; value=&quot;568&quot;/&gt;&lt;/object&gt;&lt;object type=&quot;3&quot; unique_id=&quot;1195426&quot;&gt;&lt;property id=&quot;20148&quot; value=&quot;5&quot;/&gt;&lt;property id=&quot;20300&quot; value=&quot;Slide 2 - &amp;quot;Encuesta previa a la capacitación Consulte la pág. 21 de su Guía del participante&amp;quot;&quot;/&gt;&lt;property id=&quot;20307&quot; value=&quot;564&quot;/&gt;&lt;/object&gt;&lt;object type=&quot;3&quot; unique_id=&quot;1195427&quot;&gt;&lt;property id=&quot;20148&quot; value=&quot;5&quot;/&gt;&lt;property id=&quot;20300&quot; value=&quot;Slide 3 - &amp;quot;Sección 1&amp;#x0D;Riesgos para sus activos&amp;#x0D;&amp;#x0D;&amp;quot;&quot;/&gt;&lt;property id=&quot;20307&quot; value=&quot;274&quot;/&gt;&lt;/object&gt;&lt;object type=&quot;3&quot; unique_id=&quot;1195428&quot;&gt;&lt;property id=&quot;20148&quot; value=&quot;5&quot;/&gt;&lt;property id=&quot;20300&quot; value=&quot;Slide 4 - &amp;quot;Sección 1: Conclusión principal&amp;quot;&quot;/&gt;&lt;property id=&quot;20307&quot; value=&quot;261&quot;/&gt;&lt;/object&gt;&lt;object type=&quot;3&quot; unique_id=&quot;1195429&quot;&gt;&lt;property id=&quot;20148&quot; value=&quot;5&quot;/&gt;&lt;property id=&quot;20300&quot; value=&quot;Slide 5 - &amp;quot;Activos y riesgos&amp;quot;&quot;/&gt;&lt;property id=&quot;20307&quot; value=&quot;262&quot;/&gt;&lt;/object&gt;&lt;object type=&quot;3&quot; unique_id=&quot;1195430&quot;&gt;&lt;property id=&quot;20148&quot; value=&quot;5&quot;/&gt;&lt;property id=&quot;20300&quot; value=&quot;Slide 6 - &amp;quot;Pruébelo: Detección de riesgos para activos Consulte la pág. 4 de su Guía del participante&amp;quot;&quot;/&gt;&lt;property id=&quot;20307&quot; value=&quot;491&quot;/&gt;&lt;/object&gt;&lt;object type=&quot;3&quot; unique_id=&quot;1195431&quot;&gt;&lt;property id=&quot;20148&quot; value=&quot;5&quot;/&gt;&lt;property id=&quot;20300&quot; value=&quot;Slide 7 - &amp;quot;Reducción de riesgos para sus activos&amp;quot;&quot;/&gt;&lt;property id=&quot;20307&quot; value=&quot;492&quot;/&gt;&lt;/object&gt;&lt;object type=&quot;3&quot; unique_id=&quot;1195432&quot;&gt;&lt;property id=&quot;20148&quot; value=&quot;5&quot;/&gt;&lt;property id=&quot;20300&quot; value=&quot;Slide 8 - &amp;quot;Aplíquelo: Riesgos para mis activos Consulte la pág. 5 de su Guía del participante&amp;quot;&quot;/&gt;&lt;property id=&quot;20307&quot; value=&quot;551&quot;/&gt;&lt;/object&gt;&lt;object type=&quot;3&quot; unique_id=&quot;1195433&quot;&gt;&lt;property id=&quot;20148&quot; value=&quot;5&quot;/&gt;&lt;property id=&quot;20300&quot; value=&quot;Slide 9 - &amp;quot;Sección 1: Recordar la conclusión principal&amp;quot;&quot;/&gt;&lt;property id=&quot;20307&quot; value=&quot;414&quot;/&gt;&lt;/object&gt;&lt;object type=&quot;3&quot; unique_id=&quot;1195434&quot;&gt;&lt;property id=&quot;20148&quot; value=&quot;5&quot;/&gt;&lt;property id=&quot;20300&quot; value=&quot;Slide 10 - &amp;quot;Sección 2: Robo de identidad y fraude&amp;quot;&quot;/&gt;&lt;property id=&quot;20307&quot; value=&quot;292&quot;/&gt;&lt;/object&gt;&lt;object type=&quot;3&quot; unique_id=&quot;1195435&quot;&gt;&lt;property id=&quot;20148&quot; value=&quot;5&quot;/&gt;&lt;property id=&quot;20300&quot; value=&quot;Slide 11 - &amp;quot;Sección 2: Conclusión principal&amp;quot;&quot;/&gt;&lt;property id=&quot;20307&quot; value=&quot;295&quot;/&gt;&lt;/object&gt;&lt;object type=&quot;3&quot; unique_id=&quot;1195436&quot;&gt;&lt;property id=&quot;20148&quot; value=&quot;5&quot;/&gt;&lt;property id=&quot;20300&quot; value=&quot;Slide 12 - &amp;quot;Fundamentos del robo de identidad&amp;quot;&quot;/&gt;&lt;property id=&quot;20307&quot; value=&quot;537&quot;/&gt;&lt;/object&gt;&lt;object type=&quot;3&quot; unique_id=&quot;1195437&quot;&gt;&lt;property id=&quot;20148&quot; value=&quot;5&quot;/&gt;&lt;property id=&quot;20300&quot; value=&quot;Slide 13 - &amp;quot;¿A qué nos referimos con identidad?&amp;quot;&quot;/&gt;&lt;property id=&quot;20307&quot; value=&quot;546&quot;/&gt;&lt;/object&gt;&lt;object type=&quot;3&quot; unique_id=&quot;1195438&quot;&gt;&lt;property id=&quot;20148&quot; value=&quot;5&quot;/&gt;&lt;property id=&quot;20300&quot; value=&quot;Slide 14 - &amp;quot;¿Cómo podría ser lastimado?&amp;quot;&quot;/&gt;&lt;property id=&quot;20307&quot; value=&quot;547&quot;/&gt;&lt;/object&gt;&lt;object type=&quot;3&quot; unique_id=&quot;1195439&quot;&gt;&lt;property id=&quot;20148&quot; value=&quot;5&quot;/&gt;&lt;property id=&quot;20300&quot; value=&quot;Slide 15 - &amp;quot;Maneras en que los delincuentes pueden robar su identidad&amp;quot;&quot;/&gt;&lt;property id=&quot;20307&quot; value=&quot;503&quot;/&gt;&lt;/object&gt;&lt;object type=&quot;3&quot; unique_id=&quot;1195440&quot;&gt;&lt;property id=&quot;20148&quot; value=&quot;5&quot;/&gt;&lt;property id=&quot;20300&quot; value=&quot;Slide 16 - &amp;quot;Señales de advertencia de robo de identidad&amp;quot;&quot;/&gt;&lt;property id=&quot;20307&quot; value=&quot;504&quot;/&gt;&lt;/object&gt;&lt;object type=&quot;3&quot; unique_id=&quot;1195441&quot;&gt;&lt;property id=&quot;20148&quot; value=&quot;5&quot;/&gt;&lt;property id=&quot;20300&quot; value=&quot;Slide 17 - &amp;quot;Más señales de advertencia de robo de identidad&amp;quot;&quot;/&gt;&lt;property id=&quot;20307&quot; value=&quot;565&quot;/&gt;&lt;/object&gt;&lt;object type=&quot;3&quot; unique_id=&quot;1195442&quot;&gt;&lt;property id=&quot;20148&quot; value=&quot;5&quot;/&gt;&lt;property id=&quot;20300&quot; value=&quot;Slide 18 - &amp;quot;Señales de advertencia adicionales&amp;quot;&quot;/&gt;&lt;property id=&quot;20307&quot; value=&quot;505&quot;/&gt;&lt;/object&gt;&lt;object type=&quot;3&quot; unique_id=&quot;1195443&quot;&gt;&lt;property id=&quot;20148&quot; value=&quot;5&quot;/&gt;&lt;property id=&quot;20300&quot; value=&quot;Slide 19 - &amp;quot;Pruébelo: Detectar señales de advertencia del robo de identidad Consulte la pág. 9 de su Guía del participante&amp;quot;&quot;/&gt;&lt;property id=&quot;20307&quot; value=&quot;569&quot;/&gt;&lt;/object&gt;&lt;object type=&quot;3&quot; unique_id=&quot;1195444&quot;&gt;&lt;property id=&quot;20148&quot; value=&quot;5&quot;/&gt;&lt;property id=&quot;20300&quot; value=&quot;Slide 20 - &amp;quot;Pasos para minimizar el robo de identidad&amp;quot;&quot;/&gt;&lt;property id=&quot;20307&quot; value=&quot;506&quot;/&gt;&lt;/object&gt;&lt;object type=&quot;3&quot; unique_id=&quot;1195445&quot;&gt;&lt;property id=&quot;20148&quot; value=&quot;5&quot;/&gt;&lt;property id=&quot;20300&quot; value=&quot;Slide 21 - &amp;quot;Más pasos para minimizar el robo de identidad&amp;quot;&quot;/&gt;&lt;property id=&quot;20307&quot; value=&quot;507&quot;/&gt;&lt;/object&gt;&lt;object type=&quot;3&quot; unique_id=&quot;1195446&quot;&gt;&lt;property id=&quot;20148&quot; value=&quot;5&quot;/&gt;&lt;property id=&quot;20300&quot; value=&quot;Slide 22 - &amp;quot;Aplíquelo: Mi plan de acción para reducir los riesgos del robo de identidad Consulte la pág. 11 de su Guía del par&quot;/&gt;&lt;property id=&quot;20307&quot; value=&quot;508&quot;/&gt;&lt;/object&gt;&lt;object type=&quot;3&quot; unique_id=&quot;1195447&quot;&gt;&lt;property id=&quot;20148&quot; value=&quot;5&quot;/&gt;&lt;property id=&quot;20300&quot; value=&quot;Slide 23 - &amp;quot;Informar sobre el robo de identidad y obtener ayuda&amp;quot;&quot;/&gt;&lt;property id=&quot;20307&quot; value=&quot;509&quot;/&gt;&lt;/object&gt;&lt;object type=&quot;3&quot; unique_id=&quot;1195448&quot;&gt;&lt;property id=&quot;20148&quot; value=&quot;5&quot;/&gt;&lt;property id=&quot;20300&quot; value=&quot;Slide 24 - &amp;quot;Si le robaron su identidad&amp;quot;&quot;/&gt;&lt;property id=&quot;20307&quot; value=&quot;548&quot;/&gt;&lt;/object&gt;&lt;object type=&quot;3&quot; unique_id=&quot;1195449&quot;&gt;&lt;property id=&quot;20148&quot; value=&quot;5&quot;/&gt;&lt;property id=&quot;20300&quot; value=&quot;Slide 25 - &amp;quot;Comuníquese con sus acreedores y cobradores de deudas&amp;quot;&quot;/&gt;&lt;property id=&quot;20307&quot; value=&quot;549&quot;/&gt;&lt;/object&gt;&lt;object type=&quot;3&quot; unique_id=&quot;1195450&quot;&gt;&lt;property id=&quot;20148&quot; value=&quot;5&quot;/&gt;&lt;property id=&quot;20300&quot; value=&quot;Slide 26 - &amp;quot;Usted tiene otros derechos federales&amp;quot;&quot;/&gt;&lt;property id=&quot;20307&quot; value=&quot;550&quot;/&gt;&lt;/object&gt;&lt;object type=&quot;3&quot; unique_id=&quot;1195451&quot;&gt;&lt;property id=&quot;20148&quot; value=&quot;5&quot;/&gt;&lt;property id=&quot;20300&quot; value=&quot;Slide 27 - &amp;quot;Sección 2: Recordar la conclusión principal&amp;quot;&quot;/&gt;&lt;property id=&quot;20307&quot; value=&quot;418&quot;/&gt;&lt;/object&gt;&lt;object type=&quot;3&quot; unique_id=&quot;1195452&quot;&gt;&lt;property id=&quot;20148&quot; value=&quot;5&quot;/&gt;&lt;property id=&quot;20300&quot; value=&quot;Slide 28 - &amp;quot;Sección 3: Seguros y mantenimiento de registros&amp;quot;&quot;/&gt;&lt;property id=&quot;20307&quot; value=&quot;552&quot;/&gt;&lt;/object&gt;&lt;object type=&quot;3&quot; unique_id=&quot;1195453&quot;&gt;&lt;property id=&quot;20148&quot; value=&quot;5&quot;/&gt;&lt;property id=&quot;20300&quot; value=&quot;Slide 29 - &amp;quot;Sección 3: Conclusión principal&amp;quot;&quot;/&gt;&lt;property id=&quot;20307&quot; value=&quot;553&quot;/&gt;&lt;/object&gt;&lt;object type=&quot;3&quot; unique_id=&quot;1195454&quot;&gt;&lt;property id=&quot;20148&quot; value=&quot;5&quot;/&gt;&lt;property id=&quot;20300&quot; value=&quot;Slide 30 - &amp;quot;Cómo funciona el seguro&amp;quot;&quot;/&gt;&lt;property id=&quot;20307&quot; value=&quot;554&quot;/&gt;&lt;/object&gt;&lt;object type=&quot;3&quot; unique_id=&quot;1195455&quot;&gt;&lt;property id=&quot;20148&quot; value=&quot;5&quot;/&gt;&lt;property id=&quot;20300&quot; value=&quot;Slide 31 - &amp;quot;Términos clave&amp;quot;&quot;/&gt;&lt;property id=&quot;20307&quot; value=&quot;555&quot;/&gt;&lt;/object&gt;&lt;object type=&quot;3&quot; unique_id=&quot;1195456&quot;&gt;&lt;property id=&quot;20148&quot; value=&quot;5&quot;/&gt;&lt;property id=&quot;20300&quot; value=&quot;Slide 32 - &amp;quot;Más términos clave&amp;quot;&quot;/&gt;&lt;property id=&quot;20307&quot; value=&quot;556&quot;/&gt;&lt;/object&gt;&lt;object type=&quot;3&quot; unique_id=&quot;1195457&quot;&gt;&lt;property id=&quot;20148&quot; value=&quot;5&quot;/&gt;&lt;property id=&quot;20300&quot; value=&quot;Slide 33 - &amp;quot;Tipos de seguro&amp;quot;&quot;/&gt;&lt;property id=&quot;20307&quot; value=&quot;557&quot;/&gt;&lt;/object&gt;&lt;object type=&quot;3&quot; unique_id=&quot;1195458&quot;&gt;&lt;property id=&quot;20148&quot; value=&quot;5&quot;/&gt;&lt;property id=&quot;20300&quot; value=&quot;Slide 34 - &amp;quot;Más tipos de seguro&amp;quot;&quot;/&gt;&lt;property id=&quot;20307&quot; value=&quot;558&quot;/&gt;&lt;/object&gt;&lt;object type=&quot;3&quot; unique_id=&quot;1195459&quot;&gt;&lt;property id=&quot;20148&quot; value=&quot;5&quot;/&gt;&lt;property id=&quot;20300&quot; value=&quot;Slide 35 - &amp;quot;Obtener un seguro&amp;quot;&quot;/&gt;&lt;property id=&quot;20307&quot; value=&quot;559&quot;/&gt;&lt;/object&gt;&lt;object type=&quot;3&quot; unique_id=&quot;1195460&quot;&gt;&lt;property id=&quot;20148&quot; value=&quot;5&quot;/&gt;&lt;property id=&quot;20300&quot; value=&quot;Slide 36 - &amp;quot;Compare ofertas&amp;quot;&quot;/&gt;&lt;property id=&quot;20307&quot; value=&quot;560&quot;/&gt;&lt;/object&gt;&lt;object type=&quot;3&quot; unique_id=&quot;1195461&quot;&gt;&lt;property id=&quot;20148&quot; value=&quot;5&quot;/&gt;&lt;property id=&quot;20300&quot; value=&quot;Slide 37 - &amp;quot;Aplíquelo: Seguro ⎯ ¿Lo tengo?                   ¿Es una necesidad? Consulte la pág. 17 de su Guía del participant&quot;/&gt;&lt;property id=&quot;20307&quot; value=&quot;561&quot;/&gt;&lt;/object&gt;&lt;object type=&quot;3&quot; unique_id=&quot;1195462&quot;&gt;&lt;property id=&quot;20148&quot; value=&quot;5&quot;/&gt;&lt;property id=&quot;20300&quot; value=&quot;Slide 38 - &amp;quot;Mantener registros precisos&amp;quot;&quot;/&gt;&lt;property id=&quot;20307&quot; value=&quot;562&quot;/&gt;&lt;/object&gt;&lt;object type=&quot;3&quot; unique_id=&quot;1195463&quot;&gt;&lt;property id=&quot;20148&quot; value=&quot;5&quot;/&gt;&lt;property id=&quot;20300&quot; value=&quot;Slide 39 - &amp;quot;Sección 3: Recordar la conclusión principal&amp;quot;&quot;/&gt;&lt;property id=&quot;20307&quot; value=&quot;563&quot;/&gt;&lt;/object&gt;&lt;object type=&quot;3&quot; unique_id=&quot;1195464&quot;&gt;&lt;property id=&quot;20148&quot; value=&quot;5&quot;/&gt;&lt;property id=&quot;20300&quot; value=&quot;Slide 40 - &amp;quot;Tomar medidas Consulte la pág. 19 de su Guía  del participante&amp;quot;&quot;/&gt;&lt;property id=&quot;20307&quot; value=&quot;566&quot;/&gt;&lt;/object&gt;&lt;object type=&quot;3&quot; unique_id=&quot;1195465&quot;&gt;&lt;property id=&quot;20148&quot; value=&quot;5&quot;/&gt;&lt;property id=&quot;20300&quot; value=&quot;Slide 41 - &amp;quot;Encuesta posterior a la capacitación Consulte la pág. 23 de su Guía del participante&amp;quot;&quot;/&gt;&lt;property id=&quot;20307&quot; value=&quot;567&quot;/&gt;&lt;/object&gt;&lt;/object&gt;&lt;object type=&quot;8&quot; unique_id=&quot;1195508&quot;&gt;&lt;/object&gt;&lt;/object&gt;&lt;/database&gt;"/>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s_new">
  <a:themeElements>
    <a:clrScheme name="Custom 4">
      <a:dk1>
        <a:sysClr val="windowText" lastClr="000000"/>
      </a:dk1>
      <a:lt1>
        <a:sysClr val="window" lastClr="FFFFFF"/>
      </a:lt1>
      <a:dk2>
        <a:srgbClr val="318FC5"/>
      </a:dk2>
      <a:lt2>
        <a:srgbClr val="AEE8FB"/>
      </a:lt2>
      <a:accent1>
        <a:srgbClr val="76C5EF"/>
      </a:accent1>
      <a:accent2>
        <a:srgbClr val="FEA022"/>
      </a:accent2>
      <a:accent3>
        <a:srgbClr val="FF6700"/>
      </a:accent3>
      <a:accent4>
        <a:srgbClr val="70A525"/>
      </a:accent4>
      <a:accent5>
        <a:srgbClr val="A5D848"/>
      </a:accent5>
      <a:accent6>
        <a:srgbClr val="20768C"/>
      </a:accent6>
      <a:hlink>
        <a:srgbClr val="0000FF"/>
      </a:hlink>
      <a:folHlink>
        <a:srgbClr val="83B0D3"/>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华文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Author xmlns="http://schemas.microsoft.com/sharepoint/v3">
      <UserInfo>
        <DisplayName/>
        <AccountId xsi:nil="true"/>
        <AccountType/>
      </UserInfo>
    </Author>
    <Sensitivity xmlns="46b93f41-955d-4ad8-ab2a-363dbf4a553d">Non-Sensitive Data</Sensitivity>
    <Editor xmlns="http://schemas.microsoft.com/sharepoint/v3">
      <UserInfo>
        <DisplayName/>
        <AccountId xsi:nil="true"/>
        <AccountType/>
      </UserInfo>
    </Editor>
    <CheckoutUser xmlns="http://schemas.microsoft.com/sharepoint/v3">
      <UserInfo>
        <DisplayName/>
        <AccountId xsi:nil="true"/>
        <AccountType/>
      </UserInfo>
    </CheckoutUser>
    <TaxCatchAll xmlns="519676ab-80fa-4d6e-b1fb-39e1e896865c" xsi:nil="true"/>
    <lcf76f155ced4ddcb4097134ff3c332f xmlns="46b93f41-955d-4ad8-ab2a-363dbf4a553d">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5E23366CB696C4AB5DDF839C63E83E8" ma:contentTypeVersion="30" ma:contentTypeDescription="Create a new document." ma:contentTypeScope="" ma:versionID="a3e283e125d718f30b3319346094eb82">
  <xsd:schema xmlns:xsd="http://www.w3.org/2001/XMLSchema" xmlns:xs="http://www.w3.org/2001/XMLSchema" xmlns:p="http://schemas.microsoft.com/office/2006/metadata/properties" xmlns:ns1="http://schemas.microsoft.com/sharepoint/v3" xmlns:ns2="46b93f41-955d-4ad8-ab2a-363dbf4a553d" xmlns:ns3="a9ea5901-5d6f-43a6-8870-a09b753afc6a" xmlns:ns4="519676ab-80fa-4d6e-b1fb-39e1e896865c" targetNamespace="http://schemas.microsoft.com/office/2006/metadata/properties" ma:root="true" ma:fieldsID="3cba2377c662557eb996a023f6e7b1e3" ns1:_="" ns2:_="" ns3:_="" ns4:_="">
    <xsd:import namespace="http://schemas.microsoft.com/sharepoint/v3"/>
    <xsd:import namespace="46b93f41-955d-4ad8-ab2a-363dbf4a553d"/>
    <xsd:import namespace="a9ea5901-5d6f-43a6-8870-a09b753afc6a"/>
    <xsd:import namespace="519676ab-80fa-4d6e-b1fb-39e1e896865c"/>
    <xsd:element name="properties">
      <xsd:complexType>
        <xsd:sequence>
          <xsd:element name="documentManagement">
            <xsd:complexType>
              <xsd:all>
                <xsd:element ref="ns1:Editor" minOccurs="0"/>
                <xsd:element ref="ns1:CheckoutUser" minOccurs="0"/>
                <xsd:element ref="ns1:Author" minOccurs="0"/>
                <xsd:element ref="ns2:Sensitivity"/>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Editor" ma:index="9" nillable="true" ma:displayName="Modified By" ma:list="UserInfo" ma:internalName="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CheckoutUser" ma:index="10" nillable="true" ma:displayName="Checked Out To" ma:list="UserInfo" ma:internalName="CheckoutUse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uthor" ma:index="11" nillable="true" ma:displayName="Created By" ma:list="UserInfo" ma:internalName="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46b93f41-955d-4ad8-ab2a-363dbf4a553d" elementFormDefault="qualified">
    <xsd:import namespace="http://schemas.microsoft.com/office/2006/documentManagement/types"/>
    <xsd:import namespace="http://schemas.microsoft.com/office/infopath/2007/PartnerControls"/>
    <xsd:element name="Sensitivity" ma:index="12" ma:displayName="Sensitivity" ma:default="Sensitive Data" ma:description="Sensitive Data = Any data that, if lost, stolen or misused, could adversely impact FDIC, insured institutions or individuals.&#10;http://fdic01/division/doa/adminservices/records/directives/1000/1360-9.doc&#10;&#10;Sensitive PII = SSN alone and/or an individual’s full name plus 1 or more additional items of personal data.&#10;http://fdic01/division/dit/ITGovernance/PrivacyProgram/PersonallyIdentifiableInformation/index.html&#10;Non-Sensitive Data = Data that can be shared or viewed with no restrictions internal or external to FDIC.&#10;http://www.fdic.gov/regulations/laws/rules/2000-3800.html" ma:format="Dropdown" ma:internalName="Sensitivity" ma:readOnly="false">
      <xsd:simpleType>
        <xsd:restriction base="dms:Choice">
          <xsd:enumeration value="Sensitive Data"/>
          <xsd:enumeration value="Sensitive PII"/>
          <xsd:enumeration value="Non-Sensitive Data"/>
        </xsd:restriction>
      </xsd:simpleType>
    </xsd:element>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DateTaken" ma:index="15" nillable="true" ma:displayName="MediaServiceDateTaken" ma:hidden="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element name="MediaLengthInSeconds" ma:index="23" nillable="true" ma:displayName="Length (seconds)" ma:internalName="MediaLengthInSeconds" ma:readOnly="true">
      <xsd:simpleType>
        <xsd:restriction base="dms:Unknown"/>
      </xsd:simpleType>
    </xsd:element>
    <xsd:element name="lcf76f155ced4ddcb4097134ff3c332f" ma:index="25" nillable="true" ma:taxonomy="true" ma:internalName="lcf76f155ced4ddcb4097134ff3c332f" ma:taxonomyFieldName="MediaServiceImageTags" ma:displayName="Image Tags" ma:readOnly="false" ma:fieldId="{5cf76f15-5ced-4ddc-b409-7134ff3c332f}" ma:taxonomyMulti="true" ma:sspId="b58a1203-ac53-45d5-a518-17ee4e78f8d2"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a9ea5901-5d6f-43a6-8870-a09b753afc6a" elementFormDefault="qualified">
    <xsd:import namespace="http://schemas.microsoft.com/office/2006/documentManagement/types"/>
    <xsd:import namespace="http://schemas.microsoft.com/office/infopath/2007/PartnerControls"/>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19676ab-80fa-4d6e-b1fb-39e1e896865c" elementFormDefault="qualified">
    <xsd:import namespace="http://schemas.microsoft.com/office/2006/documentManagement/types"/>
    <xsd:import namespace="http://schemas.microsoft.com/office/infopath/2007/PartnerControls"/>
    <xsd:element name="TaxCatchAll" ma:index="26" nillable="true" ma:displayName="Taxonomy Catch All Column" ma:hidden="true" ma:list="{e06f332f-6466-4c4f-a9ad-3c7777759461}" ma:internalName="TaxCatchAll" ma:showField="CatchAllData" ma:web="519676ab-80fa-4d6e-b1fb-39e1e896865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9F342D4-EA84-4FC6-A782-11AE8F77BA07}">
  <ds:schemaRefs>
    <ds:schemaRef ds:uri="a9ea5901-5d6f-43a6-8870-a09b753afc6a"/>
    <ds:schemaRef ds:uri="http://purl.org/dc/elements/1.1/"/>
    <ds:schemaRef ds:uri="http://schemas.microsoft.com/office/2006/metadata/properties"/>
    <ds:schemaRef ds:uri="http://schemas.microsoft.com/sharepoint/v3"/>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46b93f41-955d-4ad8-ab2a-363dbf4a553d"/>
    <ds:schemaRef ds:uri="http://www.w3.org/XML/1998/namespace"/>
    <ds:schemaRef ds:uri="http://purl.org/dc/dcmitype/"/>
  </ds:schemaRefs>
</ds:datastoreItem>
</file>

<file path=customXml/itemProps2.xml><?xml version="1.0" encoding="utf-8"?>
<ds:datastoreItem xmlns:ds="http://schemas.openxmlformats.org/officeDocument/2006/customXml" ds:itemID="{88EDB274-C9A6-4A00-A341-6FCA25A22A40}">
  <ds:schemaRefs>
    <ds:schemaRef ds:uri="http://schemas.microsoft.com/sharepoint/v3/contenttype/forms"/>
  </ds:schemaRefs>
</ds:datastoreItem>
</file>

<file path=customXml/itemProps3.xml><?xml version="1.0" encoding="utf-8"?>
<ds:datastoreItem xmlns:ds="http://schemas.openxmlformats.org/officeDocument/2006/customXml" ds:itemID="{58931F9A-70F7-4D26-9A38-E4292CB11F75}"/>
</file>

<file path=docProps/app.xml><?xml version="1.0" encoding="utf-8"?>
<Properties xmlns="http://schemas.openxmlformats.org/officeDocument/2006/extended-properties" xmlns:vt="http://schemas.openxmlformats.org/officeDocument/2006/docPropsVTypes">
  <Template/>
  <TotalTime>19555</TotalTime>
  <Words>1308</Words>
  <Application>Microsoft Office PowerPoint</Application>
  <PresentationFormat>On-screen Show (4:3)</PresentationFormat>
  <Paragraphs>234</Paragraphs>
  <Slides>41</Slides>
  <Notes>6</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0</vt:i4>
      </vt:variant>
      <vt:variant>
        <vt:lpstr>Slide Titles</vt:lpstr>
      </vt:variant>
      <vt:variant>
        <vt:i4>41</vt:i4>
      </vt:variant>
    </vt:vector>
  </HeadingPairs>
  <TitlesOfParts>
    <vt:vector size="50" baseType="lpstr">
      <vt:lpstr>Arial</vt:lpstr>
      <vt:lpstr>Arial Narrow</vt:lpstr>
      <vt:lpstr>Calibri</vt:lpstr>
      <vt:lpstr>Courier New</vt:lpstr>
      <vt:lpstr>Franklin Gothic Book</vt:lpstr>
      <vt:lpstr>Franklin Gothic Medium</vt:lpstr>
      <vt:lpstr>Segoe Print</vt:lpstr>
      <vt:lpstr>Wingdings</vt:lpstr>
      <vt:lpstr>Modules_new</vt:lpstr>
      <vt:lpstr>MÓDULO 11: Protección de la identidad y otros activos</vt:lpstr>
      <vt:lpstr>Encuesta previa a la capacitación Consulte la pág. 21 de su Guía del participante</vt:lpstr>
      <vt:lpstr>Sección 1 Riesgos para sus activos  </vt:lpstr>
      <vt:lpstr>Sección 1: Conclusión principal</vt:lpstr>
      <vt:lpstr>Activos y riesgos</vt:lpstr>
      <vt:lpstr>Pruébelo: Detección de riesgos para activos Consulte la pág. 4 de su Guía del participante</vt:lpstr>
      <vt:lpstr>Reducción de riesgos para sus activos</vt:lpstr>
      <vt:lpstr>Aplíquelo: Riesgos para mis activos Consulte la pág. 5 de su Guía del participante</vt:lpstr>
      <vt:lpstr>Sección 1: Recordar la conclusión principal</vt:lpstr>
      <vt:lpstr>Sección 2: Robo de identidad y fraude</vt:lpstr>
      <vt:lpstr>Sección 2: Conclusión principal</vt:lpstr>
      <vt:lpstr>Fundamentos del robo de identidad</vt:lpstr>
      <vt:lpstr>¿A qué nos referimos con identidad?</vt:lpstr>
      <vt:lpstr>¿Cómo podría ser lastimado?</vt:lpstr>
      <vt:lpstr>Maneras en que los delincuentes pueden robar su identidad</vt:lpstr>
      <vt:lpstr>Señales de advertencia de robo de identidad</vt:lpstr>
      <vt:lpstr>Más señales de advertencia de robo de identidad</vt:lpstr>
      <vt:lpstr>Señales de advertencia adicionales</vt:lpstr>
      <vt:lpstr>Pruébelo: Detectar señales de advertencia del robo de identidad Consulte la pág. 9 de su Guía del participante</vt:lpstr>
      <vt:lpstr>Pasos para minimizar el robo de identidad</vt:lpstr>
      <vt:lpstr>Más pasos para minimizar el robo de identidad</vt:lpstr>
      <vt:lpstr>Aplíquelo: Mi plan de acción para reducir los riesgos del robo de identidad Consulte la pág. 11 de su Guía del participante</vt:lpstr>
      <vt:lpstr>Informar sobre el robo de identidad y obtener ayuda</vt:lpstr>
      <vt:lpstr>Si le robaron su identidad</vt:lpstr>
      <vt:lpstr>Comuníquese con sus acreedores y cobradores de deudas</vt:lpstr>
      <vt:lpstr>Usted tiene otros derechos federales</vt:lpstr>
      <vt:lpstr>Sección 2: Recordar la conclusión principal</vt:lpstr>
      <vt:lpstr>Sección 3: Seguros y mantenimiento de registros</vt:lpstr>
      <vt:lpstr>Sección 3: Conclusión principal</vt:lpstr>
      <vt:lpstr>Cómo funciona el seguro</vt:lpstr>
      <vt:lpstr>Términos clave</vt:lpstr>
      <vt:lpstr>Más términos clave</vt:lpstr>
      <vt:lpstr>Tipos de seguro</vt:lpstr>
      <vt:lpstr>Más tipos de seguro</vt:lpstr>
      <vt:lpstr>Obtener un seguro</vt:lpstr>
      <vt:lpstr>Compare ofertas</vt:lpstr>
      <vt:lpstr>Aplíquelo: Seguro ⎯ ¿Lo tengo?                   ¿Es una necesidad? Consulte la pág. 17 de su Guía del participante</vt:lpstr>
      <vt:lpstr>Mantener registros precisos</vt:lpstr>
      <vt:lpstr>Sección 3: Recordar la conclusión principal</vt:lpstr>
      <vt:lpstr>Tomar medidas Consulte la pág. 19 de su Guía  del participante</vt:lpstr>
      <vt:lpstr>Encuesta posterior a la capacitación Consulte la pág. 23 de su Guía del participante</vt:lpstr>
    </vt:vector>
  </TitlesOfParts>
  <Manager/>
  <Company>FDIC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FDIC Modulo 11 Protección de la identidad y otros activos</dc:title>
  <dc:subject>FDIC Modulo 11 Protección de la identidad y otros activos</dc:subject>
  <dc:creator>FDIC</dc:creator>
  <cp:keywords>FDIC Modulo 11 Protección de la identidad y otros activosFDIC Modulo 11 Protección de la identidad y otros activos</cp:keywords>
  <dc:description>FDIC Modulo 11 Protección de la identidad y otros activos</dc:description>
  <cp:lastModifiedBy>Alfred Vallarta</cp:lastModifiedBy>
  <cp:revision>417</cp:revision>
  <cp:lastPrinted>2018-02-15T22:15:10Z</cp:lastPrinted>
  <dcterms:created xsi:type="dcterms:W3CDTF">2017-05-22T18:21:11Z</dcterms:created>
  <dcterms:modified xsi:type="dcterms:W3CDTF">2022-11-04T14:10:48Z</dcterms:modified>
  <cp:category>FDIC Modulo 11 Protección de la identidad y otros activos</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0x01010045E23366CB696C4AB5DDF839C63E83E8</vt:lpwstr>
  </property>
</Properties>
</file>