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4"/>
  </p:sldMasterIdLst>
  <p:notesMasterIdLst>
    <p:notesMasterId r:id="rId42"/>
  </p:notesMasterIdLst>
  <p:handoutMasterIdLst>
    <p:handoutMasterId r:id="rId43"/>
  </p:handoutMasterIdLst>
  <p:sldIdLst>
    <p:sldId id="627" r:id="rId5"/>
    <p:sldId id="614" r:id="rId6"/>
    <p:sldId id="568" r:id="rId7"/>
    <p:sldId id="569" r:id="rId8"/>
    <p:sldId id="618" r:id="rId9"/>
    <p:sldId id="571" r:id="rId10"/>
    <p:sldId id="572" r:id="rId11"/>
    <p:sldId id="573" r:id="rId12"/>
    <p:sldId id="574" r:id="rId13"/>
    <p:sldId id="594" r:id="rId14"/>
    <p:sldId id="620" r:id="rId15"/>
    <p:sldId id="595" r:id="rId16"/>
    <p:sldId id="608" r:id="rId17"/>
    <p:sldId id="575" r:id="rId18"/>
    <p:sldId id="621" r:id="rId19"/>
    <p:sldId id="622" r:id="rId20"/>
    <p:sldId id="623" r:id="rId21"/>
    <p:sldId id="612" r:id="rId22"/>
    <p:sldId id="598" r:id="rId23"/>
    <p:sldId id="617" r:id="rId24"/>
    <p:sldId id="624" r:id="rId25"/>
    <p:sldId id="577" r:id="rId26"/>
    <p:sldId id="603" r:id="rId27"/>
    <p:sldId id="611" r:id="rId28"/>
    <p:sldId id="609" r:id="rId29"/>
    <p:sldId id="610" r:id="rId30"/>
    <p:sldId id="626" r:id="rId31"/>
    <p:sldId id="625" r:id="rId32"/>
    <p:sldId id="604" r:id="rId33"/>
    <p:sldId id="579" r:id="rId34"/>
    <p:sldId id="605" r:id="rId35"/>
    <p:sldId id="606" r:id="rId36"/>
    <p:sldId id="619" r:id="rId37"/>
    <p:sldId id="580" r:id="rId38"/>
    <p:sldId id="592" r:id="rId39"/>
    <p:sldId id="615" r:id="rId40"/>
    <p:sldId id="616" r:id="rId41"/>
  </p:sldIdLst>
  <p:sldSz cx="9144000" cy="6858000" type="screen4x3"/>
  <p:notesSz cx="7010400" cy="9296400"/>
  <p:custDataLst>
    <p:tags r:id="rId4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1776" userDrawn="1">
          <p15:clr>
            <a:srgbClr val="A4A3A4"/>
          </p15:clr>
        </p15:guide>
        <p15:guide id="4" orient="horz" pos="3360" userDrawn="1">
          <p15:clr>
            <a:srgbClr val="A4A3A4"/>
          </p15:clr>
        </p15:guide>
        <p15:guide id="5" orient="horz" pos="379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anchez de Leon, Yaribsa M." initials="SdLYM" lastIdx="38" clrIdx="6">
    <p:extLst>
      <p:ext uri="{19B8F6BF-5375-455C-9EA6-DF929625EA0E}">
        <p15:presenceInfo xmlns:p15="http://schemas.microsoft.com/office/powerpoint/2012/main" userId="S-1-5-21-2025429265-436374069-725345543-18751" providerId="AD"/>
      </p:ext>
    </p:extLst>
  </p:cmAuthor>
  <p:cmAuthor id="1" name="Miller, Benjamin" initials="MB" lastIdx="31" clrIdx="0"/>
  <p:cmAuthor id="8" name="Droguett, Hernan" initials="DH" lastIdx="1" clrIdx="7">
    <p:extLst>
      <p:ext uri="{19B8F6BF-5375-455C-9EA6-DF929625EA0E}">
        <p15:presenceInfo xmlns:p15="http://schemas.microsoft.com/office/powerpoint/2012/main" userId="S::hernan.droguett@uhc.com::3276a4cf-84a7-4dd6-af6d-4f32889e8a7e" providerId="AD"/>
      </p:ext>
    </p:extLst>
  </p:cmAuthor>
  <p:cmAuthor id="2" name="Lawrence, Laura J." initials="LLJ" lastIdx="99" clrIdx="1"/>
  <p:cmAuthor id="3" name="Gordon, Janet R." initials="GJR" lastIdx="10" clrIdx="2"/>
  <p:cmAuthor id="4" name="Inger Giuffrida" initials="IG" lastIdx="0" clrIdx="3"/>
  <p:cmAuthor id="5" name="Gloria R. Reynolds" initials="GRR" lastIdx="13" clrIdx="4"/>
  <p:cmAuthor id="6" name="Benjamin Miller" initials="BM" lastIdx="7"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62" autoAdjust="0"/>
    <p:restoredTop sz="84333" autoAdjust="0"/>
  </p:normalViewPr>
  <p:slideViewPr>
    <p:cSldViewPr snapToGrid="0" snapToObjects="1">
      <p:cViewPr varScale="1">
        <p:scale>
          <a:sx n="68" d="100"/>
          <a:sy n="68" d="100"/>
        </p:scale>
        <p:origin x="2006" y="-5"/>
      </p:cViewPr>
      <p:guideLst>
        <p:guide orient="horz" pos="2160"/>
        <p:guide pos="2880"/>
        <p:guide pos="1776"/>
        <p:guide orient="horz" pos="3360"/>
        <p:guide orient="horz" pos="3792"/>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504"/>
    </p:cViewPr>
  </p:sorterViewPr>
  <p:notesViewPr>
    <p:cSldViewPr snapToGrid="0" snapToObjects="1">
      <p:cViewPr varScale="1">
        <p:scale>
          <a:sx n="60" d="100"/>
          <a:sy n="60" d="100"/>
        </p:scale>
        <p:origin x="3158" y="3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F36DB84-C3D9-4045-B12A-1DC30B0C96C0}" type="datetimeFigureOut">
              <a:rPr lang="en-US" smtClean="0"/>
              <a:t>10/28/2022</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78E28735-6512-D14E-BA86-7ACCB7EDAEE8}" type="slidenum">
              <a:rPr lang="en-US" smtClean="0"/>
              <a:t>‹#›</a:t>
            </a:fld>
            <a:endParaRPr lang="en-US" dirty="0"/>
          </a:p>
        </p:txBody>
      </p:sp>
    </p:spTree>
    <p:extLst>
      <p:ext uri="{BB962C8B-B14F-4D97-AF65-F5344CB8AC3E}">
        <p14:creationId xmlns:p14="http://schemas.microsoft.com/office/powerpoint/2010/main" val="2822984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6419D04-B7DB-2B4D-885F-E8F5B8FE3E52}" type="datetimeFigureOut">
              <a:rPr lang="en-US" smtClean="0"/>
              <a:t>10/28/2022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4FDA3B-D772-9D44-B8B4-BB6CF7F1C08A}" type="slidenum">
              <a:rPr lang="en-US" smtClean="0"/>
              <a:t>‹#›</a:t>
            </a:fld>
            <a:endParaRPr lang="en-US" dirty="0"/>
          </a:p>
        </p:txBody>
      </p:sp>
    </p:spTree>
    <p:extLst>
      <p:ext uri="{BB962C8B-B14F-4D97-AF65-F5344CB8AC3E}">
        <p14:creationId xmlns:p14="http://schemas.microsoft.com/office/powerpoint/2010/main" val="37612704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4</a:t>
            </a:fld>
            <a:endParaRPr lang="en-US" dirty="0"/>
          </a:p>
        </p:txBody>
      </p:sp>
    </p:spTree>
    <p:extLst>
      <p:ext uri="{BB962C8B-B14F-4D97-AF65-F5344CB8AC3E}">
        <p14:creationId xmlns:p14="http://schemas.microsoft.com/office/powerpoint/2010/main" val="3427662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24</a:t>
            </a:fld>
            <a:endParaRPr lang="en-US" dirty="0"/>
          </a:p>
        </p:txBody>
      </p:sp>
    </p:spTree>
    <p:extLst>
      <p:ext uri="{BB962C8B-B14F-4D97-AF65-F5344CB8AC3E}">
        <p14:creationId xmlns:p14="http://schemas.microsoft.com/office/powerpoint/2010/main" val="3259308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26</a:t>
            </a:fld>
            <a:endParaRPr lang="en-US" dirty="0"/>
          </a:p>
        </p:txBody>
      </p:sp>
    </p:spTree>
    <p:extLst>
      <p:ext uri="{BB962C8B-B14F-4D97-AF65-F5344CB8AC3E}">
        <p14:creationId xmlns:p14="http://schemas.microsoft.com/office/powerpoint/2010/main" val="3805423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35</a:t>
            </a:fld>
            <a:endParaRPr lang="en-US" dirty="0"/>
          </a:p>
        </p:txBody>
      </p:sp>
    </p:spTree>
    <p:extLst>
      <p:ext uri="{BB962C8B-B14F-4D97-AF65-F5344CB8AC3E}">
        <p14:creationId xmlns:p14="http://schemas.microsoft.com/office/powerpoint/2010/main" val="578301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4FDA3B-D772-9D44-B8B4-BB6CF7F1C08A}" type="slidenum">
              <a:rPr lang="en-US" smtClean="0"/>
              <a:t>36</a:t>
            </a:fld>
            <a:endParaRPr lang="en-US" dirty="0"/>
          </a:p>
        </p:txBody>
      </p:sp>
    </p:spTree>
    <p:extLst>
      <p:ext uri="{BB962C8B-B14F-4D97-AF65-F5344CB8AC3E}">
        <p14:creationId xmlns:p14="http://schemas.microsoft.com/office/powerpoint/2010/main" val="1902508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Slide Number Placeholder 5"/>
          <p:cNvSpPr>
            <a:spLocks noGrp="1"/>
          </p:cNvSpPr>
          <p:nvPr>
            <p:ph type="sldNum" sz="quarter" idx="12"/>
          </p:nvPr>
        </p:nvSpPr>
        <p:spPr>
          <a:xfrm>
            <a:off x="7639519" y="6320325"/>
            <a:ext cx="806845"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Rectangle 3">
            <a:extLst>
              <a:ext uri="{FF2B5EF4-FFF2-40B4-BE49-F238E27FC236}">
                <a16:creationId xmlns:a16="http://schemas.microsoft.com/office/drawing/2014/main" id="{F4D79711-32B9-FDE3-FFCD-A84C7FCDF1F0}"/>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Slide Number Placeholder 5">
            <a:extLst>
              <a:ext uri="{FF2B5EF4-FFF2-40B4-BE49-F238E27FC236}">
                <a16:creationId xmlns:a16="http://schemas.microsoft.com/office/drawing/2014/main" id="{34BAE52E-F350-8FF1-A8ED-29E35E045C66}"/>
              </a:ext>
            </a:extLst>
          </p:cNvPr>
          <p:cNvSpPr txBox="1">
            <a:spLocks/>
          </p:cNvSpPr>
          <p:nvPr userDrawn="1"/>
        </p:nvSpPr>
        <p:spPr>
          <a:xfrm>
            <a:off x="7888303" y="6363615"/>
            <a:ext cx="725762" cy="343078"/>
          </a:xfrm>
          <a:prstGeom prst="rect">
            <a:avLst/>
          </a:prstGeom>
        </p:spPr>
        <p:txBody>
          <a:bodyPr vert="horz" lIns="0" tIns="0" rIns="0" bIns="0" rtlCol="0" anchor="ctr" anchorCtr="0"/>
          <a:lstStyle>
            <a:defPPr>
              <a:defRPr lang="en-US"/>
            </a:defPPr>
            <a:lvl1pPr marL="0" algn="ctr" defTabSz="457200" rtl="0" eaLnBrk="1" latinLnBrk="0" hangingPunct="1">
              <a:defRPr sz="3600" b="0" kern="1200">
                <a:solidFill>
                  <a:schemeClr val="tx1"/>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F83BEB6-139A-B746-BC33-1F5B6187E651}" type="slidenum">
              <a:rPr lang="en-US" smtClean="0"/>
              <a:pPr/>
              <a:t>‹#›</a:t>
            </a:fld>
            <a:endParaRPr lang="en-US" dirty="0"/>
          </a:p>
        </p:txBody>
      </p:sp>
      <p:sp>
        <p:nvSpPr>
          <p:cNvPr id="7" name="Rectangle 6">
            <a:extLst>
              <a:ext uri="{FF2B5EF4-FFF2-40B4-BE49-F238E27FC236}">
                <a16:creationId xmlns:a16="http://schemas.microsoft.com/office/drawing/2014/main" id="{11339F76-8C8A-1501-4F50-A949936953BE}"/>
              </a:ext>
            </a:extLst>
          </p:cNvPr>
          <p:cNvSpPr/>
          <p:nvPr userDrawn="1"/>
        </p:nvSpPr>
        <p:spPr>
          <a:xfrm>
            <a:off x="11733" y="0"/>
            <a:ext cx="9132267" cy="2538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331151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1" name="Rectangle 10"/>
          <p:cNvSpPr/>
          <p:nvPr userDrawn="1"/>
        </p:nvSpPr>
        <p:spPr>
          <a:xfrm>
            <a:off x="11733" y="2936618"/>
            <a:ext cx="8989391" cy="1913206"/>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457200" y="3130585"/>
            <a:ext cx="7772400" cy="1670014"/>
          </a:xfrm>
        </p:spPr>
        <p:txBody>
          <a:bodyPr anchor="b" anchorCtr="0">
            <a:normAutofit/>
          </a:bodyPr>
          <a:lstStyle>
            <a:lvl1pPr>
              <a:lnSpc>
                <a:spcPct val="100000"/>
              </a:lnSpc>
              <a:defRPr sz="54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Rectangle 8"/>
          <p:cNvSpPr/>
          <p:nvPr userDrawn="1"/>
        </p:nvSpPr>
        <p:spPr>
          <a:xfrm>
            <a:off x="8782891" y="0"/>
            <a:ext cx="36110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Slide Number Placeholder 5"/>
          <p:cNvSpPr>
            <a:spLocks noGrp="1"/>
          </p:cNvSpPr>
          <p:nvPr>
            <p:ph type="sldNum" sz="quarter" idx="12"/>
          </p:nvPr>
        </p:nvSpPr>
        <p:spPr>
          <a:xfrm>
            <a:off x="7639519" y="6320325"/>
            <a:ext cx="806845" cy="283845"/>
          </a:xfrm>
          <a:prstGeom prst="rect">
            <a:avLst/>
          </a:prstGeom>
        </p:spPr>
        <p:txBody>
          <a:bodyPr/>
          <a:lstStyle>
            <a:lvl1pPr>
              <a:defRPr>
                <a:solidFill>
                  <a:schemeClr val="tx1"/>
                </a:solidFill>
              </a:defRPr>
            </a:lvl1pPr>
          </a:lstStyle>
          <a:p>
            <a:fld id="{AF83BEB6-139A-B746-BC33-1F5B6187E651}" type="slidenum">
              <a:rPr lang="en-US" smtClean="0">
                <a:solidFill>
                  <a:prstClr val="black"/>
                </a:solidFill>
              </a:rPr>
              <a:pPr/>
              <a:t>‹#›</a:t>
            </a:fld>
            <a:endParaRPr lang="en-US" dirty="0">
              <a:solidFill>
                <a:prstClr val="black"/>
              </a:solidFill>
            </a:endParaRPr>
          </a:p>
        </p:txBody>
      </p:sp>
      <p:sp>
        <p:nvSpPr>
          <p:cNvPr id="12" name="Rectangle 11"/>
          <p:cNvSpPr/>
          <p:nvPr userDrawn="1"/>
        </p:nvSpPr>
        <p:spPr>
          <a:xfrm>
            <a:off x="11733" y="5777982"/>
            <a:ext cx="9132267" cy="1080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Slide Number Placeholder 5">
            <a:extLst>
              <a:ext uri="{FF2B5EF4-FFF2-40B4-BE49-F238E27FC236}">
                <a16:creationId xmlns:a16="http://schemas.microsoft.com/office/drawing/2014/main" id="{79FBA9A1-C1BD-DA4D-8AA1-6F52C8A07BC1}"/>
              </a:ext>
            </a:extLst>
          </p:cNvPr>
          <p:cNvSpPr txBox="1">
            <a:spLocks/>
          </p:cNvSpPr>
          <p:nvPr userDrawn="1"/>
        </p:nvSpPr>
        <p:spPr>
          <a:xfrm>
            <a:off x="7888303" y="6363615"/>
            <a:ext cx="725762" cy="343078"/>
          </a:xfrm>
          <a:prstGeom prst="rect">
            <a:avLst/>
          </a:prstGeom>
        </p:spPr>
        <p:txBody>
          <a:bodyPr vert="horz" lIns="0" tIns="0" rIns="0" bIns="0" rtlCol="0" anchor="ctr" anchorCtr="0"/>
          <a:lstStyle>
            <a:defPPr>
              <a:defRPr lang="en-US"/>
            </a:defPPr>
            <a:lvl1pPr marL="0" algn="ctr" defTabSz="457200" rtl="0" eaLnBrk="1" latinLnBrk="0" hangingPunct="1">
              <a:defRPr sz="3600" b="0" kern="1200">
                <a:solidFill>
                  <a:schemeClr val="tx1"/>
                </a:solidFill>
                <a:latin typeface="+mj-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96024252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499213" cy="881682"/>
          </a:xfrm>
        </p:spPr>
        <p:txBody>
          <a:bodyPr anchor="b"/>
          <a:lstStyle/>
          <a:p>
            <a:r>
              <a:rPr lang="en-US" dirty="0"/>
              <a:t>Click to edit Master title style</a:t>
            </a:r>
          </a:p>
        </p:txBody>
      </p:sp>
      <p:sp>
        <p:nvSpPr>
          <p:cNvPr id="3" name="Content Placeholder 2"/>
          <p:cNvSpPr>
            <a:spLocks noGrp="1"/>
          </p:cNvSpPr>
          <p:nvPr>
            <p:ph idx="1"/>
          </p:nvPr>
        </p:nvSpPr>
        <p:spPr>
          <a:xfrm>
            <a:off x="577986" y="1424723"/>
            <a:ext cx="7499214" cy="4701440"/>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a16="http://schemas.microsoft.com/office/drawing/2014/main" id="{E8DCA1E7-AACB-D84D-A8AB-FFD62EA77674}"/>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513491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ettyImages-665215966.eps"/>
          <p:cNvPicPr>
            <a:picLocks noChangeAspect="1"/>
          </p:cNvPicPr>
          <p:nvPr/>
        </p:nvPicPr>
        <p:blipFill rotWithShape="1">
          <a:blip r:embed="rId2" cstate="screen">
            <a:extLst>
              <a:ext uri="{28A0092B-C50C-407E-A947-70E740481C1C}">
                <a14:useLocalDpi xmlns:a14="http://schemas.microsoft.com/office/drawing/2010/main"/>
              </a:ext>
            </a:extLst>
          </a:blip>
          <a:srcRect l="14853" t="14685" r="12861" b="17800"/>
          <a:stretch/>
        </p:blipFill>
        <p:spPr>
          <a:xfrm>
            <a:off x="5217191" y="2733825"/>
            <a:ext cx="3766515" cy="3517888"/>
          </a:xfrm>
          <a:prstGeom prst="rect">
            <a:avLst/>
          </a:prstGeom>
        </p:spPr>
      </p:pic>
      <p:sp>
        <p:nvSpPr>
          <p:cNvPr id="2" name="Title 1"/>
          <p:cNvSpPr>
            <a:spLocks noGrp="1"/>
          </p:cNvSpPr>
          <p:nvPr>
            <p:ph type="title"/>
          </p:nvPr>
        </p:nvSpPr>
        <p:spPr>
          <a:xfrm>
            <a:off x="595591" y="425590"/>
            <a:ext cx="7620000" cy="890448"/>
          </a:xfrm>
        </p:spPr>
        <p:txBody>
          <a:bodyPr/>
          <a:lstStyle/>
          <a:p>
            <a:r>
              <a:rPr lang="en-US" dirty="0"/>
              <a:t>Click to edit Master title style</a:t>
            </a:r>
          </a:p>
        </p:txBody>
      </p:sp>
      <p:sp>
        <p:nvSpPr>
          <p:cNvPr id="3" name="Content Placeholder 2"/>
          <p:cNvSpPr>
            <a:spLocks noGrp="1"/>
          </p:cNvSpPr>
          <p:nvPr>
            <p:ph idx="1"/>
          </p:nvPr>
        </p:nvSpPr>
        <p:spPr>
          <a:xfrm>
            <a:off x="595591" y="1441004"/>
            <a:ext cx="5341383" cy="4958031"/>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a16="http://schemas.microsoft.com/office/drawing/2014/main" id="{8A53347C-A190-424D-8081-75483168AC1F}"/>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904820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ettyImages-623292622.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5742464" y="2792409"/>
            <a:ext cx="3258660" cy="3484327"/>
          </a:xfrm>
          <a:prstGeom prst="rect">
            <a:avLst/>
          </a:prstGeom>
        </p:spPr>
      </p:pic>
      <p:sp>
        <p:nvSpPr>
          <p:cNvPr id="3" name="Content Placeholder 2"/>
          <p:cNvSpPr>
            <a:spLocks noGrp="1"/>
          </p:cNvSpPr>
          <p:nvPr>
            <p:ph idx="1"/>
          </p:nvPr>
        </p:nvSpPr>
        <p:spPr>
          <a:xfrm>
            <a:off x="611873" y="1416581"/>
            <a:ext cx="5351605" cy="4966171"/>
          </a:xfrm>
        </p:spPr>
        <p:txBody>
          <a:bodyPr/>
          <a:lstStyle>
            <a:lvl1pPr>
              <a:defRPr i="0">
                <a:solidFill>
                  <a:schemeClr val="tx1"/>
                </a:solidFill>
              </a:defRPr>
            </a:lvl1pPr>
            <a:lvl2pPr>
              <a:defRPr i="0">
                <a:solidFill>
                  <a:schemeClr val="tx1"/>
                </a:solidFill>
              </a:defRPr>
            </a:lvl2pPr>
            <a:lvl3pPr>
              <a:defRPr i="0">
                <a:solidFill>
                  <a:schemeClr val="tx1"/>
                </a:solidFill>
              </a:defRPr>
            </a:lvl3pPr>
            <a:lvl4pPr>
              <a:defRPr i="0">
                <a:solidFill>
                  <a:schemeClr val="tx1"/>
                </a:solidFill>
              </a:defRPr>
            </a:lvl4pPr>
            <a:lvl5pPr>
              <a:defRPr i="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611873" y="399954"/>
            <a:ext cx="7620000" cy="916084"/>
          </a:xfrm>
        </p:spPr>
        <p:txBody>
          <a:bodyPr/>
          <a:lstStyle/>
          <a:p>
            <a:r>
              <a:rPr lang="en-US" dirty="0"/>
              <a:t>Click to edit Master title style</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a16="http://schemas.microsoft.com/office/drawing/2014/main" id="{B2B92DDF-6463-8F46-97FD-BF67A1476640}"/>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489169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458789" y="3505948"/>
            <a:ext cx="4467496" cy="2767461"/>
          </a:xfrm>
          <a:prstGeom prst="rect">
            <a:avLst/>
          </a:prstGeom>
        </p:spPr>
      </p:pic>
      <p:sp>
        <p:nvSpPr>
          <p:cNvPr id="2" name="Title 1"/>
          <p:cNvSpPr>
            <a:spLocks noGrp="1"/>
          </p:cNvSpPr>
          <p:nvPr>
            <p:ph type="title"/>
          </p:nvPr>
        </p:nvSpPr>
        <p:spPr>
          <a:xfrm>
            <a:off x="667534" y="152718"/>
            <a:ext cx="7409666" cy="1163320"/>
          </a:xfrm>
        </p:spPr>
        <p:txBody>
          <a:bodyPr/>
          <a:lstStyle/>
          <a:p>
            <a:r>
              <a:rPr lang="en-US" dirty="0"/>
              <a:t>Click to edit Master title style</a:t>
            </a:r>
          </a:p>
        </p:txBody>
      </p:sp>
      <p:sp>
        <p:nvSpPr>
          <p:cNvPr id="3" name="Content Placeholder 2"/>
          <p:cNvSpPr>
            <a:spLocks noGrp="1"/>
          </p:cNvSpPr>
          <p:nvPr>
            <p:ph idx="1"/>
          </p:nvPr>
        </p:nvSpPr>
        <p:spPr>
          <a:xfrm>
            <a:off x="667534" y="1441004"/>
            <a:ext cx="7409666" cy="4685159"/>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8" name="Slide Number Placeholder 5">
            <a:extLst>
              <a:ext uri="{FF2B5EF4-FFF2-40B4-BE49-F238E27FC236}">
                <a16:creationId xmlns:a16="http://schemas.microsoft.com/office/drawing/2014/main" id="{746A8D24-7676-4D47-B94D-B5EB2918799F}"/>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117147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436" y="426832"/>
            <a:ext cx="7620000" cy="889206"/>
          </a:xfrm>
        </p:spPr>
        <p:txBody>
          <a:bodyPr/>
          <a:lstStyle/>
          <a:p>
            <a:r>
              <a:rPr lang="en-US"/>
              <a:t>Click to edit Master title style</a:t>
            </a:r>
            <a:endParaRPr lang="en-US" dirty="0"/>
          </a:p>
        </p:txBody>
      </p:sp>
      <p:sp>
        <p:nvSpPr>
          <p:cNvPr id="3" name="Content Placeholder 2"/>
          <p:cNvSpPr>
            <a:spLocks noGrp="1"/>
          </p:cNvSpPr>
          <p:nvPr>
            <p:ph idx="1"/>
          </p:nvPr>
        </p:nvSpPr>
        <p:spPr>
          <a:xfrm>
            <a:off x="644436" y="1432864"/>
            <a:ext cx="7620000" cy="4967414"/>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a:extLst>
              <a:ext uri="{FF2B5EF4-FFF2-40B4-BE49-F238E27FC236}">
                <a16:creationId xmlns:a16="http://schemas.microsoft.com/office/drawing/2014/main" id="{B9AB170C-94CF-BE4C-86F0-612C965CC60F}"/>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1453113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3_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91956" y="152718"/>
            <a:ext cx="7385244" cy="1163320"/>
          </a:xfrm>
        </p:spPr>
        <p:txBody>
          <a:bodyPr/>
          <a:lstStyle/>
          <a:p>
            <a:r>
              <a:rPr lang="en-US" dirty="0"/>
              <a:t>Click to edit Master title style</a:t>
            </a:r>
          </a:p>
        </p:txBody>
      </p:sp>
      <p:sp>
        <p:nvSpPr>
          <p:cNvPr id="3" name="Content Placeholder 2"/>
          <p:cNvSpPr>
            <a:spLocks noGrp="1"/>
          </p:cNvSpPr>
          <p:nvPr>
            <p:ph idx="1"/>
          </p:nvPr>
        </p:nvSpPr>
        <p:spPr>
          <a:xfrm>
            <a:off x="691956" y="1432864"/>
            <a:ext cx="7385244" cy="4693300"/>
          </a:xfrm>
        </p:spPr>
        <p:txBody>
          <a:bodyPr/>
          <a:lstStyle>
            <a:lvl1pPr>
              <a:defRPr i="0"/>
            </a:lvl1pPr>
            <a:lvl2pPr>
              <a:defRPr i="0"/>
            </a:lvl2pPr>
            <a:lvl3pPr>
              <a:defRPr i="0"/>
            </a:lvl3pPr>
            <a:lvl4pPr>
              <a:defRPr i="0"/>
            </a:lvl4pPr>
            <a:lvl5pPr>
              <a:defRPr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172201"/>
            <a:ext cx="3429000" cy="304800"/>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457200" y="6492875"/>
            <a:ext cx="3429000" cy="283845"/>
          </a:xfrm>
          <a:prstGeom prst="rect">
            <a:avLst/>
          </a:prstGeom>
        </p:spPr>
        <p:txBody>
          <a:bodyPr/>
          <a:lstStyle/>
          <a:p>
            <a:endParaRPr lang="en-US" dirty="0">
              <a:solidFill>
                <a:prstClr val="black"/>
              </a:solidFill>
            </a:endParaRPr>
          </a:p>
        </p:txBody>
      </p:sp>
      <p:sp>
        <p:nvSpPr>
          <p:cNvPr id="7" name="Slide Number Placeholder 5">
            <a:extLst>
              <a:ext uri="{FF2B5EF4-FFF2-40B4-BE49-F238E27FC236}">
                <a16:creationId xmlns:a16="http://schemas.microsoft.com/office/drawing/2014/main" id="{321BD06B-BF18-E940-A514-6B4C3251724C}"/>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204433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rot="5400000">
            <a:off x="1239403" y="2963597"/>
            <a:ext cx="5029200" cy="2743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9" name="Text Placeholder 7"/>
          <p:cNvSpPr>
            <a:spLocks noGrp="1"/>
          </p:cNvSpPr>
          <p:nvPr>
            <p:ph type="body" sz="quarter" idx="11"/>
          </p:nvPr>
        </p:nvSpPr>
        <p:spPr>
          <a:xfrm>
            <a:off x="457654" y="949570"/>
            <a:ext cx="3059567" cy="3268947"/>
          </a:xfrm>
        </p:spPr>
        <p:txBody>
          <a:bodyPr>
            <a:normAutofit/>
          </a:bodyPr>
          <a:lstStyle>
            <a:lvl1pPr marL="0" indent="0">
              <a:lnSpc>
                <a:spcPct val="100000"/>
              </a:lnSpc>
              <a:spcAft>
                <a:spcPts val="0"/>
              </a:spcAft>
              <a:buNone/>
              <a:defRPr sz="4000"/>
            </a:lvl1pPr>
          </a:lstStyle>
          <a:p>
            <a:pPr lvl="0"/>
            <a:r>
              <a:rPr lang="en-US" dirty="0"/>
              <a:t>Click to edit Master text styles</a:t>
            </a:r>
          </a:p>
        </p:txBody>
      </p:sp>
      <p:sp>
        <p:nvSpPr>
          <p:cNvPr id="11" name="Content Placeholder 9"/>
          <p:cNvSpPr>
            <a:spLocks noGrp="1"/>
          </p:cNvSpPr>
          <p:nvPr>
            <p:ph sz="quarter" idx="12"/>
          </p:nvPr>
        </p:nvSpPr>
        <p:spPr>
          <a:xfrm>
            <a:off x="458108" y="586158"/>
            <a:ext cx="3059113" cy="363412"/>
          </a:xfrm>
        </p:spPr>
        <p:txBody>
          <a:bodyPr tIns="0" bIns="0" anchor="t"/>
          <a:lstStyle>
            <a:lvl1pPr marL="0" indent="0">
              <a:lnSpc>
                <a:spcPct val="100000"/>
              </a:lnSpc>
              <a:buNone/>
              <a:defRPr>
                <a:solidFill>
                  <a:schemeClr val="tx2"/>
                </a:solidFill>
              </a:defRPr>
            </a:lvl1pPr>
          </a:lstStyle>
          <a:p>
            <a:pPr lvl="0"/>
            <a:r>
              <a:rPr lang="en-US" dirty="0"/>
              <a:t>Click to edit Master text styles</a:t>
            </a:r>
          </a:p>
        </p:txBody>
      </p:sp>
      <p:sp>
        <p:nvSpPr>
          <p:cNvPr id="14" name="TextBox 13"/>
          <p:cNvSpPr txBox="1"/>
          <p:nvPr userDrawn="1"/>
        </p:nvSpPr>
        <p:spPr>
          <a:xfrm>
            <a:off x="626533" y="6451745"/>
            <a:ext cx="2036135" cy="261610"/>
          </a:xfrm>
          <a:prstGeom prst="rect">
            <a:avLst/>
          </a:prstGeom>
          <a:noFill/>
        </p:spPr>
        <p:txBody>
          <a:bodyPr wrap="none" rtlCol="0" anchor="t">
            <a:spAutoFit/>
          </a:bodyPr>
          <a:lstStyle/>
          <a:p>
            <a:r>
              <a:rPr lang="es-US" sz="1100" cap="all" baseline="0" noProof="0" dirty="0">
                <a:solidFill>
                  <a:schemeClr val="tx1"/>
                </a:solidFill>
                <a:latin typeface="+mn-lt"/>
              </a:rPr>
              <a:t>Money Smart PARA AdultOs</a:t>
            </a:r>
          </a:p>
        </p:txBody>
      </p:sp>
      <p:sp>
        <p:nvSpPr>
          <p:cNvPr id="15" name="Rectangle 14"/>
          <p:cNvSpPr/>
          <p:nvPr userDrawn="1"/>
        </p:nvSpPr>
        <p:spPr>
          <a:xfrm>
            <a:off x="2750659" y="6445083"/>
            <a:ext cx="4627915" cy="261610"/>
          </a:xfrm>
          <a:prstGeom prst="rect">
            <a:avLst/>
          </a:prstGeom>
        </p:spPr>
        <p:txBody>
          <a:bodyPr wrap="square" anchor="t">
            <a:spAutoFit/>
          </a:bodyPr>
          <a:lstStyle/>
          <a:p>
            <a:r>
              <a:rPr lang="en-US" sz="1100" dirty="0">
                <a:solidFill>
                  <a:schemeClr val="tx1"/>
                </a:solidFill>
                <a:latin typeface="+mj-lt"/>
              </a:rPr>
              <a:t>    </a:t>
            </a:r>
            <a:r>
              <a:rPr lang="es-US" sz="1100" noProof="0" dirty="0">
                <a:solidFill>
                  <a:schemeClr val="tx1"/>
                </a:solidFill>
                <a:latin typeface="+mj-lt"/>
              </a:rPr>
              <a:t>Módulo</a:t>
            </a:r>
            <a:r>
              <a:rPr lang="es-US" sz="1100" baseline="0" noProof="0" dirty="0">
                <a:solidFill>
                  <a:schemeClr val="tx1"/>
                </a:solidFill>
                <a:latin typeface="+mj-lt"/>
              </a:rPr>
              <a:t> 9: Uso de tarjetas de crédito</a:t>
            </a:r>
            <a:endParaRPr lang="es-US" sz="1100" noProof="0" dirty="0">
              <a:solidFill>
                <a:schemeClr val="tx1"/>
              </a:solidFill>
              <a:latin typeface="+mj-lt"/>
            </a:endParaRPr>
          </a:p>
        </p:txBody>
      </p:sp>
      <p:sp>
        <p:nvSpPr>
          <p:cNvPr id="10" name="Rectangle 9">
            <a:extLst>
              <a:ext uri="{FF2B5EF4-FFF2-40B4-BE49-F238E27FC236}">
                <a16:creationId xmlns:a16="http://schemas.microsoft.com/office/drawing/2014/main" id="{D0D37F28-BEEB-2249-8F3B-4019BFAA165B}"/>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a:extLst>
              <a:ext uri="{FF2B5EF4-FFF2-40B4-BE49-F238E27FC236}">
                <a16:creationId xmlns:a16="http://schemas.microsoft.com/office/drawing/2014/main" id="{DD0B1B7B-52CA-A441-AEA9-2905A220FF19}"/>
              </a:ext>
            </a:extLst>
          </p:cNvPr>
          <p:cNvSpPr/>
          <p:nvPr userDrawn="1"/>
        </p:nvSpPr>
        <p:spPr>
          <a:xfrm>
            <a:off x="5588246" y="6451745"/>
            <a:ext cx="2300057" cy="261610"/>
          </a:xfrm>
          <a:prstGeom prst="rect">
            <a:avLst/>
          </a:prstGeom>
        </p:spPr>
        <p:txBody>
          <a:bodyPr wrap="square" anchor="t">
            <a:spAutoFit/>
          </a:bodyPr>
          <a:lstStyle/>
          <a:p>
            <a:r>
              <a:rPr lang="es-US" sz="1100" noProof="0" dirty="0">
                <a:solidFill>
                  <a:schemeClr val="tx1"/>
                </a:solidFill>
              </a:rPr>
              <a:t>Septiembre de</a:t>
            </a:r>
            <a:r>
              <a:rPr lang="es-US" sz="1100" baseline="0" noProof="0" dirty="0">
                <a:solidFill>
                  <a:schemeClr val="tx1"/>
                </a:solidFill>
              </a:rPr>
              <a:t> 2018</a:t>
            </a:r>
            <a:endParaRPr lang="es-US" sz="1100" noProof="0" dirty="0">
              <a:solidFill>
                <a:schemeClr val="tx1"/>
              </a:solidFill>
            </a:endParaRPr>
          </a:p>
        </p:txBody>
      </p:sp>
      <p:sp>
        <p:nvSpPr>
          <p:cNvPr id="19" name="Slide Number Placeholder 5">
            <a:extLst>
              <a:ext uri="{FF2B5EF4-FFF2-40B4-BE49-F238E27FC236}">
                <a16:creationId xmlns:a16="http://schemas.microsoft.com/office/drawing/2014/main" id="{A0D8DD00-C2AD-D447-82D4-FA403E1464E6}"/>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4045390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6533" y="152718"/>
            <a:ext cx="7450666" cy="1163320"/>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p:cNvSpPr>
            <a:spLocks noGrp="1"/>
          </p:cNvSpPr>
          <p:nvPr>
            <p:ph type="body" idx="1"/>
          </p:nvPr>
        </p:nvSpPr>
        <p:spPr>
          <a:xfrm>
            <a:off x="626533" y="1441004"/>
            <a:ext cx="7450666" cy="468515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529935" y="0"/>
            <a:ext cx="8084130" cy="1527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userDrawn="1"/>
        </p:nvSpPr>
        <p:spPr>
          <a:xfrm>
            <a:off x="2451910" y="6445083"/>
            <a:ext cx="5171232" cy="261610"/>
          </a:xfrm>
          <a:prstGeom prst="rect">
            <a:avLst/>
          </a:prstGeom>
        </p:spPr>
        <p:txBody>
          <a:bodyPr wrap="square" anchor="t">
            <a:spAutoFit/>
          </a:bodyPr>
          <a:lstStyle/>
          <a:p>
            <a:r>
              <a:rPr lang="en-US" sz="1100" kern="1200" dirty="0">
                <a:solidFill>
                  <a:schemeClr val="tx1"/>
                </a:solidFill>
                <a:latin typeface="+mj-lt"/>
                <a:ea typeface="+mn-ea"/>
                <a:cs typeface="+mn-cs"/>
              </a:rPr>
              <a:t>                </a:t>
            </a:r>
            <a:r>
              <a:rPr lang="es-US" sz="1100" kern="1200" noProof="0" dirty="0">
                <a:solidFill>
                  <a:schemeClr val="tx1"/>
                </a:solidFill>
                <a:latin typeface="+mj-lt"/>
                <a:ea typeface="+mn-ea"/>
                <a:cs typeface="+mn-cs"/>
              </a:rPr>
              <a:t>Módulo</a:t>
            </a:r>
            <a:r>
              <a:rPr lang="es-US" sz="1100" kern="1200" baseline="0" noProof="0" dirty="0">
                <a:solidFill>
                  <a:schemeClr val="tx1"/>
                </a:solidFill>
                <a:latin typeface="+mj-lt"/>
                <a:ea typeface="+mn-ea"/>
                <a:cs typeface="+mn-cs"/>
              </a:rPr>
              <a:t> 9: El uso de tarjetas de crédito</a:t>
            </a:r>
            <a:endParaRPr lang="es-US" sz="1100" kern="1200" noProof="0" dirty="0">
              <a:solidFill>
                <a:schemeClr val="tx1"/>
              </a:solidFill>
              <a:latin typeface="+mj-lt"/>
              <a:ea typeface="+mn-ea"/>
              <a:cs typeface="+mn-cs"/>
            </a:endParaRPr>
          </a:p>
        </p:txBody>
      </p:sp>
      <p:sp>
        <p:nvSpPr>
          <p:cNvPr id="11" name="TextBox 10">
            <a:extLst>
              <a:ext uri="{FF2B5EF4-FFF2-40B4-BE49-F238E27FC236}">
                <a16:creationId xmlns:a16="http://schemas.microsoft.com/office/drawing/2014/main" id="{8522EFEB-82EF-C74B-9DEC-14AA3FEE610D}"/>
              </a:ext>
            </a:extLst>
          </p:cNvPr>
          <p:cNvSpPr txBox="1"/>
          <p:nvPr userDrawn="1"/>
        </p:nvSpPr>
        <p:spPr>
          <a:xfrm>
            <a:off x="626533" y="6451745"/>
            <a:ext cx="2036135" cy="261610"/>
          </a:xfrm>
          <a:prstGeom prst="rect">
            <a:avLst/>
          </a:prstGeom>
          <a:noFill/>
        </p:spPr>
        <p:txBody>
          <a:bodyPr wrap="none" rtlCol="0" anchor="t">
            <a:spAutoFit/>
          </a:bodyPr>
          <a:lstStyle/>
          <a:p>
            <a:r>
              <a:rPr lang="es-US" sz="1100" cap="all" baseline="0" noProof="0" dirty="0">
                <a:solidFill>
                  <a:schemeClr val="tx1"/>
                </a:solidFill>
                <a:latin typeface="+mn-lt"/>
              </a:rPr>
              <a:t>Money Smart PARA AdultOs</a:t>
            </a:r>
          </a:p>
        </p:txBody>
      </p:sp>
      <p:sp>
        <p:nvSpPr>
          <p:cNvPr id="12" name="Rectangle 11">
            <a:extLst>
              <a:ext uri="{FF2B5EF4-FFF2-40B4-BE49-F238E27FC236}">
                <a16:creationId xmlns:a16="http://schemas.microsoft.com/office/drawing/2014/main" id="{E41432FD-6E37-F043-B446-74D3D8AABDFE}"/>
              </a:ext>
            </a:extLst>
          </p:cNvPr>
          <p:cNvSpPr/>
          <p:nvPr userDrawn="1"/>
        </p:nvSpPr>
        <p:spPr>
          <a:xfrm>
            <a:off x="7888303" y="6294783"/>
            <a:ext cx="725763" cy="56321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a:extLst>
              <a:ext uri="{FF2B5EF4-FFF2-40B4-BE49-F238E27FC236}">
                <a16:creationId xmlns:a16="http://schemas.microsoft.com/office/drawing/2014/main" id="{19CEC9C8-7934-9F4A-9A3D-DFF37F48ACC9}"/>
              </a:ext>
            </a:extLst>
          </p:cNvPr>
          <p:cNvSpPr/>
          <p:nvPr userDrawn="1"/>
        </p:nvSpPr>
        <p:spPr>
          <a:xfrm>
            <a:off x="5588246" y="6451745"/>
            <a:ext cx="2300057" cy="261610"/>
          </a:xfrm>
          <a:prstGeom prst="rect">
            <a:avLst/>
          </a:prstGeom>
        </p:spPr>
        <p:txBody>
          <a:bodyPr wrap="square" anchor="t">
            <a:spAutoFit/>
          </a:bodyPr>
          <a:lstStyle/>
          <a:p>
            <a:r>
              <a:rPr lang="es-US" sz="1100" noProof="0" dirty="0">
                <a:solidFill>
                  <a:schemeClr val="tx1"/>
                </a:solidFill>
              </a:rPr>
              <a:t>Septiembre de</a:t>
            </a:r>
            <a:r>
              <a:rPr lang="es-US" sz="1100" baseline="0" noProof="0" dirty="0">
                <a:solidFill>
                  <a:schemeClr val="tx1"/>
                </a:solidFill>
              </a:rPr>
              <a:t> 2018</a:t>
            </a:r>
            <a:endParaRPr lang="es-US" sz="1100" noProof="0" dirty="0">
              <a:solidFill>
                <a:schemeClr val="tx1"/>
              </a:solidFill>
            </a:endParaRPr>
          </a:p>
        </p:txBody>
      </p:sp>
      <p:sp>
        <p:nvSpPr>
          <p:cNvPr id="14" name="Slide Number Placeholder 5">
            <a:extLst>
              <a:ext uri="{FF2B5EF4-FFF2-40B4-BE49-F238E27FC236}">
                <a16:creationId xmlns:a16="http://schemas.microsoft.com/office/drawing/2014/main" id="{4D3596CE-3F8D-0F40-BCD1-542DC15F6190}"/>
              </a:ext>
            </a:extLst>
          </p:cNvPr>
          <p:cNvSpPr>
            <a:spLocks noGrp="1"/>
          </p:cNvSpPr>
          <p:nvPr>
            <p:ph type="sldNum" sz="quarter" idx="4"/>
          </p:nvPr>
        </p:nvSpPr>
        <p:spPr>
          <a:xfrm>
            <a:off x="7888303" y="6363615"/>
            <a:ext cx="725762" cy="343078"/>
          </a:xfrm>
          <a:prstGeom prst="rect">
            <a:avLst/>
          </a:prstGeom>
        </p:spPr>
        <p:txBody>
          <a:bodyPr vert="horz" lIns="0" tIns="0" rIns="0" bIns="0" rtlCol="0" anchor="ctr" anchorCtr="0"/>
          <a:lstStyle>
            <a:lvl1pPr algn="ctr">
              <a:defRPr sz="3600" b="0">
                <a:solidFill>
                  <a:schemeClr val="tx1"/>
                </a:solidFill>
                <a:latin typeface="+mj-lt"/>
              </a:defRPr>
            </a:lvl1pPr>
          </a:lstStyle>
          <a:p>
            <a:fld id="{AF83BEB6-139A-B746-BC33-1F5B6187E651}" type="slidenum">
              <a:rPr lang="en-US" smtClean="0"/>
              <a:pPr/>
              <a:t>‹#›</a:t>
            </a:fld>
            <a:endParaRPr lang="en-US" dirty="0"/>
          </a:p>
        </p:txBody>
      </p:sp>
    </p:spTree>
    <p:extLst>
      <p:ext uri="{BB962C8B-B14F-4D97-AF65-F5344CB8AC3E}">
        <p14:creationId xmlns:p14="http://schemas.microsoft.com/office/powerpoint/2010/main" val="2980522829"/>
      </p:ext>
    </p:extLst>
  </p:cSld>
  <p:clrMap bg1="lt1" tx1="dk1" bg2="lt2" tx2="dk2" accent1="accent1" accent2="accent2" accent3="accent3" accent4="accent4" accent5="accent5" accent6="accent6" hlink="hlink" folHlink="folHlink"/>
  <p:sldLayoutIdLst>
    <p:sldLayoutId id="2147483661" r:id="rId1"/>
    <p:sldLayoutId id="2147483678" r:id="rId2"/>
    <p:sldLayoutId id="2147483662" r:id="rId3"/>
    <p:sldLayoutId id="2147483663" r:id="rId4"/>
    <p:sldLayoutId id="2147483664" r:id="rId5"/>
    <p:sldLayoutId id="2147483665" r:id="rId6"/>
    <p:sldLayoutId id="2147483666" r:id="rId7"/>
    <p:sldLayoutId id="2147483667" r:id="rId8"/>
    <p:sldLayoutId id="2147483677" r:id="rId9"/>
  </p:sldLayoutIdLst>
  <p:hf hdr="0" ftr="0" dt="0"/>
  <p:txStyles>
    <p:titleStyle>
      <a:lvl1pPr algn="l" defTabSz="914400" rtl="0" eaLnBrk="1" latinLnBrk="0" hangingPunct="1">
        <a:spcBef>
          <a:spcPct val="0"/>
        </a:spcBef>
        <a:buNone/>
        <a:defRPr sz="3600" b="0" i="0" u="none" kern="1200" cap="none" spc="-60" baseline="0">
          <a:solidFill>
            <a:schemeClr val="tx2"/>
          </a:solidFill>
          <a:latin typeface="Franklin Gothic Medium"/>
          <a:ea typeface="+mj-ea"/>
          <a:cs typeface="Franklin Gothic Medium"/>
        </a:defRPr>
      </a:lvl1pPr>
    </p:titleStyle>
    <p:bodyStyle>
      <a:lvl1pPr marL="256032" indent="-256032" algn="l" defTabSz="914400" rtl="0" eaLnBrk="1" latinLnBrk="0" hangingPunct="1">
        <a:lnSpc>
          <a:spcPct val="140000"/>
        </a:lnSpc>
        <a:spcBef>
          <a:spcPct val="20000"/>
        </a:spcBef>
        <a:spcAft>
          <a:spcPts val="1200"/>
        </a:spcAft>
        <a:buClr>
          <a:schemeClr val="tx2"/>
        </a:buClr>
        <a:buFont typeface="Arial"/>
        <a:buChar char="•"/>
        <a:defRPr sz="2400" b="0" kern="1200">
          <a:solidFill>
            <a:schemeClr val="tx1"/>
          </a:solidFill>
          <a:latin typeface="Franklin Gothic Medium"/>
          <a:ea typeface="+mn-ea"/>
          <a:cs typeface="Franklin Gothic Medium"/>
        </a:defRPr>
      </a:lvl1pPr>
      <a:lvl2pPr marL="457200" indent="-182880" algn="l" defTabSz="914400" rtl="0" eaLnBrk="1" latinLnBrk="0" hangingPunct="1">
        <a:lnSpc>
          <a:spcPct val="140000"/>
        </a:lnSpc>
        <a:spcBef>
          <a:spcPct val="20000"/>
        </a:spcBef>
        <a:buClr>
          <a:schemeClr val="tx2"/>
        </a:buClr>
        <a:buFont typeface="Arial" pitchFamily="34" charset="0"/>
        <a:buChar char="•"/>
        <a:defRPr sz="2000" b="0" i="0" u="none" kern="1200">
          <a:solidFill>
            <a:schemeClr val="tx1"/>
          </a:solidFill>
          <a:latin typeface="Franklin Gothic Book"/>
          <a:ea typeface="+mn-ea"/>
          <a:cs typeface="Franklin Gothic Book"/>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Franklin Gothic Book"/>
          <a:ea typeface="+mn-ea"/>
          <a:cs typeface="Franklin Gothic Book"/>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Franklin Gothic Book"/>
          <a:ea typeface="+mn-ea"/>
          <a:cs typeface="Franklin Gothic Book"/>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DCD7B-4D83-1B27-7786-D663E5B8705D}"/>
              </a:ext>
            </a:extLst>
          </p:cNvPr>
          <p:cNvSpPr>
            <a:spLocks noGrp="1"/>
          </p:cNvSpPr>
          <p:nvPr>
            <p:ph type="ctrTitle"/>
          </p:nvPr>
        </p:nvSpPr>
        <p:spPr>
          <a:xfrm>
            <a:off x="2708702" y="5300826"/>
            <a:ext cx="5978098" cy="880452"/>
          </a:xfrm>
        </p:spPr>
        <p:txBody>
          <a:bodyPr>
            <a:normAutofit/>
          </a:bodyPr>
          <a:lstStyle/>
          <a:p>
            <a:r>
              <a:rPr lang="es-ES" sz="3600" dirty="0"/>
              <a:t>El uso de tarjetas de crédito</a:t>
            </a:r>
            <a:endParaRPr lang="en-US" sz="3600" dirty="0"/>
          </a:p>
        </p:txBody>
      </p:sp>
      <p:pic>
        <p:nvPicPr>
          <p:cNvPr id="6" name="Picture 5" descr="Imagen icónica del Módulo 9. Persona haciendo una compra con una  tarjeta de crédito en el mostrador en una tienda.&#10;">
            <a:extLst>
              <a:ext uri="{FF2B5EF4-FFF2-40B4-BE49-F238E27FC236}">
                <a16:creationId xmlns:a16="http://schemas.microsoft.com/office/drawing/2014/main" id="{939FE6E5-A006-F045-5CB3-54789806A0DA}"/>
              </a:ext>
            </a:extLst>
          </p:cNvPr>
          <p:cNvPicPr>
            <a:picLocks noChangeAspect="1"/>
          </p:cNvPicPr>
          <p:nvPr/>
        </p:nvPicPr>
        <p:blipFill>
          <a:blip r:embed="rId2"/>
          <a:stretch>
            <a:fillRect/>
          </a:stretch>
        </p:blipFill>
        <p:spPr>
          <a:xfrm>
            <a:off x="1476864" y="4778"/>
            <a:ext cx="6190271" cy="4610837"/>
          </a:xfrm>
          <a:prstGeom prst="rect">
            <a:avLst/>
          </a:prstGeom>
        </p:spPr>
      </p:pic>
      <p:sp>
        <p:nvSpPr>
          <p:cNvPr id="3" name="Subtitle 2">
            <a:extLst>
              <a:ext uri="{FF2B5EF4-FFF2-40B4-BE49-F238E27FC236}">
                <a16:creationId xmlns:a16="http://schemas.microsoft.com/office/drawing/2014/main" id="{D6D4213D-1034-0E14-0EA4-B1BE18712BDA}"/>
              </a:ext>
            </a:extLst>
          </p:cNvPr>
          <p:cNvSpPr>
            <a:spLocks noGrp="1"/>
          </p:cNvSpPr>
          <p:nvPr>
            <p:ph type="subTitle" idx="1"/>
          </p:nvPr>
        </p:nvSpPr>
        <p:spPr>
          <a:xfrm>
            <a:off x="2722613" y="4962177"/>
            <a:ext cx="2107571" cy="524223"/>
          </a:xfrm>
        </p:spPr>
        <p:txBody>
          <a:bodyPr>
            <a:normAutofit/>
          </a:bodyPr>
          <a:lstStyle/>
          <a:p>
            <a:r>
              <a:rPr lang="es-US" sz="1800" dirty="0"/>
              <a:t>Módulo</a:t>
            </a:r>
            <a:r>
              <a:rPr lang="es-US" sz="2000" dirty="0"/>
              <a:t> 9</a:t>
            </a:r>
          </a:p>
        </p:txBody>
      </p:sp>
      <p:pic>
        <p:nvPicPr>
          <p:cNvPr id="5" name="Picture 4" descr="Logotipo de Money Smart&#10;">
            <a:extLst>
              <a:ext uri="{FF2B5EF4-FFF2-40B4-BE49-F238E27FC236}">
                <a16:creationId xmlns:a16="http://schemas.microsoft.com/office/drawing/2014/main" id="{C19341E5-2E4A-1BDC-D853-0CC4DF4338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184" y="5093106"/>
            <a:ext cx="1124400" cy="1124400"/>
          </a:xfrm>
          <a:prstGeom prst="rect">
            <a:avLst/>
          </a:prstGeom>
        </p:spPr>
      </p:pic>
      <p:sp>
        <p:nvSpPr>
          <p:cNvPr id="7" name="Rectangle 6">
            <a:extLst>
              <a:ext uri="{FF2B5EF4-FFF2-40B4-BE49-F238E27FC236}">
                <a16:creationId xmlns:a16="http://schemas.microsoft.com/office/drawing/2014/main" id="{DD976D04-2AC9-D85E-F568-E8B26CF57262}"/>
              </a:ext>
            </a:extLst>
          </p:cNvPr>
          <p:cNvSpPr/>
          <p:nvPr/>
        </p:nvSpPr>
        <p:spPr>
          <a:xfrm>
            <a:off x="1403184" y="6400211"/>
            <a:ext cx="1530740" cy="276999"/>
          </a:xfrm>
          <a:prstGeom prst="rect">
            <a:avLst/>
          </a:prstGeom>
        </p:spPr>
        <p:txBody>
          <a:bodyPr wrap="none">
            <a:spAutoFit/>
          </a:bodyPr>
          <a:lstStyle/>
          <a:p>
            <a:r>
              <a:rPr lang="es-US" sz="1200" dirty="0"/>
              <a:t>Septiembre de 2018</a:t>
            </a:r>
            <a:endParaRPr lang="es-US" sz="1200" i="0" dirty="0"/>
          </a:p>
        </p:txBody>
      </p:sp>
    </p:spTree>
    <p:extLst>
      <p:ext uri="{BB962C8B-B14F-4D97-AF65-F5344CB8AC3E}">
        <p14:creationId xmlns:p14="http://schemas.microsoft.com/office/powerpoint/2010/main" val="322415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t>Tasas y cargos</a:t>
            </a:r>
          </a:p>
        </p:txBody>
      </p:sp>
      <p:sp>
        <p:nvSpPr>
          <p:cNvPr id="3" name="Content Placeholder 2"/>
          <p:cNvSpPr>
            <a:spLocks noGrp="1"/>
          </p:cNvSpPr>
          <p:nvPr>
            <p:ph idx="1"/>
          </p:nvPr>
        </p:nvSpPr>
        <p:spPr/>
        <p:txBody>
          <a:bodyPr>
            <a:normAutofit/>
          </a:bodyPr>
          <a:lstStyle/>
          <a:p>
            <a:pPr>
              <a:lnSpc>
                <a:spcPct val="100000"/>
              </a:lnSpc>
              <a:spcBef>
                <a:spcPts val="1200"/>
              </a:spcBef>
              <a:buFont typeface="Wingdings" pitchFamily="2" charset="2"/>
              <a:buChar char="§"/>
            </a:pPr>
            <a:r>
              <a:rPr lang="es-US" sz="3200" dirty="0"/>
              <a:t>Tasa de interés anual (APR)</a:t>
            </a:r>
          </a:p>
          <a:p>
            <a:pPr lvl="1">
              <a:lnSpc>
                <a:spcPct val="100000"/>
              </a:lnSpc>
              <a:spcBef>
                <a:spcPts val="0"/>
              </a:spcBef>
            </a:pPr>
            <a:r>
              <a:rPr lang="es-US" sz="2800" dirty="0"/>
              <a:t>Costo del crédito expresado en una tasa anual</a:t>
            </a:r>
          </a:p>
          <a:p>
            <a:pPr>
              <a:lnSpc>
                <a:spcPct val="100000"/>
              </a:lnSpc>
              <a:spcBef>
                <a:spcPts val="1800"/>
              </a:spcBef>
              <a:spcAft>
                <a:spcPts val="0"/>
              </a:spcAft>
              <a:buFont typeface="Wingdings" pitchFamily="2" charset="2"/>
              <a:buChar char="§"/>
            </a:pPr>
            <a:r>
              <a:rPr lang="es-US" sz="3200" dirty="0"/>
              <a:t>Tasa APR por penalidad</a:t>
            </a:r>
          </a:p>
          <a:p>
            <a:pPr lvl="1">
              <a:lnSpc>
                <a:spcPct val="100000"/>
              </a:lnSpc>
              <a:spcBef>
                <a:spcPts val="1200"/>
              </a:spcBef>
            </a:pPr>
            <a:r>
              <a:rPr lang="es-US" sz="2800" dirty="0"/>
              <a:t>Tasa de interés mayor si la factura no se paga a tiempo</a:t>
            </a:r>
          </a:p>
          <a:p>
            <a:pPr>
              <a:lnSpc>
                <a:spcPct val="100000"/>
              </a:lnSpc>
              <a:spcBef>
                <a:spcPts val="1800"/>
              </a:spcBef>
              <a:spcAft>
                <a:spcPts val="0"/>
              </a:spcAft>
              <a:buFont typeface="Wingdings" pitchFamily="2" charset="2"/>
              <a:buChar char="§"/>
            </a:pPr>
            <a:r>
              <a:rPr lang="es-US" sz="3200" dirty="0"/>
              <a:t>Tasas de interés</a:t>
            </a:r>
          </a:p>
          <a:p>
            <a:pPr lvl="1">
              <a:lnSpc>
                <a:spcPct val="100000"/>
              </a:lnSpc>
              <a:spcBef>
                <a:spcPts val="1200"/>
              </a:spcBef>
            </a:pPr>
            <a:r>
              <a:rPr lang="es-US" sz="2800" dirty="0"/>
              <a:t>Fija o variable</a:t>
            </a:r>
            <a:endParaRPr lang="es-US" sz="3200" dirty="0"/>
          </a:p>
        </p:txBody>
      </p:sp>
      <p:sp>
        <p:nvSpPr>
          <p:cNvPr id="5" name="Slide Number Placeholder 4">
            <a:extLst>
              <a:ext uri="{FF2B5EF4-FFF2-40B4-BE49-F238E27FC236}">
                <a16:creationId xmlns:a16="http://schemas.microsoft.com/office/drawing/2014/main" id="{5F62D618-05DB-FC45-B3F6-4E1F01D88CD5}"/>
              </a:ext>
            </a:extLst>
          </p:cNvPr>
          <p:cNvSpPr>
            <a:spLocks noGrp="1"/>
          </p:cNvSpPr>
          <p:nvPr>
            <p:ph type="sldNum" sz="quarter" idx="4"/>
          </p:nvPr>
        </p:nvSpPr>
        <p:spPr/>
        <p:txBody>
          <a:bodyPr/>
          <a:lstStyle/>
          <a:p>
            <a:fld id="{AF83BEB6-139A-B746-BC33-1F5B6187E651}" type="slidenum">
              <a:rPr lang="en-US" smtClean="0"/>
              <a:pPr/>
              <a:t>10</a:t>
            </a:fld>
            <a:endParaRPr lang="en-US" dirty="0"/>
          </a:p>
        </p:txBody>
      </p:sp>
    </p:spTree>
    <p:extLst>
      <p:ext uri="{BB962C8B-B14F-4D97-AF65-F5344CB8AC3E}">
        <p14:creationId xmlns:p14="http://schemas.microsoft.com/office/powerpoint/2010/main" val="3842018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Tasas APR introductorias bajas</a:t>
            </a:r>
          </a:p>
        </p:txBody>
      </p:sp>
      <p:sp>
        <p:nvSpPr>
          <p:cNvPr id="3" name="Content Placeholder 2"/>
          <p:cNvSpPr>
            <a:spLocks noGrp="1"/>
          </p:cNvSpPr>
          <p:nvPr>
            <p:ph idx="1"/>
          </p:nvPr>
        </p:nvSpPr>
        <p:spPr>
          <a:xfrm>
            <a:off x="577986" y="1424722"/>
            <a:ext cx="7499214" cy="4821965"/>
          </a:xfrm>
        </p:spPr>
        <p:txBody>
          <a:bodyPr>
            <a:normAutofit fontScale="92500" lnSpcReduction="10000"/>
          </a:bodyPr>
          <a:lstStyle/>
          <a:p>
            <a:pPr>
              <a:buFont typeface="Wingdings" pitchFamily="2" charset="2"/>
              <a:buChar char="§"/>
            </a:pPr>
            <a:r>
              <a:rPr lang="es-US" sz="3200" dirty="0"/>
              <a:t>Tasas tentadoras</a:t>
            </a:r>
          </a:p>
          <a:p>
            <a:pPr>
              <a:buFont typeface="Wingdings" pitchFamily="2" charset="2"/>
              <a:buChar char="§"/>
            </a:pPr>
            <a:r>
              <a:rPr lang="es-US" sz="3200" dirty="0"/>
              <a:t>Duran por un período limitado, por lo menos seis meses</a:t>
            </a:r>
          </a:p>
          <a:p>
            <a:pPr>
              <a:buFont typeface="Wingdings" pitchFamily="2" charset="2"/>
              <a:buChar char="§"/>
            </a:pPr>
            <a:r>
              <a:rPr lang="es-US" sz="3200" dirty="0"/>
              <a:t>Por ejemplo:</a:t>
            </a:r>
          </a:p>
          <a:p>
            <a:pPr lvl="1">
              <a:lnSpc>
                <a:spcPct val="100000"/>
              </a:lnSpc>
            </a:pPr>
            <a:r>
              <a:rPr lang="es-US" sz="2800" dirty="0"/>
              <a:t>0% de interés en compras por 15 meses</a:t>
            </a:r>
          </a:p>
          <a:p>
            <a:pPr lvl="1"/>
            <a:r>
              <a:rPr lang="es-US" sz="2800" dirty="0"/>
              <a:t>Después, tasa APR variable de 15.49% a 25.49%</a:t>
            </a:r>
          </a:p>
        </p:txBody>
      </p:sp>
      <p:sp>
        <p:nvSpPr>
          <p:cNvPr id="5" name="Slide Number Placeholder 4">
            <a:extLst>
              <a:ext uri="{FF2B5EF4-FFF2-40B4-BE49-F238E27FC236}">
                <a16:creationId xmlns:a16="http://schemas.microsoft.com/office/drawing/2014/main" id="{19CB3CBB-9991-6A46-B4B4-54290783987D}"/>
              </a:ext>
            </a:extLst>
          </p:cNvPr>
          <p:cNvSpPr>
            <a:spLocks noGrp="1"/>
          </p:cNvSpPr>
          <p:nvPr>
            <p:ph type="sldNum" sz="quarter" idx="4"/>
          </p:nvPr>
        </p:nvSpPr>
        <p:spPr/>
        <p:txBody>
          <a:bodyPr/>
          <a:lstStyle/>
          <a:p>
            <a:fld id="{AF83BEB6-139A-B746-BC33-1F5B6187E651}" type="slidenum">
              <a:rPr lang="en-US" smtClean="0"/>
              <a:pPr/>
              <a:t>11</a:t>
            </a:fld>
            <a:endParaRPr lang="en-US" dirty="0"/>
          </a:p>
        </p:txBody>
      </p:sp>
    </p:spTree>
    <p:extLst>
      <p:ext uri="{BB962C8B-B14F-4D97-AF65-F5344CB8AC3E}">
        <p14:creationId xmlns:p14="http://schemas.microsoft.com/office/powerpoint/2010/main" val="2834072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7" y="204281"/>
            <a:ext cx="8036078" cy="1404755"/>
          </a:xfrm>
        </p:spPr>
        <p:txBody>
          <a:bodyPr anchor="t"/>
          <a:lstStyle/>
          <a:p>
            <a:r>
              <a:rPr lang="es-US" sz="3000" dirty="0"/>
              <a:t>Pruébelo: Aprender de los cargos de las tarjetas de crédito</a:t>
            </a:r>
            <a:r>
              <a:rPr lang="en-US" dirty="0"/>
              <a:t/>
            </a:r>
            <a:br>
              <a:rPr lang="en-US" dirty="0"/>
            </a:br>
            <a:r>
              <a:rPr lang="es-US" sz="2400" dirty="0"/>
              <a:t>Consulte la pág. 6 en la Guía del participante</a:t>
            </a:r>
            <a:endParaRPr lang="es-US" dirty="0"/>
          </a:p>
        </p:txBody>
      </p:sp>
      <p:pic>
        <p:nvPicPr>
          <p:cNvPr id="5" name="Picture 4" descr="Captura de pantalla de Pruébelo: Aprender de los cargos de las tarjetas de crédito de la Guía del participante.&#10;">
            <a:extLst>
              <a:ext uri="{FF2B5EF4-FFF2-40B4-BE49-F238E27FC236}">
                <a16:creationId xmlns:a16="http://schemas.microsoft.com/office/drawing/2014/main" id="{9CE494B3-A77D-499C-B5E2-885F924470A4}"/>
              </a:ext>
            </a:extLst>
          </p:cNvPr>
          <p:cNvPicPr>
            <a:picLocks noChangeAspect="1"/>
          </p:cNvPicPr>
          <p:nvPr/>
        </p:nvPicPr>
        <p:blipFill>
          <a:blip r:embed="rId2"/>
          <a:stretch>
            <a:fillRect/>
          </a:stretch>
        </p:blipFill>
        <p:spPr>
          <a:xfrm>
            <a:off x="1097589" y="1651568"/>
            <a:ext cx="6900977" cy="443025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 name="Slide Number Placeholder 2">
            <a:extLst>
              <a:ext uri="{FF2B5EF4-FFF2-40B4-BE49-F238E27FC236}">
                <a16:creationId xmlns:a16="http://schemas.microsoft.com/office/drawing/2014/main" id="{5FBFBCDB-89E0-E542-8926-172C132EF938}"/>
              </a:ext>
            </a:extLst>
          </p:cNvPr>
          <p:cNvSpPr>
            <a:spLocks noGrp="1"/>
          </p:cNvSpPr>
          <p:nvPr>
            <p:ph type="sldNum" sz="quarter" idx="4"/>
          </p:nvPr>
        </p:nvSpPr>
        <p:spPr/>
        <p:txBody>
          <a:bodyPr/>
          <a:lstStyle/>
          <a:p>
            <a:fld id="{AF83BEB6-139A-B746-BC33-1F5B6187E651}" type="slidenum">
              <a:rPr lang="en-US" smtClean="0"/>
              <a:pPr/>
              <a:t>12</a:t>
            </a:fld>
            <a:endParaRPr lang="en-US" dirty="0"/>
          </a:p>
        </p:txBody>
      </p:sp>
    </p:spTree>
    <p:extLst>
      <p:ext uri="{BB962C8B-B14F-4D97-AF65-F5344CB8AC3E}">
        <p14:creationId xmlns:p14="http://schemas.microsoft.com/office/powerpoint/2010/main" val="3453490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Recompensas</a:t>
            </a:r>
          </a:p>
        </p:txBody>
      </p:sp>
      <p:sp>
        <p:nvSpPr>
          <p:cNvPr id="3" name="Content Placeholder 2"/>
          <p:cNvSpPr>
            <a:spLocks noGrp="1"/>
          </p:cNvSpPr>
          <p:nvPr>
            <p:ph idx="1"/>
          </p:nvPr>
        </p:nvSpPr>
        <p:spPr/>
        <p:txBody>
          <a:bodyPr>
            <a:noAutofit/>
          </a:bodyPr>
          <a:lstStyle/>
          <a:p>
            <a:pPr>
              <a:lnSpc>
                <a:spcPct val="100000"/>
              </a:lnSpc>
              <a:spcAft>
                <a:spcPts val="1800"/>
              </a:spcAft>
              <a:buFont typeface="Wingdings" pitchFamily="2" charset="2"/>
              <a:buChar char="§"/>
            </a:pPr>
            <a:r>
              <a:rPr lang="es-US" sz="2500" dirty="0"/>
              <a:t>Ejemplos: reembolsos, puntos, millas de aerolínea</a:t>
            </a:r>
          </a:p>
          <a:p>
            <a:pPr>
              <a:lnSpc>
                <a:spcPct val="100000"/>
              </a:lnSpc>
              <a:spcAft>
                <a:spcPts val="1800"/>
              </a:spcAft>
              <a:buFont typeface="Wingdings" pitchFamily="2" charset="2"/>
              <a:buChar char="§"/>
            </a:pPr>
            <a:r>
              <a:rPr lang="es-US" sz="2500" dirty="0"/>
              <a:t>Cómo cumplir los requisitos</a:t>
            </a:r>
          </a:p>
          <a:p>
            <a:pPr>
              <a:lnSpc>
                <a:spcPct val="100000"/>
              </a:lnSpc>
              <a:spcAft>
                <a:spcPts val="1800"/>
              </a:spcAft>
              <a:buFont typeface="Wingdings" pitchFamily="2" charset="2"/>
              <a:buChar char="§"/>
            </a:pPr>
            <a:r>
              <a:rPr lang="es-US" sz="2500" dirty="0"/>
              <a:t>Comprender cómo mantener las recompensas</a:t>
            </a:r>
          </a:p>
          <a:p>
            <a:pPr>
              <a:lnSpc>
                <a:spcPct val="100000"/>
              </a:lnSpc>
              <a:spcAft>
                <a:spcPts val="1800"/>
              </a:spcAft>
              <a:buFont typeface="Wingdings" pitchFamily="2" charset="2"/>
              <a:buChar char="§"/>
            </a:pPr>
            <a:r>
              <a:rPr lang="es-US" sz="2500" dirty="0"/>
              <a:t>¿Gastaré demasiado por culpa de las recompensas?</a:t>
            </a:r>
          </a:p>
          <a:p>
            <a:pPr>
              <a:lnSpc>
                <a:spcPct val="100000"/>
              </a:lnSpc>
              <a:spcAft>
                <a:spcPts val="1800"/>
              </a:spcAft>
              <a:buFont typeface="Wingdings" pitchFamily="2" charset="2"/>
              <a:buChar char="§"/>
            </a:pPr>
            <a:r>
              <a:rPr lang="es-US" sz="2500" dirty="0"/>
              <a:t>Antes de consideras las recompensas fíjese en los cargos </a:t>
            </a:r>
          </a:p>
          <a:p>
            <a:pPr>
              <a:lnSpc>
                <a:spcPct val="100000"/>
              </a:lnSpc>
              <a:spcAft>
                <a:spcPts val="1800"/>
              </a:spcAft>
              <a:buFont typeface="Wingdings" pitchFamily="2" charset="2"/>
              <a:buChar char="§"/>
            </a:pPr>
            <a:r>
              <a:rPr lang="es-US" sz="2500" dirty="0"/>
              <a:t>Compare antes de decidir</a:t>
            </a:r>
          </a:p>
        </p:txBody>
      </p:sp>
      <p:sp>
        <p:nvSpPr>
          <p:cNvPr id="5" name="Slide Number Placeholder 4">
            <a:extLst>
              <a:ext uri="{FF2B5EF4-FFF2-40B4-BE49-F238E27FC236}">
                <a16:creationId xmlns:a16="http://schemas.microsoft.com/office/drawing/2014/main" id="{E7AF8F40-4A79-6243-BBEC-51C69453DE2C}"/>
              </a:ext>
            </a:extLst>
          </p:cNvPr>
          <p:cNvSpPr>
            <a:spLocks noGrp="1"/>
          </p:cNvSpPr>
          <p:nvPr>
            <p:ph type="sldNum" sz="quarter" idx="4"/>
          </p:nvPr>
        </p:nvSpPr>
        <p:spPr/>
        <p:txBody>
          <a:bodyPr/>
          <a:lstStyle/>
          <a:p>
            <a:fld id="{AF83BEB6-139A-B746-BC33-1F5B6187E651}" type="slidenum">
              <a:rPr lang="en-US" smtClean="0"/>
              <a:pPr/>
              <a:t>13</a:t>
            </a:fld>
            <a:endParaRPr lang="en-US" dirty="0"/>
          </a:p>
        </p:txBody>
      </p:sp>
    </p:spTree>
    <p:extLst>
      <p:ext uri="{BB962C8B-B14F-4D97-AF65-F5344CB8AC3E}">
        <p14:creationId xmlns:p14="http://schemas.microsoft.com/office/powerpoint/2010/main" val="3416035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US" dirty="0"/>
              <a:t>Otras definiciones importantes: </a:t>
            </a:r>
            <a:br>
              <a:rPr lang="es-US" dirty="0"/>
            </a:br>
            <a:r>
              <a:rPr lang="es-US" dirty="0"/>
              <a:t>Límite de crédito</a:t>
            </a:r>
          </a:p>
        </p:txBody>
      </p:sp>
      <p:sp>
        <p:nvSpPr>
          <p:cNvPr id="3" name="Content Placeholder 2"/>
          <p:cNvSpPr>
            <a:spLocks noGrp="1"/>
          </p:cNvSpPr>
          <p:nvPr>
            <p:ph idx="1"/>
          </p:nvPr>
        </p:nvSpPr>
        <p:spPr/>
        <p:txBody>
          <a:bodyPr>
            <a:normAutofit/>
          </a:bodyPr>
          <a:lstStyle/>
          <a:p>
            <a:pPr>
              <a:buFont typeface="Wingdings" pitchFamily="2" charset="2"/>
              <a:buChar char="§"/>
            </a:pPr>
            <a:r>
              <a:rPr lang="en-US" sz="3200" dirty="0"/>
              <a:t>Máximo de </a:t>
            </a:r>
            <a:r>
              <a:rPr lang="es-US" sz="3200" dirty="0"/>
              <a:t>crédito</a:t>
            </a:r>
            <a:r>
              <a:rPr lang="ja-JP" altLang="es-US" sz="3200" dirty="0"/>
              <a:t> </a:t>
            </a:r>
            <a:r>
              <a:rPr lang="en-US" altLang="ja-JP" sz="3200" dirty="0"/>
              <a:t>que </a:t>
            </a:r>
            <a:r>
              <a:rPr lang="es-US" altLang="ja-JP" sz="3200" dirty="0"/>
              <a:t>puede usar</a:t>
            </a:r>
            <a:endParaRPr lang="es-US" sz="3200" dirty="0"/>
          </a:p>
          <a:p>
            <a:pPr>
              <a:buFont typeface="Wingdings" pitchFamily="2" charset="2"/>
              <a:buChar char="§"/>
            </a:pPr>
            <a:r>
              <a:rPr lang="es-US" sz="3200" dirty="0"/>
              <a:t>Cada acreedor tiene</a:t>
            </a:r>
            <a:r>
              <a:rPr lang="en-US" sz="3200" dirty="0"/>
              <a:t> sus </a:t>
            </a:r>
            <a:r>
              <a:rPr lang="es-US" sz="3200" dirty="0"/>
              <a:t>propias normas </a:t>
            </a:r>
          </a:p>
          <a:p>
            <a:pPr>
              <a:buFont typeface="Wingdings" pitchFamily="2" charset="2"/>
              <a:buChar char="§"/>
            </a:pPr>
            <a:r>
              <a:rPr lang="es-US" sz="3200" dirty="0"/>
              <a:t>Puede considerar su:</a:t>
            </a:r>
          </a:p>
          <a:p>
            <a:pPr lvl="1">
              <a:lnSpc>
                <a:spcPct val="100000"/>
              </a:lnSpc>
            </a:pPr>
            <a:r>
              <a:rPr lang="es-US" sz="2800" dirty="0"/>
              <a:t>Historial de crédito</a:t>
            </a:r>
          </a:p>
          <a:p>
            <a:pPr lvl="1"/>
            <a:r>
              <a:rPr lang="es-US" sz="2800" dirty="0"/>
              <a:t>Ingresos actuales</a:t>
            </a:r>
          </a:p>
          <a:p>
            <a:pPr lvl="1"/>
            <a:r>
              <a:rPr lang="es-US" sz="2800" dirty="0"/>
              <a:t>Deudas pendientes</a:t>
            </a:r>
          </a:p>
        </p:txBody>
      </p:sp>
      <p:sp>
        <p:nvSpPr>
          <p:cNvPr id="5" name="Slide Number Placeholder 4">
            <a:extLst>
              <a:ext uri="{FF2B5EF4-FFF2-40B4-BE49-F238E27FC236}">
                <a16:creationId xmlns:a16="http://schemas.microsoft.com/office/drawing/2014/main" id="{A17001E5-73F9-8840-8953-714B9E7EC537}"/>
              </a:ext>
            </a:extLst>
          </p:cNvPr>
          <p:cNvSpPr>
            <a:spLocks noGrp="1"/>
          </p:cNvSpPr>
          <p:nvPr>
            <p:ph type="sldNum" sz="quarter" idx="4"/>
          </p:nvPr>
        </p:nvSpPr>
        <p:spPr/>
        <p:txBody>
          <a:bodyPr/>
          <a:lstStyle/>
          <a:p>
            <a:fld id="{AF83BEB6-139A-B746-BC33-1F5B6187E651}" type="slidenum">
              <a:rPr lang="en-US" smtClean="0"/>
              <a:pPr/>
              <a:t>14</a:t>
            </a:fld>
            <a:endParaRPr lang="en-US" dirty="0"/>
          </a:p>
        </p:txBody>
      </p:sp>
    </p:spTree>
    <p:extLst>
      <p:ext uri="{BB962C8B-B14F-4D97-AF65-F5344CB8AC3E}">
        <p14:creationId xmlns:p14="http://schemas.microsoft.com/office/powerpoint/2010/main" val="1356118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t>Período de gracia</a:t>
            </a:r>
          </a:p>
        </p:txBody>
      </p:sp>
      <p:sp>
        <p:nvSpPr>
          <p:cNvPr id="3" name="Content Placeholder 2"/>
          <p:cNvSpPr>
            <a:spLocks noGrp="1"/>
          </p:cNvSpPr>
          <p:nvPr>
            <p:ph idx="1"/>
          </p:nvPr>
        </p:nvSpPr>
        <p:spPr/>
        <p:txBody>
          <a:bodyPr>
            <a:normAutofit/>
          </a:bodyPr>
          <a:lstStyle/>
          <a:p>
            <a:pPr>
              <a:buFont typeface="Wingdings" pitchFamily="2" charset="2"/>
              <a:buChar char="§"/>
            </a:pPr>
            <a:r>
              <a:rPr lang="es-US" sz="3200" dirty="0"/>
              <a:t>Período entre la fecha de emisión de su estado de cuenta y la fecha en que se debe pagar</a:t>
            </a:r>
          </a:p>
          <a:p>
            <a:pPr>
              <a:buFont typeface="Wingdings" pitchFamily="2" charset="2"/>
              <a:buChar char="§"/>
            </a:pPr>
            <a:r>
              <a:rPr lang="es-US" sz="3200" dirty="0"/>
              <a:t>Los acreedores no tienen la obligación de dar un período de gracia </a:t>
            </a:r>
          </a:p>
        </p:txBody>
      </p:sp>
      <p:sp>
        <p:nvSpPr>
          <p:cNvPr id="5" name="Slide Number Placeholder 4">
            <a:extLst>
              <a:ext uri="{FF2B5EF4-FFF2-40B4-BE49-F238E27FC236}">
                <a16:creationId xmlns:a16="http://schemas.microsoft.com/office/drawing/2014/main" id="{64CADF43-AEEF-6F45-906D-3E57EE4439A5}"/>
              </a:ext>
            </a:extLst>
          </p:cNvPr>
          <p:cNvSpPr>
            <a:spLocks noGrp="1"/>
          </p:cNvSpPr>
          <p:nvPr>
            <p:ph type="sldNum" sz="quarter" idx="4"/>
          </p:nvPr>
        </p:nvSpPr>
        <p:spPr/>
        <p:txBody>
          <a:bodyPr/>
          <a:lstStyle/>
          <a:p>
            <a:fld id="{AF83BEB6-139A-B746-BC33-1F5B6187E651}" type="slidenum">
              <a:rPr lang="en-US" smtClean="0"/>
              <a:pPr/>
              <a:t>15</a:t>
            </a:fld>
            <a:endParaRPr lang="en-US" dirty="0"/>
          </a:p>
        </p:txBody>
      </p:sp>
    </p:spTree>
    <p:extLst>
      <p:ext uri="{BB962C8B-B14F-4D97-AF65-F5344CB8AC3E}">
        <p14:creationId xmlns:p14="http://schemas.microsoft.com/office/powerpoint/2010/main" val="1428683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t>Método para calcular el saldo</a:t>
            </a:r>
          </a:p>
        </p:txBody>
      </p:sp>
      <p:sp>
        <p:nvSpPr>
          <p:cNvPr id="3" name="Content Placeholder 2"/>
          <p:cNvSpPr>
            <a:spLocks noGrp="1"/>
          </p:cNvSpPr>
          <p:nvPr>
            <p:ph idx="1"/>
          </p:nvPr>
        </p:nvSpPr>
        <p:spPr/>
        <p:txBody>
          <a:bodyPr>
            <a:noAutofit/>
          </a:bodyPr>
          <a:lstStyle/>
          <a:p>
            <a:pPr>
              <a:lnSpc>
                <a:spcPct val="100000"/>
              </a:lnSpc>
              <a:spcBef>
                <a:spcPts val="0"/>
              </a:spcBef>
              <a:spcAft>
                <a:spcPts val="2400"/>
              </a:spcAft>
              <a:buFont typeface="Wingdings" pitchFamily="2" charset="2"/>
              <a:buChar char="§"/>
            </a:pPr>
            <a:r>
              <a:rPr lang="es-US" sz="3200" dirty="0"/>
              <a:t>Cómo se calcula el interés de su cuenta </a:t>
            </a:r>
          </a:p>
          <a:p>
            <a:pPr>
              <a:lnSpc>
                <a:spcPct val="100000"/>
              </a:lnSpc>
              <a:spcBef>
                <a:spcPts val="0"/>
              </a:spcBef>
              <a:spcAft>
                <a:spcPts val="2400"/>
              </a:spcAft>
              <a:buFont typeface="Wingdings" pitchFamily="2" charset="2"/>
              <a:buChar char="§"/>
            </a:pPr>
            <a:r>
              <a:rPr lang="es-US" sz="3200" dirty="0"/>
              <a:t>Hay métodos diferentes</a:t>
            </a:r>
          </a:p>
          <a:p>
            <a:pPr>
              <a:lnSpc>
                <a:spcPct val="100000"/>
              </a:lnSpc>
              <a:spcBef>
                <a:spcPts val="0"/>
              </a:spcBef>
              <a:spcAft>
                <a:spcPts val="2400"/>
              </a:spcAft>
              <a:buFont typeface="Wingdings" pitchFamily="2" charset="2"/>
              <a:buChar char="§"/>
            </a:pPr>
            <a:r>
              <a:rPr lang="es-US" sz="3200" dirty="0"/>
              <a:t>El contrato del titular de la cuenta incluye el método que se usa</a:t>
            </a:r>
          </a:p>
          <a:p>
            <a:pPr>
              <a:lnSpc>
                <a:spcPct val="100000"/>
              </a:lnSpc>
              <a:spcBef>
                <a:spcPts val="0"/>
              </a:spcBef>
              <a:spcAft>
                <a:spcPts val="2400"/>
              </a:spcAft>
              <a:buFont typeface="Wingdings" pitchFamily="2" charset="2"/>
              <a:buChar char="§"/>
            </a:pPr>
            <a:r>
              <a:rPr lang="es-US" sz="3200" dirty="0"/>
              <a:t>Uno de los métodos es el saldo promedio diario</a:t>
            </a:r>
            <a:endParaRPr lang="es-US" sz="2000" dirty="0"/>
          </a:p>
        </p:txBody>
      </p:sp>
      <p:sp>
        <p:nvSpPr>
          <p:cNvPr id="5" name="Slide Number Placeholder 4">
            <a:extLst>
              <a:ext uri="{FF2B5EF4-FFF2-40B4-BE49-F238E27FC236}">
                <a16:creationId xmlns:a16="http://schemas.microsoft.com/office/drawing/2014/main" id="{1A2D3C62-0DC5-A742-94CA-A5E2C98F1D62}"/>
              </a:ext>
            </a:extLst>
          </p:cNvPr>
          <p:cNvSpPr>
            <a:spLocks noGrp="1"/>
          </p:cNvSpPr>
          <p:nvPr>
            <p:ph type="sldNum" sz="quarter" idx="4"/>
          </p:nvPr>
        </p:nvSpPr>
        <p:spPr/>
        <p:txBody>
          <a:bodyPr/>
          <a:lstStyle/>
          <a:p>
            <a:fld id="{AF83BEB6-139A-B746-BC33-1F5B6187E651}" type="slidenum">
              <a:rPr lang="en-US" smtClean="0"/>
              <a:pPr/>
              <a:t>16</a:t>
            </a:fld>
            <a:endParaRPr lang="en-US" dirty="0"/>
          </a:p>
        </p:txBody>
      </p:sp>
    </p:spTree>
    <p:extLst>
      <p:ext uri="{BB962C8B-B14F-4D97-AF65-F5344CB8AC3E}">
        <p14:creationId xmlns:p14="http://schemas.microsoft.com/office/powerpoint/2010/main" val="41664886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US" dirty="0"/>
              <a:t>Otras características, productos y servicios</a:t>
            </a:r>
          </a:p>
        </p:txBody>
      </p:sp>
      <p:sp>
        <p:nvSpPr>
          <p:cNvPr id="3" name="Content Placeholder 2"/>
          <p:cNvSpPr>
            <a:spLocks noGrp="1"/>
          </p:cNvSpPr>
          <p:nvPr>
            <p:ph idx="1"/>
          </p:nvPr>
        </p:nvSpPr>
        <p:spPr/>
        <p:txBody>
          <a:bodyPr>
            <a:normAutofit/>
          </a:bodyPr>
          <a:lstStyle/>
          <a:p>
            <a:pPr>
              <a:lnSpc>
                <a:spcPct val="100000"/>
              </a:lnSpc>
              <a:buFont typeface="Wingdings" pitchFamily="2" charset="2"/>
              <a:buChar char="§"/>
            </a:pPr>
            <a:r>
              <a:rPr lang="es-US" sz="3200" dirty="0"/>
              <a:t>Características en servicio al cliente</a:t>
            </a:r>
          </a:p>
          <a:p>
            <a:pPr>
              <a:lnSpc>
                <a:spcPct val="100000"/>
              </a:lnSpc>
              <a:buFont typeface="Wingdings" pitchFamily="2" charset="2"/>
              <a:buChar char="§"/>
            </a:pPr>
            <a:r>
              <a:rPr lang="es-US" sz="3200" dirty="0"/>
              <a:t>Servicios adicionales sin costo</a:t>
            </a:r>
          </a:p>
          <a:p>
            <a:pPr lvl="1">
              <a:lnSpc>
                <a:spcPct val="100000"/>
              </a:lnSpc>
            </a:pPr>
            <a:r>
              <a:rPr lang="es-US" sz="2800" dirty="0"/>
              <a:t>Ejemplo: garantía extendida</a:t>
            </a:r>
            <a:br>
              <a:rPr lang="es-US" sz="2800" dirty="0"/>
            </a:br>
            <a:endParaRPr lang="es-US" sz="2800" dirty="0"/>
          </a:p>
          <a:p>
            <a:pPr>
              <a:lnSpc>
                <a:spcPct val="100000"/>
              </a:lnSpc>
              <a:buFont typeface="Wingdings" pitchFamily="2" charset="2"/>
              <a:buChar char="§"/>
            </a:pPr>
            <a:r>
              <a:rPr lang="es-US" sz="3200" dirty="0"/>
              <a:t>Cargo por productos/servicios adicionales</a:t>
            </a:r>
          </a:p>
          <a:p>
            <a:pPr lvl="1">
              <a:lnSpc>
                <a:spcPct val="100000"/>
              </a:lnSpc>
            </a:pPr>
            <a:r>
              <a:rPr lang="es-US" sz="2800" dirty="0"/>
              <a:t>Ejemplo: Protección de pagos, monitoreo de crédito</a:t>
            </a:r>
          </a:p>
        </p:txBody>
      </p:sp>
      <p:sp>
        <p:nvSpPr>
          <p:cNvPr id="5" name="Slide Number Placeholder 4">
            <a:extLst>
              <a:ext uri="{FF2B5EF4-FFF2-40B4-BE49-F238E27FC236}">
                <a16:creationId xmlns:a16="http://schemas.microsoft.com/office/drawing/2014/main" id="{9E9D0BA2-B57F-AD40-9579-1CD03CB614FD}"/>
              </a:ext>
            </a:extLst>
          </p:cNvPr>
          <p:cNvSpPr>
            <a:spLocks noGrp="1"/>
          </p:cNvSpPr>
          <p:nvPr>
            <p:ph type="sldNum" sz="quarter" idx="4"/>
          </p:nvPr>
        </p:nvSpPr>
        <p:spPr/>
        <p:txBody>
          <a:bodyPr/>
          <a:lstStyle/>
          <a:p>
            <a:fld id="{AF83BEB6-139A-B746-BC33-1F5B6187E651}" type="slidenum">
              <a:rPr lang="en-US" smtClean="0"/>
              <a:pPr/>
              <a:t>17</a:t>
            </a:fld>
            <a:endParaRPr lang="en-US" dirty="0"/>
          </a:p>
        </p:txBody>
      </p:sp>
    </p:spTree>
    <p:extLst>
      <p:ext uri="{BB962C8B-B14F-4D97-AF65-F5344CB8AC3E}">
        <p14:creationId xmlns:p14="http://schemas.microsoft.com/office/powerpoint/2010/main" val="37760043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223737"/>
            <a:ext cx="8036079" cy="1201026"/>
          </a:xfrm>
        </p:spPr>
        <p:txBody>
          <a:bodyPr anchor="t">
            <a:normAutofit/>
          </a:bodyPr>
          <a:lstStyle/>
          <a:p>
            <a:r>
              <a:rPr lang="es-US" dirty="0"/>
              <a:t>Pruébelo: Elegir una tarjeta de crédito</a:t>
            </a:r>
            <a:r>
              <a:rPr lang="en-US" dirty="0"/>
              <a:t/>
            </a:r>
            <a:br>
              <a:rPr lang="en-US" dirty="0"/>
            </a:br>
            <a:r>
              <a:rPr lang="es-US" sz="2400" dirty="0"/>
              <a:t>Consulte la pág. 8 en su Guía del participante</a:t>
            </a:r>
            <a:endParaRPr lang="es-US" dirty="0"/>
          </a:p>
        </p:txBody>
      </p:sp>
      <p:pic>
        <p:nvPicPr>
          <p:cNvPr id="5" name="Picture 4" descr="Captura de pantalla de Pruébelo: Elegir una tarjeta de crédito de la Guía del participante. Se muestra solo con fines de navegación.&#10;&#10;"/>
          <p:cNvPicPr>
            <a:picLocks noChangeAspect="1"/>
          </p:cNvPicPr>
          <p:nvPr/>
        </p:nvPicPr>
        <p:blipFill rotWithShape="1">
          <a:blip r:embed="rId2"/>
          <a:srcRect l="19667" t="41951" r="41000" b="9852"/>
          <a:stretch/>
        </p:blipFill>
        <p:spPr>
          <a:xfrm>
            <a:off x="1091998" y="1265886"/>
            <a:ext cx="6741716" cy="5097729"/>
          </a:xfrm>
          <a:prstGeom prst="rect">
            <a:avLst/>
          </a:prstGeom>
          <a:ln>
            <a:noFill/>
          </a:ln>
          <a:effectLst>
            <a:outerShdw blurRad="107950" dist="12700" dir="5400000" algn="ctr">
              <a:srgbClr val="000000"/>
            </a:outerShdw>
          </a:effectLst>
        </p:spPr>
      </p:pic>
      <p:sp>
        <p:nvSpPr>
          <p:cNvPr id="3" name="Slide Number Placeholder 2">
            <a:extLst>
              <a:ext uri="{FF2B5EF4-FFF2-40B4-BE49-F238E27FC236}">
                <a16:creationId xmlns:a16="http://schemas.microsoft.com/office/drawing/2014/main" id="{7687A9A1-6784-CE45-B481-05818164CBEF}"/>
              </a:ext>
            </a:extLst>
          </p:cNvPr>
          <p:cNvSpPr>
            <a:spLocks noGrp="1"/>
          </p:cNvSpPr>
          <p:nvPr>
            <p:ph type="sldNum" sz="quarter" idx="4"/>
          </p:nvPr>
        </p:nvSpPr>
        <p:spPr/>
        <p:txBody>
          <a:bodyPr/>
          <a:lstStyle/>
          <a:p>
            <a:fld id="{AF83BEB6-139A-B746-BC33-1F5B6187E651}" type="slidenum">
              <a:rPr lang="en-US" smtClean="0"/>
              <a:pPr/>
              <a:t>18</a:t>
            </a:fld>
            <a:endParaRPr lang="en-US" dirty="0"/>
          </a:p>
        </p:txBody>
      </p:sp>
    </p:spTree>
    <p:extLst>
      <p:ext uri="{BB962C8B-B14F-4D97-AF65-F5344CB8AC3E}">
        <p14:creationId xmlns:p14="http://schemas.microsoft.com/office/powerpoint/2010/main" val="12908129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314" y="375513"/>
            <a:ext cx="8176908" cy="2200642"/>
          </a:xfrm>
        </p:spPr>
        <p:txBody>
          <a:bodyPr anchor="t">
            <a:normAutofit/>
          </a:bodyPr>
          <a:lstStyle/>
          <a:p>
            <a:r>
              <a:rPr lang="es-ES_tradnl" sz="2400" dirty="0"/>
              <a:t>Aplíquelo: Mi tabla de comparación </a:t>
            </a:r>
            <a:r>
              <a:rPr lang="en-US" sz="2400" dirty="0"/>
              <a:t>de tarjetas de crédito</a:t>
            </a:r>
            <a:r>
              <a:rPr lang="en-US" dirty="0"/>
              <a:t/>
            </a:r>
            <a:br>
              <a:rPr lang="en-US" dirty="0"/>
            </a:br>
            <a:r>
              <a:rPr lang="es-US" sz="2000" dirty="0"/>
              <a:t>Consulte la pág. 9 en su Guía del participante</a:t>
            </a:r>
            <a:endParaRPr lang="en-US" sz="2000" dirty="0"/>
          </a:p>
        </p:txBody>
      </p:sp>
      <p:pic>
        <p:nvPicPr>
          <p:cNvPr id="8" name="Picture 7" descr="Captura de pantalla de Aplíquelo: Mi tabla de comparación de tarjetas de crédito de la Guía del participante. Se muestra solo con fines de navegación.&#10;&#10;"/>
          <p:cNvPicPr>
            <a:picLocks noChangeAspect="1"/>
          </p:cNvPicPr>
          <p:nvPr/>
        </p:nvPicPr>
        <p:blipFill rotWithShape="1">
          <a:blip r:embed="rId2"/>
          <a:srcRect l="3333" t="35855" r="56666" b="18572"/>
          <a:stretch/>
        </p:blipFill>
        <p:spPr>
          <a:xfrm>
            <a:off x="1177966" y="1202510"/>
            <a:ext cx="6599198" cy="454928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 name="Slide Number Placeholder 2">
            <a:extLst>
              <a:ext uri="{FF2B5EF4-FFF2-40B4-BE49-F238E27FC236}">
                <a16:creationId xmlns:a16="http://schemas.microsoft.com/office/drawing/2014/main" id="{B927382B-0E68-9946-9F6C-47B2E9D0C266}"/>
              </a:ext>
            </a:extLst>
          </p:cNvPr>
          <p:cNvSpPr>
            <a:spLocks noGrp="1"/>
          </p:cNvSpPr>
          <p:nvPr>
            <p:ph type="sldNum" sz="quarter" idx="4"/>
          </p:nvPr>
        </p:nvSpPr>
        <p:spPr/>
        <p:txBody>
          <a:bodyPr/>
          <a:lstStyle/>
          <a:p>
            <a:fld id="{AF83BEB6-139A-B746-BC33-1F5B6187E651}" type="slidenum">
              <a:rPr lang="en-US" smtClean="0"/>
              <a:pPr/>
              <a:t>19</a:t>
            </a:fld>
            <a:endParaRPr lang="en-US" dirty="0"/>
          </a:p>
        </p:txBody>
      </p:sp>
    </p:spTree>
    <p:extLst>
      <p:ext uri="{BB962C8B-B14F-4D97-AF65-F5344CB8AC3E}">
        <p14:creationId xmlns:p14="http://schemas.microsoft.com/office/powerpoint/2010/main" val="1454536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4D8DEA4-FB01-454F-8063-BC781AA65C4D}"/>
              </a:ext>
            </a:extLst>
          </p:cNvPr>
          <p:cNvSpPr>
            <a:spLocks noGrp="1"/>
          </p:cNvSpPr>
          <p:nvPr>
            <p:ph type="title"/>
          </p:nvPr>
        </p:nvSpPr>
        <p:spPr>
          <a:xfrm>
            <a:off x="577986" y="200713"/>
            <a:ext cx="8005181" cy="1618310"/>
          </a:xfrm>
        </p:spPr>
        <p:txBody>
          <a:bodyPr anchor="t"/>
          <a:lstStyle/>
          <a:p>
            <a:r>
              <a:rPr lang="es-ES" dirty="0">
                <a:highlight>
                  <a:srgbClr val="FFFFFF"/>
                </a:highlight>
              </a:rPr>
              <a:t>Encuesta previa a la capacitación</a:t>
            </a:r>
            <a:r>
              <a:rPr lang="en-US" dirty="0"/>
              <a:t/>
            </a:r>
            <a:br>
              <a:rPr lang="en-US" dirty="0"/>
            </a:br>
            <a:r>
              <a:rPr lang="es-US" sz="2400" dirty="0"/>
              <a:t>Consulte</a:t>
            </a:r>
            <a:r>
              <a:rPr lang="en-US" sz="2400" dirty="0"/>
              <a:t> </a:t>
            </a:r>
            <a:r>
              <a:rPr lang="es-ES" sz="2400" dirty="0"/>
              <a:t>la pág. 24 de su Guía del participante</a:t>
            </a:r>
            <a:endParaRPr lang="en-US" sz="4400" dirty="0"/>
          </a:p>
        </p:txBody>
      </p:sp>
      <p:pic>
        <p:nvPicPr>
          <p:cNvPr id="7" name="Picture 6" descr="Captura de pantalla de la Encuesta posterior a la capacitación de la Guía del participante. Al igual que con todas las capturas de pantalla en toda la plataforma de diapositivas, ésta se muestra solo con fines de navegación, para que los participantes sepan qué buscar. Las palabras en la captura de pantalla no están destinadas a ser leídas.&#10;&#10;&#10;"/>
          <p:cNvPicPr>
            <a:picLocks noChangeAspect="1"/>
          </p:cNvPicPr>
          <p:nvPr/>
        </p:nvPicPr>
        <p:blipFill rotWithShape="1">
          <a:blip r:embed="rId2"/>
          <a:srcRect l="19110" t="37210" r="40889" b="19926"/>
          <a:stretch/>
        </p:blipFill>
        <p:spPr>
          <a:xfrm>
            <a:off x="1151834" y="1353658"/>
            <a:ext cx="6548282" cy="3947159"/>
          </a:xfrm>
          <a:prstGeom prst="rect">
            <a:avLst/>
          </a:prstGeom>
          <a:ln>
            <a:noFill/>
          </a:ln>
          <a:effectLst>
            <a:outerShdw blurRad="50800" dist="38100" dir="2700000" algn="tl" rotWithShape="0">
              <a:prstClr val="black">
                <a:alpha val="40000"/>
              </a:prstClr>
            </a:outerShdw>
          </a:effectLst>
          <a:scene3d>
            <a:camera prst="orthographicFront">
              <a:rot lat="0" lon="0" rev="0"/>
            </a:camera>
            <a:lightRig rig="brightRoom" dir="t">
              <a:rot lat="0" lon="0" rev="600000"/>
            </a:lightRig>
          </a:scene3d>
          <a:sp3d prstMaterial="metal">
            <a:bevelT w="38100" h="57150" prst="angle"/>
          </a:sp3d>
        </p:spPr>
      </p:pic>
      <p:sp>
        <p:nvSpPr>
          <p:cNvPr id="5" name="Slide Number Placeholder 4">
            <a:extLst>
              <a:ext uri="{FF2B5EF4-FFF2-40B4-BE49-F238E27FC236}">
                <a16:creationId xmlns:a16="http://schemas.microsoft.com/office/drawing/2014/main" id="{7523037D-9C0F-F342-A867-34CCE55ADE56}"/>
              </a:ext>
            </a:extLst>
          </p:cNvPr>
          <p:cNvSpPr>
            <a:spLocks noGrp="1"/>
          </p:cNvSpPr>
          <p:nvPr>
            <p:ph type="sldNum" sz="quarter" idx="4"/>
          </p:nvPr>
        </p:nvSpPr>
        <p:spPr/>
        <p:txBody>
          <a:bodyPr/>
          <a:lstStyle/>
          <a:p>
            <a:fld id="{AF83BEB6-139A-B746-BC33-1F5B6187E651}" type="slidenum">
              <a:rPr lang="en-US" smtClean="0"/>
              <a:pPr/>
              <a:t>2</a:t>
            </a:fld>
            <a:endParaRPr lang="en-US" dirty="0"/>
          </a:p>
        </p:txBody>
      </p:sp>
    </p:spTree>
    <p:extLst>
      <p:ext uri="{BB962C8B-B14F-4D97-AF65-F5344CB8AC3E}">
        <p14:creationId xmlns:p14="http://schemas.microsoft.com/office/powerpoint/2010/main" val="23150117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t>Tarjetas de crédito con y sin seguro</a:t>
            </a:r>
          </a:p>
        </p:txBody>
      </p:sp>
      <p:sp>
        <p:nvSpPr>
          <p:cNvPr id="3" name="Content Placeholder 2"/>
          <p:cNvSpPr>
            <a:spLocks noGrp="1"/>
          </p:cNvSpPr>
          <p:nvPr>
            <p:ph idx="1"/>
          </p:nvPr>
        </p:nvSpPr>
        <p:spPr>
          <a:xfrm>
            <a:off x="577986" y="1424723"/>
            <a:ext cx="7687240" cy="4701440"/>
          </a:xfrm>
        </p:spPr>
        <p:txBody>
          <a:bodyPr>
            <a:normAutofit fontScale="85000" lnSpcReduction="10000"/>
          </a:bodyPr>
          <a:lstStyle/>
          <a:p>
            <a:pPr>
              <a:buFont typeface="Wingdings" pitchFamily="2" charset="2"/>
              <a:buChar char="§"/>
            </a:pPr>
            <a:r>
              <a:rPr lang="es-US" sz="3500" dirty="0"/>
              <a:t>Tarjetas sin seguro: no se requiere garantía </a:t>
            </a:r>
          </a:p>
          <a:p>
            <a:pPr>
              <a:buFont typeface="Wingdings" pitchFamily="2" charset="2"/>
              <a:buChar char="§"/>
            </a:pPr>
            <a:r>
              <a:rPr lang="es-US" sz="3500" dirty="0"/>
              <a:t>Tarjetas con seguro: se requiere garantía </a:t>
            </a:r>
          </a:p>
          <a:p>
            <a:pPr lvl="1"/>
            <a:r>
              <a:rPr lang="es-US" sz="2600" dirty="0"/>
              <a:t>Mantiene el dinero (garantía) en una cuenta de depósito dedicada; puede ser igual al límite de crédito de la tarjeta.</a:t>
            </a:r>
          </a:p>
          <a:p>
            <a:pPr lvl="1"/>
            <a:r>
              <a:rPr lang="es-US" sz="2600" dirty="0"/>
              <a:t>Si usted paga el saldo en las fechas que corresponde, por lo general puede mejorar su historial de crédito y puntajes.</a:t>
            </a:r>
          </a:p>
          <a:p>
            <a:pPr lvl="1"/>
            <a:r>
              <a:rPr lang="es-US" sz="2600" dirty="0"/>
              <a:t>Por lo general los requisitos son más fáciles de cumplir que con las tarjetas sin seguro.</a:t>
            </a:r>
          </a:p>
          <a:p>
            <a:endParaRPr lang="en-US" sz="3200" dirty="0"/>
          </a:p>
        </p:txBody>
      </p:sp>
      <p:sp>
        <p:nvSpPr>
          <p:cNvPr id="5" name="Slide Number Placeholder 4">
            <a:extLst>
              <a:ext uri="{FF2B5EF4-FFF2-40B4-BE49-F238E27FC236}">
                <a16:creationId xmlns:a16="http://schemas.microsoft.com/office/drawing/2014/main" id="{8DE4AECA-595D-3449-A489-3215C6F1D1A8}"/>
              </a:ext>
            </a:extLst>
          </p:cNvPr>
          <p:cNvSpPr>
            <a:spLocks noGrp="1"/>
          </p:cNvSpPr>
          <p:nvPr>
            <p:ph type="sldNum" sz="quarter" idx="4"/>
          </p:nvPr>
        </p:nvSpPr>
        <p:spPr/>
        <p:txBody>
          <a:bodyPr/>
          <a:lstStyle/>
          <a:p>
            <a:fld id="{AF83BEB6-139A-B746-BC33-1F5B6187E651}" type="slidenum">
              <a:rPr lang="en-US" smtClean="0"/>
              <a:pPr/>
              <a:t>20</a:t>
            </a:fld>
            <a:endParaRPr lang="en-US" dirty="0"/>
          </a:p>
        </p:txBody>
      </p:sp>
    </p:spTree>
    <p:extLst>
      <p:ext uri="{BB962C8B-B14F-4D97-AF65-F5344CB8AC3E}">
        <p14:creationId xmlns:p14="http://schemas.microsoft.com/office/powerpoint/2010/main" val="1988830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Tarjetas de crédito con seguro</a:t>
            </a:r>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
            </a:pPr>
            <a:r>
              <a:rPr lang="es-US" sz="3200" dirty="0"/>
              <a:t>Por lo general tienen límite de crédito más bajo</a:t>
            </a:r>
          </a:p>
          <a:p>
            <a:pPr>
              <a:buFont typeface="Wingdings" pitchFamily="2" charset="2"/>
              <a:buChar char="§"/>
            </a:pPr>
            <a:r>
              <a:rPr lang="es-US" sz="3200" dirty="0"/>
              <a:t>Algunas personas solicitan tarjetas con seguro porque no cumplen los requisitos de una sin seguro</a:t>
            </a:r>
          </a:p>
          <a:p>
            <a:pPr>
              <a:buFont typeface="Wingdings" pitchFamily="2" charset="2"/>
              <a:buChar char="§"/>
            </a:pPr>
            <a:r>
              <a:rPr lang="es-US" sz="3200" dirty="0"/>
              <a:t>Pueden ayudarle a crear su historial crediticio</a:t>
            </a:r>
          </a:p>
          <a:p>
            <a:pPr lvl="1">
              <a:buFont typeface="Wingdings" pitchFamily="2" charset="2"/>
              <a:buChar char="§"/>
            </a:pPr>
            <a:endParaRPr lang="en-US" sz="1800" dirty="0"/>
          </a:p>
        </p:txBody>
      </p:sp>
      <p:sp>
        <p:nvSpPr>
          <p:cNvPr id="5" name="Slide Number Placeholder 4">
            <a:extLst>
              <a:ext uri="{FF2B5EF4-FFF2-40B4-BE49-F238E27FC236}">
                <a16:creationId xmlns:a16="http://schemas.microsoft.com/office/drawing/2014/main" id="{79693929-A451-E548-967D-380F11FFB49D}"/>
              </a:ext>
            </a:extLst>
          </p:cNvPr>
          <p:cNvSpPr>
            <a:spLocks noGrp="1"/>
          </p:cNvSpPr>
          <p:nvPr>
            <p:ph type="sldNum" sz="quarter" idx="4"/>
          </p:nvPr>
        </p:nvSpPr>
        <p:spPr/>
        <p:txBody>
          <a:bodyPr/>
          <a:lstStyle/>
          <a:p>
            <a:fld id="{AF83BEB6-139A-B746-BC33-1F5B6187E651}" type="slidenum">
              <a:rPr lang="en-US" smtClean="0"/>
              <a:pPr/>
              <a:t>21</a:t>
            </a:fld>
            <a:endParaRPr lang="en-US" dirty="0"/>
          </a:p>
        </p:txBody>
      </p:sp>
    </p:spTree>
    <p:extLst>
      <p:ext uri="{BB962C8B-B14F-4D97-AF65-F5344CB8AC3E}">
        <p14:creationId xmlns:p14="http://schemas.microsoft.com/office/powerpoint/2010/main" val="8338684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Solicitar una tarjeta de crédito</a:t>
            </a:r>
          </a:p>
        </p:txBody>
      </p:sp>
      <p:sp>
        <p:nvSpPr>
          <p:cNvPr id="3" name="Content Placeholder 2" descr="Several options to find credit card offers&#10;Financial institutions and retail stores&#10;Card comparison websites&#10;Offers received in the mail&#10;Opting out of pre-screened offers:&#10;1-888-5-OPTOUT (567-8688) &#10;&#10;"/>
          <p:cNvSpPr>
            <a:spLocks noGrp="1"/>
          </p:cNvSpPr>
          <p:nvPr>
            <p:ph idx="1"/>
          </p:nvPr>
        </p:nvSpPr>
        <p:spPr/>
        <p:txBody>
          <a:bodyPr>
            <a:normAutofit fontScale="92500" lnSpcReduction="10000"/>
          </a:bodyPr>
          <a:lstStyle/>
          <a:p>
            <a:pPr>
              <a:spcBef>
                <a:spcPts val="0"/>
              </a:spcBef>
              <a:spcAft>
                <a:spcPts val="0"/>
              </a:spcAft>
              <a:buFont typeface="Wingdings" pitchFamily="2" charset="2"/>
              <a:buChar char="§"/>
            </a:pPr>
            <a:r>
              <a:rPr lang="es-US" sz="3200" dirty="0"/>
              <a:t>Varias opciones para buscar ofertas de tarjetas de crédito</a:t>
            </a:r>
          </a:p>
          <a:p>
            <a:pPr lvl="1"/>
            <a:r>
              <a:rPr lang="es-US" sz="2400" dirty="0"/>
              <a:t>Entidades financieras y tiendas/supermercados</a:t>
            </a:r>
          </a:p>
          <a:p>
            <a:pPr lvl="1"/>
            <a:r>
              <a:rPr lang="es-US" sz="2400" dirty="0"/>
              <a:t>Sitios web que hacen comparación de tarjetas</a:t>
            </a:r>
          </a:p>
          <a:p>
            <a:pPr lvl="1"/>
            <a:r>
              <a:rPr lang="es-US" sz="2400" dirty="0"/>
              <a:t>Ofertas que llegan por correo</a:t>
            </a:r>
          </a:p>
          <a:p>
            <a:pPr>
              <a:spcBef>
                <a:spcPts val="1800"/>
              </a:spcBef>
              <a:spcAft>
                <a:spcPts val="0"/>
              </a:spcAft>
              <a:buFont typeface="Wingdings" pitchFamily="2" charset="2"/>
              <a:buChar char="§"/>
            </a:pPr>
            <a:r>
              <a:rPr lang="es-US" sz="3200" dirty="0"/>
              <a:t>No participar en ofertas de pre-selección</a:t>
            </a:r>
            <a:r>
              <a:rPr lang="en-US" sz="3200" dirty="0"/>
              <a:t>:</a:t>
            </a:r>
          </a:p>
          <a:p>
            <a:pPr lvl="1"/>
            <a:r>
              <a:rPr lang="en-US" sz="2400" dirty="0"/>
              <a:t>1-888-5-OPTOUT (567-8688) </a:t>
            </a:r>
          </a:p>
          <a:p>
            <a:pPr lvl="1"/>
            <a:r>
              <a:rPr lang="en-US" sz="2400" u="sng" dirty="0">
                <a:hlinkClick r:id="rId2" tooltip="www.optoutprescreen.com"/>
              </a:rPr>
              <a:t>www.optoutprescreen.com</a:t>
            </a:r>
            <a:endParaRPr lang="en-US" sz="2400" dirty="0"/>
          </a:p>
        </p:txBody>
      </p:sp>
      <p:sp>
        <p:nvSpPr>
          <p:cNvPr id="5" name="Slide Number Placeholder 4">
            <a:extLst>
              <a:ext uri="{FF2B5EF4-FFF2-40B4-BE49-F238E27FC236}">
                <a16:creationId xmlns:a16="http://schemas.microsoft.com/office/drawing/2014/main" id="{C16F2C83-1F08-B748-976B-30F376CB06F4}"/>
              </a:ext>
            </a:extLst>
          </p:cNvPr>
          <p:cNvSpPr>
            <a:spLocks noGrp="1"/>
          </p:cNvSpPr>
          <p:nvPr>
            <p:ph type="sldNum" sz="quarter" idx="4"/>
          </p:nvPr>
        </p:nvSpPr>
        <p:spPr/>
        <p:txBody>
          <a:bodyPr/>
          <a:lstStyle/>
          <a:p>
            <a:fld id="{AF83BEB6-139A-B746-BC33-1F5B6187E651}" type="slidenum">
              <a:rPr lang="en-US" smtClean="0"/>
              <a:pPr/>
              <a:t>22</a:t>
            </a:fld>
            <a:endParaRPr lang="en-US" dirty="0"/>
          </a:p>
        </p:txBody>
      </p:sp>
    </p:spTree>
    <p:extLst>
      <p:ext uri="{BB962C8B-B14F-4D97-AF65-F5344CB8AC3E}">
        <p14:creationId xmlns:p14="http://schemas.microsoft.com/office/powerpoint/2010/main" val="7172163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7668392" cy="881682"/>
          </a:xfrm>
        </p:spPr>
        <p:txBody>
          <a:bodyPr>
            <a:normAutofit fontScale="90000"/>
          </a:bodyPr>
          <a:lstStyle/>
          <a:p>
            <a:r>
              <a:rPr lang="es-US" dirty="0"/>
              <a:t>Definiciones claves en el proceso de solicitud </a:t>
            </a:r>
          </a:p>
        </p:txBody>
      </p:sp>
      <p:sp>
        <p:nvSpPr>
          <p:cNvPr id="3" name="Content Placeholder 2"/>
          <p:cNvSpPr>
            <a:spLocks noGrp="1"/>
          </p:cNvSpPr>
          <p:nvPr>
            <p:ph idx="1"/>
          </p:nvPr>
        </p:nvSpPr>
        <p:spPr>
          <a:xfrm>
            <a:off x="577986" y="1434451"/>
            <a:ext cx="7499214" cy="4701440"/>
          </a:xfrm>
        </p:spPr>
        <p:txBody>
          <a:bodyPr>
            <a:normAutofit/>
          </a:bodyPr>
          <a:lstStyle/>
          <a:p>
            <a:pPr>
              <a:buFont typeface="Wingdings" pitchFamily="2" charset="2"/>
              <a:buChar char="§"/>
            </a:pPr>
            <a:r>
              <a:rPr lang="es-US" sz="3200" dirty="0"/>
              <a:t>Solicitante de la tarjeta de crédito</a:t>
            </a:r>
          </a:p>
          <a:p>
            <a:pPr>
              <a:buFont typeface="Wingdings" pitchFamily="2" charset="2"/>
              <a:buChar char="§"/>
            </a:pPr>
            <a:r>
              <a:rPr lang="es-US" sz="3200" dirty="0"/>
              <a:t>Acreedor</a:t>
            </a:r>
          </a:p>
          <a:p>
            <a:pPr>
              <a:buFont typeface="Wingdings" pitchFamily="2" charset="2"/>
              <a:buChar char="§"/>
            </a:pPr>
            <a:r>
              <a:rPr lang="es-US" sz="3200" dirty="0"/>
              <a:t>Crédito individual</a:t>
            </a:r>
          </a:p>
          <a:p>
            <a:pPr>
              <a:buFont typeface="Wingdings" pitchFamily="2" charset="2"/>
              <a:buChar char="§"/>
            </a:pPr>
            <a:r>
              <a:rPr lang="es-US" sz="3200" dirty="0"/>
              <a:t>Crédito conjunto</a:t>
            </a:r>
          </a:p>
          <a:p>
            <a:pPr>
              <a:buFont typeface="Wingdings" pitchFamily="2" charset="2"/>
              <a:buChar char="§"/>
            </a:pPr>
            <a:r>
              <a:rPr lang="es-US" sz="3200" dirty="0"/>
              <a:t>Usuario autorizado</a:t>
            </a:r>
          </a:p>
        </p:txBody>
      </p:sp>
      <p:sp>
        <p:nvSpPr>
          <p:cNvPr id="5" name="Slide Number Placeholder 4">
            <a:extLst>
              <a:ext uri="{FF2B5EF4-FFF2-40B4-BE49-F238E27FC236}">
                <a16:creationId xmlns:a16="http://schemas.microsoft.com/office/drawing/2014/main" id="{4245A52B-D132-614F-8589-29050DC7C9B5}"/>
              </a:ext>
            </a:extLst>
          </p:cNvPr>
          <p:cNvSpPr>
            <a:spLocks noGrp="1"/>
          </p:cNvSpPr>
          <p:nvPr>
            <p:ph type="sldNum" sz="quarter" idx="4"/>
          </p:nvPr>
        </p:nvSpPr>
        <p:spPr/>
        <p:txBody>
          <a:bodyPr/>
          <a:lstStyle/>
          <a:p>
            <a:fld id="{AF83BEB6-139A-B746-BC33-1F5B6187E651}" type="slidenum">
              <a:rPr lang="en-US" smtClean="0"/>
              <a:pPr/>
              <a:t>23</a:t>
            </a:fld>
            <a:endParaRPr lang="en-US" dirty="0"/>
          </a:p>
        </p:txBody>
      </p:sp>
    </p:spTree>
    <p:extLst>
      <p:ext uri="{BB962C8B-B14F-4D97-AF65-F5344CB8AC3E}">
        <p14:creationId xmlns:p14="http://schemas.microsoft.com/office/powerpoint/2010/main" val="21722210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3" y="399953"/>
            <a:ext cx="8002192" cy="1102921"/>
          </a:xfrm>
        </p:spPr>
        <p:txBody>
          <a:bodyPr>
            <a:noAutofit/>
          </a:bodyPr>
          <a:lstStyle/>
          <a:p>
            <a:r>
              <a:rPr lang="es-ES_tradnl" sz="3500" dirty="0"/>
              <a:t>Sección 1: Recordar la conclusión </a:t>
            </a:r>
            <a:r>
              <a:rPr lang="en-US" sz="3500" dirty="0"/>
              <a:t>principal</a:t>
            </a:r>
            <a:br>
              <a:rPr lang="en-US" sz="3500" dirty="0"/>
            </a:br>
            <a:endParaRPr lang="en-US" sz="3500" dirty="0"/>
          </a:p>
        </p:txBody>
      </p:sp>
      <p:sp>
        <p:nvSpPr>
          <p:cNvPr id="3" name="Content Placeholder 2"/>
          <p:cNvSpPr>
            <a:spLocks noGrp="1"/>
          </p:cNvSpPr>
          <p:nvPr>
            <p:ph idx="1"/>
          </p:nvPr>
        </p:nvSpPr>
        <p:spPr/>
        <p:txBody>
          <a:bodyPr>
            <a:normAutofit/>
          </a:bodyPr>
          <a:lstStyle/>
          <a:p>
            <a:pPr marL="0" indent="0">
              <a:buNone/>
            </a:pPr>
            <a:r>
              <a:rPr lang="es-US" sz="3200" i="1" dirty="0"/>
              <a:t>Conocer cómo funcionan las tarjetas de crédito para poder elegir la que sea mejor para sus necesidades.  </a:t>
            </a:r>
          </a:p>
        </p:txBody>
      </p:sp>
      <p:sp>
        <p:nvSpPr>
          <p:cNvPr id="5" name="Slide Number Placeholder 4">
            <a:extLst>
              <a:ext uri="{FF2B5EF4-FFF2-40B4-BE49-F238E27FC236}">
                <a16:creationId xmlns:a16="http://schemas.microsoft.com/office/drawing/2014/main" id="{B2B307F4-B790-7F4B-AB9D-F4CD04F43870}"/>
              </a:ext>
            </a:extLst>
          </p:cNvPr>
          <p:cNvSpPr>
            <a:spLocks noGrp="1"/>
          </p:cNvSpPr>
          <p:nvPr>
            <p:ph type="sldNum" sz="quarter" idx="4"/>
          </p:nvPr>
        </p:nvSpPr>
        <p:spPr/>
        <p:txBody>
          <a:bodyPr/>
          <a:lstStyle/>
          <a:p>
            <a:fld id="{AF83BEB6-139A-B746-BC33-1F5B6187E651}" type="slidenum">
              <a:rPr lang="en-US" smtClean="0"/>
              <a:pPr/>
              <a:t>24</a:t>
            </a:fld>
            <a:endParaRPr lang="en-US" dirty="0"/>
          </a:p>
        </p:txBody>
      </p:sp>
    </p:spTree>
    <p:extLst>
      <p:ext uri="{BB962C8B-B14F-4D97-AF65-F5344CB8AC3E}">
        <p14:creationId xmlns:p14="http://schemas.microsoft.com/office/powerpoint/2010/main" val="36919737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title" idx="4294967295"/>
          </p:nvPr>
        </p:nvSpPr>
        <p:spPr/>
        <p:txBody>
          <a:bodyPr/>
          <a:lstStyle/>
          <a:p>
            <a:r>
              <a:rPr lang="en-US"/>
              <a:t>Section 2: Managing Your Credit Card</a:t>
            </a:r>
          </a:p>
        </p:txBody>
      </p:sp>
      <p:sp>
        <p:nvSpPr>
          <p:cNvPr id="7" name="Content Placeholder 6"/>
          <p:cNvSpPr>
            <a:spLocks noGrp="1"/>
          </p:cNvSpPr>
          <p:nvPr>
            <p:ph sz="quarter" idx="12"/>
          </p:nvPr>
        </p:nvSpPr>
        <p:spPr/>
        <p:txBody>
          <a:bodyPr>
            <a:normAutofit lnSpcReduction="10000"/>
          </a:bodyPr>
          <a:lstStyle/>
          <a:p>
            <a:r>
              <a:rPr lang="es-US" dirty="0"/>
              <a:t>Sección 2</a:t>
            </a:r>
          </a:p>
        </p:txBody>
      </p:sp>
      <p:sp>
        <p:nvSpPr>
          <p:cNvPr id="3" name="Subtitle 2"/>
          <p:cNvSpPr>
            <a:spLocks noGrp="1"/>
          </p:cNvSpPr>
          <p:nvPr>
            <p:ph type="body" sz="quarter" idx="11"/>
          </p:nvPr>
        </p:nvSpPr>
        <p:spPr/>
        <p:txBody>
          <a:bodyPr>
            <a:normAutofit/>
          </a:bodyPr>
          <a:lstStyle/>
          <a:p>
            <a:r>
              <a:rPr lang="es-US" dirty="0"/>
              <a:t>Administrar su tarjeta de crédito</a:t>
            </a:r>
          </a:p>
        </p:txBody>
      </p:sp>
      <p:sp>
        <p:nvSpPr>
          <p:cNvPr id="6" name="Rectangle 5"/>
          <p:cNvSpPr/>
          <p:nvPr/>
        </p:nvSpPr>
        <p:spPr>
          <a:xfrm>
            <a:off x="458108" y="2938410"/>
            <a:ext cx="2520482" cy="646331"/>
          </a:xfrm>
          <a:prstGeom prst="rect">
            <a:avLst/>
          </a:prstGeom>
        </p:spPr>
        <p:txBody>
          <a:bodyPr wrap="square">
            <a:spAutoFit/>
          </a:bodyPr>
          <a:lstStyle/>
          <a:p>
            <a:r>
              <a:rPr lang="es-US" dirty="0">
                <a:latin typeface="Franklin Gothic Book" panose="020B0503020102020204" pitchFamily="34" charset="0"/>
              </a:rPr>
              <a:t>Consulte la pág. 12 en su Guía del Participante</a:t>
            </a:r>
          </a:p>
        </p:txBody>
      </p:sp>
      <p:pic>
        <p:nvPicPr>
          <p:cNvPr id="8" name="Picture 7" descr="Hombre y mujer embarazada, ambos sonriendo y sentados. El hombre tiene una tableta móvil y la mujer tiene documentos en la mano y una tarjeta de crédito.&#10; "/>
          <p:cNvPicPr>
            <a:picLocks noChangeAspect="1"/>
          </p:cNvPicPr>
          <p:nvPr/>
        </p:nvPicPr>
        <p:blipFill rotWithShape="1">
          <a:blip r:embed="rId2" cstate="print">
            <a:extLst>
              <a:ext uri="{28A0092B-C50C-407E-A947-70E740481C1C}">
                <a14:useLocalDpi xmlns:a14="http://schemas.microsoft.com/office/drawing/2010/main"/>
              </a:ext>
            </a:extLst>
          </a:blip>
          <a:srcRect l="12854" r="12854"/>
          <a:stretch/>
        </p:blipFill>
        <p:spPr>
          <a:xfrm>
            <a:off x="3892185" y="586158"/>
            <a:ext cx="5251816" cy="5029200"/>
          </a:xfrm>
          <a:prstGeom prst="rect">
            <a:avLst/>
          </a:prstGeom>
        </p:spPr>
      </p:pic>
      <p:sp>
        <p:nvSpPr>
          <p:cNvPr id="2" name="Slide Number Placeholder 1">
            <a:extLst>
              <a:ext uri="{FF2B5EF4-FFF2-40B4-BE49-F238E27FC236}">
                <a16:creationId xmlns:a16="http://schemas.microsoft.com/office/drawing/2014/main" id="{EEE4B1AA-A564-4740-AEEF-EE1ABA97755F}"/>
              </a:ext>
            </a:extLst>
          </p:cNvPr>
          <p:cNvSpPr>
            <a:spLocks noGrp="1"/>
          </p:cNvSpPr>
          <p:nvPr>
            <p:ph type="sldNum" sz="quarter" idx="4"/>
          </p:nvPr>
        </p:nvSpPr>
        <p:spPr/>
        <p:txBody>
          <a:bodyPr/>
          <a:lstStyle/>
          <a:p>
            <a:fld id="{AF83BEB6-139A-B746-BC33-1F5B6187E651}" type="slidenum">
              <a:rPr lang="en-US" smtClean="0"/>
              <a:pPr/>
              <a:t>25</a:t>
            </a:fld>
            <a:endParaRPr lang="en-US" dirty="0"/>
          </a:p>
        </p:txBody>
      </p:sp>
    </p:spTree>
    <p:extLst>
      <p:ext uri="{BB962C8B-B14F-4D97-AF65-F5344CB8AC3E}">
        <p14:creationId xmlns:p14="http://schemas.microsoft.com/office/powerpoint/2010/main" val="25270772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Sección 2: Conclusión </a:t>
            </a:r>
            <a:r>
              <a:rPr lang="en-US" dirty="0"/>
              <a:t>principal</a:t>
            </a:r>
          </a:p>
        </p:txBody>
      </p:sp>
      <p:sp>
        <p:nvSpPr>
          <p:cNvPr id="3" name="Content Placeholder 2"/>
          <p:cNvSpPr>
            <a:spLocks noGrp="1"/>
          </p:cNvSpPr>
          <p:nvPr>
            <p:ph idx="1"/>
          </p:nvPr>
        </p:nvSpPr>
        <p:spPr/>
        <p:txBody>
          <a:bodyPr>
            <a:normAutofit/>
          </a:bodyPr>
          <a:lstStyle/>
          <a:p>
            <a:pPr marL="0" indent="0">
              <a:buNone/>
            </a:pPr>
            <a:r>
              <a:rPr lang="es-US" sz="3200" dirty="0"/>
              <a:t>Las tarjetas de crédito pueden ser prácticas, pero se deben administrar con cuidado para controlar los costos y evitar que perjudiquen su crédito.</a:t>
            </a:r>
          </a:p>
        </p:txBody>
      </p:sp>
      <p:sp>
        <p:nvSpPr>
          <p:cNvPr id="5" name="Slide Number Placeholder 4">
            <a:extLst>
              <a:ext uri="{FF2B5EF4-FFF2-40B4-BE49-F238E27FC236}">
                <a16:creationId xmlns:a16="http://schemas.microsoft.com/office/drawing/2014/main" id="{ADC00711-E2FC-8B46-8E2F-33FFE7FBE770}"/>
              </a:ext>
            </a:extLst>
          </p:cNvPr>
          <p:cNvSpPr>
            <a:spLocks noGrp="1"/>
          </p:cNvSpPr>
          <p:nvPr>
            <p:ph type="sldNum" sz="quarter" idx="4"/>
          </p:nvPr>
        </p:nvSpPr>
        <p:spPr/>
        <p:txBody>
          <a:bodyPr/>
          <a:lstStyle/>
          <a:p>
            <a:fld id="{AF83BEB6-139A-B746-BC33-1F5B6187E651}" type="slidenum">
              <a:rPr lang="en-US" smtClean="0"/>
              <a:pPr/>
              <a:t>26</a:t>
            </a:fld>
            <a:endParaRPr lang="en-US" dirty="0"/>
          </a:p>
        </p:txBody>
      </p:sp>
    </p:spTree>
    <p:extLst>
      <p:ext uri="{BB962C8B-B14F-4D97-AF65-F5344CB8AC3E}">
        <p14:creationId xmlns:p14="http://schemas.microsoft.com/office/powerpoint/2010/main" val="38294433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Cómo leer el estado de cuenta de su tarjeta de crédito</a:t>
            </a:r>
          </a:p>
        </p:txBody>
      </p:sp>
      <p:graphicFrame>
        <p:nvGraphicFramePr>
          <p:cNvPr id="6" name="Content Placeholder 5" descr="tabla de dos columnas, sin fila de encabezado&#10;"/>
          <p:cNvGraphicFramePr>
            <a:graphicFrameLocks noGrp="1"/>
          </p:cNvGraphicFramePr>
          <p:nvPr>
            <p:ph idx="1"/>
            <p:extLst>
              <p:ext uri="{D42A27DB-BD31-4B8C-83A1-F6EECF244321}">
                <p14:modId xmlns:p14="http://schemas.microsoft.com/office/powerpoint/2010/main" val="4145609949"/>
              </p:ext>
            </p:extLst>
          </p:nvPr>
        </p:nvGraphicFramePr>
        <p:xfrm>
          <a:off x="577850" y="1423988"/>
          <a:ext cx="7956550" cy="5303625"/>
        </p:xfrm>
        <a:graphic>
          <a:graphicData uri="http://schemas.openxmlformats.org/drawingml/2006/table">
            <a:tbl>
              <a:tblPr firstRow="1" bandRow="1">
                <a:tableStyleId>{69CF1AB2-1976-4502-BF36-3FF5EA218861}</a:tableStyleId>
              </a:tblPr>
              <a:tblGrid>
                <a:gridCol w="4143006">
                  <a:extLst>
                    <a:ext uri="{9D8B030D-6E8A-4147-A177-3AD203B41FA5}">
                      <a16:colId xmlns:a16="http://schemas.microsoft.com/office/drawing/2014/main" val="20000"/>
                    </a:ext>
                  </a:extLst>
                </a:gridCol>
                <a:gridCol w="3813544">
                  <a:extLst>
                    <a:ext uri="{9D8B030D-6E8A-4147-A177-3AD203B41FA5}">
                      <a16:colId xmlns:a16="http://schemas.microsoft.com/office/drawing/2014/main" val="20001"/>
                    </a:ext>
                  </a:extLst>
                </a:gridCol>
              </a:tblGrid>
              <a:tr h="396345">
                <a:tc>
                  <a:txBody>
                    <a:bodyPr/>
                    <a:lstStyle/>
                    <a:p>
                      <a:pPr>
                        <a:spcBef>
                          <a:spcPts val="0"/>
                        </a:spcBef>
                      </a:pPr>
                      <a:r>
                        <a:rPr lang="es-US" sz="2600" b="0" baseline="0" noProof="0" dirty="0">
                          <a:latin typeface="+mj-lt"/>
                        </a:rPr>
                        <a:t>Ciclo de facturación de la cuenta  </a:t>
                      </a:r>
                      <a:endParaRPr lang="es-US" sz="2600" b="0" noProof="0" dirty="0">
                        <a:latin typeface="+mj-lt"/>
                      </a:endParaRPr>
                    </a:p>
                  </a:txBody>
                  <a:tcPr anchor="b"/>
                </a:tc>
                <a:tc>
                  <a:txBody>
                    <a:bodyPr/>
                    <a:lstStyle/>
                    <a:p>
                      <a:pPr>
                        <a:spcBef>
                          <a:spcPts val="0"/>
                        </a:spcBef>
                        <a:spcAft>
                          <a:spcPts val="0"/>
                        </a:spcAft>
                      </a:pPr>
                      <a:r>
                        <a:rPr lang="es-US" sz="2000" b="0" noProof="0"/>
                        <a:t>Período de tiempo incluido en el estado de cuenta</a:t>
                      </a:r>
                    </a:p>
                  </a:txBody>
                  <a:tcPr anchor="b"/>
                </a:tc>
                <a:extLst>
                  <a:ext uri="{0D108BD9-81ED-4DB2-BD59-A6C34878D82A}">
                    <a16:rowId xmlns:a16="http://schemas.microsoft.com/office/drawing/2014/main" val="10000"/>
                  </a:ext>
                </a:extLst>
              </a:tr>
              <a:tr h="487785">
                <a:tc>
                  <a:txBody>
                    <a:bodyPr/>
                    <a:lstStyle/>
                    <a:p>
                      <a:pPr>
                        <a:spcBef>
                          <a:spcPts val="0"/>
                        </a:spcBef>
                      </a:pPr>
                      <a:r>
                        <a:rPr lang="es-US" sz="2600" noProof="0" dirty="0">
                          <a:latin typeface="+mj-lt"/>
                        </a:rPr>
                        <a:t>Resumen de la cuenta </a:t>
                      </a:r>
                      <a:endParaRPr lang="es-US" sz="2600" b="1" noProof="0" dirty="0">
                        <a:latin typeface="+mj-lt"/>
                      </a:endParaRPr>
                    </a:p>
                  </a:txBody>
                  <a:tcPr anchor="b"/>
                </a:tc>
                <a:tc>
                  <a:txBody>
                    <a:bodyPr/>
                    <a:lstStyle/>
                    <a:p>
                      <a:pPr>
                        <a:spcBef>
                          <a:spcPts val="0"/>
                        </a:spcBef>
                        <a:spcAft>
                          <a:spcPts val="0"/>
                        </a:spcAft>
                      </a:pPr>
                      <a:r>
                        <a:rPr lang="es-US" sz="2000" noProof="0" dirty="0"/>
                        <a:t>Saldo anterior</a:t>
                      </a:r>
                    </a:p>
                  </a:txBody>
                  <a:tcPr anchor="b"/>
                </a:tc>
                <a:extLst>
                  <a:ext uri="{0D108BD9-81ED-4DB2-BD59-A6C34878D82A}">
                    <a16:rowId xmlns:a16="http://schemas.microsoft.com/office/drawing/2014/main" val="10001"/>
                  </a:ext>
                </a:extLst>
              </a:tr>
              <a:tr h="385634">
                <a:tc>
                  <a:txBody>
                    <a:bodyPr/>
                    <a:lstStyle/>
                    <a:p>
                      <a:endParaRPr lang="en-US" sz="2400" b="1" dirty="0"/>
                    </a:p>
                  </a:txBody>
                  <a:tcPr anchor="b"/>
                </a:tc>
                <a:tc>
                  <a:txBody>
                    <a:bodyPr/>
                    <a:lstStyle/>
                    <a:p>
                      <a:pPr>
                        <a:spcAft>
                          <a:spcPts val="0"/>
                        </a:spcAft>
                      </a:pPr>
                      <a:r>
                        <a:rPr lang="es-US" sz="2000" noProof="0"/>
                        <a:t>Saldo nuevo</a:t>
                      </a:r>
                    </a:p>
                  </a:txBody>
                  <a:tcPr anchor="b"/>
                </a:tc>
                <a:extLst>
                  <a:ext uri="{0D108BD9-81ED-4DB2-BD59-A6C34878D82A}">
                    <a16:rowId xmlns:a16="http://schemas.microsoft.com/office/drawing/2014/main" val="10002"/>
                  </a:ext>
                </a:extLst>
              </a:tr>
              <a:tr h="401425">
                <a:tc>
                  <a:txBody>
                    <a:bodyPr/>
                    <a:lstStyle/>
                    <a:p>
                      <a:endParaRPr lang="en-US" sz="2400" b="1" dirty="0"/>
                    </a:p>
                  </a:txBody>
                  <a:tcPr anchor="b"/>
                </a:tc>
                <a:tc>
                  <a:txBody>
                    <a:bodyPr/>
                    <a:lstStyle/>
                    <a:p>
                      <a:pPr>
                        <a:spcAft>
                          <a:spcPts val="0"/>
                        </a:spcAft>
                      </a:pPr>
                      <a:r>
                        <a:rPr lang="es-US" sz="2000" noProof="0"/>
                        <a:t>Límite de crédito</a:t>
                      </a:r>
                    </a:p>
                  </a:txBody>
                  <a:tcPr anchor="b"/>
                </a:tc>
                <a:extLst>
                  <a:ext uri="{0D108BD9-81ED-4DB2-BD59-A6C34878D82A}">
                    <a16:rowId xmlns:a16="http://schemas.microsoft.com/office/drawing/2014/main" val="10003"/>
                  </a:ext>
                </a:extLst>
              </a:tr>
              <a:tr h="443759">
                <a:tc>
                  <a:txBody>
                    <a:bodyPr/>
                    <a:lstStyle/>
                    <a:p>
                      <a:endParaRPr lang="en-US" sz="2400" b="1" dirty="0"/>
                    </a:p>
                  </a:txBody>
                  <a:tcPr anchor="b"/>
                </a:tc>
                <a:tc>
                  <a:txBody>
                    <a:bodyPr/>
                    <a:lstStyle/>
                    <a:p>
                      <a:pPr>
                        <a:spcAft>
                          <a:spcPts val="0"/>
                        </a:spcAft>
                      </a:pPr>
                      <a:r>
                        <a:rPr lang="es-US" sz="2000" noProof="0" dirty="0"/>
                        <a:t>Crédito disponible</a:t>
                      </a:r>
                    </a:p>
                  </a:txBody>
                  <a:tcPr anchor="b"/>
                </a:tc>
                <a:extLst>
                  <a:ext uri="{0D108BD9-81ED-4DB2-BD59-A6C34878D82A}">
                    <a16:rowId xmlns:a16="http://schemas.microsoft.com/office/drawing/2014/main" val="10004"/>
                  </a:ext>
                </a:extLst>
              </a:tr>
              <a:tr h="443759">
                <a:tc>
                  <a:txBody>
                    <a:bodyPr/>
                    <a:lstStyle/>
                    <a:p>
                      <a:r>
                        <a:rPr lang="es-US" sz="2600" noProof="0" dirty="0">
                          <a:latin typeface="+mj-lt"/>
                        </a:rPr>
                        <a:t>Información de los pagos</a:t>
                      </a:r>
                      <a:endParaRPr lang="es-US" sz="2600" b="1" noProof="0" dirty="0">
                        <a:latin typeface="+mj-lt"/>
                      </a:endParaRPr>
                    </a:p>
                  </a:txBody>
                  <a:tcPr anchor="b"/>
                </a:tc>
                <a:tc>
                  <a:txBody>
                    <a:bodyPr/>
                    <a:lstStyle/>
                    <a:p>
                      <a:pPr>
                        <a:spcBef>
                          <a:spcPts val="0"/>
                        </a:spcBef>
                        <a:spcAft>
                          <a:spcPts val="0"/>
                        </a:spcAft>
                      </a:pPr>
                      <a:r>
                        <a:rPr lang="es-US" sz="2000" noProof="0"/>
                        <a:t>Saldo nuevo</a:t>
                      </a:r>
                    </a:p>
                  </a:txBody>
                  <a:tcPr anchor="b"/>
                </a:tc>
                <a:extLst>
                  <a:ext uri="{0D108BD9-81ED-4DB2-BD59-A6C34878D82A}">
                    <a16:rowId xmlns:a16="http://schemas.microsoft.com/office/drawing/2014/main" val="10005"/>
                  </a:ext>
                </a:extLst>
              </a:tr>
              <a:tr h="352319">
                <a:tc>
                  <a:txBody>
                    <a:bodyPr/>
                    <a:lstStyle/>
                    <a:p>
                      <a:endParaRPr lang="en-US" sz="2400" dirty="0"/>
                    </a:p>
                  </a:txBody>
                  <a:tcPr anchor="b"/>
                </a:tc>
                <a:tc>
                  <a:txBody>
                    <a:bodyPr/>
                    <a:lstStyle/>
                    <a:p>
                      <a:pPr>
                        <a:spcAft>
                          <a:spcPts val="0"/>
                        </a:spcAft>
                      </a:pPr>
                      <a:r>
                        <a:rPr lang="es-US" sz="2000" noProof="0"/>
                        <a:t>Cantidad mímima a pagar</a:t>
                      </a:r>
                    </a:p>
                  </a:txBody>
                  <a:tcPr anchor="b"/>
                </a:tc>
                <a:extLst>
                  <a:ext uri="{0D108BD9-81ED-4DB2-BD59-A6C34878D82A}">
                    <a16:rowId xmlns:a16="http://schemas.microsoft.com/office/drawing/2014/main" val="10006"/>
                  </a:ext>
                </a:extLst>
              </a:tr>
              <a:tr h="416665">
                <a:tc>
                  <a:txBody>
                    <a:bodyPr/>
                    <a:lstStyle/>
                    <a:p>
                      <a:endParaRPr lang="en-US" sz="2400" dirty="0"/>
                    </a:p>
                  </a:txBody>
                  <a:tcPr anchor="b"/>
                </a:tc>
                <a:tc>
                  <a:txBody>
                    <a:bodyPr/>
                    <a:lstStyle/>
                    <a:p>
                      <a:pPr>
                        <a:spcAft>
                          <a:spcPts val="0"/>
                        </a:spcAft>
                      </a:pPr>
                      <a:r>
                        <a:rPr lang="es-US" sz="2000" noProof="0"/>
                        <a:t>Fecha de pago</a:t>
                      </a:r>
                    </a:p>
                  </a:txBody>
                  <a:tcPr anchor="b"/>
                </a:tc>
                <a:extLst>
                  <a:ext uri="{0D108BD9-81ED-4DB2-BD59-A6C34878D82A}">
                    <a16:rowId xmlns:a16="http://schemas.microsoft.com/office/drawing/2014/main" val="10007"/>
                  </a:ext>
                </a:extLst>
              </a:tr>
              <a:tr h="370840">
                <a:tc>
                  <a:txBody>
                    <a:bodyPr/>
                    <a:lstStyle/>
                    <a:p>
                      <a:endParaRPr lang="en-US" sz="2400" dirty="0"/>
                    </a:p>
                  </a:txBody>
                  <a:tcPr anchor="b"/>
                </a:tc>
                <a:tc>
                  <a:txBody>
                    <a:bodyPr/>
                    <a:lstStyle/>
                    <a:p>
                      <a:pPr>
                        <a:spcAft>
                          <a:spcPts val="0"/>
                        </a:spcAft>
                      </a:pPr>
                      <a:r>
                        <a:rPr lang="es-US" sz="2000" noProof="0" dirty="0"/>
                        <a:t>Advertencia por pago atrasado</a:t>
                      </a:r>
                    </a:p>
                  </a:txBody>
                  <a:tcPr anchor="b"/>
                </a:tc>
                <a:extLst>
                  <a:ext uri="{0D108BD9-81ED-4DB2-BD59-A6C34878D82A}">
                    <a16:rowId xmlns:a16="http://schemas.microsoft.com/office/drawing/2014/main" val="10008"/>
                  </a:ext>
                </a:extLst>
              </a:tr>
              <a:tr h="370840">
                <a:tc>
                  <a:txBody>
                    <a:bodyPr/>
                    <a:lstStyle/>
                    <a:p>
                      <a:endParaRPr lang="en-US" sz="2400" dirty="0"/>
                    </a:p>
                  </a:txBody>
                  <a:tcPr anchor="b"/>
                </a:tc>
                <a:tc>
                  <a:txBody>
                    <a:bodyPr/>
                    <a:lstStyle/>
                    <a:p>
                      <a:pPr>
                        <a:spcAft>
                          <a:spcPts val="0"/>
                        </a:spcAft>
                      </a:pPr>
                      <a:r>
                        <a:rPr lang="es-US" sz="2000" noProof="0" dirty="0"/>
                        <a:t>Advertencia por pago mínimo del total</a:t>
                      </a:r>
                    </a:p>
                  </a:txBody>
                  <a:tcPr anchor="b"/>
                </a:tc>
                <a:extLst>
                  <a:ext uri="{0D108BD9-81ED-4DB2-BD59-A6C34878D82A}">
                    <a16:rowId xmlns:a16="http://schemas.microsoft.com/office/drawing/2014/main" val="10009"/>
                  </a:ext>
                </a:extLst>
              </a:tr>
            </a:tbl>
          </a:graphicData>
        </a:graphic>
      </p:graphicFrame>
      <p:sp>
        <p:nvSpPr>
          <p:cNvPr id="3" name="Slide Number Placeholder 2">
            <a:extLst>
              <a:ext uri="{FF2B5EF4-FFF2-40B4-BE49-F238E27FC236}">
                <a16:creationId xmlns:a16="http://schemas.microsoft.com/office/drawing/2014/main" id="{5A44B17B-7ECE-7F48-B518-E70FBC090943}"/>
              </a:ext>
            </a:extLst>
          </p:cNvPr>
          <p:cNvSpPr>
            <a:spLocks noGrp="1"/>
          </p:cNvSpPr>
          <p:nvPr>
            <p:ph type="sldNum" sz="quarter" idx="4"/>
          </p:nvPr>
        </p:nvSpPr>
        <p:spPr/>
        <p:txBody>
          <a:bodyPr/>
          <a:lstStyle/>
          <a:p>
            <a:fld id="{AF83BEB6-139A-B746-BC33-1F5B6187E651}" type="slidenum">
              <a:rPr lang="en-US" smtClean="0"/>
              <a:pPr/>
              <a:t>27</a:t>
            </a:fld>
            <a:endParaRPr lang="en-US" dirty="0"/>
          </a:p>
        </p:txBody>
      </p:sp>
    </p:spTree>
    <p:extLst>
      <p:ext uri="{BB962C8B-B14F-4D97-AF65-F5344CB8AC3E}">
        <p14:creationId xmlns:p14="http://schemas.microsoft.com/office/powerpoint/2010/main" val="19523479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Otros datos que aparecen en el estado de cuenta de su tarjeta de crédito</a:t>
            </a:r>
          </a:p>
        </p:txBody>
      </p:sp>
      <p:sp>
        <p:nvSpPr>
          <p:cNvPr id="3" name="Content Placeholder 2"/>
          <p:cNvSpPr>
            <a:spLocks noGrp="1"/>
          </p:cNvSpPr>
          <p:nvPr>
            <p:ph idx="1"/>
          </p:nvPr>
        </p:nvSpPr>
        <p:spPr/>
        <p:txBody>
          <a:bodyPr>
            <a:noAutofit/>
          </a:bodyPr>
          <a:lstStyle/>
          <a:p>
            <a:pPr lvl="0">
              <a:lnSpc>
                <a:spcPct val="100000"/>
              </a:lnSpc>
              <a:spcBef>
                <a:spcPts val="0"/>
              </a:spcBef>
              <a:spcAft>
                <a:spcPts val="2400"/>
              </a:spcAft>
              <a:buFont typeface="Wingdings" pitchFamily="2" charset="2"/>
              <a:buChar char="§"/>
            </a:pPr>
            <a:r>
              <a:rPr lang="es-US" sz="3100" dirty="0"/>
              <a:t>Declaración sobre asesoramiento en temas de crédito</a:t>
            </a:r>
          </a:p>
          <a:p>
            <a:pPr lvl="0">
              <a:lnSpc>
                <a:spcPct val="100000"/>
              </a:lnSpc>
              <a:spcBef>
                <a:spcPts val="0"/>
              </a:spcBef>
              <a:spcAft>
                <a:spcPts val="2400"/>
              </a:spcAft>
              <a:buFont typeface="Wingdings" pitchFamily="2" charset="2"/>
              <a:buChar char="§"/>
            </a:pPr>
            <a:r>
              <a:rPr lang="es-US" sz="3100" dirty="0"/>
              <a:t>Aviso de cambios en la tasa de interés</a:t>
            </a:r>
          </a:p>
          <a:p>
            <a:pPr lvl="0">
              <a:lnSpc>
                <a:spcPct val="100000"/>
              </a:lnSpc>
              <a:spcBef>
                <a:spcPts val="0"/>
              </a:spcBef>
              <a:spcAft>
                <a:spcPts val="2400"/>
              </a:spcAft>
              <a:buFont typeface="Wingdings" pitchFamily="2" charset="2"/>
              <a:buChar char="§"/>
            </a:pPr>
            <a:r>
              <a:rPr lang="es-US" sz="3100" dirty="0"/>
              <a:t>Transacciones o actividades de la cuenta</a:t>
            </a:r>
          </a:p>
          <a:p>
            <a:pPr lvl="1">
              <a:lnSpc>
                <a:spcPct val="100000"/>
              </a:lnSpc>
              <a:spcBef>
                <a:spcPts val="0"/>
              </a:spcBef>
              <a:spcAft>
                <a:spcPts val="2400"/>
              </a:spcAft>
            </a:pPr>
            <a:r>
              <a:rPr lang="es-US" sz="2800" dirty="0"/>
              <a:t>Transacciones, cargos financieros, cargos anuales y total de intereses</a:t>
            </a:r>
          </a:p>
          <a:p>
            <a:pPr lvl="0">
              <a:lnSpc>
                <a:spcPct val="100000"/>
              </a:lnSpc>
              <a:spcBef>
                <a:spcPts val="0"/>
              </a:spcBef>
              <a:spcAft>
                <a:spcPts val="2400"/>
              </a:spcAft>
              <a:buFont typeface="Wingdings" pitchFamily="2" charset="2"/>
              <a:buChar char="§"/>
            </a:pPr>
            <a:r>
              <a:rPr lang="es-US" sz="3100" dirty="0"/>
              <a:t>Cálculo del cobro de intereses </a:t>
            </a:r>
          </a:p>
        </p:txBody>
      </p:sp>
      <p:sp>
        <p:nvSpPr>
          <p:cNvPr id="5" name="Slide Number Placeholder 4">
            <a:extLst>
              <a:ext uri="{FF2B5EF4-FFF2-40B4-BE49-F238E27FC236}">
                <a16:creationId xmlns:a16="http://schemas.microsoft.com/office/drawing/2014/main" id="{98A2778A-3F0A-E14F-88B0-57F8ABA2B5A5}"/>
              </a:ext>
            </a:extLst>
          </p:cNvPr>
          <p:cNvSpPr>
            <a:spLocks noGrp="1"/>
          </p:cNvSpPr>
          <p:nvPr>
            <p:ph type="sldNum" sz="quarter" idx="4"/>
          </p:nvPr>
        </p:nvSpPr>
        <p:spPr/>
        <p:txBody>
          <a:bodyPr/>
          <a:lstStyle/>
          <a:p>
            <a:fld id="{AF83BEB6-139A-B746-BC33-1F5B6187E651}" type="slidenum">
              <a:rPr lang="en-US" smtClean="0"/>
              <a:pPr/>
              <a:t>28</a:t>
            </a:fld>
            <a:endParaRPr lang="en-US" dirty="0"/>
          </a:p>
        </p:txBody>
      </p:sp>
    </p:spTree>
    <p:extLst>
      <p:ext uri="{BB962C8B-B14F-4D97-AF65-F5344CB8AC3E}">
        <p14:creationId xmlns:p14="http://schemas.microsoft.com/office/powerpoint/2010/main" val="9341655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620" y="629528"/>
            <a:ext cx="8381188" cy="724743"/>
          </a:xfrm>
        </p:spPr>
        <p:txBody>
          <a:bodyPr>
            <a:normAutofit fontScale="90000"/>
          </a:bodyPr>
          <a:lstStyle/>
          <a:p>
            <a:pPr>
              <a:lnSpc>
                <a:spcPts val="3920"/>
              </a:lnSpc>
            </a:pPr>
            <a:r>
              <a:rPr lang="es-US" sz="4000" dirty="0"/>
              <a:t>Pruébelo: Examinando el estado de cuenta</a:t>
            </a:r>
            <a:r>
              <a:rPr lang="en-US" dirty="0"/>
              <a:t/>
            </a:r>
            <a:br>
              <a:rPr lang="en-US" dirty="0"/>
            </a:br>
            <a:r>
              <a:rPr lang="es-US" sz="2800" dirty="0"/>
              <a:t>Consulte la pág. 13 en su Guía del participante</a:t>
            </a:r>
            <a:endParaRPr lang="en-US" dirty="0"/>
          </a:p>
        </p:txBody>
      </p:sp>
      <p:pic>
        <p:nvPicPr>
          <p:cNvPr id="5" name="Picture 4" descr="Captura de pantalla de Pruébelo: Examinando el estado de cuenta de la Guía del participante. Se muestra solo con fines de navegación.&#10;&#10;">
            <a:extLst>
              <a:ext uri="{FF2B5EF4-FFF2-40B4-BE49-F238E27FC236}">
                <a16:creationId xmlns:a16="http://schemas.microsoft.com/office/drawing/2014/main" id="{A74F096B-9060-40A7-B82E-0F0EC0B40CF6}"/>
              </a:ext>
            </a:extLst>
          </p:cNvPr>
          <p:cNvPicPr>
            <a:picLocks noChangeAspect="1"/>
          </p:cNvPicPr>
          <p:nvPr/>
        </p:nvPicPr>
        <p:blipFill>
          <a:blip r:embed="rId2"/>
          <a:stretch>
            <a:fillRect/>
          </a:stretch>
        </p:blipFill>
        <p:spPr>
          <a:xfrm>
            <a:off x="856736" y="1354271"/>
            <a:ext cx="7116796" cy="4826738"/>
          </a:xfrm>
          <a:prstGeom prst="rect">
            <a:avLst/>
          </a:prstGeom>
          <a:scene3d>
            <a:camera prst="orthographicFront"/>
            <a:lightRig rig="threePt" dir="t"/>
          </a:scene3d>
          <a:sp3d>
            <a:bevelT/>
          </a:sp3d>
        </p:spPr>
      </p:pic>
      <p:sp>
        <p:nvSpPr>
          <p:cNvPr id="3" name="Slide Number Placeholder 2">
            <a:extLst>
              <a:ext uri="{FF2B5EF4-FFF2-40B4-BE49-F238E27FC236}">
                <a16:creationId xmlns:a16="http://schemas.microsoft.com/office/drawing/2014/main" id="{F59FD4C3-1C4F-6D45-8716-6E0DBBD1C291}"/>
              </a:ext>
            </a:extLst>
          </p:cNvPr>
          <p:cNvSpPr>
            <a:spLocks noGrp="1"/>
          </p:cNvSpPr>
          <p:nvPr>
            <p:ph type="sldNum" sz="quarter" idx="4"/>
          </p:nvPr>
        </p:nvSpPr>
        <p:spPr/>
        <p:txBody>
          <a:bodyPr/>
          <a:lstStyle/>
          <a:p>
            <a:fld id="{AF83BEB6-139A-B746-BC33-1F5B6187E651}" type="slidenum">
              <a:rPr lang="en-US" smtClean="0"/>
              <a:pPr/>
              <a:t>29</a:t>
            </a:fld>
            <a:endParaRPr lang="en-US" dirty="0"/>
          </a:p>
        </p:txBody>
      </p:sp>
    </p:spTree>
    <p:extLst>
      <p:ext uri="{BB962C8B-B14F-4D97-AF65-F5344CB8AC3E}">
        <p14:creationId xmlns:p14="http://schemas.microsoft.com/office/powerpoint/2010/main" val="2617625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hidden="1"/>
          <p:cNvSpPr>
            <a:spLocks noGrp="1"/>
          </p:cNvSpPr>
          <p:nvPr>
            <p:ph type="title" idx="4294967295"/>
          </p:nvPr>
        </p:nvSpPr>
        <p:spPr/>
        <p:txBody>
          <a:bodyPr/>
          <a:lstStyle/>
          <a:p>
            <a:r>
              <a:rPr lang="en-US"/>
              <a:t>Section 1: How Credit Cards Work</a:t>
            </a:r>
          </a:p>
        </p:txBody>
      </p:sp>
      <p:sp>
        <p:nvSpPr>
          <p:cNvPr id="5" name="Content Placeholder 4"/>
          <p:cNvSpPr>
            <a:spLocks noGrp="1"/>
          </p:cNvSpPr>
          <p:nvPr>
            <p:ph sz="quarter" idx="12"/>
          </p:nvPr>
        </p:nvSpPr>
        <p:spPr/>
        <p:txBody>
          <a:bodyPr>
            <a:normAutofit lnSpcReduction="10000"/>
          </a:bodyPr>
          <a:lstStyle/>
          <a:p>
            <a:r>
              <a:rPr lang="es-US" dirty="0"/>
              <a:t>Sección 1</a:t>
            </a:r>
          </a:p>
        </p:txBody>
      </p:sp>
      <p:sp>
        <p:nvSpPr>
          <p:cNvPr id="3" name="Subtitle 2"/>
          <p:cNvSpPr>
            <a:spLocks noGrp="1"/>
          </p:cNvSpPr>
          <p:nvPr>
            <p:ph type="body" sz="quarter" idx="11"/>
          </p:nvPr>
        </p:nvSpPr>
        <p:spPr>
          <a:xfrm>
            <a:off x="457654" y="949571"/>
            <a:ext cx="3059567" cy="1423760"/>
          </a:xfrm>
        </p:spPr>
        <p:txBody>
          <a:bodyPr>
            <a:noAutofit/>
          </a:bodyPr>
          <a:lstStyle/>
          <a:p>
            <a:r>
              <a:rPr lang="es-US" sz="3200" dirty="0"/>
              <a:t>Cómo funcionan las tarjetas de crédito</a:t>
            </a:r>
          </a:p>
        </p:txBody>
      </p:sp>
      <p:sp>
        <p:nvSpPr>
          <p:cNvPr id="4" name="Rectangle 3"/>
          <p:cNvSpPr/>
          <p:nvPr/>
        </p:nvSpPr>
        <p:spPr>
          <a:xfrm>
            <a:off x="457654" y="2988306"/>
            <a:ext cx="2556696" cy="646331"/>
          </a:xfrm>
          <a:prstGeom prst="rect">
            <a:avLst/>
          </a:prstGeom>
        </p:spPr>
        <p:txBody>
          <a:bodyPr wrap="square">
            <a:spAutoFit/>
          </a:bodyPr>
          <a:lstStyle/>
          <a:p>
            <a:r>
              <a:rPr lang="es-US" dirty="0">
                <a:latin typeface="Franklin Gothic Book" panose="020B0503020102020204" pitchFamily="34" charset="0"/>
              </a:rPr>
              <a:t>Consulte la pág. 3 de su Guía del Participante</a:t>
            </a:r>
          </a:p>
        </p:txBody>
      </p:sp>
      <p:pic>
        <p:nvPicPr>
          <p:cNvPr id="8" name="Picture 7" descr="Imagen de dos personas sentadas en una mesa con café. Una persona con el teléfono mirando una tarjeta de crédito.&#10;"/>
          <p:cNvPicPr>
            <a:picLocks noChangeAspect="1"/>
          </p:cNvPicPr>
          <p:nvPr/>
        </p:nvPicPr>
        <p:blipFill rotWithShape="1">
          <a:blip r:embed="rId2" cstate="print">
            <a:extLst>
              <a:ext uri="{28A0092B-C50C-407E-A947-70E740481C1C}">
                <a14:useLocalDpi xmlns:a14="http://schemas.microsoft.com/office/drawing/2010/main"/>
              </a:ext>
            </a:extLst>
          </a:blip>
          <a:srcRect l="11940" r="18589"/>
          <a:stretch/>
        </p:blipFill>
        <p:spPr>
          <a:xfrm>
            <a:off x="3906938" y="586158"/>
            <a:ext cx="5240744" cy="5029200"/>
          </a:xfrm>
          <a:prstGeom prst="rect">
            <a:avLst/>
          </a:prstGeom>
        </p:spPr>
      </p:pic>
      <p:sp>
        <p:nvSpPr>
          <p:cNvPr id="2" name="Slide Number Placeholder 1">
            <a:extLst>
              <a:ext uri="{FF2B5EF4-FFF2-40B4-BE49-F238E27FC236}">
                <a16:creationId xmlns:a16="http://schemas.microsoft.com/office/drawing/2014/main" id="{40CB93AE-194F-B24B-9583-A6E27B1108CD}"/>
              </a:ext>
            </a:extLst>
          </p:cNvPr>
          <p:cNvSpPr>
            <a:spLocks noGrp="1"/>
          </p:cNvSpPr>
          <p:nvPr>
            <p:ph type="sldNum" sz="quarter" idx="4"/>
          </p:nvPr>
        </p:nvSpPr>
        <p:spPr/>
        <p:txBody>
          <a:bodyPr/>
          <a:lstStyle/>
          <a:p>
            <a:fld id="{AF83BEB6-139A-B746-BC33-1F5B6187E651}" type="slidenum">
              <a:rPr lang="en-US" smtClean="0"/>
              <a:pPr/>
              <a:t>3</a:t>
            </a:fld>
            <a:endParaRPr lang="en-US" dirty="0"/>
          </a:p>
        </p:txBody>
      </p:sp>
    </p:spTree>
    <p:extLst>
      <p:ext uri="{BB962C8B-B14F-4D97-AF65-F5344CB8AC3E}">
        <p14:creationId xmlns:p14="http://schemas.microsoft.com/office/powerpoint/2010/main" val="32568663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US" dirty="0"/>
              <a:t>Pasos para administrar su tarjeta de crédito </a:t>
            </a:r>
          </a:p>
        </p:txBody>
      </p:sp>
      <p:sp>
        <p:nvSpPr>
          <p:cNvPr id="3" name="Content Placeholder 2"/>
          <p:cNvSpPr>
            <a:spLocks noGrp="1"/>
          </p:cNvSpPr>
          <p:nvPr>
            <p:ph idx="1"/>
          </p:nvPr>
        </p:nvSpPr>
        <p:spPr>
          <a:xfrm>
            <a:off x="577985" y="1424723"/>
            <a:ext cx="8126627" cy="4701440"/>
          </a:xfrm>
        </p:spPr>
        <p:txBody>
          <a:bodyPr>
            <a:noAutofit/>
          </a:bodyPr>
          <a:lstStyle/>
          <a:p>
            <a:pPr>
              <a:lnSpc>
                <a:spcPct val="120000"/>
              </a:lnSpc>
              <a:spcAft>
                <a:spcPts val="0"/>
              </a:spcAft>
              <a:buFont typeface="Wingdings" pitchFamily="2" charset="2"/>
              <a:buChar char="§"/>
            </a:pPr>
            <a:r>
              <a:rPr lang="es-US" sz="2700" dirty="0"/>
              <a:t>Guarde la documentación </a:t>
            </a:r>
          </a:p>
          <a:p>
            <a:pPr>
              <a:lnSpc>
                <a:spcPct val="120000"/>
              </a:lnSpc>
              <a:spcAft>
                <a:spcPts val="0"/>
              </a:spcAft>
              <a:buFont typeface="Wingdings" pitchFamily="2" charset="2"/>
              <a:buChar char="§"/>
            </a:pPr>
            <a:r>
              <a:rPr lang="es-US" sz="2700" dirty="0"/>
              <a:t>Revise que no haya errores en sus estados de cuenta</a:t>
            </a:r>
          </a:p>
          <a:p>
            <a:pPr>
              <a:lnSpc>
                <a:spcPct val="120000"/>
              </a:lnSpc>
              <a:spcAft>
                <a:spcPts val="0"/>
              </a:spcAft>
              <a:buFont typeface="Wingdings" pitchFamily="2" charset="2"/>
              <a:buChar char="§"/>
            </a:pPr>
            <a:r>
              <a:rPr lang="es-US" sz="2700" dirty="0"/>
              <a:t>Pague a tiempo y por lo menos la cantidad mínima</a:t>
            </a:r>
          </a:p>
          <a:p>
            <a:pPr>
              <a:lnSpc>
                <a:spcPct val="120000"/>
              </a:lnSpc>
              <a:spcAft>
                <a:spcPts val="0"/>
              </a:spcAft>
              <a:buFont typeface="Wingdings" pitchFamily="2" charset="2"/>
              <a:buChar char="§"/>
            </a:pPr>
            <a:r>
              <a:rPr lang="es-US" sz="2700" dirty="0"/>
              <a:t>Comprenda el impacto de las distintas estrategias de pago</a:t>
            </a:r>
          </a:p>
          <a:p>
            <a:pPr>
              <a:lnSpc>
                <a:spcPct val="120000"/>
              </a:lnSpc>
              <a:spcAft>
                <a:spcPts val="0"/>
              </a:spcAft>
              <a:buFont typeface="Wingdings" pitchFamily="2" charset="2"/>
              <a:buChar char="§"/>
            </a:pPr>
            <a:r>
              <a:rPr lang="es-US" sz="2700" dirty="0"/>
              <a:t>Trate de limitar lo que debe en comparación con su límite de crédito</a:t>
            </a:r>
          </a:p>
        </p:txBody>
      </p:sp>
      <p:sp>
        <p:nvSpPr>
          <p:cNvPr id="5" name="Slide Number Placeholder 4">
            <a:extLst>
              <a:ext uri="{FF2B5EF4-FFF2-40B4-BE49-F238E27FC236}">
                <a16:creationId xmlns:a16="http://schemas.microsoft.com/office/drawing/2014/main" id="{E1B38DBA-A629-1844-99A4-7A2E1D8714C9}"/>
              </a:ext>
            </a:extLst>
          </p:cNvPr>
          <p:cNvSpPr>
            <a:spLocks noGrp="1"/>
          </p:cNvSpPr>
          <p:nvPr>
            <p:ph type="sldNum" sz="quarter" idx="4"/>
          </p:nvPr>
        </p:nvSpPr>
        <p:spPr/>
        <p:txBody>
          <a:bodyPr/>
          <a:lstStyle/>
          <a:p>
            <a:fld id="{AF83BEB6-139A-B746-BC33-1F5B6187E651}" type="slidenum">
              <a:rPr lang="en-US" smtClean="0"/>
              <a:pPr/>
              <a:t>30</a:t>
            </a:fld>
            <a:endParaRPr lang="en-US" dirty="0"/>
          </a:p>
        </p:txBody>
      </p:sp>
    </p:spTree>
    <p:extLst>
      <p:ext uri="{BB962C8B-B14F-4D97-AF65-F5344CB8AC3E}">
        <p14:creationId xmlns:p14="http://schemas.microsoft.com/office/powerpoint/2010/main" val="34143267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Pagar solo la cuota mínima</a:t>
            </a:r>
          </a:p>
        </p:txBody>
      </p:sp>
      <p:graphicFrame>
        <p:nvGraphicFramePr>
          <p:cNvPr id="5" name="Content Placeholder 4" descr="Tabla de seis columnas con una fila de títulos en la parte superior y luego 3 filas de contenido debajo de la fila de títulos&#10;"/>
          <p:cNvGraphicFramePr>
            <a:graphicFrameLocks noGrp="1"/>
          </p:cNvGraphicFramePr>
          <p:nvPr>
            <p:ph idx="1"/>
            <p:extLst>
              <p:ext uri="{D42A27DB-BD31-4B8C-83A1-F6EECF244321}">
                <p14:modId xmlns:p14="http://schemas.microsoft.com/office/powerpoint/2010/main" val="3055061903"/>
              </p:ext>
            </p:extLst>
          </p:nvPr>
        </p:nvGraphicFramePr>
        <p:xfrm>
          <a:off x="457200" y="1488734"/>
          <a:ext cx="8229600" cy="3627371"/>
        </p:xfrm>
        <a:graphic>
          <a:graphicData uri="http://schemas.openxmlformats.org/drawingml/2006/table">
            <a:tbl>
              <a:tblPr firstRow="1" firstCol="1" bandRow="1">
                <a:tableStyleId>{5940675A-B579-460E-94D1-54222C63F5DA}</a:tableStyleId>
              </a:tblPr>
              <a:tblGrid>
                <a:gridCol w="1486002">
                  <a:extLst>
                    <a:ext uri="{9D8B030D-6E8A-4147-A177-3AD203B41FA5}">
                      <a16:colId xmlns:a16="http://schemas.microsoft.com/office/drawing/2014/main" val="20000"/>
                    </a:ext>
                  </a:extLst>
                </a:gridCol>
                <a:gridCol w="1079608">
                  <a:extLst>
                    <a:ext uri="{9D8B030D-6E8A-4147-A177-3AD203B41FA5}">
                      <a16:colId xmlns:a16="http://schemas.microsoft.com/office/drawing/2014/main" val="20001"/>
                    </a:ext>
                  </a:extLst>
                </a:gridCol>
                <a:gridCol w="1005084">
                  <a:extLst>
                    <a:ext uri="{9D8B030D-6E8A-4147-A177-3AD203B41FA5}">
                      <a16:colId xmlns:a16="http://schemas.microsoft.com/office/drawing/2014/main" val="20002"/>
                    </a:ext>
                  </a:extLst>
                </a:gridCol>
                <a:gridCol w="1720973">
                  <a:extLst>
                    <a:ext uri="{9D8B030D-6E8A-4147-A177-3AD203B41FA5}">
                      <a16:colId xmlns:a16="http://schemas.microsoft.com/office/drawing/2014/main" val="20003"/>
                    </a:ext>
                  </a:extLst>
                </a:gridCol>
                <a:gridCol w="1674975">
                  <a:extLst>
                    <a:ext uri="{9D8B030D-6E8A-4147-A177-3AD203B41FA5}">
                      <a16:colId xmlns:a16="http://schemas.microsoft.com/office/drawing/2014/main" val="20004"/>
                    </a:ext>
                  </a:extLst>
                </a:gridCol>
                <a:gridCol w="1262958">
                  <a:extLst>
                    <a:ext uri="{9D8B030D-6E8A-4147-A177-3AD203B41FA5}">
                      <a16:colId xmlns:a16="http://schemas.microsoft.com/office/drawing/2014/main" val="20005"/>
                    </a:ext>
                  </a:extLst>
                </a:gridCol>
              </a:tblGrid>
              <a:tr h="1482794">
                <a:tc>
                  <a:txBody>
                    <a:bodyPr/>
                    <a:lstStyle/>
                    <a:p>
                      <a:pPr marL="0" marR="0" algn="ctr">
                        <a:lnSpc>
                          <a:spcPct val="100000"/>
                        </a:lnSpc>
                        <a:spcBef>
                          <a:spcPts val="0"/>
                        </a:spcBef>
                        <a:spcAft>
                          <a:spcPts val="1200"/>
                        </a:spcAft>
                      </a:pPr>
                      <a:r>
                        <a:rPr lang="es-US" sz="2000" b="1" noProof="0">
                          <a:effectLst/>
                          <a:latin typeface="Arial" panose="020B0604020202020204" pitchFamily="34" charset="0"/>
                          <a:ea typeface="MS Mincho" panose="02020609040205080304" pitchFamily="49" charset="-128"/>
                          <a:cs typeface="Arial" panose="020B0604020202020204" pitchFamily="34" charset="0"/>
                        </a:rPr>
                        <a:t>Artículo</a:t>
                      </a: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s-US" sz="2000" b="1" noProof="0">
                          <a:effectLst/>
                          <a:latin typeface="Arial" panose="020B0604020202020204" pitchFamily="34" charset="0"/>
                          <a:cs typeface="Arial" panose="020B0604020202020204" pitchFamily="34" charset="0"/>
                        </a:rPr>
                        <a:t>Precio</a:t>
                      </a:r>
                      <a:endParaRPr lang="es-US" sz="2000" b="1"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s-US" sz="2000" b="1" noProof="0" dirty="0">
                          <a:effectLst/>
                          <a:latin typeface="Arial" panose="020B0604020202020204" pitchFamily="34" charset="0"/>
                          <a:cs typeface="Arial" panose="020B0604020202020204" pitchFamily="34" charset="0"/>
                        </a:rPr>
                        <a:t>Tasa APR</a:t>
                      </a:r>
                      <a:endParaRPr lang="es-US" sz="2000" b="1" noProof="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s-US" sz="2000" b="1" noProof="0">
                          <a:effectLst/>
                          <a:latin typeface="Arial" panose="020B0604020202020204" pitchFamily="34" charset="0"/>
                          <a:cs typeface="Arial" panose="020B0604020202020204" pitchFamily="34" charset="0"/>
                        </a:rPr>
                        <a:t>Interés pagado</a:t>
                      </a:r>
                      <a:endParaRPr lang="es-US" sz="2000" b="1"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s-US" sz="2000" b="1" noProof="0" dirty="0">
                          <a:effectLst/>
                          <a:latin typeface="Arial" panose="020B0604020202020204" pitchFamily="34" charset="0"/>
                          <a:cs typeface="Arial" panose="020B0604020202020204" pitchFamily="34" charset="0"/>
                        </a:rPr>
                        <a:t>Lo que en realidad de paga por el artículo</a:t>
                      </a:r>
                      <a:endParaRPr lang="es-US" sz="2000" b="1" noProof="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s-US" sz="2000" b="1" noProof="0">
                          <a:effectLst/>
                          <a:latin typeface="Arial" panose="020B0604020202020204" pitchFamily="34" charset="0"/>
                          <a:cs typeface="Arial" panose="020B0604020202020204" pitchFamily="34" charset="0"/>
                        </a:rPr>
                        <a:t>Años para terminar de pagar</a:t>
                      </a:r>
                      <a:endParaRPr lang="es-US" sz="2000" b="1"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extLst>
                  <a:ext uri="{0D108BD9-81ED-4DB2-BD59-A6C34878D82A}">
                    <a16:rowId xmlns:a16="http://schemas.microsoft.com/office/drawing/2014/main" val="10000"/>
                  </a:ext>
                </a:extLst>
              </a:tr>
              <a:tr h="714859">
                <a:tc>
                  <a:txBody>
                    <a:bodyPr/>
                    <a:lstStyle/>
                    <a:p>
                      <a:pPr marL="0" marR="0">
                        <a:lnSpc>
                          <a:spcPct val="100000"/>
                        </a:lnSpc>
                        <a:spcBef>
                          <a:spcPts val="0"/>
                        </a:spcBef>
                        <a:spcAft>
                          <a:spcPts val="1200"/>
                        </a:spcAft>
                      </a:pPr>
                      <a:r>
                        <a:rPr lang="es-US" sz="2000" noProof="0" dirty="0">
                          <a:effectLst/>
                          <a:latin typeface="Arial" panose="020B0604020202020204" pitchFamily="34" charset="0"/>
                          <a:cs typeface="Arial" panose="020B0604020202020204" pitchFamily="34" charset="0"/>
                        </a:rPr>
                        <a:t>TV</a:t>
                      </a:r>
                      <a:endParaRPr lang="es-US" sz="2000" noProof="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$500</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dirty="0">
                          <a:effectLst/>
                          <a:latin typeface="Arial" panose="020B0604020202020204" pitchFamily="34" charset="0"/>
                          <a:cs typeface="Arial" panose="020B0604020202020204" pitchFamily="34" charset="0"/>
                        </a:rPr>
                        <a:t>18%</a:t>
                      </a:r>
                      <a:endParaRPr lang="es-US" sz="2000" noProof="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$132</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$632</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3</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extLst>
                  <a:ext uri="{0D108BD9-81ED-4DB2-BD59-A6C34878D82A}">
                    <a16:rowId xmlns:a16="http://schemas.microsoft.com/office/drawing/2014/main" val="10001"/>
                  </a:ext>
                </a:extLst>
              </a:tr>
              <a:tr h="714859">
                <a:tc>
                  <a:txBody>
                    <a:bodyPr/>
                    <a:lstStyle/>
                    <a:p>
                      <a:pPr marL="0" marR="0">
                        <a:lnSpc>
                          <a:spcPct val="100000"/>
                        </a:lnSpc>
                        <a:spcBef>
                          <a:spcPts val="0"/>
                        </a:spcBef>
                        <a:spcAft>
                          <a:spcPts val="1200"/>
                        </a:spcAft>
                      </a:pPr>
                      <a:r>
                        <a:rPr lang="es-US" sz="2000" noProof="0">
                          <a:effectLst/>
                          <a:latin typeface="Arial" panose="020B0604020202020204" pitchFamily="34" charset="0"/>
                          <a:ea typeface="MS Mincho" panose="02020609040205080304" pitchFamily="49" charset="-128"/>
                          <a:cs typeface="Arial" panose="020B0604020202020204" pitchFamily="34" charset="0"/>
                        </a:rPr>
                        <a:t>Reparación</a:t>
                      </a: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$1,000</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18%</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$863</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$1,863</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8</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extLst>
                  <a:ext uri="{0D108BD9-81ED-4DB2-BD59-A6C34878D82A}">
                    <a16:rowId xmlns:a16="http://schemas.microsoft.com/office/drawing/2014/main" val="10002"/>
                  </a:ext>
                </a:extLst>
              </a:tr>
              <a:tr h="714859">
                <a:tc>
                  <a:txBody>
                    <a:bodyPr/>
                    <a:lstStyle/>
                    <a:p>
                      <a:pPr marL="0" marR="0">
                        <a:lnSpc>
                          <a:spcPct val="100000"/>
                        </a:lnSpc>
                        <a:spcBef>
                          <a:spcPts val="0"/>
                        </a:spcBef>
                        <a:spcAft>
                          <a:spcPts val="1200"/>
                        </a:spcAft>
                      </a:pPr>
                      <a:r>
                        <a:rPr lang="es-US" sz="2000" noProof="0">
                          <a:effectLst/>
                          <a:latin typeface="Arial" panose="020B0604020202020204" pitchFamily="34" charset="0"/>
                          <a:ea typeface="MS Mincho" panose="02020609040205080304" pitchFamily="49" charset="-128"/>
                          <a:cs typeface="Arial" panose="020B0604020202020204" pitchFamily="34" charset="0"/>
                        </a:rPr>
                        <a:t>Mueble</a:t>
                      </a: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$2,500</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18%</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$5,363</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a:effectLst/>
                          <a:latin typeface="Arial" panose="020B0604020202020204" pitchFamily="34" charset="0"/>
                          <a:cs typeface="Arial" panose="020B0604020202020204" pitchFamily="34" charset="0"/>
                        </a:rPr>
                        <a:t>$7,863</a:t>
                      </a:r>
                      <a:endParaRPr lang="es-US" sz="2000"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noProof="0" dirty="0">
                          <a:effectLst/>
                          <a:latin typeface="Arial" panose="020B0604020202020204" pitchFamily="34" charset="0"/>
                          <a:cs typeface="Arial" panose="020B0604020202020204" pitchFamily="34" charset="0"/>
                        </a:rPr>
                        <a:t>23</a:t>
                      </a:r>
                      <a:endParaRPr lang="es-US" sz="2000" noProof="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extLst>
                  <a:ext uri="{0D108BD9-81ED-4DB2-BD59-A6C34878D82A}">
                    <a16:rowId xmlns:a16="http://schemas.microsoft.com/office/drawing/2014/main" val="10003"/>
                  </a:ext>
                </a:extLst>
              </a:tr>
            </a:tbl>
          </a:graphicData>
        </a:graphic>
      </p:graphicFrame>
      <p:sp>
        <p:nvSpPr>
          <p:cNvPr id="3" name="TextBox 2"/>
          <p:cNvSpPr txBox="1"/>
          <p:nvPr/>
        </p:nvSpPr>
        <p:spPr>
          <a:xfrm>
            <a:off x="457200" y="5144913"/>
            <a:ext cx="7989164" cy="584775"/>
          </a:xfrm>
          <a:prstGeom prst="rect">
            <a:avLst/>
          </a:prstGeom>
          <a:noFill/>
        </p:spPr>
        <p:txBody>
          <a:bodyPr wrap="square" rtlCol="0">
            <a:spAutoFit/>
          </a:bodyPr>
          <a:lstStyle/>
          <a:p>
            <a:r>
              <a:rPr lang="es-US" sz="1600" dirty="0"/>
              <a:t>Todas las cantidades están redondeadas a la cifra más cercana.</a:t>
            </a:r>
          </a:p>
          <a:p>
            <a:r>
              <a:rPr lang="es-US" sz="1600" dirty="0"/>
              <a:t>APR es la Tasa de interés anual.</a:t>
            </a:r>
          </a:p>
        </p:txBody>
      </p:sp>
      <p:sp>
        <p:nvSpPr>
          <p:cNvPr id="6" name="Slide Number Placeholder 5">
            <a:extLst>
              <a:ext uri="{FF2B5EF4-FFF2-40B4-BE49-F238E27FC236}">
                <a16:creationId xmlns:a16="http://schemas.microsoft.com/office/drawing/2014/main" id="{ECBCCBEF-8D96-DC47-AC26-1A6EFDBAEF57}"/>
              </a:ext>
            </a:extLst>
          </p:cNvPr>
          <p:cNvSpPr>
            <a:spLocks noGrp="1"/>
          </p:cNvSpPr>
          <p:nvPr>
            <p:ph type="sldNum" sz="quarter" idx="4"/>
          </p:nvPr>
        </p:nvSpPr>
        <p:spPr/>
        <p:txBody>
          <a:bodyPr/>
          <a:lstStyle/>
          <a:p>
            <a:fld id="{AF83BEB6-139A-B746-BC33-1F5B6187E651}" type="slidenum">
              <a:rPr lang="en-US" smtClean="0"/>
              <a:pPr/>
              <a:t>31</a:t>
            </a:fld>
            <a:endParaRPr lang="en-US" dirty="0"/>
          </a:p>
        </p:txBody>
      </p:sp>
    </p:spTree>
    <p:extLst>
      <p:ext uri="{BB962C8B-B14F-4D97-AF65-F5344CB8AC3E}">
        <p14:creationId xmlns:p14="http://schemas.microsoft.com/office/powerpoint/2010/main" val="26739761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t>Pagar más de la cuota mínima</a:t>
            </a:r>
          </a:p>
        </p:txBody>
      </p:sp>
      <p:graphicFrame>
        <p:nvGraphicFramePr>
          <p:cNvPr id="6" name="Content Placeholder 5" descr="Tabla de seis columnas con una fila de títulos en la parte superior y luego 3 filas de contenido debajo de la fila de títulos&#10;"/>
          <p:cNvGraphicFramePr>
            <a:graphicFrameLocks noGrp="1"/>
          </p:cNvGraphicFramePr>
          <p:nvPr>
            <p:ph idx="1"/>
            <p:extLst>
              <p:ext uri="{D42A27DB-BD31-4B8C-83A1-F6EECF244321}">
                <p14:modId xmlns:p14="http://schemas.microsoft.com/office/powerpoint/2010/main" val="1721085805"/>
              </p:ext>
            </p:extLst>
          </p:nvPr>
        </p:nvGraphicFramePr>
        <p:xfrm>
          <a:off x="457200" y="1417640"/>
          <a:ext cx="8229600" cy="4269849"/>
        </p:xfrm>
        <a:graphic>
          <a:graphicData uri="http://schemas.openxmlformats.org/drawingml/2006/table">
            <a:tbl>
              <a:tblPr firstRow="1" firstCol="1" bandRow="1">
                <a:tableStyleId>{5940675A-B579-460E-94D1-54222C63F5DA}</a:tableStyleId>
              </a:tblPr>
              <a:tblGrid>
                <a:gridCol w="1236133">
                  <a:extLst>
                    <a:ext uri="{9D8B030D-6E8A-4147-A177-3AD203B41FA5}">
                      <a16:colId xmlns:a16="http://schemas.microsoft.com/office/drawing/2014/main" val="20000"/>
                    </a:ext>
                  </a:extLst>
                </a:gridCol>
                <a:gridCol w="1049867">
                  <a:extLst>
                    <a:ext uri="{9D8B030D-6E8A-4147-A177-3AD203B41FA5}">
                      <a16:colId xmlns:a16="http://schemas.microsoft.com/office/drawing/2014/main" val="20001"/>
                    </a:ext>
                  </a:extLst>
                </a:gridCol>
                <a:gridCol w="1493822">
                  <a:extLst>
                    <a:ext uri="{9D8B030D-6E8A-4147-A177-3AD203B41FA5}">
                      <a16:colId xmlns:a16="http://schemas.microsoft.com/office/drawing/2014/main" val="20002"/>
                    </a:ext>
                  </a:extLst>
                </a:gridCol>
                <a:gridCol w="1457608">
                  <a:extLst>
                    <a:ext uri="{9D8B030D-6E8A-4147-A177-3AD203B41FA5}">
                      <a16:colId xmlns:a16="http://schemas.microsoft.com/office/drawing/2014/main" val="20003"/>
                    </a:ext>
                  </a:extLst>
                </a:gridCol>
                <a:gridCol w="1188770">
                  <a:extLst>
                    <a:ext uri="{9D8B030D-6E8A-4147-A177-3AD203B41FA5}">
                      <a16:colId xmlns:a16="http://schemas.microsoft.com/office/drawing/2014/main" val="20004"/>
                    </a:ext>
                  </a:extLst>
                </a:gridCol>
                <a:gridCol w="1803400">
                  <a:extLst>
                    <a:ext uri="{9D8B030D-6E8A-4147-A177-3AD203B41FA5}">
                      <a16:colId xmlns:a16="http://schemas.microsoft.com/office/drawing/2014/main" val="20005"/>
                    </a:ext>
                  </a:extLst>
                </a:gridCol>
              </a:tblGrid>
              <a:tr h="1404729">
                <a:tc>
                  <a:txBody>
                    <a:bodyPr/>
                    <a:lstStyle/>
                    <a:p>
                      <a:pPr marL="0" marR="0" algn="ctr">
                        <a:lnSpc>
                          <a:spcPct val="100000"/>
                        </a:lnSpc>
                        <a:spcBef>
                          <a:spcPts val="0"/>
                        </a:spcBef>
                        <a:spcAft>
                          <a:spcPts val="1200"/>
                        </a:spcAft>
                      </a:pPr>
                      <a:r>
                        <a:rPr lang="es-US" sz="2000" b="1" noProof="0">
                          <a:effectLst/>
                          <a:latin typeface="Arial" panose="020B0604020202020204" pitchFamily="34" charset="0"/>
                          <a:cs typeface="Arial" panose="020B0604020202020204" pitchFamily="34" charset="0"/>
                        </a:rPr>
                        <a:t>Saldo Original </a:t>
                      </a:r>
                      <a:endParaRPr lang="es-US" sz="2000" b="1"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s-US" sz="2000" b="1" noProof="0" dirty="0">
                          <a:effectLst/>
                          <a:latin typeface="Arial" panose="020B0604020202020204" pitchFamily="34" charset="0"/>
                          <a:cs typeface="Arial" panose="020B0604020202020204" pitchFamily="34" charset="0"/>
                        </a:rPr>
                        <a:t>Tasa APR</a:t>
                      </a:r>
                      <a:endParaRPr lang="es-US" sz="2000" b="1" noProof="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s-US" sz="2000" b="1" noProof="0" dirty="0">
                          <a:effectLst/>
                          <a:latin typeface="Arial" panose="020B0604020202020204" pitchFamily="34" charset="0"/>
                          <a:cs typeface="Arial" panose="020B0604020202020204" pitchFamily="34" charset="0"/>
                        </a:rPr>
                        <a:t>Pagos mensuales</a:t>
                      </a:r>
                      <a:endParaRPr lang="es-US" sz="2000" b="1" noProof="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s-US" sz="2000" b="1" noProof="0">
                          <a:effectLst/>
                          <a:latin typeface="Arial" panose="020B0604020202020204" pitchFamily="34" charset="0"/>
                          <a:ea typeface="MS Mincho" panose="02020609040205080304" pitchFamily="49" charset="-128"/>
                          <a:cs typeface="Arial" panose="020B0604020202020204" pitchFamily="34" charset="0"/>
                        </a:rPr>
                        <a:t>Años para terminar de pagar</a:t>
                      </a: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s-US" sz="2000" b="1" noProof="0">
                          <a:effectLst/>
                          <a:latin typeface="Arial" panose="020B0604020202020204" pitchFamily="34" charset="0"/>
                          <a:cs typeface="Arial" panose="020B0604020202020204" pitchFamily="34" charset="0"/>
                        </a:rPr>
                        <a:t>Interés pagado</a:t>
                      </a:r>
                      <a:endParaRPr lang="es-US" sz="2000" b="1" noProof="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tc>
                  <a:txBody>
                    <a:bodyPr/>
                    <a:lstStyle/>
                    <a:p>
                      <a:pPr marL="0" marR="0" algn="ctr">
                        <a:lnSpc>
                          <a:spcPct val="100000"/>
                        </a:lnSpc>
                        <a:spcBef>
                          <a:spcPts val="0"/>
                        </a:spcBef>
                        <a:spcAft>
                          <a:spcPts val="1200"/>
                        </a:spcAft>
                      </a:pPr>
                      <a:r>
                        <a:rPr lang="es-US" sz="2000" b="1" noProof="0" dirty="0">
                          <a:effectLst/>
                          <a:latin typeface="Arial" panose="020B0604020202020204" pitchFamily="34" charset="0"/>
                          <a:cs typeface="Arial" panose="020B0604020202020204" pitchFamily="34" charset="0"/>
                        </a:rPr>
                        <a:t>Cantidad total pagada</a:t>
                      </a:r>
                      <a:endParaRPr lang="es-US" sz="2000" b="1" noProof="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nchor="b">
                    <a:solidFill>
                      <a:schemeClr val="accent1"/>
                    </a:solidFill>
                  </a:tcPr>
                </a:tc>
                <a:extLst>
                  <a:ext uri="{0D108BD9-81ED-4DB2-BD59-A6C34878D82A}">
                    <a16:rowId xmlns:a16="http://schemas.microsoft.com/office/drawing/2014/main" val="10000"/>
                  </a:ext>
                </a:extLst>
              </a:tr>
              <a:tr h="692727">
                <a:tc>
                  <a:txBody>
                    <a:bodyPr/>
                    <a:lstStyle/>
                    <a:p>
                      <a:pPr marL="0" marR="0">
                        <a:lnSpc>
                          <a:spcPct val="100000"/>
                        </a:lnSpc>
                        <a:spcBef>
                          <a:spcPts val="0"/>
                        </a:spcBef>
                        <a:spcAft>
                          <a:spcPts val="1200"/>
                        </a:spcAft>
                      </a:pPr>
                      <a:r>
                        <a:rPr lang="en-US" sz="2000" dirty="0">
                          <a:effectLst/>
                        </a:rPr>
                        <a:t>$2,500</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18%</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b="0" dirty="0">
                          <a:effectLst/>
                        </a:rPr>
                        <a:t>Solo la </a:t>
                      </a:r>
                      <a:r>
                        <a:rPr lang="es-US" sz="2000" b="0" noProof="0" dirty="0">
                          <a:effectLst/>
                        </a:rPr>
                        <a:t>cuota mínima</a:t>
                      </a:r>
                      <a:endParaRPr lang="es-US" sz="2000" noProof="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23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$5,363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$7,863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extLst>
                  <a:ext uri="{0D108BD9-81ED-4DB2-BD59-A6C34878D82A}">
                    <a16:rowId xmlns:a16="http://schemas.microsoft.com/office/drawing/2014/main" val="10001"/>
                  </a:ext>
                </a:extLst>
              </a:tr>
              <a:tr h="620422">
                <a:tc>
                  <a:txBody>
                    <a:bodyPr/>
                    <a:lstStyle/>
                    <a:p>
                      <a:pPr marL="0" marR="0">
                        <a:lnSpc>
                          <a:spcPct val="100000"/>
                        </a:lnSpc>
                        <a:spcBef>
                          <a:spcPts val="0"/>
                        </a:spcBef>
                        <a:spcAft>
                          <a:spcPts val="1200"/>
                        </a:spcAft>
                      </a:pPr>
                      <a:r>
                        <a:rPr lang="en-US" sz="2000" dirty="0">
                          <a:effectLst/>
                        </a:rPr>
                        <a:t>$2,500</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18%</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1200"/>
                        </a:spcAft>
                        <a:buClrTx/>
                        <a:buSzTx/>
                        <a:buFontTx/>
                        <a:buNone/>
                        <a:tabLst/>
                        <a:defRPr/>
                      </a:pPr>
                      <a:r>
                        <a:rPr lang="es-US" sz="2000" b="0" noProof="0" dirty="0">
                          <a:effectLst/>
                        </a:rPr>
                        <a:t>Cuota mínima</a:t>
                      </a:r>
                      <a:r>
                        <a:rPr lang="en-US" sz="2000" baseline="0" dirty="0">
                          <a:effectLst/>
                        </a:rPr>
                        <a:t/>
                      </a:r>
                      <a:br>
                        <a:rPr lang="en-US" sz="2000" baseline="0" dirty="0">
                          <a:effectLst/>
                        </a:rPr>
                      </a:br>
                      <a:r>
                        <a:rPr lang="en-US" sz="2400" b="1" baseline="0" dirty="0">
                          <a:effectLst/>
                        </a:rPr>
                        <a:t>+ </a:t>
                      </a:r>
                      <a:r>
                        <a:rPr lang="en-US" sz="2400" b="1" dirty="0">
                          <a:effectLst/>
                        </a:rPr>
                        <a:t>$24</a:t>
                      </a:r>
                      <a:endParaRPr lang="en-US" sz="24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4</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$1,025</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$3,525</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extLst>
                  <a:ext uri="{0D108BD9-81ED-4DB2-BD59-A6C34878D82A}">
                    <a16:rowId xmlns:a16="http://schemas.microsoft.com/office/drawing/2014/main" val="10002"/>
                  </a:ext>
                </a:extLst>
              </a:tr>
              <a:tr h="620422">
                <a:tc>
                  <a:txBody>
                    <a:bodyPr/>
                    <a:lstStyle/>
                    <a:p>
                      <a:pPr marL="0" marR="0">
                        <a:lnSpc>
                          <a:spcPct val="100000"/>
                        </a:lnSpc>
                        <a:spcBef>
                          <a:spcPts val="0"/>
                        </a:spcBef>
                        <a:spcAft>
                          <a:spcPts val="1200"/>
                        </a:spcAft>
                      </a:pPr>
                      <a:r>
                        <a:rPr lang="en-US" sz="2000" dirty="0">
                          <a:effectLst/>
                        </a:rPr>
                        <a:t>$2,500</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18%</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s-US" sz="2000" b="0" noProof="0" dirty="0">
                          <a:effectLst/>
                        </a:rPr>
                        <a:t>Cuota mínima</a:t>
                      </a:r>
                      <a:r>
                        <a:rPr lang="en-US" sz="2000" baseline="0" dirty="0">
                          <a:effectLst/>
                        </a:rPr>
                        <a:t/>
                      </a:r>
                      <a:br>
                        <a:rPr lang="en-US" sz="2000" baseline="0" dirty="0">
                          <a:effectLst/>
                        </a:rPr>
                      </a:br>
                      <a:r>
                        <a:rPr lang="en-US" sz="2400" b="1" baseline="0" dirty="0">
                          <a:effectLst/>
                        </a:rPr>
                        <a:t>+</a:t>
                      </a:r>
                      <a:r>
                        <a:rPr lang="en-US" sz="2000" baseline="0" dirty="0">
                          <a:effectLst/>
                        </a:rPr>
                        <a:t> </a:t>
                      </a:r>
                      <a:r>
                        <a:rPr lang="en-US" sz="2400" b="1" dirty="0">
                          <a:effectLst/>
                        </a:rPr>
                        <a:t>$41</a:t>
                      </a:r>
                      <a:endParaRPr lang="en-US" sz="2400" b="1"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3</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$754</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marL="0" marR="0" algn="ctr">
                        <a:lnSpc>
                          <a:spcPct val="100000"/>
                        </a:lnSpc>
                        <a:spcBef>
                          <a:spcPts val="0"/>
                        </a:spcBef>
                        <a:spcAft>
                          <a:spcPts val="1200"/>
                        </a:spcAft>
                      </a:pPr>
                      <a:r>
                        <a:rPr lang="en-US" sz="2000" dirty="0">
                          <a:effectLst/>
                        </a:rPr>
                        <a:t>$3,254</a:t>
                      </a:r>
                      <a:endParaRPr lang="en-US" sz="20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extLst>
                  <a:ext uri="{0D108BD9-81ED-4DB2-BD59-A6C34878D82A}">
                    <a16:rowId xmlns:a16="http://schemas.microsoft.com/office/drawing/2014/main" val="10003"/>
                  </a:ext>
                </a:extLst>
              </a:tr>
            </a:tbl>
          </a:graphicData>
        </a:graphic>
      </p:graphicFrame>
      <p:sp>
        <p:nvSpPr>
          <p:cNvPr id="5" name="TextBox 4"/>
          <p:cNvSpPr txBox="1"/>
          <p:nvPr/>
        </p:nvSpPr>
        <p:spPr>
          <a:xfrm>
            <a:off x="457200" y="5687489"/>
            <a:ext cx="7989164" cy="584775"/>
          </a:xfrm>
          <a:prstGeom prst="rect">
            <a:avLst/>
          </a:prstGeom>
          <a:noFill/>
        </p:spPr>
        <p:txBody>
          <a:bodyPr wrap="square" rtlCol="0">
            <a:spAutoFit/>
          </a:bodyPr>
          <a:lstStyle/>
          <a:p>
            <a:r>
              <a:rPr lang="es-US" sz="1600" dirty="0"/>
              <a:t>Todas las cantidades están redondeadas a la cifra más cercana.</a:t>
            </a:r>
          </a:p>
          <a:p>
            <a:r>
              <a:rPr lang="es-US" sz="1600" dirty="0"/>
              <a:t>APR es la Tasa de interés anual.</a:t>
            </a:r>
          </a:p>
        </p:txBody>
      </p:sp>
      <p:sp>
        <p:nvSpPr>
          <p:cNvPr id="3" name="Slide Number Placeholder 2">
            <a:extLst>
              <a:ext uri="{FF2B5EF4-FFF2-40B4-BE49-F238E27FC236}">
                <a16:creationId xmlns:a16="http://schemas.microsoft.com/office/drawing/2014/main" id="{FE9A4712-5706-8940-A650-A960909ACC04}"/>
              </a:ext>
            </a:extLst>
          </p:cNvPr>
          <p:cNvSpPr>
            <a:spLocks noGrp="1"/>
          </p:cNvSpPr>
          <p:nvPr>
            <p:ph type="sldNum" sz="quarter" idx="4"/>
          </p:nvPr>
        </p:nvSpPr>
        <p:spPr/>
        <p:txBody>
          <a:bodyPr/>
          <a:lstStyle/>
          <a:p>
            <a:fld id="{AF83BEB6-139A-B746-BC33-1F5B6187E651}" type="slidenum">
              <a:rPr lang="en-US" smtClean="0"/>
              <a:pPr/>
              <a:t>32</a:t>
            </a:fld>
            <a:endParaRPr lang="en-US" dirty="0"/>
          </a:p>
        </p:txBody>
      </p:sp>
    </p:spTree>
    <p:extLst>
      <p:ext uri="{BB962C8B-B14F-4D97-AF65-F5344CB8AC3E}">
        <p14:creationId xmlns:p14="http://schemas.microsoft.com/office/powerpoint/2010/main" val="18948514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7986" y="434356"/>
            <a:ext cx="8332550" cy="881682"/>
          </a:xfrm>
        </p:spPr>
        <p:txBody>
          <a:bodyPr/>
          <a:lstStyle/>
          <a:p>
            <a:r>
              <a:rPr lang="es-US" dirty="0"/>
              <a:t>Cómo sus pagos se aplican a su saldo</a:t>
            </a:r>
          </a:p>
        </p:txBody>
      </p:sp>
      <p:sp>
        <p:nvSpPr>
          <p:cNvPr id="3" name="Content Placeholder 2"/>
          <p:cNvSpPr>
            <a:spLocks noGrp="1"/>
          </p:cNvSpPr>
          <p:nvPr>
            <p:ph idx="1"/>
          </p:nvPr>
        </p:nvSpPr>
        <p:spPr/>
        <p:txBody>
          <a:bodyPr>
            <a:normAutofit/>
          </a:bodyPr>
          <a:lstStyle/>
          <a:p>
            <a:pPr>
              <a:lnSpc>
                <a:spcPct val="120000"/>
              </a:lnSpc>
              <a:spcAft>
                <a:spcPts val="600"/>
              </a:spcAft>
              <a:buFont typeface="Wingdings" pitchFamily="2" charset="2"/>
              <a:buChar char="§"/>
            </a:pPr>
            <a:r>
              <a:rPr lang="es-US" sz="3200" dirty="0"/>
              <a:t>Cuota mínima</a:t>
            </a:r>
          </a:p>
          <a:p>
            <a:pPr lvl="1">
              <a:lnSpc>
                <a:spcPct val="120000"/>
              </a:lnSpc>
              <a:spcAft>
                <a:spcPts val="600"/>
              </a:spcAft>
            </a:pPr>
            <a:r>
              <a:rPr lang="es-US" sz="2800" dirty="0"/>
              <a:t>El acreedor decide cómo se aplica al saldo</a:t>
            </a:r>
          </a:p>
          <a:p>
            <a:pPr lvl="1">
              <a:lnSpc>
                <a:spcPct val="120000"/>
              </a:lnSpc>
              <a:spcAft>
                <a:spcPts val="600"/>
              </a:spcAft>
            </a:pPr>
            <a:r>
              <a:rPr lang="es-US" sz="2800" dirty="0"/>
              <a:t>A menudo se aplica a la porción del saldo con menor tasa de interés</a:t>
            </a:r>
          </a:p>
          <a:p>
            <a:pPr>
              <a:lnSpc>
                <a:spcPct val="120000"/>
              </a:lnSpc>
              <a:spcAft>
                <a:spcPts val="600"/>
              </a:spcAft>
              <a:buFont typeface="Wingdings" pitchFamily="2" charset="2"/>
              <a:buChar char="§"/>
            </a:pPr>
            <a:r>
              <a:rPr lang="en-US" sz="3200" dirty="0"/>
              <a:t>Cantidades </a:t>
            </a:r>
            <a:r>
              <a:rPr lang="es-US" sz="3200" dirty="0"/>
              <a:t>sobre</a:t>
            </a:r>
            <a:r>
              <a:rPr lang="en-US" sz="3200" dirty="0"/>
              <a:t> la </a:t>
            </a:r>
            <a:r>
              <a:rPr lang="es-US" sz="3200" dirty="0"/>
              <a:t>cuota mínima</a:t>
            </a:r>
            <a:r>
              <a:rPr lang="en-US" sz="3200" dirty="0"/>
              <a:t> </a:t>
            </a:r>
            <a:endParaRPr lang="en-US" sz="3200" b="1" dirty="0">
              <a:sym typeface="Symbol" panose="05050102010706020507" pitchFamily="18" charset="2"/>
            </a:endParaRPr>
          </a:p>
          <a:p>
            <a:pPr lvl="1">
              <a:lnSpc>
                <a:spcPct val="120000"/>
              </a:lnSpc>
              <a:spcAft>
                <a:spcPts val="600"/>
              </a:spcAft>
            </a:pPr>
            <a:r>
              <a:rPr lang="en-US" sz="2800" dirty="0">
                <a:sym typeface="Symbol" panose="05050102010706020507" pitchFamily="18" charset="2"/>
              </a:rPr>
              <a:t>Por lo general se </a:t>
            </a:r>
            <a:r>
              <a:rPr lang="es-US" sz="2800" dirty="0">
                <a:sym typeface="Symbol" panose="05050102010706020507" pitchFamily="18" charset="2"/>
              </a:rPr>
              <a:t>aplican a la porción d</a:t>
            </a:r>
            <a:r>
              <a:rPr lang="en-US" sz="2800" dirty="0">
                <a:sym typeface="Symbol" panose="05050102010706020507" pitchFamily="18" charset="2"/>
              </a:rPr>
              <a:t>el </a:t>
            </a:r>
            <a:r>
              <a:rPr lang="es-US" sz="2800" dirty="0">
                <a:sym typeface="Symbol" panose="05050102010706020507" pitchFamily="18" charset="2"/>
              </a:rPr>
              <a:t>saldo</a:t>
            </a:r>
            <a:r>
              <a:rPr lang="en-US" sz="2800" dirty="0">
                <a:sym typeface="Symbol" panose="05050102010706020507" pitchFamily="18" charset="2"/>
              </a:rPr>
              <a:t> con mayor </a:t>
            </a:r>
            <a:r>
              <a:rPr lang="es-US" sz="2800" dirty="0">
                <a:sym typeface="Symbol" panose="05050102010706020507" pitchFamily="18" charset="2"/>
              </a:rPr>
              <a:t>tasa</a:t>
            </a:r>
            <a:r>
              <a:rPr lang="en-US" sz="2800" dirty="0">
                <a:sym typeface="Symbol" panose="05050102010706020507" pitchFamily="18" charset="2"/>
              </a:rPr>
              <a:t> de </a:t>
            </a:r>
            <a:r>
              <a:rPr lang="es-US" sz="2800" dirty="0">
                <a:sym typeface="Symbol" panose="05050102010706020507" pitchFamily="18" charset="2"/>
              </a:rPr>
              <a:t>interés</a:t>
            </a:r>
            <a:endParaRPr lang="es-US" sz="2800" dirty="0"/>
          </a:p>
          <a:p>
            <a:endParaRPr lang="en-US" sz="2000" dirty="0"/>
          </a:p>
        </p:txBody>
      </p:sp>
      <p:sp>
        <p:nvSpPr>
          <p:cNvPr id="5" name="Slide Number Placeholder 4">
            <a:extLst>
              <a:ext uri="{FF2B5EF4-FFF2-40B4-BE49-F238E27FC236}">
                <a16:creationId xmlns:a16="http://schemas.microsoft.com/office/drawing/2014/main" id="{B78559F8-A21F-7346-B678-36557E88C4E7}"/>
              </a:ext>
            </a:extLst>
          </p:cNvPr>
          <p:cNvSpPr>
            <a:spLocks noGrp="1"/>
          </p:cNvSpPr>
          <p:nvPr>
            <p:ph type="sldNum" sz="quarter" idx="4"/>
          </p:nvPr>
        </p:nvSpPr>
        <p:spPr/>
        <p:txBody>
          <a:bodyPr/>
          <a:lstStyle/>
          <a:p>
            <a:fld id="{AF83BEB6-139A-B746-BC33-1F5B6187E651}" type="slidenum">
              <a:rPr lang="en-US" smtClean="0"/>
              <a:pPr/>
              <a:t>33</a:t>
            </a:fld>
            <a:endParaRPr lang="en-US" dirty="0"/>
          </a:p>
        </p:txBody>
      </p:sp>
    </p:spTree>
    <p:extLst>
      <p:ext uri="{BB962C8B-B14F-4D97-AF65-F5344CB8AC3E}">
        <p14:creationId xmlns:p14="http://schemas.microsoft.com/office/powerpoint/2010/main" val="4874134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766" y="434356"/>
            <a:ext cx="7499213" cy="776258"/>
          </a:xfrm>
        </p:spPr>
        <p:txBody>
          <a:bodyPr>
            <a:normAutofit fontScale="90000"/>
          </a:bodyPr>
          <a:lstStyle/>
          <a:p>
            <a:r>
              <a:rPr lang="en-US" sz="2700" dirty="0"/>
              <a:t>Apliquelo: Consejos para usar mi tarjeta de credito</a:t>
            </a:r>
            <a:r>
              <a:rPr lang="en-US" dirty="0"/>
              <a:t/>
            </a:r>
            <a:br>
              <a:rPr lang="en-US" dirty="0"/>
            </a:br>
            <a:r>
              <a:rPr lang="es-US" sz="2200" dirty="0"/>
              <a:t>Consulte la pág. 19 en su Guía del participante    </a:t>
            </a:r>
            <a:endParaRPr lang="en-US" sz="2200" dirty="0"/>
          </a:p>
        </p:txBody>
      </p:sp>
      <p:pic>
        <p:nvPicPr>
          <p:cNvPr id="6" name="Picture 5" descr="Captura de pantalla de Aplíquelo: Consejos para usar mi tarjeta de crédito de la Guía del participante. Se muestra solo con fines de navegación.&#10;&#10;"/>
          <p:cNvPicPr>
            <a:picLocks noChangeAspect="1"/>
          </p:cNvPicPr>
          <p:nvPr/>
        </p:nvPicPr>
        <p:blipFill rotWithShape="1">
          <a:blip r:embed="rId2"/>
          <a:srcRect l="3495" t="27945" r="56774" b="34110"/>
          <a:stretch/>
        </p:blipFill>
        <p:spPr>
          <a:xfrm>
            <a:off x="948521" y="1210614"/>
            <a:ext cx="7128678" cy="4818921"/>
          </a:xfrm>
          <a:prstGeom prst="rect">
            <a:avLst/>
          </a:prstGeom>
          <a:ln>
            <a:noFill/>
          </a:ln>
          <a:effectLst>
            <a:outerShdw blurRad="107950" dist="12700" dir="5400000" algn="ctr">
              <a:srgbClr val="000000"/>
            </a:outerShdw>
          </a:effectLst>
        </p:spPr>
      </p:pic>
      <p:sp>
        <p:nvSpPr>
          <p:cNvPr id="3" name="Slide Number Placeholder 2">
            <a:extLst>
              <a:ext uri="{FF2B5EF4-FFF2-40B4-BE49-F238E27FC236}">
                <a16:creationId xmlns:a16="http://schemas.microsoft.com/office/drawing/2014/main" id="{8E6D24B4-5BE4-1440-B436-37266D5F9F19}"/>
              </a:ext>
            </a:extLst>
          </p:cNvPr>
          <p:cNvSpPr>
            <a:spLocks noGrp="1"/>
          </p:cNvSpPr>
          <p:nvPr>
            <p:ph type="sldNum" sz="quarter" idx="4"/>
          </p:nvPr>
        </p:nvSpPr>
        <p:spPr/>
        <p:txBody>
          <a:bodyPr/>
          <a:lstStyle/>
          <a:p>
            <a:fld id="{AF83BEB6-139A-B746-BC33-1F5B6187E651}" type="slidenum">
              <a:rPr lang="en-US" smtClean="0"/>
              <a:pPr/>
              <a:t>34</a:t>
            </a:fld>
            <a:endParaRPr lang="en-US" dirty="0"/>
          </a:p>
        </p:txBody>
      </p:sp>
    </p:spTree>
    <p:extLst>
      <p:ext uri="{BB962C8B-B14F-4D97-AF65-F5344CB8AC3E}">
        <p14:creationId xmlns:p14="http://schemas.microsoft.com/office/powerpoint/2010/main" val="27322885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872" y="399954"/>
            <a:ext cx="7897127" cy="916084"/>
          </a:xfrm>
        </p:spPr>
        <p:txBody>
          <a:bodyPr>
            <a:noAutofit/>
          </a:bodyPr>
          <a:lstStyle/>
          <a:p>
            <a:r>
              <a:rPr lang="es-US" dirty="0"/>
              <a:t>Sección 2: Recordar las conclusiones generales</a:t>
            </a:r>
          </a:p>
        </p:txBody>
      </p:sp>
      <p:sp>
        <p:nvSpPr>
          <p:cNvPr id="3" name="Content Placeholder 2"/>
          <p:cNvSpPr>
            <a:spLocks noGrp="1"/>
          </p:cNvSpPr>
          <p:nvPr>
            <p:ph idx="1"/>
          </p:nvPr>
        </p:nvSpPr>
        <p:spPr/>
        <p:txBody>
          <a:bodyPr>
            <a:normAutofit/>
          </a:bodyPr>
          <a:lstStyle/>
          <a:p>
            <a:pPr marL="0" indent="0">
              <a:buNone/>
            </a:pPr>
            <a:r>
              <a:rPr lang="es-US" sz="3200" dirty="0"/>
              <a:t>Las tarjetas de crédito pueden ser prácticas, pero se deben administrar con cuidado para controlar los costos y evitar que perjudiquen su crédito.</a:t>
            </a:r>
          </a:p>
        </p:txBody>
      </p:sp>
      <p:sp>
        <p:nvSpPr>
          <p:cNvPr id="5" name="Slide Number Placeholder 4">
            <a:extLst>
              <a:ext uri="{FF2B5EF4-FFF2-40B4-BE49-F238E27FC236}">
                <a16:creationId xmlns:a16="http://schemas.microsoft.com/office/drawing/2014/main" id="{C5A7D789-2CCC-2746-BBF2-F99B7AEC822E}"/>
              </a:ext>
            </a:extLst>
          </p:cNvPr>
          <p:cNvSpPr>
            <a:spLocks noGrp="1"/>
          </p:cNvSpPr>
          <p:nvPr>
            <p:ph type="sldNum" sz="quarter" idx="4"/>
          </p:nvPr>
        </p:nvSpPr>
        <p:spPr/>
        <p:txBody>
          <a:bodyPr/>
          <a:lstStyle/>
          <a:p>
            <a:fld id="{AF83BEB6-139A-B746-BC33-1F5B6187E651}" type="slidenum">
              <a:rPr lang="en-US" smtClean="0"/>
              <a:pPr/>
              <a:t>35</a:t>
            </a:fld>
            <a:endParaRPr lang="en-US" dirty="0"/>
          </a:p>
        </p:txBody>
      </p:sp>
    </p:spTree>
    <p:extLst>
      <p:ext uri="{BB962C8B-B14F-4D97-AF65-F5344CB8AC3E}">
        <p14:creationId xmlns:p14="http://schemas.microsoft.com/office/powerpoint/2010/main" val="14851075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5E969EF-0D63-3D4A-A558-AF04F167CF5C}"/>
              </a:ext>
            </a:extLst>
          </p:cNvPr>
          <p:cNvSpPr>
            <a:spLocks noGrp="1"/>
          </p:cNvSpPr>
          <p:nvPr>
            <p:ph type="title"/>
          </p:nvPr>
        </p:nvSpPr>
        <p:spPr>
          <a:xfrm>
            <a:off x="534134" y="229982"/>
            <a:ext cx="8239396" cy="889206"/>
          </a:xfrm>
        </p:spPr>
        <p:txBody>
          <a:bodyPr>
            <a:normAutofit fontScale="90000"/>
          </a:bodyPr>
          <a:lstStyle/>
          <a:p>
            <a:r>
              <a:rPr lang="es-US" sz="4000" dirty="0"/>
              <a:t>Tomar medidas</a:t>
            </a:r>
            <a:r>
              <a:rPr lang="en-US" sz="4900" dirty="0"/>
              <a:t/>
            </a:r>
            <a:br>
              <a:rPr lang="en-US" sz="4900" dirty="0"/>
            </a:br>
            <a:r>
              <a:rPr lang="es-US" sz="2600" dirty="0"/>
              <a:t>Consulte la pág. 21 de su Guía del participante</a:t>
            </a:r>
            <a:endParaRPr lang="en-US" sz="2600" dirty="0"/>
          </a:p>
        </p:txBody>
      </p:sp>
      <p:sp>
        <p:nvSpPr>
          <p:cNvPr id="7" name="Content Placeholder 2"/>
          <p:cNvSpPr>
            <a:spLocks noGrp="1"/>
          </p:cNvSpPr>
          <p:nvPr>
            <p:ph idx="1"/>
          </p:nvPr>
        </p:nvSpPr>
        <p:spPr/>
        <p:txBody>
          <a:bodyPr>
            <a:normAutofit/>
          </a:bodyPr>
          <a:lstStyle/>
          <a:p>
            <a:pPr>
              <a:lnSpc>
                <a:spcPct val="120000"/>
              </a:lnSpc>
              <a:spcBef>
                <a:spcPts val="768"/>
              </a:spcBef>
            </a:pPr>
            <a:r>
              <a:rPr lang="es-ES" sz="2800" dirty="0"/>
              <a:t>¿Qué haré?</a:t>
            </a:r>
          </a:p>
          <a:p>
            <a:pPr>
              <a:lnSpc>
                <a:spcPct val="120000"/>
              </a:lnSpc>
              <a:spcBef>
                <a:spcPts val="768"/>
              </a:spcBef>
            </a:pPr>
            <a:r>
              <a:rPr lang="es-ES" sz="2800" dirty="0"/>
              <a:t>¿Cómo lo haré?</a:t>
            </a:r>
          </a:p>
          <a:p>
            <a:pPr>
              <a:lnSpc>
                <a:spcPct val="120000"/>
              </a:lnSpc>
              <a:spcBef>
                <a:spcPts val="768"/>
              </a:spcBef>
            </a:pPr>
            <a:r>
              <a:rPr lang="es-ES" sz="2800" dirty="0"/>
              <a:t>¿Le contaré mis planes a alguien?                    En caso de que sea así, ¿a quién?</a:t>
            </a:r>
            <a:endParaRPr lang="en-US" sz="2800" i="1" dirty="0"/>
          </a:p>
          <a:p>
            <a:pPr marL="0" indent="0">
              <a:buNone/>
            </a:pPr>
            <a:endParaRPr lang="en-US" dirty="0"/>
          </a:p>
          <a:p>
            <a:endParaRPr lang="en-US" dirty="0"/>
          </a:p>
          <a:p>
            <a:endParaRPr lang="en-US" dirty="0"/>
          </a:p>
          <a:p>
            <a:pPr marL="0" indent="0">
              <a:buNone/>
            </a:pPr>
            <a:endParaRPr lang="en-US" dirty="0"/>
          </a:p>
        </p:txBody>
      </p:sp>
      <p:sp>
        <p:nvSpPr>
          <p:cNvPr id="8" name="TextBox 7"/>
          <p:cNvSpPr txBox="1"/>
          <p:nvPr/>
        </p:nvSpPr>
        <p:spPr>
          <a:xfrm>
            <a:off x="531523" y="5610552"/>
            <a:ext cx="8085457" cy="461665"/>
          </a:xfrm>
          <a:prstGeom prst="rect">
            <a:avLst/>
          </a:prstGeom>
          <a:solidFill>
            <a:schemeClr val="accent2"/>
          </a:solidFill>
        </p:spPr>
        <p:txBody>
          <a:bodyPr wrap="square" rtlCol="0">
            <a:spAutoFit/>
          </a:bodyPr>
          <a:lstStyle/>
          <a:p>
            <a:r>
              <a:rPr lang="en-US" sz="2400" dirty="0">
                <a:latin typeface="+mj-lt"/>
              </a:rPr>
              <a:t>Visite fdic.gov/education </a:t>
            </a:r>
            <a:r>
              <a:rPr lang="es-ES" sz="2400" dirty="0">
                <a:latin typeface="+mj-lt"/>
              </a:rPr>
              <a:t>para tener más información</a:t>
            </a:r>
            <a:endParaRPr lang="en-US" sz="2400" dirty="0">
              <a:latin typeface="+mj-lt"/>
            </a:endParaRPr>
          </a:p>
        </p:txBody>
      </p:sp>
      <p:sp>
        <p:nvSpPr>
          <p:cNvPr id="3" name="Slide Number Placeholder 2">
            <a:extLst>
              <a:ext uri="{FF2B5EF4-FFF2-40B4-BE49-F238E27FC236}">
                <a16:creationId xmlns:a16="http://schemas.microsoft.com/office/drawing/2014/main" id="{3C3C8581-02F8-EC41-AA48-CDC6D4F97D03}"/>
              </a:ext>
            </a:extLst>
          </p:cNvPr>
          <p:cNvSpPr>
            <a:spLocks noGrp="1"/>
          </p:cNvSpPr>
          <p:nvPr>
            <p:ph type="sldNum" sz="quarter" idx="4"/>
          </p:nvPr>
        </p:nvSpPr>
        <p:spPr/>
        <p:txBody>
          <a:bodyPr/>
          <a:lstStyle/>
          <a:p>
            <a:fld id="{AF83BEB6-139A-B746-BC33-1F5B6187E651}" type="slidenum">
              <a:rPr lang="en-US" smtClean="0"/>
              <a:pPr/>
              <a:t>36</a:t>
            </a:fld>
            <a:endParaRPr lang="en-US" dirty="0"/>
          </a:p>
        </p:txBody>
      </p:sp>
    </p:spTree>
    <p:extLst>
      <p:ext uri="{BB962C8B-B14F-4D97-AF65-F5344CB8AC3E}">
        <p14:creationId xmlns:p14="http://schemas.microsoft.com/office/powerpoint/2010/main" val="28559909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595768D-2DB9-AF42-8312-865C5AE20A3A}"/>
              </a:ext>
            </a:extLst>
          </p:cNvPr>
          <p:cNvSpPr>
            <a:spLocks noGrp="1"/>
          </p:cNvSpPr>
          <p:nvPr>
            <p:ph type="title"/>
          </p:nvPr>
        </p:nvSpPr>
        <p:spPr>
          <a:xfrm>
            <a:off x="577986" y="259083"/>
            <a:ext cx="7499213" cy="881682"/>
          </a:xfrm>
        </p:spPr>
        <p:txBody>
          <a:bodyPr/>
          <a:lstStyle/>
          <a:p>
            <a:r>
              <a:rPr lang="es-US" sz="2800" dirty="0"/>
              <a:t>Encuesta posterior a la capacitación</a:t>
            </a:r>
            <a:r>
              <a:rPr lang="en-US" dirty="0"/>
              <a:t/>
            </a:r>
            <a:br>
              <a:rPr lang="en-US" dirty="0"/>
            </a:br>
            <a:r>
              <a:rPr lang="es-US" sz="2000" dirty="0"/>
              <a:t>Consulte la pág. 26 de su Guía del participante</a:t>
            </a:r>
            <a:endParaRPr lang="en-US" sz="2000" dirty="0"/>
          </a:p>
        </p:txBody>
      </p:sp>
      <p:pic>
        <p:nvPicPr>
          <p:cNvPr id="13" name="Picture 12" descr="&quot;GRACIAS&quot; en mayúsculas, con cada letra en blanco en su propio recuadro negro separado, todo colgando de cuerdas separadas desde la parte superior.&#10;">
            <a:extLst>
              <a:ext uri="{FF2B5EF4-FFF2-40B4-BE49-F238E27FC236}">
                <a16:creationId xmlns:a16="http://schemas.microsoft.com/office/drawing/2014/main" id="{DDF2B13F-FDD5-A041-8DEE-67C2455F620C}"/>
              </a:ext>
            </a:extLst>
          </p:cNvPr>
          <p:cNvPicPr>
            <a:picLocks noChangeAspect="1"/>
          </p:cNvPicPr>
          <p:nvPr/>
        </p:nvPicPr>
        <p:blipFill rotWithShape="1">
          <a:blip r:embed="rId2">
            <a:extLst>
              <a:ext uri="{28A0092B-C50C-407E-A947-70E740481C1C}">
                <a14:useLocalDpi xmlns:a14="http://schemas.microsoft.com/office/drawing/2010/main"/>
              </a:ext>
            </a:extLst>
          </a:blip>
          <a:srcRect l="5937"/>
          <a:stretch/>
        </p:blipFill>
        <p:spPr>
          <a:xfrm>
            <a:off x="6836134" y="160138"/>
            <a:ext cx="2216827" cy="1685666"/>
          </a:xfrm>
          <a:prstGeom prst="rect">
            <a:avLst/>
          </a:prstGeom>
        </p:spPr>
      </p:pic>
      <p:pic>
        <p:nvPicPr>
          <p:cNvPr id="2" name="Picture 1" descr="Captura de pantalla de la parte superior de la Encuesta posterior a la capacitación de la Guía del participante. Se muestra solo con fines de navegación.&#10;&#10;">
            <a:extLst>
              <a:ext uri="{FF2B5EF4-FFF2-40B4-BE49-F238E27FC236}">
                <a16:creationId xmlns:a16="http://schemas.microsoft.com/office/drawing/2014/main" id="{1D0798B6-CEE1-40B0-B5A5-C84EAE679F4B}"/>
              </a:ext>
            </a:extLst>
          </p:cNvPr>
          <p:cNvPicPr>
            <a:picLocks noChangeAspect="1"/>
          </p:cNvPicPr>
          <p:nvPr/>
        </p:nvPicPr>
        <p:blipFill>
          <a:blip r:embed="rId3"/>
          <a:stretch>
            <a:fillRect/>
          </a:stretch>
        </p:blipFill>
        <p:spPr>
          <a:xfrm>
            <a:off x="1039536" y="1312714"/>
            <a:ext cx="6176786" cy="4524559"/>
          </a:xfrm>
          <a:prstGeom prst="rect">
            <a:avLst/>
          </a:prstGeom>
          <a:ln>
            <a:noFill/>
          </a:ln>
          <a:effectLst/>
          <a:scene3d>
            <a:camera prst="orthographicFront"/>
            <a:lightRig rig="threePt" dir="t"/>
          </a:scene3d>
          <a:sp3d>
            <a:bevelT/>
          </a:sp3d>
        </p:spPr>
      </p:pic>
      <p:sp>
        <p:nvSpPr>
          <p:cNvPr id="3" name="Slide Number Placeholder 2">
            <a:extLst>
              <a:ext uri="{FF2B5EF4-FFF2-40B4-BE49-F238E27FC236}">
                <a16:creationId xmlns:a16="http://schemas.microsoft.com/office/drawing/2014/main" id="{603DC25D-8F24-5844-B317-2A23B056ED28}"/>
              </a:ext>
            </a:extLst>
          </p:cNvPr>
          <p:cNvSpPr>
            <a:spLocks noGrp="1"/>
          </p:cNvSpPr>
          <p:nvPr>
            <p:ph type="sldNum" sz="quarter" idx="4"/>
          </p:nvPr>
        </p:nvSpPr>
        <p:spPr/>
        <p:txBody>
          <a:bodyPr/>
          <a:lstStyle/>
          <a:p>
            <a:fld id="{AF83BEB6-139A-B746-BC33-1F5B6187E651}" type="slidenum">
              <a:rPr lang="en-US" smtClean="0"/>
              <a:pPr/>
              <a:t>37</a:t>
            </a:fld>
            <a:endParaRPr lang="en-US" dirty="0"/>
          </a:p>
        </p:txBody>
      </p:sp>
    </p:spTree>
    <p:extLst>
      <p:ext uri="{BB962C8B-B14F-4D97-AF65-F5344CB8AC3E}">
        <p14:creationId xmlns:p14="http://schemas.microsoft.com/office/powerpoint/2010/main" val="418780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Sección</a:t>
            </a:r>
            <a:r>
              <a:rPr lang="en-US" dirty="0"/>
              <a:t> 1: </a:t>
            </a:r>
            <a:r>
              <a:rPr lang="es-ES" dirty="0"/>
              <a:t>Principales conclusiones</a:t>
            </a:r>
            <a:endParaRPr lang="en-US" dirty="0"/>
          </a:p>
        </p:txBody>
      </p:sp>
      <p:sp>
        <p:nvSpPr>
          <p:cNvPr id="3" name="Content Placeholder 2"/>
          <p:cNvSpPr>
            <a:spLocks noGrp="1"/>
          </p:cNvSpPr>
          <p:nvPr>
            <p:ph idx="1"/>
          </p:nvPr>
        </p:nvSpPr>
        <p:spPr/>
        <p:txBody>
          <a:bodyPr>
            <a:normAutofit/>
          </a:bodyPr>
          <a:lstStyle/>
          <a:p>
            <a:pPr marL="0" indent="0">
              <a:buNone/>
            </a:pPr>
            <a:r>
              <a:rPr lang="es-US" sz="3200" i="1" dirty="0"/>
              <a:t>Conocer cómo funcionan las tarjetas de crédito para poder elegir la que sea mejor para sus necesidades.  </a:t>
            </a:r>
          </a:p>
          <a:p>
            <a:endParaRPr lang="en-US" dirty="0"/>
          </a:p>
        </p:txBody>
      </p:sp>
      <p:sp>
        <p:nvSpPr>
          <p:cNvPr id="5" name="Slide Number Placeholder 4">
            <a:extLst>
              <a:ext uri="{FF2B5EF4-FFF2-40B4-BE49-F238E27FC236}">
                <a16:creationId xmlns:a16="http://schemas.microsoft.com/office/drawing/2014/main" id="{9E4DA261-592F-8F40-A01A-B2376762F312}"/>
              </a:ext>
            </a:extLst>
          </p:cNvPr>
          <p:cNvSpPr>
            <a:spLocks noGrp="1"/>
          </p:cNvSpPr>
          <p:nvPr>
            <p:ph type="sldNum" sz="quarter" idx="4"/>
          </p:nvPr>
        </p:nvSpPr>
        <p:spPr/>
        <p:txBody>
          <a:bodyPr/>
          <a:lstStyle/>
          <a:p>
            <a:fld id="{AF83BEB6-139A-B746-BC33-1F5B6187E651}" type="slidenum">
              <a:rPr lang="en-US" smtClean="0"/>
              <a:pPr/>
              <a:t>4</a:t>
            </a:fld>
            <a:endParaRPr lang="en-US" dirty="0"/>
          </a:p>
        </p:txBody>
      </p:sp>
    </p:spTree>
    <p:extLst>
      <p:ext uri="{BB962C8B-B14F-4D97-AF65-F5344CB8AC3E}">
        <p14:creationId xmlns:p14="http://schemas.microsoft.com/office/powerpoint/2010/main" val="1628109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77986" y="434356"/>
            <a:ext cx="7868378" cy="881682"/>
          </a:xfrm>
        </p:spPr>
        <p:txBody>
          <a:bodyPr/>
          <a:lstStyle/>
          <a:p>
            <a:r>
              <a:rPr lang="en-US" sz="3800" dirty="0"/>
              <a:t>¿Qué sabe de las tarjetas de crédito? </a:t>
            </a:r>
          </a:p>
        </p:txBody>
      </p:sp>
      <p:pic>
        <p:nvPicPr>
          <p:cNvPr id="10" name="Picture 9" descr="Imagen colorida de muchas tarjetas de crédito diferentes, todas esparcidas sobre una superficie.&#10;">
            <a:extLst>
              <a:ext uri="{FF2B5EF4-FFF2-40B4-BE49-F238E27FC236}">
                <a16:creationId xmlns:a16="http://schemas.microsoft.com/office/drawing/2014/main" id="{D0D6B784-05AB-0245-AA67-E683EA1FC58E}"/>
              </a:ext>
            </a:extLst>
          </p:cNvPr>
          <p:cNvPicPr>
            <a:picLocks noChangeAspect="1"/>
          </p:cNvPicPr>
          <p:nvPr/>
        </p:nvPicPr>
        <p:blipFill rotWithShape="1">
          <a:blip r:embed="rId2"/>
          <a:srcRect b="14206"/>
          <a:stretch/>
        </p:blipFill>
        <p:spPr>
          <a:xfrm>
            <a:off x="690664" y="1316038"/>
            <a:ext cx="7480570" cy="4841571"/>
          </a:xfrm>
          <a:prstGeom prst="rect">
            <a:avLst/>
          </a:prstGeom>
        </p:spPr>
      </p:pic>
      <p:sp>
        <p:nvSpPr>
          <p:cNvPr id="2" name="Slide Number Placeholder 1">
            <a:extLst>
              <a:ext uri="{FF2B5EF4-FFF2-40B4-BE49-F238E27FC236}">
                <a16:creationId xmlns:a16="http://schemas.microsoft.com/office/drawing/2014/main" id="{51CF6CD7-2CFA-9145-A338-FA78DA4D2F5D}"/>
              </a:ext>
            </a:extLst>
          </p:cNvPr>
          <p:cNvSpPr>
            <a:spLocks noGrp="1"/>
          </p:cNvSpPr>
          <p:nvPr>
            <p:ph type="sldNum" sz="quarter" idx="4"/>
          </p:nvPr>
        </p:nvSpPr>
        <p:spPr/>
        <p:txBody>
          <a:bodyPr/>
          <a:lstStyle/>
          <a:p>
            <a:fld id="{AF83BEB6-139A-B746-BC33-1F5B6187E651}" type="slidenum">
              <a:rPr lang="en-US" smtClean="0"/>
              <a:pPr/>
              <a:t>5</a:t>
            </a:fld>
            <a:endParaRPr lang="en-US" dirty="0"/>
          </a:p>
        </p:txBody>
      </p:sp>
    </p:spTree>
    <p:extLst>
      <p:ext uri="{BB962C8B-B14F-4D97-AF65-F5344CB8AC3E}">
        <p14:creationId xmlns:p14="http://schemas.microsoft.com/office/powerpoint/2010/main" val="2990905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¿Qué es una tarjeta de crédito? </a:t>
            </a:r>
          </a:p>
        </p:txBody>
      </p:sp>
      <p:sp>
        <p:nvSpPr>
          <p:cNvPr id="3" name="Content Placeholder 2"/>
          <p:cNvSpPr>
            <a:spLocks noGrp="1"/>
          </p:cNvSpPr>
          <p:nvPr>
            <p:ph idx="1"/>
          </p:nvPr>
        </p:nvSpPr>
        <p:spPr>
          <a:xfrm>
            <a:off x="577985" y="1424723"/>
            <a:ext cx="7877645" cy="4701440"/>
          </a:xfrm>
        </p:spPr>
        <p:txBody>
          <a:bodyPr>
            <a:noAutofit/>
          </a:bodyPr>
          <a:lstStyle/>
          <a:p>
            <a:pPr>
              <a:lnSpc>
                <a:spcPct val="100000"/>
              </a:lnSpc>
              <a:spcBef>
                <a:spcPts val="0"/>
              </a:spcBef>
              <a:spcAft>
                <a:spcPts val="1800"/>
              </a:spcAft>
              <a:buFont typeface="Wingdings" pitchFamily="2" charset="2"/>
              <a:buChar char="§"/>
            </a:pPr>
            <a:r>
              <a:rPr lang="es-US" sz="2800" dirty="0"/>
              <a:t>Línea de crédito rotativo</a:t>
            </a:r>
          </a:p>
          <a:p>
            <a:pPr>
              <a:lnSpc>
                <a:spcPct val="100000"/>
              </a:lnSpc>
              <a:spcBef>
                <a:spcPts val="0"/>
              </a:spcBef>
              <a:spcAft>
                <a:spcPts val="1800"/>
              </a:spcAft>
              <a:buFont typeface="Wingdings" pitchFamily="2" charset="2"/>
              <a:buChar char="§"/>
            </a:pPr>
            <a:r>
              <a:rPr lang="es-US" sz="2800" dirty="0"/>
              <a:t>Forma conveniente de comprar bienes y servicios  </a:t>
            </a:r>
          </a:p>
          <a:p>
            <a:pPr>
              <a:lnSpc>
                <a:spcPct val="100000"/>
              </a:lnSpc>
              <a:spcBef>
                <a:spcPts val="0"/>
              </a:spcBef>
              <a:spcAft>
                <a:spcPts val="1800"/>
              </a:spcAft>
              <a:buFont typeface="Wingdings" pitchFamily="2" charset="2"/>
              <a:buChar char="§"/>
            </a:pPr>
            <a:r>
              <a:rPr lang="es-US" sz="2800" dirty="0"/>
              <a:t>Compre ahora, pague después</a:t>
            </a:r>
          </a:p>
          <a:p>
            <a:pPr>
              <a:lnSpc>
                <a:spcPct val="100000"/>
              </a:lnSpc>
              <a:spcBef>
                <a:spcPts val="0"/>
              </a:spcBef>
              <a:spcAft>
                <a:spcPts val="1800"/>
              </a:spcAft>
              <a:buFont typeface="Wingdings" pitchFamily="2" charset="2"/>
              <a:buChar char="§"/>
            </a:pPr>
            <a:r>
              <a:rPr lang="es-US" sz="2800" dirty="0"/>
              <a:t>Límite en cuánto puede usted tomar prestado</a:t>
            </a:r>
            <a:br>
              <a:rPr lang="es-US" sz="2800" dirty="0"/>
            </a:br>
            <a:r>
              <a:rPr lang="es-US" sz="2800" dirty="0"/>
              <a:t>(límite o línea de crédito)</a:t>
            </a:r>
          </a:p>
          <a:p>
            <a:pPr>
              <a:lnSpc>
                <a:spcPct val="100000"/>
              </a:lnSpc>
              <a:spcBef>
                <a:spcPts val="0"/>
              </a:spcBef>
              <a:spcAft>
                <a:spcPts val="1800"/>
              </a:spcAft>
              <a:buFont typeface="Wingdings" pitchFamily="2" charset="2"/>
              <a:buChar char="§"/>
            </a:pPr>
            <a:r>
              <a:rPr lang="es-US" sz="2800" dirty="0"/>
              <a:t>Debe pagar por lo menos parte de la cuenta en cada ciclo de facturación (pago mínimo)</a:t>
            </a:r>
          </a:p>
        </p:txBody>
      </p:sp>
      <p:sp>
        <p:nvSpPr>
          <p:cNvPr id="5" name="Slide Number Placeholder 4">
            <a:extLst>
              <a:ext uri="{FF2B5EF4-FFF2-40B4-BE49-F238E27FC236}">
                <a16:creationId xmlns:a16="http://schemas.microsoft.com/office/drawing/2014/main" id="{B289E150-5765-174D-B6FA-2043A0186697}"/>
              </a:ext>
            </a:extLst>
          </p:cNvPr>
          <p:cNvSpPr>
            <a:spLocks noGrp="1"/>
          </p:cNvSpPr>
          <p:nvPr>
            <p:ph type="sldNum" sz="quarter" idx="4"/>
          </p:nvPr>
        </p:nvSpPr>
        <p:spPr/>
        <p:txBody>
          <a:bodyPr/>
          <a:lstStyle/>
          <a:p>
            <a:fld id="{AF83BEB6-139A-B746-BC33-1F5B6187E651}" type="slidenum">
              <a:rPr lang="en-US" smtClean="0"/>
              <a:pPr/>
              <a:t>6</a:t>
            </a:fld>
            <a:endParaRPr lang="en-US" dirty="0"/>
          </a:p>
        </p:txBody>
      </p:sp>
    </p:spTree>
    <p:extLst>
      <p:ext uri="{BB962C8B-B14F-4D97-AF65-F5344CB8AC3E}">
        <p14:creationId xmlns:p14="http://schemas.microsoft.com/office/powerpoint/2010/main" val="1406624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dirty="0"/>
              <a:t>Herramienta financiera importante</a:t>
            </a:r>
          </a:p>
        </p:txBody>
      </p:sp>
      <p:sp>
        <p:nvSpPr>
          <p:cNvPr id="3" name="Content Placeholder 2"/>
          <p:cNvSpPr>
            <a:spLocks noGrp="1"/>
          </p:cNvSpPr>
          <p:nvPr>
            <p:ph idx="1"/>
          </p:nvPr>
        </p:nvSpPr>
        <p:spPr/>
        <p:txBody>
          <a:bodyPr>
            <a:noAutofit/>
          </a:bodyPr>
          <a:lstStyle/>
          <a:p>
            <a:pPr lvl="0">
              <a:lnSpc>
                <a:spcPct val="120000"/>
              </a:lnSpc>
              <a:buFont typeface="Wingdings" pitchFamily="2" charset="2"/>
              <a:buChar char="§"/>
            </a:pPr>
            <a:r>
              <a:rPr lang="es-US" sz="2300" dirty="0"/>
              <a:t>Puede dar prueba de que usted es solvente</a:t>
            </a:r>
          </a:p>
          <a:p>
            <a:pPr lvl="0">
              <a:lnSpc>
                <a:spcPct val="120000"/>
              </a:lnSpc>
              <a:buFont typeface="Wingdings" pitchFamily="2" charset="2"/>
              <a:buChar char="§"/>
            </a:pPr>
            <a:r>
              <a:rPr lang="es-US" sz="2300" dirty="0"/>
              <a:t>Puede ayudarle a pagar por gastos en caso de emergencias</a:t>
            </a:r>
          </a:p>
          <a:p>
            <a:pPr lvl="0">
              <a:lnSpc>
                <a:spcPct val="120000"/>
              </a:lnSpc>
              <a:buFont typeface="Wingdings" pitchFamily="2" charset="2"/>
              <a:buChar char="§"/>
            </a:pPr>
            <a:r>
              <a:rPr lang="es-US" sz="2300" dirty="0"/>
              <a:t>Opción práctica para comprar por internet o por teléfono</a:t>
            </a:r>
          </a:p>
          <a:p>
            <a:pPr lvl="0">
              <a:lnSpc>
                <a:spcPct val="120000"/>
              </a:lnSpc>
              <a:buFont typeface="Wingdings" pitchFamily="2" charset="2"/>
              <a:buChar char="§"/>
            </a:pPr>
            <a:r>
              <a:rPr lang="es-US" sz="2300" dirty="0"/>
              <a:t>Derecho a disputar cobros equivocados por tarjeta de crédito </a:t>
            </a:r>
          </a:p>
          <a:p>
            <a:pPr lvl="0">
              <a:lnSpc>
                <a:spcPct val="120000"/>
              </a:lnSpc>
              <a:buFont typeface="Wingdings" pitchFamily="2" charset="2"/>
              <a:buChar char="§"/>
            </a:pPr>
            <a:r>
              <a:rPr lang="es-US" sz="2300" dirty="0"/>
              <a:t>Derecho a disputar cobros por bienes y servicios que pueden no haberse entregado como corresponde</a:t>
            </a:r>
          </a:p>
        </p:txBody>
      </p:sp>
      <p:sp>
        <p:nvSpPr>
          <p:cNvPr id="5" name="Slide Number Placeholder 4">
            <a:extLst>
              <a:ext uri="{FF2B5EF4-FFF2-40B4-BE49-F238E27FC236}">
                <a16:creationId xmlns:a16="http://schemas.microsoft.com/office/drawing/2014/main" id="{2EF7438B-3EA8-EC44-BC2C-04883944F25D}"/>
              </a:ext>
            </a:extLst>
          </p:cNvPr>
          <p:cNvSpPr>
            <a:spLocks noGrp="1"/>
          </p:cNvSpPr>
          <p:nvPr>
            <p:ph type="sldNum" sz="quarter" idx="4"/>
          </p:nvPr>
        </p:nvSpPr>
        <p:spPr/>
        <p:txBody>
          <a:bodyPr/>
          <a:lstStyle/>
          <a:p>
            <a:fld id="{AF83BEB6-139A-B746-BC33-1F5B6187E651}" type="slidenum">
              <a:rPr lang="en-US" smtClean="0"/>
              <a:pPr/>
              <a:t>7</a:t>
            </a:fld>
            <a:endParaRPr lang="en-US" dirty="0"/>
          </a:p>
        </p:txBody>
      </p:sp>
    </p:spTree>
    <p:extLst>
      <p:ext uri="{BB962C8B-B14F-4D97-AF65-F5344CB8AC3E}">
        <p14:creationId xmlns:p14="http://schemas.microsoft.com/office/powerpoint/2010/main" val="2555069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US" dirty="0"/>
              <a:t>Tarjetas que no son de crédito</a:t>
            </a:r>
          </a:p>
        </p:txBody>
      </p:sp>
      <p:sp>
        <p:nvSpPr>
          <p:cNvPr id="3" name="Content Placeholder 2"/>
          <p:cNvSpPr>
            <a:spLocks noGrp="1"/>
          </p:cNvSpPr>
          <p:nvPr>
            <p:ph idx="1"/>
          </p:nvPr>
        </p:nvSpPr>
        <p:spPr/>
        <p:txBody>
          <a:bodyPr/>
          <a:lstStyle/>
          <a:p>
            <a:pPr>
              <a:buFont typeface="Wingdings" pitchFamily="2" charset="2"/>
              <a:buChar char="§"/>
            </a:pPr>
            <a:r>
              <a:rPr lang="es-US" sz="3200" dirty="0"/>
              <a:t>Tarjetas de cargo</a:t>
            </a:r>
          </a:p>
          <a:p>
            <a:pPr>
              <a:buFont typeface="Wingdings" pitchFamily="2" charset="2"/>
              <a:buChar char="§"/>
            </a:pPr>
            <a:r>
              <a:rPr lang="es-US" sz="3200" dirty="0"/>
              <a:t>Tarjetas prepagadas (también conocidas como tarjeta de valor acumulado)</a:t>
            </a:r>
          </a:p>
          <a:p>
            <a:pPr>
              <a:buFont typeface="Wingdings" pitchFamily="2" charset="2"/>
              <a:buChar char="§"/>
            </a:pPr>
            <a:r>
              <a:rPr lang="es-US" sz="3200" dirty="0"/>
              <a:t>Tarjetas de débito</a:t>
            </a:r>
          </a:p>
          <a:p>
            <a:endParaRPr lang="en-US" dirty="0"/>
          </a:p>
        </p:txBody>
      </p:sp>
      <p:sp>
        <p:nvSpPr>
          <p:cNvPr id="5" name="Slide Number Placeholder 4">
            <a:extLst>
              <a:ext uri="{FF2B5EF4-FFF2-40B4-BE49-F238E27FC236}">
                <a16:creationId xmlns:a16="http://schemas.microsoft.com/office/drawing/2014/main" id="{959F56C5-C912-8045-9C7C-D701A8A4BA3C}"/>
              </a:ext>
            </a:extLst>
          </p:cNvPr>
          <p:cNvSpPr>
            <a:spLocks noGrp="1"/>
          </p:cNvSpPr>
          <p:nvPr>
            <p:ph type="sldNum" sz="quarter" idx="4"/>
          </p:nvPr>
        </p:nvSpPr>
        <p:spPr/>
        <p:txBody>
          <a:bodyPr/>
          <a:lstStyle/>
          <a:p>
            <a:fld id="{AF83BEB6-139A-B746-BC33-1F5B6187E651}" type="slidenum">
              <a:rPr lang="en-US" smtClean="0"/>
              <a:pPr/>
              <a:t>8</a:t>
            </a:fld>
            <a:endParaRPr lang="en-US" dirty="0"/>
          </a:p>
        </p:txBody>
      </p:sp>
    </p:spTree>
    <p:extLst>
      <p:ext uri="{BB962C8B-B14F-4D97-AF65-F5344CB8AC3E}">
        <p14:creationId xmlns:p14="http://schemas.microsoft.com/office/powerpoint/2010/main" val="4173131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sz="3300" dirty="0"/>
              <a:t>Declaración de veracidad en un préstamo</a:t>
            </a:r>
          </a:p>
        </p:txBody>
      </p:sp>
      <p:sp>
        <p:nvSpPr>
          <p:cNvPr id="3" name="Content Placeholder 2"/>
          <p:cNvSpPr>
            <a:spLocks noGrp="1"/>
          </p:cNvSpPr>
          <p:nvPr>
            <p:ph idx="1"/>
          </p:nvPr>
        </p:nvSpPr>
        <p:spPr>
          <a:xfrm>
            <a:off x="457200" y="1600200"/>
            <a:ext cx="8229600" cy="4756150"/>
          </a:xfrm>
        </p:spPr>
        <p:txBody>
          <a:bodyPr>
            <a:normAutofit fontScale="92500" lnSpcReduction="10000"/>
          </a:bodyPr>
          <a:lstStyle/>
          <a:p>
            <a:pPr>
              <a:buFont typeface="Wingdings" pitchFamily="2" charset="2"/>
              <a:buChar char="§"/>
            </a:pPr>
            <a:r>
              <a:rPr lang="es-US" sz="3000" dirty="0"/>
              <a:t>Las tasas y cargos de las tarjetas de crédito varían mucho </a:t>
            </a:r>
          </a:p>
          <a:p>
            <a:pPr>
              <a:buFont typeface="Wingdings" pitchFamily="2" charset="2"/>
              <a:buChar char="§"/>
            </a:pPr>
            <a:r>
              <a:rPr lang="es-US" sz="3000" dirty="0"/>
              <a:t>La Ley Federal de Veracidad en las Operaciones de Préstamos (TILA) </a:t>
            </a:r>
          </a:p>
          <a:p>
            <a:pPr lvl="1">
              <a:spcBef>
                <a:spcPts val="0"/>
              </a:spcBef>
            </a:pPr>
            <a:r>
              <a:rPr lang="es-US" sz="2800" dirty="0"/>
              <a:t>Divulgación por escrito</a:t>
            </a:r>
          </a:p>
          <a:p>
            <a:pPr lvl="1">
              <a:lnSpc>
                <a:spcPct val="120000"/>
              </a:lnSpc>
              <a:spcBef>
                <a:spcPts val="0"/>
              </a:spcBef>
            </a:pPr>
            <a:r>
              <a:rPr lang="es-US" sz="2800" dirty="0"/>
              <a:t>Los acreedores deben entregarla a sus clientes potenciales </a:t>
            </a:r>
          </a:p>
          <a:p>
            <a:pPr lvl="1">
              <a:lnSpc>
                <a:spcPct val="120000"/>
              </a:lnSpc>
              <a:spcBef>
                <a:spcPts val="0"/>
              </a:spcBef>
            </a:pPr>
            <a:r>
              <a:rPr lang="es-US" sz="2800" dirty="0"/>
              <a:t>Incluye datos importantes sobre tasas y cargos</a:t>
            </a:r>
            <a:r>
              <a:rPr lang="es-US" sz="2400" dirty="0"/>
              <a:t> </a:t>
            </a:r>
          </a:p>
        </p:txBody>
      </p:sp>
      <p:sp>
        <p:nvSpPr>
          <p:cNvPr id="5" name="Slide Number Placeholder 4">
            <a:extLst>
              <a:ext uri="{FF2B5EF4-FFF2-40B4-BE49-F238E27FC236}">
                <a16:creationId xmlns:a16="http://schemas.microsoft.com/office/drawing/2014/main" id="{0E5331D5-7BD3-F24B-9426-D8F56B551F5D}"/>
              </a:ext>
            </a:extLst>
          </p:cNvPr>
          <p:cNvSpPr>
            <a:spLocks noGrp="1"/>
          </p:cNvSpPr>
          <p:nvPr>
            <p:ph type="sldNum" sz="quarter" idx="4"/>
          </p:nvPr>
        </p:nvSpPr>
        <p:spPr/>
        <p:txBody>
          <a:bodyPr/>
          <a:lstStyle/>
          <a:p>
            <a:fld id="{AF83BEB6-139A-B746-BC33-1F5B6187E651}" type="slidenum">
              <a:rPr lang="en-US" smtClean="0"/>
              <a:pPr/>
              <a:t>9</a:t>
            </a:fld>
            <a:endParaRPr lang="en-US" dirty="0"/>
          </a:p>
        </p:txBody>
      </p:sp>
    </p:spTree>
    <p:extLst>
      <p:ext uri="{BB962C8B-B14F-4D97-AF65-F5344CB8AC3E}">
        <p14:creationId xmlns:p14="http://schemas.microsoft.com/office/powerpoint/2010/main" val="42750971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ECTOMILLISECCONVERTED" val="1"/>
  <p:tag name="MMPROD_NEXTUNIQUEID" val="10009"/>
  <p:tag name="MMPROD_UIDATA" val="&lt;database version=&quot;11.0&quot;&gt;&lt;object type=&quot;1&quot; unique_id=&quot;10001&quot;&gt;&lt;object type=&quot;2&quot; unique_id=&quot;10002&quot;&gt;&lt;object type=&quot;3&quot; unique_id=&quot;10004&quot;&gt;&lt;property id=&quot;20148&quot; value=&quot;5&quot;/&gt;&lt;property id=&quot;20300&quot; value=&quot;Slide 2 - &amp;quot;Encuesta previa a la capacitación Consulte la pág. 24 de su Guía del participante&amp;quot;&quot;/&gt;&lt;property id=&quot;20307&quot; value=&quot;614&quot;/&gt;&lt;/object&gt;&lt;object type=&quot;3&quot; unique_id=&quot;10005&quot;&gt;&lt;property id=&quot;20148&quot; value=&quot;5&quot;/&gt;&lt;property id=&quot;20300&quot; value=&quot;Slide 3 - &amp;quot;Section 1: How Credit Cards Work&amp;quot;&quot;/&gt;&lt;property id=&quot;20307&quot; value=&quot;568&quot;/&gt;&lt;/object&gt;&lt;object type=&quot;3&quot; unique_id=&quot;10006&quot;&gt;&lt;property id=&quot;20148&quot; value=&quot;5&quot;/&gt;&lt;property id=&quot;20300&quot; value=&quot;Slide 4 - &amp;quot;Sección 1: Principales conclusiones&amp;quot;&quot;/&gt;&lt;property id=&quot;20307&quot; value=&quot;569&quot;/&gt;&lt;/object&gt;&lt;object type=&quot;3&quot; unique_id=&quot;10007&quot;&gt;&lt;property id=&quot;20148&quot; value=&quot;5&quot;/&gt;&lt;property id=&quot;20300&quot; value=&quot;Slide 5 - &amp;quot;¿Qué sabe de las tarjetas de crédito? &amp;quot;&quot;/&gt;&lt;property id=&quot;20307&quot; value=&quot;618&quot;/&gt;&lt;/object&gt;&lt;object type=&quot;3&quot; unique_id=&quot;10008&quot;&gt;&lt;property id=&quot;20148&quot; value=&quot;5&quot;/&gt;&lt;property id=&quot;20300&quot; value=&quot;Slide 6 - &amp;quot;¿Qué es una tarjeta de crédito? &amp;quot;&quot;/&gt;&lt;property id=&quot;20307&quot; value=&quot;571&quot;/&gt;&lt;/object&gt;&lt;object type=&quot;3&quot; unique_id=&quot;10009&quot;&gt;&lt;property id=&quot;20148&quot; value=&quot;5&quot;/&gt;&lt;property id=&quot;20300&quot; value=&quot;Slide 7 - &amp;quot;Herramienta financiera importante&amp;quot;&quot;/&gt;&lt;property id=&quot;20307&quot; value=&quot;572&quot;/&gt;&lt;/object&gt;&lt;object type=&quot;3&quot; unique_id=&quot;10010&quot;&gt;&lt;property id=&quot;20148&quot; value=&quot;5&quot;/&gt;&lt;property id=&quot;20300&quot; value=&quot;Slide 8 - &amp;quot;Tarjetas que no son de crédito&amp;quot;&quot;/&gt;&lt;property id=&quot;20307&quot; value=&quot;573&quot;/&gt;&lt;/object&gt;&lt;object type=&quot;3&quot; unique_id=&quot;10011&quot;&gt;&lt;property id=&quot;20148&quot; value=&quot;5&quot;/&gt;&lt;property id=&quot;20300&quot; value=&quot;Slide 9 - &amp;quot;Declaración de veracidad en un préstamo&amp;quot;&quot;/&gt;&lt;property id=&quot;20307&quot; value=&quot;574&quot;/&gt;&lt;/object&gt;&lt;object type=&quot;3&quot; unique_id=&quot;10012&quot;&gt;&lt;property id=&quot;20148&quot; value=&quot;5&quot;/&gt;&lt;property id=&quot;20300&quot; value=&quot;Slide 10 - &amp;quot;Tasas y cargos&amp;quot;&quot;/&gt;&lt;property id=&quot;20307&quot; value=&quot;594&quot;/&gt;&lt;/object&gt;&lt;object type=&quot;3&quot; unique_id=&quot;10013&quot;&gt;&lt;property id=&quot;20148&quot; value=&quot;5&quot;/&gt;&lt;property id=&quot;20300&quot; value=&quot;Slide 11 - &amp;quot;Tasas APR introductorias bajas&amp;quot;&quot;/&gt;&lt;property id=&quot;20307&quot; value=&quot;620&quot;/&gt;&lt;/object&gt;&lt;object type=&quot;3&quot; unique_id=&quot;10014&quot;&gt;&lt;property id=&quot;20148&quot; value=&quot;5&quot;/&gt;&lt;property id=&quot;20300&quot; value=&quot;Slide 12 - &amp;quot;Pruébelo: Aprender de los cargos de las tarjetas de crédito Consulte la pág. 6 en la Guía del participante&amp;quot;&quot;/&gt;&lt;property id=&quot;20307&quot; value=&quot;595&quot;/&gt;&lt;/object&gt;&lt;object type=&quot;3&quot; unique_id=&quot;10015&quot;&gt;&lt;property id=&quot;20148&quot; value=&quot;5&quot;/&gt;&lt;property id=&quot;20300&quot; value=&quot;Slide 13 - &amp;quot;Recompensas&amp;quot;&quot;/&gt;&lt;property id=&quot;20307&quot; value=&quot;608&quot;/&gt;&lt;/object&gt;&lt;object type=&quot;3&quot; unique_id=&quot;10016&quot;&gt;&lt;property id=&quot;20148&quot; value=&quot;5&quot;/&gt;&lt;property id=&quot;20300&quot; value=&quot;Slide 14 - &amp;quot;Otras definiciones importantes:  Límite de crédito&amp;quot;&quot;/&gt;&lt;property id=&quot;20307&quot; value=&quot;575&quot;/&gt;&lt;/object&gt;&lt;object type=&quot;3&quot; unique_id=&quot;10017&quot;&gt;&lt;property id=&quot;20148&quot; value=&quot;5&quot;/&gt;&lt;property id=&quot;20300&quot; value=&quot;Slide 15 - &amp;quot;Período de gracia&amp;quot;&quot;/&gt;&lt;property id=&quot;20307&quot; value=&quot;621&quot;/&gt;&lt;/object&gt;&lt;object type=&quot;3&quot; unique_id=&quot;10018&quot;&gt;&lt;property id=&quot;20148&quot; value=&quot;5&quot;/&gt;&lt;property id=&quot;20300&quot; value=&quot;Slide 16 - &amp;quot;Método para calcular el saldo&amp;quot;&quot;/&gt;&lt;property id=&quot;20307&quot; value=&quot;622&quot;/&gt;&lt;/object&gt;&lt;object type=&quot;3&quot; unique_id=&quot;10019&quot;&gt;&lt;property id=&quot;20148&quot; value=&quot;5&quot;/&gt;&lt;property id=&quot;20300&quot; value=&quot;Slide 17 - &amp;quot;Otras características, productos y servicios&amp;quot;&quot;/&gt;&lt;property id=&quot;20307&quot; value=&quot;623&quot;/&gt;&lt;/object&gt;&lt;object type=&quot;3&quot; unique_id=&quot;10020&quot;&gt;&lt;property id=&quot;20148&quot; value=&quot;5&quot;/&gt;&lt;property id=&quot;20300&quot; value=&quot;Slide 18 - &amp;quot;Pruébelo: Elegir una tarjeta de crédito Consulte la pág. 8 en su Guía del participante&amp;quot;&quot;/&gt;&lt;property id=&quot;20307&quot; value=&quot;612&quot;/&gt;&lt;/object&gt;&lt;object type=&quot;3&quot; unique_id=&quot;10021&quot;&gt;&lt;property id=&quot;20148&quot; value=&quot;5&quot;/&gt;&lt;property id=&quot;20300&quot; value=&quot;Slide 19 - &amp;quot;Aplíquelo: Mi tabla de comparación de tarjetas de crédito Consulte la pág. 9 en su Guía del participante&amp;quot;&quot;/&gt;&lt;property id=&quot;20307&quot; value=&quot;598&quot;/&gt;&lt;/object&gt;&lt;object type=&quot;3&quot; unique_id=&quot;10022&quot;&gt;&lt;property id=&quot;20148&quot; value=&quot;5&quot;/&gt;&lt;property id=&quot;20300&quot; value=&quot;Slide 20 - &amp;quot;Tarjetas de crédito con y sin seguro&amp;quot;&quot;/&gt;&lt;property id=&quot;20307&quot; value=&quot;617&quot;/&gt;&lt;/object&gt;&lt;object type=&quot;3&quot; unique_id=&quot;10023&quot;&gt;&lt;property id=&quot;20148&quot; value=&quot;5&quot;/&gt;&lt;property id=&quot;20300&quot; value=&quot;Slide 21 - &amp;quot;Tarjetas de crédito con seguro&amp;quot;&quot;/&gt;&lt;property id=&quot;20307&quot; value=&quot;624&quot;/&gt;&lt;/object&gt;&lt;object type=&quot;3&quot; unique_id=&quot;10024&quot;&gt;&lt;property id=&quot;20148&quot; value=&quot;5&quot;/&gt;&lt;property id=&quot;20300&quot; value=&quot;Slide 22 - &amp;quot;Solicitar una tarjeta de crédito&amp;quot;&quot;/&gt;&lt;property id=&quot;20307&quot; value=&quot;577&quot;/&gt;&lt;/object&gt;&lt;object type=&quot;3&quot; unique_id=&quot;10025&quot;&gt;&lt;property id=&quot;20148&quot; value=&quot;5&quot;/&gt;&lt;property id=&quot;20300&quot; value=&quot;Slide 23 - &amp;quot;Definiciones claves en el proceso de solicitud &amp;quot;&quot;/&gt;&lt;property id=&quot;20307&quot; value=&quot;603&quot;/&gt;&lt;/object&gt;&lt;object type=&quot;3&quot; unique_id=&quot;10026&quot;&gt;&lt;property id=&quot;20148&quot; value=&quot;5&quot;/&gt;&lt;property id=&quot;20300&quot; value=&quot;Slide 24 - &amp;quot;Sección 1: Recordar la conclusión principal &amp;quot;&quot;/&gt;&lt;property id=&quot;20307&quot; value=&quot;611&quot;/&gt;&lt;/object&gt;&lt;object type=&quot;3&quot; unique_id=&quot;10027&quot;&gt;&lt;property id=&quot;20148&quot; value=&quot;5&quot;/&gt;&lt;property id=&quot;20300&quot; value=&quot;Slide 25 - &amp;quot;Section 2: Managing Your Credit Card&amp;quot;&quot;/&gt;&lt;property id=&quot;20307&quot; value=&quot;609&quot;/&gt;&lt;/object&gt;&lt;object type=&quot;3&quot; unique_id=&quot;10028&quot;&gt;&lt;property id=&quot;20148&quot; value=&quot;5&quot;/&gt;&lt;property id=&quot;20300&quot; value=&quot;Slide 26 - &amp;quot;Sección 2: Conclusión principal&amp;quot;&quot;/&gt;&lt;property id=&quot;20307&quot; value=&quot;610&quot;/&gt;&lt;/object&gt;&lt;object type=&quot;3&quot; unique_id=&quot;10029&quot;&gt;&lt;property id=&quot;20148&quot; value=&quot;5&quot;/&gt;&lt;property id=&quot;20300&quot; value=&quot;Slide 27 - &amp;quot;Cómo leer el estado de cuenta de su tarjeta de crédito&amp;quot;&quot;/&gt;&lt;property id=&quot;20307&quot; value=&quot;626&quot;/&gt;&lt;/object&gt;&lt;object type=&quot;3&quot; unique_id=&quot;10030&quot;&gt;&lt;property id=&quot;20148&quot; value=&quot;5&quot;/&gt;&lt;property id=&quot;20300&quot; value=&quot;Slide 28 - &amp;quot;Otros datos que aparecen en el estado de cuenta de su tarjeta de crédito&amp;quot;&quot;/&gt;&lt;property id=&quot;20307&quot; value=&quot;625&quot;/&gt;&lt;/object&gt;&lt;object type=&quot;3&quot; unique_id=&quot;10031&quot;&gt;&lt;property id=&quot;20148&quot; value=&quot;5&quot;/&gt;&lt;property id=&quot;20300&quot; value=&quot;Slide 29 - &amp;quot;Pruébelo: Examinando el estado de cuenta Consulte la pág. 13 en su Guía del participante&amp;quot;&quot;/&gt;&lt;property id=&quot;20307&quot; value=&quot;604&quot;/&gt;&lt;/object&gt;&lt;object type=&quot;3&quot; unique_id=&quot;10032&quot;&gt;&lt;property id=&quot;20148&quot; value=&quot;5&quot;/&gt;&lt;property id=&quot;20300&quot; value=&quot;Slide 30 - &amp;quot;Pasos para administrar su tarjeta de crédito &amp;quot;&quot;/&gt;&lt;property id=&quot;20307&quot; value=&quot;579&quot;/&gt;&lt;/object&gt;&lt;object type=&quot;3&quot; unique_id=&quot;10033&quot;&gt;&lt;property id=&quot;20148&quot; value=&quot;5&quot;/&gt;&lt;property id=&quot;20300&quot; value=&quot;Slide 31 - &amp;quot;Pagar solo la cuota mínima&amp;quot;&quot;/&gt;&lt;property id=&quot;20307&quot; value=&quot;605&quot;/&gt;&lt;/object&gt;&lt;object type=&quot;3&quot; unique_id=&quot;10034&quot;&gt;&lt;property id=&quot;20148&quot; value=&quot;5&quot;/&gt;&lt;property id=&quot;20300&quot; value=&quot;Slide 32 - &amp;quot;Pagar más de la cuota mínima&amp;quot;&quot;/&gt;&lt;property id=&quot;20307&quot; value=&quot;606&quot;/&gt;&lt;/object&gt;&lt;object type=&quot;3&quot; unique_id=&quot;10035&quot;&gt;&lt;property id=&quot;20148&quot; value=&quot;5&quot;/&gt;&lt;property id=&quot;20300&quot; value=&quot;Slide 33 - &amp;quot;Cómo sus pagos se aplican a su saldo&amp;quot;&quot;/&gt;&lt;property id=&quot;20307&quot; value=&quot;619&quot;/&gt;&lt;/object&gt;&lt;object type=&quot;3&quot; unique_id=&quot;10036&quot;&gt;&lt;property id=&quot;20148&quot; value=&quot;5&quot;/&gt;&lt;property id=&quot;20300&quot; value=&quot;Slide 34 - &amp;quot;Apliquelo: Consejos para usar mi tarjeta de credito Consulte la pág. 19 en su Guía del participante    &amp;quot;&quot;/&gt;&lt;property id=&quot;20307&quot; value=&quot;580&quot;/&gt;&lt;/object&gt;&lt;object type=&quot;3&quot; unique_id=&quot;10037&quot;&gt;&lt;property id=&quot;20148&quot; value=&quot;5&quot;/&gt;&lt;property id=&quot;20300&quot; value=&quot;Slide 35 - &amp;quot;Sección 2: Recordar las conclusiones generales&amp;quot;&quot;/&gt;&lt;property id=&quot;20307&quot; value=&quot;592&quot;/&gt;&lt;/object&gt;&lt;object type=&quot;3&quot; unique_id=&quot;10038&quot;&gt;&lt;property id=&quot;20148&quot; value=&quot;5&quot;/&gt;&lt;property id=&quot;20300&quot; value=&quot;Slide 36 - &amp;quot;Tomar medidas Consulte la pág. 21 de su Guía del participante&amp;quot;&quot;/&gt;&lt;property id=&quot;20307&quot; value=&quot;615&quot;/&gt;&lt;/object&gt;&lt;object type=&quot;3&quot; unique_id=&quot;10039&quot;&gt;&lt;property id=&quot;20148&quot; value=&quot;5&quot;/&gt;&lt;property id=&quot;20300&quot; value=&quot;Slide 37 - &amp;quot;Encuesta posterior a la capacitación Consulte la pág. 26 de su Guía del participante&amp;quot;&quot;/&gt;&lt;property id=&quot;20307&quot; value=&quot;616&quot;/&gt;&lt;/object&gt;&lt;object type=&quot;3&quot; unique_id=&quot;10313&quot;&gt;&lt;property id=&quot;20148&quot; value=&quot;5&quot;/&gt;&lt;property id=&quot;20300&quot; value=&quot;Slide 1 - &amp;quot;El uso de tarjetas de crédito&amp;quot;&quot;/&gt;&lt;property id=&quot;20307&quot; value=&quot;627&quot;/&gt;&lt;/object&gt;&lt;/object&gt;&lt;object type=&quot;8&quot; unique_id=&quot;10078&quot;&gt;&lt;/object&gt;&lt;/object&gt;&lt;/database&g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s_new">
  <a:themeElements>
    <a:clrScheme name="Custom 2">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0070C0"/>
      </a:hlink>
      <a:folHlink>
        <a:srgbClr val="83B0D3"/>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uthor xmlns="http://schemas.microsoft.com/sharepoint/v3">
      <UserInfo>
        <DisplayName/>
        <AccountId xsi:nil="true"/>
        <AccountType/>
      </UserInfo>
    </Author>
    <Sensitivity xmlns="46b93f41-955d-4ad8-ab2a-363dbf4a553d">Non-Sensitive Data</Sensitivity>
    <Editor xmlns="http://schemas.microsoft.com/sharepoint/v3">
      <UserInfo>
        <DisplayName/>
        <AccountId xsi:nil="true"/>
        <AccountType/>
      </UserInfo>
    </Editor>
    <CheckoutUser xmlns="http://schemas.microsoft.com/sharepoint/v3">
      <UserInfo>
        <DisplayName/>
        <AccountId xsi:nil="true"/>
        <AccountType/>
      </UserInfo>
    </CheckoutUser>
    <TaxCatchAll xmlns="519676ab-80fa-4d6e-b1fb-39e1e896865c" xsi:nil="true"/>
    <lcf76f155ced4ddcb4097134ff3c332f xmlns="46b93f41-955d-4ad8-ab2a-363dbf4a553d">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5E23366CB696C4AB5DDF839C63E83E8" ma:contentTypeVersion="30" ma:contentTypeDescription="Create a new document." ma:contentTypeScope="" ma:versionID="a3e283e125d718f30b3319346094eb82">
  <xsd:schema xmlns:xsd="http://www.w3.org/2001/XMLSchema" xmlns:xs="http://www.w3.org/2001/XMLSchema" xmlns:p="http://schemas.microsoft.com/office/2006/metadata/properties" xmlns:ns1="http://schemas.microsoft.com/sharepoint/v3" xmlns:ns2="46b93f41-955d-4ad8-ab2a-363dbf4a553d" xmlns:ns3="a9ea5901-5d6f-43a6-8870-a09b753afc6a" xmlns:ns4="519676ab-80fa-4d6e-b1fb-39e1e896865c" targetNamespace="http://schemas.microsoft.com/office/2006/metadata/properties" ma:root="true" ma:fieldsID="3cba2377c662557eb996a023f6e7b1e3" ns1:_="" ns2:_="" ns3:_="" ns4:_="">
    <xsd:import namespace="http://schemas.microsoft.com/sharepoint/v3"/>
    <xsd:import namespace="46b93f41-955d-4ad8-ab2a-363dbf4a553d"/>
    <xsd:import namespace="a9ea5901-5d6f-43a6-8870-a09b753afc6a"/>
    <xsd:import namespace="519676ab-80fa-4d6e-b1fb-39e1e896865c"/>
    <xsd:element name="properties">
      <xsd:complexType>
        <xsd:sequence>
          <xsd:element name="documentManagement">
            <xsd:complexType>
              <xsd:all>
                <xsd:element ref="ns1:Editor" minOccurs="0"/>
                <xsd:element ref="ns1:CheckoutUser" minOccurs="0"/>
                <xsd:element ref="ns1:Author" minOccurs="0"/>
                <xsd:element ref="ns2:Sensitivity"/>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ditor" ma:index="9" nillable="true" ma:displayName="Modified By" ma:list="UserInfo" ma:internalName="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0" nillable="true" ma:displayName="Checked Out To" ma:list="UserInfo" ma:internalName="CheckoutUs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1" nillable="true" ma:displayName="Created By" ma:list="UserInfo" ma:internalName="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6b93f41-955d-4ad8-ab2a-363dbf4a553d" elementFormDefault="qualified">
    <xsd:import namespace="http://schemas.microsoft.com/office/2006/documentManagement/types"/>
    <xsd:import namespace="http://schemas.microsoft.com/office/infopath/2007/PartnerControls"/>
    <xsd:element name="Sensitivity" ma:index="12" ma:displayName="Sensitivity" ma:default="Sensitive Data"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ma:readOnly="false">
      <xsd:simpleType>
        <xsd:restriction base="dms:Choice">
          <xsd:enumeration value="Sensitive Data"/>
          <xsd:enumeration value="Sensitive PII"/>
          <xsd:enumeration value="Non-Sensitive Data"/>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b58a1203-ac53-45d5-a518-17ee4e78f8d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9ea5901-5d6f-43a6-8870-a09b753afc6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9676ab-80fa-4d6e-b1fb-39e1e896865c"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e06f332f-6466-4c4f-a9ad-3c7777759461}" ma:internalName="TaxCatchAll" ma:showField="CatchAllData" ma:web="519676ab-80fa-4d6e-b1fb-39e1e89686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2ADFF1C-E84C-4CA9-B0B0-11B2E2BE7387}">
  <ds:schemaRefs>
    <ds:schemaRef ds:uri="http://purl.org/dc/elements/1.1/"/>
    <ds:schemaRef ds:uri="http://schemas.openxmlformats.org/package/2006/metadata/core-properties"/>
    <ds:schemaRef ds:uri="http://purl.org/dc/terms/"/>
    <ds:schemaRef ds:uri="http://schemas.microsoft.com/office/infopath/2007/PartnerControls"/>
    <ds:schemaRef ds:uri="a9ea5901-5d6f-43a6-8870-a09b753afc6a"/>
    <ds:schemaRef ds:uri="http://schemas.microsoft.com/office/2006/documentManagement/types"/>
    <ds:schemaRef ds:uri="http://schemas.microsoft.com/office/2006/metadata/properties"/>
    <ds:schemaRef ds:uri="46b93f41-955d-4ad8-ab2a-363dbf4a553d"/>
    <ds:schemaRef ds:uri="http://schemas.microsoft.com/sharepoint/v3"/>
    <ds:schemaRef ds:uri="http://www.w3.org/XML/1998/namespace"/>
    <ds:schemaRef ds:uri="http://purl.org/dc/dcmitype/"/>
  </ds:schemaRefs>
</ds:datastoreItem>
</file>

<file path=customXml/itemProps2.xml><?xml version="1.0" encoding="utf-8"?>
<ds:datastoreItem xmlns:ds="http://schemas.openxmlformats.org/officeDocument/2006/customXml" ds:itemID="{D811510C-8C8F-4FE7-B77D-2D2C12C886A7}"/>
</file>

<file path=customXml/itemProps3.xml><?xml version="1.0" encoding="utf-8"?>
<ds:datastoreItem xmlns:ds="http://schemas.openxmlformats.org/officeDocument/2006/customXml" ds:itemID="{4CA94A99-5567-41B9-82E0-792634194D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22196</TotalTime>
  <Words>1398</Words>
  <Application>Microsoft Office PowerPoint</Application>
  <PresentationFormat>On-screen Show (4:3)</PresentationFormat>
  <Paragraphs>248</Paragraphs>
  <Slides>37</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ＭＳ Ｐゴシック</vt:lpstr>
      <vt:lpstr>Arial</vt:lpstr>
      <vt:lpstr>Calibri</vt:lpstr>
      <vt:lpstr>Franklin Gothic Book</vt:lpstr>
      <vt:lpstr>Franklin Gothic Medium</vt:lpstr>
      <vt:lpstr>MS Mincho</vt:lpstr>
      <vt:lpstr>Symbol</vt:lpstr>
      <vt:lpstr>Wingdings</vt:lpstr>
      <vt:lpstr>Modules_new</vt:lpstr>
      <vt:lpstr>El uso de tarjetas de crédito</vt:lpstr>
      <vt:lpstr>Encuesta previa a la capacitación Consulte la pág. 24 de su Guía del participante</vt:lpstr>
      <vt:lpstr>Section 1: How Credit Cards Work</vt:lpstr>
      <vt:lpstr>Sección 1: Principales conclusiones</vt:lpstr>
      <vt:lpstr>¿Qué sabe de las tarjetas de crédito? </vt:lpstr>
      <vt:lpstr>¿Qué es una tarjeta de crédito? </vt:lpstr>
      <vt:lpstr>Herramienta financiera importante</vt:lpstr>
      <vt:lpstr>Tarjetas que no son de crédito</vt:lpstr>
      <vt:lpstr>Declaración de veracidad en un préstamo</vt:lpstr>
      <vt:lpstr>Tasas y cargos</vt:lpstr>
      <vt:lpstr>Tasas APR introductorias bajas</vt:lpstr>
      <vt:lpstr>Pruébelo: Aprender de los cargos de las tarjetas de crédito Consulte la pág. 6 en la Guía del participante</vt:lpstr>
      <vt:lpstr>Recompensas</vt:lpstr>
      <vt:lpstr>Otras definiciones importantes:  Límite de crédito</vt:lpstr>
      <vt:lpstr>Período de gracia</vt:lpstr>
      <vt:lpstr>Método para calcular el saldo</vt:lpstr>
      <vt:lpstr>Otras características, productos y servicios</vt:lpstr>
      <vt:lpstr>Pruébelo: Elegir una tarjeta de crédito Consulte la pág. 8 en su Guía del participante</vt:lpstr>
      <vt:lpstr>Aplíquelo: Mi tabla de comparación de tarjetas de crédito Consulte la pág. 9 en su Guía del participante</vt:lpstr>
      <vt:lpstr>Tarjetas de crédito con y sin seguro</vt:lpstr>
      <vt:lpstr>Tarjetas de crédito con seguro</vt:lpstr>
      <vt:lpstr>Solicitar una tarjeta de crédito</vt:lpstr>
      <vt:lpstr>Definiciones claves en el proceso de solicitud </vt:lpstr>
      <vt:lpstr>Sección 1: Recordar la conclusión principal </vt:lpstr>
      <vt:lpstr>Section 2: Managing Your Credit Card</vt:lpstr>
      <vt:lpstr>Sección 2: Conclusión principal</vt:lpstr>
      <vt:lpstr>Cómo leer el estado de cuenta de su tarjeta de crédito</vt:lpstr>
      <vt:lpstr>Otros datos que aparecen en el estado de cuenta de su tarjeta de crédito</vt:lpstr>
      <vt:lpstr>Pruébelo: Examinando el estado de cuenta Consulte la pág. 13 en su Guía del participante</vt:lpstr>
      <vt:lpstr>Pasos para administrar su tarjeta de crédito </vt:lpstr>
      <vt:lpstr>Pagar solo la cuota mínima</vt:lpstr>
      <vt:lpstr>Pagar más de la cuota mínima</vt:lpstr>
      <vt:lpstr>Cómo sus pagos se aplican a su saldo</vt:lpstr>
      <vt:lpstr>Apliquelo: Consejos para usar mi tarjeta de credito Consulte la pág. 19 en su Guía del participante    </vt:lpstr>
      <vt:lpstr>Sección 2: Recordar las conclusiones generales</vt:lpstr>
      <vt:lpstr>Tomar medidas Consulte la pág. 21 de su Guía del participante</vt:lpstr>
      <vt:lpstr>Encuesta posterior a la capacitación Consulte la pág. 26 de su Guía del participante</vt:lpstr>
    </vt:vector>
  </TitlesOfParts>
  <Manager/>
  <Company>FDIC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Modulo 9 El uso de tarjetas de credito</dc:title>
  <dc:subject>Modulo 9 El uso de tarjetas de credito</dc:subject>
  <dc:creator>FDIC</dc:creator>
  <cp:keywords>Modulo 9 El uso de tarjetas de credito</cp:keywords>
  <dc:description>Modulo 9 El uso de tarjetas de credito</dc:description>
  <cp:lastModifiedBy>Vallarta, Alfred J. [CTR]</cp:lastModifiedBy>
  <cp:revision>505</cp:revision>
  <cp:lastPrinted>2018-10-11T17:21:24Z</cp:lastPrinted>
  <dcterms:created xsi:type="dcterms:W3CDTF">2017-05-22T18:21:11Z</dcterms:created>
  <dcterms:modified xsi:type="dcterms:W3CDTF">2022-10-28T19:50:58Z</dcterms:modified>
  <cp:category>Modulo 9 El uso de tarjetas de credito</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0x01010045E23366CB696C4AB5DDF839C63E83E8</vt:lpwstr>
  </property>
</Properties>
</file>