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0" r:id="rId4"/>
    <p:sldMasterId id="2147483690" r:id="rId5"/>
    <p:sldMasterId id="2147483678" r:id="rId6"/>
  </p:sldMasterIdLst>
  <p:notesMasterIdLst>
    <p:notesMasterId r:id="rId97"/>
  </p:notesMasterIdLst>
  <p:handoutMasterIdLst>
    <p:handoutMasterId r:id="rId98"/>
  </p:handoutMasterIdLst>
  <p:sldIdLst>
    <p:sldId id="688" r:id="rId7"/>
    <p:sldId id="689" r:id="rId8"/>
    <p:sldId id="274" r:id="rId9"/>
    <p:sldId id="261" r:id="rId10"/>
    <p:sldId id="436" r:id="rId11"/>
    <p:sldId id="734" r:id="rId12"/>
    <p:sldId id="735" r:id="rId13"/>
    <p:sldId id="738" r:id="rId14"/>
    <p:sldId id="559" r:id="rId15"/>
    <p:sldId id="640" r:id="rId16"/>
    <p:sldId id="490" r:id="rId17"/>
    <p:sldId id="489" r:id="rId18"/>
    <p:sldId id="414" r:id="rId19"/>
    <p:sldId id="275" r:id="rId20"/>
    <p:sldId id="278" r:id="rId21"/>
    <p:sldId id="415" r:id="rId22"/>
    <p:sldId id="562" r:id="rId23"/>
    <p:sldId id="563" r:id="rId24"/>
    <p:sldId id="564" r:id="rId25"/>
    <p:sldId id="565" r:id="rId26"/>
    <p:sldId id="567" r:id="rId27"/>
    <p:sldId id="569" r:id="rId28"/>
    <p:sldId id="570" r:id="rId29"/>
    <p:sldId id="578" r:id="rId30"/>
    <p:sldId id="572" r:id="rId31"/>
    <p:sldId id="641" r:id="rId32"/>
    <p:sldId id="727" r:id="rId33"/>
    <p:sldId id="728" r:id="rId34"/>
    <p:sldId id="417" r:id="rId35"/>
    <p:sldId id="636" r:id="rId36"/>
    <p:sldId id="626" r:id="rId37"/>
    <p:sldId id="627" r:id="rId38"/>
    <p:sldId id="693" r:id="rId39"/>
    <p:sldId id="692" r:id="rId40"/>
    <p:sldId id="737" r:id="rId41"/>
    <p:sldId id="685" r:id="rId42"/>
    <p:sldId id="686" r:id="rId43"/>
    <p:sldId id="687" r:id="rId44"/>
    <p:sldId id="628" r:id="rId45"/>
    <p:sldId id="638" r:id="rId46"/>
    <p:sldId id="630" r:id="rId47"/>
    <p:sldId id="635" r:id="rId48"/>
    <p:sldId id="642" r:id="rId49"/>
    <p:sldId id="643" r:id="rId50"/>
    <p:sldId id="647" r:id="rId51"/>
    <p:sldId id="648" r:id="rId52"/>
    <p:sldId id="644" r:id="rId53"/>
    <p:sldId id="729" r:id="rId54"/>
    <p:sldId id="645" r:id="rId55"/>
    <p:sldId id="649" r:id="rId56"/>
    <p:sldId id="653" r:id="rId57"/>
    <p:sldId id="655" r:id="rId58"/>
    <p:sldId id="654" r:id="rId59"/>
    <p:sldId id="651" r:id="rId60"/>
    <p:sldId id="694" r:id="rId61"/>
    <p:sldId id="695" r:id="rId62"/>
    <p:sldId id="696" r:id="rId63"/>
    <p:sldId id="697" r:id="rId64"/>
    <p:sldId id="698" r:id="rId65"/>
    <p:sldId id="699" r:id="rId66"/>
    <p:sldId id="700" r:id="rId67"/>
    <p:sldId id="701" r:id="rId68"/>
    <p:sldId id="702" r:id="rId69"/>
    <p:sldId id="703" r:id="rId70"/>
    <p:sldId id="730" r:id="rId71"/>
    <p:sldId id="704" r:id="rId72"/>
    <p:sldId id="726" r:id="rId73"/>
    <p:sldId id="705" r:id="rId74"/>
    <p:sldId id="706" r:id="rId75"/>
    <p:sldId id="707" r:id="rId76"/>
    <p:sldId id="708" r:id="rId77"/>
    <p:sldId id="709" r:id="rId78"/>
    <p:sldId id="725" r:id="rId79"/>
    <p:sldId id="710" r:id="rId80"/>
    <p:sldId id="711" r:id="rId81"/>
    <p:sldId id="712" r:id="rId82"/>
    <p:sldId id="713" r:id="rId83"/>
    <p:sldId id="714" r:id="rId84"/>
    <p:sldId id="715" r:id="rId85"/>
    <p:sldId id="716" r:id="rId86"/>
    <p:sldId id="717" r:id="rId87"/>
    <p:sldId id="718" r:id="rId88"/>
    <p:sldId id="720" r:id="rId89"/>
    <p:sldId id="719" r:id="rId90"/>
    <p:sldId id="721" r:id="rId91"/>
    <p:sldId id="722" r:id="rId92"/>
    <p:sldId id="723" r:id="rId93"/>
    <p:sldId id="724" r:id="rId94"/>
    <p:sldId id="690" r:id="rId95"/>
    <p:sldId id="691" r:id="rId96"/>
  </p:sldIdLst>
  <p:sldSz cx="9144000" cy="6858000" type="screen4x3"/>
  <p:notesSz cx="9296400" cy="7010400"/>
  <p:custDataLst>
    <p:tags r:id="rId9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2209">
          <p15:clr>
            <a:srgbClr val="A4A3A4"/>
          </p15:clr>
        </p15:guide>
        <p15:guide id="4" orient="horz" pos="1926">
          <p15:clr>
            <a:srgbClr val="A4A3A4"/>
          </p15:clr>
        </p15:guide>
        <p15:guide id="5" orient="horz" pos="2149">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Ramos, David E." initials="RDE" lastIdx="3" clrIdx="6">
    <p:extLst>
      <p:ext uri="{19B8F6BF-5375-455C-9EA6-DF929625EA0E}">
        <p15:presenceInfo xmlns:p15="http://schemas.microsoft.com/office/powerpoint/2012/main" userId="S-1-5-21-2025429265-436374069-725345543-457354" providerId="AD"/>
      </p:ext>
    </p:extLst>
  </p:cmAuthor>
  <p:cmAuthor id="1" name="Miller, Benjamin" initials="MB" lastIdx="48" clrIdx="0"/>
  <p:cmAuthor id="8" name="Phillip Pena" initials="PP" lastIdx="4" clrIdx="7">
    <p:extLst>
      <p:ext uri="{19B8F6BF-5375-455C-9EA6-DF929625EA0E}">
        <p15:presenceInfo xmlns:p15="http://schemas.microsoft.com/office/powerpoint/2012/main" userId="S::ppena@tiverbatim.com::99938363-602f-46e9-8adf-b3c537de4599" providerId="AD"/>
      </p:ext>
    </p:extLst>
  </p:cmAuthor>
  <p:cmAuthor id="2" name="Lawrence, Laura J." initials="LLJ" lastIdx="122" clrIdx="1"/>
  <p:cmAuthor id="9" name="Sanchez de Leon, Yaribsa M." initials="SdLYM" lastIdx="11" clrIdx="8">
    <p:extLst>
      <p:ext uri="{19B8F6BF-5375-455C-9EA6-DF929625EA0E}">
        <p15:presenceInfo xmlns:p15="http://schemas.microsoft.com/office/powerpoint/2012/main" userId="S-1-5-21-2025429265-436374069-725345543-18751" providerId="AD"/>
      </p:ext>
    </p:extLst>
  </p:cmAuthor>
  <p:cmAuthor id="3" name="Gordon, Janet R." initials="GJR" lastIdx="10" clrIdx="2"/>
  <p:cmAuthor id="4" name="Inger Giuffrida" initials="IG" lastIdx="0" clrIdx="3"/>
  <p:cmAuthor id="5" name="Reynolds, Luke W." initials="RLW" lastIdx="1" clrIdx="4"/>
  <p:cmAuthor id="6" name="FDIC Virginia Square" initials="" lastIdx="0" clrIdx="5"/>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4" clrMode="bw"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209" autoAdjust="0"/>
    <p:restoredTop sz="95465" autoAdjust="0"/>
  </p:normalViewPr>
  <p:slideViewPr>
    <p:cSldViewPr snapToGrid="0" snapToObjects="1">
      <p:cViewPr varScale="1">
        <p:scale>
          <a:sx n="77" d="100"/>
          <a:sy n="77" d="100"/>
        </p:scale>
        <p:origin x="989" y="43"/>
      </p:cViewPr>
      <p:guideLst>
        <p:guide orient="horz" pos="2160"/>
        <p:guide pos="2880"/>
        <p:guide orient="horz" pos="2209"/>
        <p:guide orient="horz" pos="1926"/>
        <p:guide orient="horz" pos="2149"/>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26726"/>
    </p:cViewPr>
  </p:sorterViewPr>
  <p:notesViewPr>
    <p:cSldViewPr snapToGrid="0" snapToObjects="1">
      <p:cViewPr varScale="1">
        <p:scale>
          <a:sx n="112" d="100"/>
          <a:sy n="112" d="100"/>
        </p:scale>
        <p:origin x="244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84" Type="http://schemas.openxmlformats.org/officeDocument/2006/relationships/slide" Target="slides/slide78.xml"/><Relationship Id="rId89" Type="http://schemas.openxmlformats.org/officeDocument/2006/relationships/slide" Target="slides/slide83.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slide" Target="slides/slide86.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slide" Target="slides/slide68.xml"/><Relationship Id="rId79" Type="http://schemas.openxmlformats.org/officeDocument/2006/relationships/slide" Target="slides/slide73.xml"/><Relationship Id="rId87" Type="http://schemas.openxmlformats.org/officeDocument/2006/relationships/slide" Target="slides/slide81.xml"/><Relationship Id="rId102" Type="http://schemas.openxmlformats.org/officeDocument/2006/relationships/viewProps" Target="viewProps.xml"/><Relationship Id="rId5" Type="http://schemas.openxmlformats.org/officeDocument/2006/relationships/slideMaster" Target="slideMasters/slideMaster2.xml"/><Relationship Id="rId61" Type="http://schemas.openxmlformats.org/officeDocument/2006/relationships/slide" Target="slides/slide55.xml"/><Relationship Id="rId82" Type="http://schemas.openxmlformats.org/officeDocument/2006/relationships/slide" Target="slides/slide76.xml"/><Relationship Id="rId90" Type="http://schemas.openxmlformats.org/officeDocument/2006/relationships/slide" Target="slides/slide84.xml"/><Relationship Id="rId95" Type="http://schemas.openxmlformats.org/officeDocument/2006/relationships/slide" Target="slides/slide89.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slide" Target="slides/slide71.xml"/><Relationship Id="rId100" Type="http://schemas.openxmlformats.org/officeDocument/2006/relationships/commentAuthors" Target="commentAuthors.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80" Type="http://schemas.openxmlformats.org/officeDocument/2006/relationships/slide" Target="slides/slide74.xml"/><Relationship Id="rId85" Type="http://schemas.openxmlformats.org/officeDocument/2006/relationships/slide" Target="slides/slide79.xml"/><Relationship Id="rId93" Type="http://schemas.openxmlformats.org/officeDocument/2006/relationships/slide" Target="slides/slide87.xml"/><Relationship Id="rId98"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103" Type="http://schemas.openxmlformats.org/officeDocument/2006/relationships/theme" Target="theme/theme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slide" Target="slides/slide77.xml"/><Relationship Id="rId88" Type="http://schemas.openxmlformats.org/officeDocument/2006/relationships/slide" Target="slides/slide82.xml"/><Relationship Id="rId91" Type="http://schemas.openxmlformats.org/officeDocument/2006/relationships/slide" Target="slides/slide85.xml"/><Relationship Id="rId96" Type="http://schemas.openxmlformats.org/officeDocument/2006/relationships/slide" Target="slides/slide90.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slide" Target="slides/slide80.xml"/><Relationship Id="rId94" Type="http://schemas.openxmlformats.org/officeDocument/2006/relationships/slide" Target="slides/slide88.xml"/><Relationship Id="rId99" Type="http://schemas.openxmlformats.org/officeDocument/2006/relationships/tags" Target="tags/tag1.xml"/><Relationship Id="rId10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97" Type="http://schemas.openxmlformats.org/officeDocument/2006/relationships/notesMaster" Target="notesMasters/notesMaster1.xml"/><Relationship Id="rId10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F9E274-5A66-4C40-B1C2-C3CDAA42543C}" type="doc">
      <dgm:prSet loTypeId="urn:microsoft.com/office/officeart/2005/8/layout/hProcess9" loCatId="" qsTypeId="urn:microsoft.com/office/officeart/2005/8/quickstyle/simple4" qsCatId="simple" csTypeId="urn:microsoft.com/office/officeart/2005/8/colors/accent1_2" csCatId="accent1" phldr="1"/>
      <dgm:spPr/>
    </dgm:pt>
    <dgm:pt modelId="{A16983B0-222D-6D4A-B3A7-4ED923B6DBAC}">
      <dgm:prSet phldrT="[Text]"/>
      <dgm:spPr/>
      <dgm:t>
        <a:bodyPr/>
        <a:lstStyle/>
        <a:p>
          <a:r>
            <a:rPr lang="es-US" b="0" noProof="0" dirty="0">
              <a:solidFill>
                <a:schemeClr val="tx1"/>
              </a:solidFill>
              <a:latin typeface="+mj-lt"/>
            </a:rPr>
            <a:t>Contrato de deuda</a:t>
          </a:r>
        </a:p>
      </dgm:t>
    </dgm:pt>
    <dgm:pt modelId="{E602C035-4335-0448-8F33-8BA534FB74D7}" type="parTrans" cxnId="{3AF58039-2A8E-A64C-BEF0-21AFAE88F8A5}">
      <dgm:prSet/>
      <dgm:spPr/>
      <dgm:t>
        <a:bodyPr/>
        <a:lstStyle/>
        <a:p>
          <a:endParaRPr lang="en-US"/>
        </a:p>
      </dgm:t>
    </dgm:pt>
    <dgm:pt modelId="{47D098AC-EEB4-3647-B813-AE2DEDD55E11}" type="sibTrans" cxnId="{3AF58039-2A8E-A64C-BEF0-21AFAE88F8A5}">
      <dgm:prSet/>
      <dgm:spPr/>
      <dgm:t>
        <a:bodyPr/>
        <a:lstStyle/>
        <a:p>
          <a:endParaRPr lang="en-US"/>
        </a:p>
      </dgm:t>
    </dgm:pt>
    <dgm:pt modelId="{4E9EF44B-4ED5-C04A-88BC-B44B809B7303}">
      <dgm:prSet phldrT="[Text]"/>
      <dgm:spPr/>
      <dgm:t>
        <a:bodyPr/>
        <a:lstStyle/>
        <a:p>
          <a:r>
            <a:rPr lang="es-US" b="0" noProof="0" dirty="0">
              <a:solidFill>
                <a:schemeClr val="tx1"/>
              </a:solidFill>
              <a:latin typeface="+mj-lt"/>
            </a:rPr>
            <a:t>Pagar a tiempo según las condiciones = al día </a:t>
          </a:r>
        </a:p>
      </dgm:t>
    </dgm:pt>
    <dgm:pt modelId="{75F82015-2040-C549-B57E-52B09258E8B8}" type="parTrans" cxnId="{1485DB43-212C-504C-AC3F-7D4AAEB774DD}">
      <dgm:prSet/>
      <dgm:spPr/>
      <dgm:t>
        <a:bodyPr/>
        <a:lstStyle/>
        <a:p>
          <a:endParaRPr lang="en-US"/>
        </a:p>
      </dgm:t>
    </dgm:pt>
    <dgm:pt modelId="{AEBC2C10-C442-6046-895E-94E0F93B1783}" type="sibTrans" cxnId="{1485DB43-212C-504C-AC3F-7D4AAEB774DD}">
      <dgm:prSet/>
      <dgm:spPr/>
      <dgm:t>
        <a:bodyPr/>
        <a:lstStyle/>
        <a:p>
          <a:endParaRPr lang="en-US"/>
        </a:p>
      </dgm:t>
    </dgm:pt>
    <dgm:pt modelId="{B30E16FD-64F7-9C40-9B85-C27BFB80329C}">
      <dgm:prSet phldrT="[Text]"/>
      <dgm:spPr/>
      <dgm:t>
        <a:bodyPr/>
        <a:lstStyle/>
        <a:p>
          <a:r>
            <a:rPr lang="es-US" b="0" noProof="0" dirty="0">
              <a:solidFill>
                <a:schemeClr val="tx1"/>
              </a:solidFill>
              <a:latin typeface="+mj-lt"/>
            </a:rPr>
            <a:t>Deuda pagada</a:t>
          </a:r>
        </a:p>
      </dgm:t>
    </dgm:pt>
    <dgm:pt modelId="{0616765A-AA2C-3D49-9A78-89763708E0A4}" type="parTrans" cxnId="{42F940B3-DA83-2047-AF80-99544B8A1719}">
      <dgm:prSet/>
      <dgm:spPr/>
      <dgm:t>
        <a:bodyPr/>
        <a:lstStyle/>
        <a:p>
          <a:endParaRPr lang="en-US"/>
        </a:p>
      </dgm:t>
    </dgm:pt>
    <dgm:pt modelId="{B18ADB98-73D1-A44D-8A41-8804F40C5130}" type="sibTrans" cxnId="{42F940B3-DA83-2047-AF80-99544B8A1719}">
      <dgm:prSet/>
      <dgm:spPr/>
      <dgm:t>
        <a:bodyPr/>
        <a:lstStyle/>
        <a:p>
          <a:endParaRPr lang="en-US"/>
        </a:p>
      </dgm:t>
    </dgm:pt>
    <dgm:pt modelId="{3C4C4ABA-9616-5648-9229-45E16DB2439F}" type="pres">
      <dgm:prSet presAssocID="{CEF9E274-5A66-4C40-B1C2-C3CDAA42543C}" presName="CompostProcess" presStyleCnt="0">
        <dgm:presLayoutVars>
          <dgm:dir/>
          <dgm:resizeHandles val="exact"/>
        </dgm:presLayoutVars>
      </dgm:prSet>
      <dgm:spPr/>
    </dgm:pt>
    <dgm:pt modelId="{85EC5182-78BA-8F4D-A3A2-EC9028DBB18F}" type="pres">
      <dgm:prSet presAssocID="{CEF9E274-5A66-4C40-B1C2-C3CDAA42543C}" presName="arrow" presStyleLbl="bgShp" presStyleIdx="0" presStyleCnt="1"/>
      <dgm:spPr/>
      <dgm:extLst>
        <a:ext uri="{E40237B7-FDA0-4F09-8148-C483321AD2D9}">
          <dgm14:cNvPr xmlns:dgm14="http://schemas.microsoft.com/office/drawing/2010/diagram" id="0" name="" descr="Ciclo de vida de la deuda - Gráfico actual Gráfico de flecha que muestra estas etapas: &quot;Contrato de deuda&quot;, &quot;Pagar a tiempo según las condiciones al día&quot; = &quot;Deuda pagada&quot;&#10;"/>
        </a:ext>
      </dgm:extLst>
    </dgm:pt>
    <dgm:pt modelId="{4D98E0BA-AA17-C34C-8571-EDD1969F1F3B}" type="pres">
      <dgm:prSet presAssocID="{CEF9E274-5A66-4C40-B1C2-C3CDAA42543C}" presName="linearProcess" presStyleCnt="0"/>
      <dgm:spPr/>
    </dgm:pt>
    <dgm:pt modelId="{1401F065-815C-A24A-A8D8-74002E1DF7A3}" type="pres">
      <dgm:prSet presAssocID="{A16983B0-222D-6D4A-B3A7-4ED923B6DBAC}" presName="textNode" presStyleLbl="node1" presStyleIdx="0" presStyleCnt="3">
        <dgm:presLayoutVars>
          <dgm:bulletEnabled val="1"/>
        </dgm:presLayoutVars>
      </dgm:prSet>
      <dgm:spPr/>
      <dgm:t>
        <a:bodyPr/>
        <a:lstStyle/>
        <a:p>
          <a:endParaRPr lang="en-US"/>
        </a:p>
      </dgm:t>
    </dgm:pt>
    <dgm:pt modelId="{9964CB0A-3BCD-2644-A2CA-617325D0ABEF}" type="pres">
      <dgm:prSet presAssocID="{47D098AC-EEB4-3647-B813-AE2DEDD55E11}" presName="sibTrans" presStyleCnt="0"/>
      <dgm:spPr/>
    </dgm:pt>
    <dgm:pt modelId="{73A39B92-5703-D94F-9316-3CB843075E50}" type="pres">
      <dgm:prSet presAssocID="{4E9EF44B-4ED5-C04A-88BC-B44B809B7303}" presName="textNode" presStyleLbl="node1" presStyleIdx="1" presStyleCnt="3">
        <dgm:presLayoutVars>
          <dgm:bulletEnabled val="1"/>
        </dgm:presLayoutVars>
      </dgm:prSet>
      <dgm:spPr/>
      <dgm:t>
        <a:bodyPr/>
        <a:lstStyle/>
        <a:p>
          <a:endParaRPr lang="en-US"/>
        </a:p>
      </dgm:t>
    </dgm:pt>
    <dgm:pt modelId="{B09C6BB0-F930-1149-86DE-08A91AB994E7}" type="pres">
      <dgm:prSet presAssocID="{AEBC2C10-C442-6046-895E-94E0F93B1783}" presName="sibTrans" presStyleCnt="0"/>
      <dgm:spPr/>
    </dgm:pt>
    <dgm:pt modelId="{38FC3A05-7AFD-934F-A425-7BB3FBCCF531}" type="pres">
      <dgm:prSet presAssocID="{B30E16FD-64F7-9C40-9B85-C27BFB80329C}" presName="textNode" presStyleLbl="node1" presStyleIdx="2" presStyleCnt="3">
        <dgm:presLayoutVars>
          <dgm:bulletEnabled val="1"/>
        </dgm:presLayoutVars>
      </dgm:prSet>
      <dgm:spPr/>
      <dgm:t>
        <a:bodyPr/>
        <a:lstStyle/>
        <a:p>
          <a:endParaRPr lang="en-US"/>
        </a:p>
      </dgm:t>
    </dgm:pt>
  </dgm:ptLst>
  <dgm:cxnLst>
    <dgm:cxn modelId="{8971F544-54FB-4702-B790-60C50ED82804}" type="presOf" srcId="{A16983B0-222D-6D4A-B3A7-4ED923B6DBAC}" destId="{1401F065-815C-A24A-A8D8-74002E1DF7A3}" srcOrd="0" destOrd="0" presId="urn:microsoft.com/office/officeart/2005/8/layout/hProcess9"/>
    <dgm:cxn modelId="{1485DB43-212C-504C-AC3F-7D4AAEB774DD}" srcId="{CEF9E274-5A66-4C40-B1C2-C3CDAA42543C}" destId="{4E9EF44B-4ED5-C04A-88BC-B44B809B7303}" srcOrd="1" destOrd="0" parTransId="{75F82015-2040-C549-B57E-52B09258E8B8}" sibTransId="{AEBC2C10-C442-6046-895E-94E0F93B1783}"/>
    <dgm:cxn modelId="{3AF58039-2A8E-A64C-BEF0-21AFAE88F8A5}" srcId="{CEF9E274-5A66-4C40-B1C2-C3CDAA42543C}" destId="{A16983B0-222D-6D4A-B3A7-4ED923B6DBAC}" srcOrd="0" destOrd="0" parTransId="{E602C035-4335-0448-8F33-8BA534FB74D7}" sibTransId="{47D098AC-EEB4-3647-B813-AE2DEDD55E11}"/>
    <dgm:cxn modelId="{42F940B3-DA83-2047-AF80-99544B8A1719}" srcId="{CEF9E274-5A66-4C40-B1C2-C3CDAA42543C}" destId="{B30E16FD-64F7-9C40-9B85-C27BFB80329C}" srcOrd="2" destOrd="0" parTransId="{0616765A-AA2C-3D49-9A78-89763708E0A4}" sibTransId="{B18ADB98-73D1-A44D-8A41-8804F40C5130}"/>
    <dgm:cxn modelId="{31BC2109-BC97-4AFB-9053-6FAAB40E2ABD}" type="presOf" srcId="{4E9EF44B-4ED5-C04A-88BC-B44B809B7303}" destId="{73A39B92-5703-D94F-9316-3CB843075E50}" srcOrd="0" destOrd="0" presId="urn:microsoft.com/office/officeart/2005/8/layout/hProcess9"/>
    <dgm:cxn modelId="{C762B8A3-6A83-4BB6-8093-8DC55BD09DB5}" type="presOf" srcId="{CEF9E274-5A66-4C40-B1C2-C3CDAA42543C}" destId="{3C4C4ABA-9616-5648-9229-45E16DB2439F}" srcOrd="0" destOrd="0" presId="urn:microsoft.com/office/officeart/2005/8/layout/hProcess9"/>
    <dgm:cxn modelId="{2D15A8FF-FD38-462A-A1E9-70DB1AF879CB}" type="presOf" srcId="{B30E16FD-64F7-9C40-9B85-C27BFB80329C}" destId="{38FC3A05-7AFD-934F-A425-7BB3FBCCF531}" srcOrd="0" destOrd="0" presId="urn:microsoft.com/office/officeart/2005/8/layout/hProcess9"/>
    <dgm:cxn modelId="{A912924B-8F20-4156-A179-8D2B8170A0A2}" type="presParOf" srcId="{3C4C4ABA-9616-5648-9229-45E16DB2439F}" destId="{85EC5182-78BA-8F4D-A3A2-EC9028DBB18F}" srcOrd="0" destOrd="0" presId="urn:microsoft.com/office/officeart/2005/8/layout/hProcess9"/>
    <dgm:cxn modelId="{AFDAD65D-C7D2-49EB-8D92-9AC661F60F54}" type="presParOf" srcId="{3C4C4ABA-9616-5648-9229-45E16DB2439F}" destId="{4D98E0BA-AA17-C34C-8571-EDD1969F1F3B}" srcOrd="1" destOrd="0" presId="urn:microsoft.com/office/officeart/2005/8/layout/hProcess9"/>
    <dgm:cxn modelId="{ECAE47FE-9CD0-43FC-B077-584C4492EE2E}" type="presParOf" srcId="{4D98E0BA-AA17-C34C-8571-EDD1969F1F3B}" destId="{1401F065-815C-A24A-A8D8-74002E1DF7A3}" srcOrd="0" destOrd="0" presId="urn:microsoft.com/office/officeart/2005/8/layout/hProcess9"/>
    <dgm:cxn modelId="{69776775-52DC-4E5B-A317-F6032545F60C}" type="presParOf" srcId="{4D98E0BA-AA17-C34C-8571-EDD1969F1F3B}" destId="{9964CB0A-3BCD-2644-A2CA-617325D0ABEF}" srcOrd="1" destOrd="0" presId="urn:microsoft.com/office/officeart/2005/8/layout/hProcess9"/>
    <dgm:cxn modelId="{BF6762EA-8E91-4643-9BCA-BB851838AFE2}" type="presParOf" srcId="{4D98E0BA-AA17-C34C-8571-EDD1969F1F3B}" destId="{73A39B92-5703-D94F-9316-3CB843075E50}" srcOrd="2" destOrd="0" presId="urn:microsoft.com/office/officeart/2005/8/layout/hProcess9"/>
    <dgm:cxn modelId="{53922091-F263-4693-9355-831BAF6C9FF0}" type="presParOf" srcId="{4D98E0BA-AA17-C34C-8571-EDD1969F1F3B}" destId="{B09C6BB0-F930-1149-86DE-08A91AB994E7}" srcOrd="3" destOrd="0" presId="urn:microsoft.com/office/officeart/2005/8/layout/hProcess9"/>
    <dgm:cxn modelId="{6E3758EB-EF7C-46AD-B662-53A2F5F6DD30}" type="presParOf" srcId="{4D98E0BA-AA17-C34C-8571-EDD1969F1F3B}" destId="{38FC3A05-7AFD-934F-A425-7BB3FBCCF531}"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1409998-770B-5C4F-8077-2CF1724F981F}" type="doc">
      <dgm:prSet loTypeId="urn:microsoft.com/office/officeart/2005/8/layout/hProcess9" loCatId="" qsTypeId="urn:microsoft.com/office/officeart/2005/8/quickstyle/simple4" qsCatId="simple" csTypeId="urn:microsoft.com/office/officeart/2005/8/colors/accent1_2" csCatId="accent1" phldr="1"/>
      <dgm:spPr/>
    </dgm:pt>
    <dgm:pt modelId="{0038F377-D0C3-7844-9AC7-E78FEC6C6FE2}">
      <dgm:prSet phldrT="[Text]" custT="1"/>
      <dgm:spPr/>
      <dgm:t>
        <a:bodyPr/>
        <a:lstStyle/>
        <a:p>
          <a:r>
            <a:rPr lang="es-US" sz="2300" b="0" noProof="0" dirty="0">
              <a:solidFill>
                <a:schemeClr val="tx1"/>
              </a:solidFill>
              <a:latin typeface="+mj-lt"/>
            </a:rPr>
            <a:t>Contrato de deuda</a:t>
          </a:r>
          <a:endParaRPr lang="en-US" sz="2300" b="0" dirty="0">
            <a:solidFill>
              <a:schemeClr val="tx1"/>
            </a:solidFill>
            <a:latin typeface="+mj-lt"/>
          </a:endParaRPr>
        </a:p>
      </dgm:t>
    </dgm:pt>
    <dgm:pt modelId="{FB800BA8-DD8A-694D-9331-6B4B4D3F1AE9}" type="parTrans" cxnId="{2B9E4CF2-3F48-374D-AD87-CEF6D671725F}">
      <dgm:prSet/>
      <dgm:spPr/>
      <dgm:t>
        <a:bodyPr/>
        <a:lstStyle/>
        <a:p>
          <a:endParaRPr lang="en-US"/>
        </a:p>
      </dgm:t>
    </dgm:pt>
    <dgm:pt modelId="{B9F69235-0A46-DC47-91FE-E04CC27133A6}" type="sibTrans" cxnId="{2B9E4CF2-3F48-374D-AD87-CEF6D671725F}">
      <dgm:prSet/>
      <dgm:spPr/>
      <dgm:t>
        <a:bodyPr/>
        <a:lstStyle/>
        <a:p>
          <a:endParaRPr lang="en-US"/>
        </a:p>
      </dgm:t>
    </dgm:pt>
    <dgm:pt modelId="{3CD81776-6A74-2246-9EB9-52B17F46C5FA}">
      <dgm:prSet phldrT="[Text]" custT="1"/>
      <dgm:spPr/>
      <dgm:t>
        <a:bodyPr/>
        <a:lstStyle/>
        <a:p>
          <a:r>
            <a:rPr lang="es-US" sz="1700" b="0" noProof="0" dirty="0">
              <a:solidFill>
                <a:schemeClr val="tx1"/>
              </a:solidFill>
              <a:latin typeface="+mj-lt"/>
            </a:rPr>
            <a:t>Pagos incumplidos = morosidad</a:t>
          </a:r>
        </a:p>
      </dgm:t>
      <dgm:extLst>
        <a:ext uri="{E40237B7-FDA0-4F09-8148-C483321AD2D9}">
          <dgm14:cNvPr xmlns:dgm14="http://schemas.microsoft.com/office/drawing/2010/diagram" id="0" name="" descr="Ciclo de vida de la deuda - Gráfico no actual Gráfico de flecha que muestra estas etapas: &quot;Contrato de deuda&quot;, &quot;Pagos incumplidos&quot; = &quot;morosidad&quot;, &quot;Incumplimiento&quot;, &quot;Deuda incobrable&quot; y &quot;Agencia de cobranzas&quot; = &quot;Referida o vendida a cobradores&quot;.&#10;"/>
        </a:ext>
      </dgm:extLst>
    </dgm:pt>
    <dgm:pt modelId="{512F234C-0A73-7346-AD76-772FA2FDF608}" type="parTrans" cxnId="{D0DCC04B-736E-3A41-8210-0FE348391632}">
      <dgm:prSet/>
      <dgm:spPr/>
      <dgm:t>
        <a:bodyPr/>
        <a:lstStyle/>
        <a:p>
          <a:endParaRPr lang="en-US"/>
        </a:p>
      </dgm:t>
    </dgm:pt>
    <dgm:pt modelId="{A57EC8AF-6F22-A747-B11E-655DAA0B4106}" type="sibTrans" cxnId="{D0DCC04B-736E-3A41-8210-0FE348391632}">
      <dgm:prSet/>
      <dgm:spPr/>
      <dgm:t>
        <a:bodyPr/>
        <a:lstStyle/>
        <a:p>
          <a:endParaRPr lang="en-US"/>
        </a:p>
      </dgm:t>
    </dgm:pt>
    <dgm:pt modelId="{C3C244DD-BDF6-0648-B5CD-F8B008FAD592}">
      <dgm:prSet phldrT="[Text]" custT="1"/>
      <dgm:spPr/>
      <dgm:t>
        <a:bodyPr/>
        <a:lstStyle/>
        <a:p>
          <a:r>
            <a:rPr lang="es-US" sz="1200" b="0" noProof="0" dirty="0">
              <a:solidFill>
                <a:schemeClr val="tx1"/>
              </a:solidFill>
              <a:latin typeface="+mj-lt"/>
            </a:rPr>
            <a:t>Incumplimiento</a:t>
          </a:r>
        </a:p>
      </dgm:t>
    </dgm:pt>
    <dgm:pt modelId="{440EF11F-5BDA-8E4B-BB6A-005CF8361412}" type="parTrans" cxnId="{2078F7E3-452E-7443-85FE-5AB3B3226301}">
      <dgm:prSet/>
      <dgm:spPr/>
      <dgm:t>
        <a:bodyPr/>
        <a:lstStyle/>
        <a:p>
          <a:endParaRPr lang="en-US"/>
        </a:p>
      </dgm:t>
    </dgm:pt>
    <dgm:pt modelId="{014E9526-B93E-EF40-8931-7082323F070F}" type="sibTrans" cxnId="{2078F7E3-452E-7443-85FE-5AB3B3226301}">
      <dgm:prSet/>
      <dgm:spPr/>
      <dgm:t>
        <a:bodyPr/>
        <a:lstStyle/>
        <a:p>
          <a:endParaRPr lang="en-US"/>
        </a:p>
      </dgm:t>
    </dgm:pt>
    <dgm:pt modelId="{EE1900E4-DF24-5B4E-8F19-F62A94F4F4D3}">
      <dgm:prSet/>
      <dgm:spPr/>
      <dgm:t>
        <a:bodyPr/>
        <a:lstStyle/>
        <a:p>
          <a:r>
            <a:rPr lang="es-US" b="0" noProof="0" dirty="0">
              <a:solidFill>
                <a:schemeClr val="tx1"/>
              </a:solidFill>
              <a:latin typeface="+mj-lt"/>
            </a:rPr>
            <a:t>Deuda incobrable</a:t>
          </a:r>
        </a:p>
      </dgm:t>
    </dgm:pt>
    <dgm:pt modelId="{FE643710-4802-E149-85EC-34BEEE948317}" type="parTrans" cxnId="{78E6DFCD-997D-7D43-9730-F2E5C20DDE73}">
      <dgm:prSet/>
      <dgm:spPr/>
      <dgm:t>
        <a:bodyPr/>
        <a:lstStyle/>
        <a:p>
          <a:endParaRPr lang="en-US"/>
        </a:p>
      </dgm:t>
    </dgm:pt>
    <dgm:pt modelId="{2BB24276-353D-B943-8CB0-4545AEE27199}" type="sibTrans" cxnId="{78E6DFCD-997D-7D43-9730-F2E5C20DDE73}">
      <dgm:prSet/>
      <dgm:spPr/>
      <dgm:t>
        <a:bodyPr/>
        <a:lstStyle/>
        <a:p>
          <a:endParaRPr lang="en-US"/>
        </a:p>
      </dgm:t>
    </dgm:pt>
    <dgm:pt modelId="{5E970AD5-DE73-0243-86A9-3EF1A8C326C0}">
      <dgm:prSet custT="1"/>
      <dgm:spPr/>
      <dgm:t>
        <a:bodyPr/>
        <a:lstStyle/>
        <a:p>
          <a:r>
            <a:rPr lang="es-US" sz="1800" b="0" noProof="0" dirty="0">
              <a:solidFill>
                <a:schemeClr val="tx1"/>
              </a:solidFill>
              <a:latin typeface="+mj-lt"/>
            </a:rPr>
            <a:t>Agencia de cobranzas = </a:t>
          </a:r>
          <a:br>
            <a:rPr lang="es-US" sz="1800" b="0" noProof="0" dirty="0">
              <a:solidFill>
                <a:schemeClr val="tx1"/>
              </a:solidFill>
              <a:latin typeface="+mj-lt"/>
            </a:rPr>
          </a:br>
          <a:r>
            <a:rPr lang="es-US" sz="1800" b="0" noProof="0" dirty="0">
              <a:solidFill>
                <a:schemeClr val="tx1"/>
              </a:solidFill>
              <a:latin typeface="+mj-lt"/>
            </a:rPr>
            <a:t>Referida o vendida a cobradores</a:t>
          </a:r>
        </a:p>
      </dgm:t>
    </dgm:pt>
    <dgm:pt modelId="{97C05FBB-9B05-1A4E-870E-6EC43524C608}" type="parTrans" cxnId="{DE277137-86E3-3E4E-BDE6-5963D25E21D9}">
      <dgm:prSet/>
      <dgm:spPr/>
      <dgm:t>
        <a:bodyPr/>
        <a:lstStyle/>
        <a:p>
          <a:endParaRPr lang="en-US"/>
        </a:p>
      </dgm:t>
    </dgm:pt>
    <dgm:pt modelId="{296E8FEF-1CA1-8A49-AEEF-6163E78A9711}" type="sibTrans" cxnId="{DE277137-86E3-3E4E-BDE6-5963D25E21D9}">
      <dgm:prSet/>
      <dgm:spPr/>
      <dgm:t>
        <a:bodyPr/>
        <a:lstStyle/>
        <a:p>
          <a:endParaRPr lang="en-US"/>
        </a:p>
      </dgm:t>
    </dgm:pt>
    <dgm:pt modelId="{587F8BBF-6917-814D-94CC-85E89F137B9D}" type="pres">
      <dgm:prSet presAssocID="{51409998-770B-5C4F-8077-2CF1724F981F}" presName="CompostProcess" presStyleCnt="0">
        <dgm:presLayoutVars>
          <dgm:dir/>
          <dgm:resizeHandles val="exact"/>
        </dgm:presLayoutVars>
      </dgm:prSet>
      <dgm:spPr/>
    </dgm:pt>
    <dgm:pt modelId="{348C221C-6F28-FE44-979A-A9B4D5A66004}" type="pres">
      <dgm:prSet presAssocID="{51409998-770B-5C4F-8077-2CF1724F981F}" presName="arrow" presStyleLbl="bgShp" presStyleIdx="0" presStyleCnt="1"/>
      <dgm:spPr/>
    </dgm:pt>
    <dgm:pt modelId="{51906832-5F94-A547-BB39-D37FABB3264D}" type="pres">
      <dgm:prSet presAssocID="{51409998-770B-5C4F-8077-2CF1724F981F}" presName="linearProcess" presStyleCnt="0"/>
      <dgm:spPr/>
    </dgm:pt>
    <dgm:pt modelId="{21EC2088-7113-A64B-87C7-57956EC3BAA3}" type="pres">
      <dgm:prSet presAssocID="{0038F377-D0C3-7844-9AC7-E78FEC6C6FE2}" presName="textNode" presStyleLbl="node1" presStyleIdx="0" presStyleCnt="5">
        <dgm:presLayoutVars>
          <dgm:bulletEnabled val="1"/>
        </dgm:presLayoutVars>
      </dgm:prSet>
      <dgm:spPr/>
      <dgm:t>
        <a:bodyPr/>
        <a:lstStyle/>
        <a:p>
          <a:endParaRPr lang="en-US"/>
        </a:p>
      </dgm:t>
    </dgm:pt>
    <dgm:pt modelId="{A12BCBF4-1625-3447-A371-470B246C48D7}" type="pres">
      <dgm:prSet presAssocID="{B9F69235-0A46-DC47-91FE-E04CC27133A6}" presName="sibTrans" presStyleCnt="0"/>
      <dgm:spPr/>
    </dgm:pt>
    <dgm:pt modelId="{8238A874-A175-DF43-9057-523A2A9BCD45}" type="pres">
      <dgm:prSet presAssocID="{3CD81776-6A74-2246-9EB9-52B17F46C5FA}" presName="textNode" presStyleLbl="node1" presStyleIdx="1" presStyleCnt="5">
        <dgm:presLayoutVars>
          <dgm:bulletEnabled val="1"/>
        </dgm:presLayoutVars>
      </dgm:prSet>
      <dgm:spPr/>
      <dgm:t>
        <a:bodyPr/>
        <a:lstStyle/>
        <a:p>
          <a:endParaRPr lang="en-US"/>
        </a:p>
      </dgm:t>
    </dgm:pt>
    <dgm:pt modelId="{A51C3500-324C-9240-860F-EC4792A95F0D}" type="pres">
      <dgm:prSet presAssocID="{A57EC8AF-6F22-A747-B11E-655DAA0B4106}" presName="sibTrans" presStyleCnt="0"/>
      <dgm:spPr/>
    </dgm:pt>
    <dgm:pt modelId="{8AA38D06-AF22-B142-9838-F3B75EFF852A}" type="pres">
      <dgm:prSet presAssocID="{C3C244DD-BDF6-0648-B5CD-F8B008FAD592}" presName="textNode" presStyleLbl="node1" presStyleIdx="2" presStyleCnt="5">
        <dgm:presLayoutVars>
          <dgm:bulletEnabled val="1"/>
        </dgm:presLayoutVars>
      </dgm:prSet>
      <dgm:spPr/>
      <dgm:t>
        <a:bodyPr/>
        <a:lstStyle/>
        <a:p>
          <a:endParaRPr lang="en-US"/>
        </a:p>
      </dgm:t>
    </dgm:pt>
    <dgm:pt modelId="{309CE103-F40D-5A4E-8B7D-0D180A58F1C2}" type="pres">
      <dgm:prSet presAssocID="{014E9526-B93E-EF40-8931-7082323F070F}" presName="sibTrans" presStyleCnt="0"/>
      <dgm:spPr/>
    </dgm:pt>
    <dgm:pt modelId="{50ACED38-B0A3-9C46-A486-A54690FAF363}" type="pres">
      <dgm:prSet presAssocID="{EE1900E4-DF24-5B4E-8F19-F62A94F4F4D3}" presName="textNode" presStyleLbl="node1" presStyleIdx="3" presStyleCnt="5">
        <dgm:presLayoutVars>
          <dgm:bulletEnabled val="1"/>
        </dgm:presLayoutVars>
      </dgm:prSet>
      <dgm:spPr/>
      <dgm:t>
        <a:bodyPr/>
        <a:lstStyle/>
        <a:p>
          <a:endParaRPr lang="en-US"/>
        </a:p>
      </dgm:t>
    </dgm:pt>
    <dgm:pt modelId="{8ACD55F0-B3E6-8343-91A8-18F80D4C692E}" type="pres">
      <dgm:prSet presAssocID="{2BB24276-353D-B943-8CB0-4545AEE27199}" presName="sibTrans" presStyleCnt="0"/>
      <dgm:spPr/>
    </dgm:pt>
    <dgm:pt modelId="{F3B0863C-D23A-2345-8C26-0EC9B54C0F2E}" type="pres">
      <dgm:prSet presAssocID="{5E970AD5-DE73-0243-86A9-3EF1A8C326C0}" presName="textNode" presStyleLbl="node1" presStyleIdx="4" presStyleCnt="5">
        <dgm:presLayoutVars>
          <dgm:bulletEnabled val="1"/>
        </dgm:presLayoutVars>
      </dgm:prSet>
      <dgm:spPr/>
      <dgm:t>
        <a:bodyPr/>
        <a:lstStyle/>
        <a:p>
          <a:endParaRPr lang="en-US"/>
        </a:p>
      </dgm:t>
    </dgm:pt>
  </dgm:ptLst>
  <dgm:cxnLst>
    <dgm:cxn modelId="{2078F7E3-452E-7443-85FE-5AB3B3226301}" srcId="{51409998-770B-5C4F-8077-2CF1724F981F}" destId="{C3C244DD-BDF6-0648-B5CD-F8B008FAD592}" srcOrd="2" destOrd="0" parTransId="{440EF11F-5BDA-8E4B-BB6A-005CF8361412}" sibTransId="{014E9526-B93E-EF40-8931-7082323F070F}"/>
    <dgm:cxn modelId="{4E44B74B-B813-4AEE-AB93-08530DC9FDF8}" type="presOf" srcId="{3CD81776-6A74-2246-9EB9-52B17F46C5FA}" destId="{8238A874-A175-DF43-9057-523A2A9BCD45}" srcOrd="0" destOrd="0" presId="urn:microsoft.com/office/officeart/2005/8/layout/hProcess9"/>
    <dgm:cxn modelId="{92683D91-FDAC-49DD-928A-DB4D0967EEB8}" type="presOf" srcId="{51409998-770B-5C4F-8077-2CF1724F981F}" destId="{587F8BBF-6917-814D-94CC-85E89F137B9D}" srcOrd="0" destOrd="0" presId="urn:microsoft.com/office/officeart/2005/8/layout/hProcess9"/>
    <dgm:cxn modelId="{DE277137-86E3-3E4E-BDE6-5963D25E21D9}" srcId="{51409998-770B-5C4F-8077-2CF1724F981F}" destId="{5E970AD5-DE73-0243-86A9-3EF1A8C326C0}" srcOrd="4" destOrd="0" parTransId="{97C05FBB-9B05-1A4E-870E-6EC43524C608}" sibTransId="{296E8FEF-1CA1-8A49-AEEF-6163E78A9711}"/>
    <dgm:cxn modelId="{4F619BE3-F18B-4276-A78B-AA5431B5DC30}" type="presOf" srcId="{5E970AD5-DE73-0243-86A9-3EF1A8C326C0}" destId="{F3B0863C-D23A-2345-8C26-0EC9B54C0F2E}" srcOrd="0" destOrd="0" presId="urn:microsoft.com/office/officeart/2005/8/layout/hProcess9"/>
    <dgm:cxn modelId="{78E6DFCD-997D-7D43-9730-F2E5C20DDE73}" srcId="{51409998-770B-5C4F-8077-2CF1724F981F}" destId="{EE1900E4-DF24-5B4E-8F19-F62A94F4F4D3}" srcOrd="3" destOrd="0" parTransId="{FE643710-4802-E149-85EC-34BEEE948317}" sibTransId="{2BB24276-353D-B943-8CB0-4545AEE27199}"/>
    <dgm:cxn modelId="{D0DCC04B-736E-3A41-8210-0FE348391632}" srcId="{51409998-770B-5C4F-8077-2CF1724F981F}" destId="{3CD81776-6A74-2246-9EB9-52B17F46C5FA}" srcOrd="1" destOrd="0" parTransId="{512F234C-0A73-7346-AD76-772FA2FDF608}" sibTransId="{A57EC8AF-6F22-A747-B11E-655DAA0B4106}"/>
    <dgm:cxn modelId="{7BCD795B-39EA-4FE4-86B5-1B424E656246}" type="presOf" srcId="{C3C244DD-BDF6-0648-B5CD-F8B008FAD592}" destId="{8AA38D06-AF22-B142-9838-F3B75EFF852A}" srcOrd="0" destOrd="0" presId="urn:microsoft.com/office/officeart/2005/8/layout/hProcess9"/>
    <dgm:cxn modelId="{2B9E4CF2-3F48-374D-AD87-CEF6D671725F}" srcId="{51409998-770B-5C4F-8077-2CF1724F981F}" destId="{0038F377-D0C3-7844-9AC7-E78FEC6C6FE2}" srcOrd="0" destOrd="0" parTransId="{FB800BA8-DD8A-694D-9331-6B4B4D3F1AE9}" sibTransId="{B9F69235-0A46-DC47-91FE-E04CC27133A6}"/>
    <dgm:cxn modelId="{04C0551C-C45A-4A15-8D4E-8130B876634F}" type="presOf" srcId="{0038F377-D0C3-7844-9AC7-E78FEC6C6FE2}" destId="{21EC2088-7113-A64B-87C7-57956EC3BAA3}" srcOrd="0" destOrd="0" presId="urn:microsoft.com/office/officeart/2005/8/layout/hProcess9"/>
    <dgm:cxn modelId="{B0326C2B-EFCC-4F30-BFDA-889601C9D9AB}" type="presOf" srcId="{EE1900E4-DF24-5B4E-8F19-F62A94F4F4D3}" destId="{50ACED38-B0A3-9C46-A486-A54690FAF363}" srcOrd="0" destOrd="0" presId="urn:microsoft.com/office/officeart/2005/8/layout/hProcess9"/>
    <dgm:cxn modelId="{835646F4-8AE1-48A2-A04C-754CE11DAC11}" type="presParOf" srcId="{587F8BBF-6917-814D-94CC-85E89F137B9D}" destId="{348C221C-6F28-FE44-979A-A9B4D5A66004}" srcOrd="0" destOrd="0" presId="urn:microsoft.com/office/officeart/2005/8/layout/hProcess9"/>
    <dgm:cxn modelId="{03F8AADA-475A-4499-BDDE-08A7A3FD7BFB}" type="presParOf" srcId="{587F8BBF-6917-814D-94CC-85E89F137B9D}" destId="{51906832-5F94-A547-BB39-D37FABB3264D}" srcOrd="1" destOrd="0" presId="urn:microsoft.com/office/officeart/2005/8/layout/hProcess9"/>
    <dgm:cxn modelId="{C9513C33-86D8-4D0C-813E-6961BD289904}" type="presParOf" srcId="{51906832-5F94-A547-BB39-D37FABB3264D}" destId="{21EC2088-7113-A64B-87C7-57956EC3BAA3}" srcOrd="0" destOrd="0" presId="urn:microsoft.com/office/officeart/2005/8/layout/hProcess9"/>
    <dgm:cxn modelId="{43D28BC3-A055-431D-A086-C56C3EB1C994}" type="presParOf" srcId="{51906832-5F94-A547-BB39-D37FABB3264D}" destId="{A12BCBF4-1625-3447-A371-470B246C48D7}" srcOrd="1" destOrd="0" presId="urn:microsoft.com/office/officeart/2005/8/layout/hProcess9"/>
    <dgm:cxn modelId="{F774A46B-4F43-48CA-8691-3CB1FF8E5AA0}" type="presParOf" srcId="{51906832-5F94-A547-BB39-D37FABB3264D}" destId="{8238A874-A175-DF43-9057-523A2A9BCD45}" srcOrd="2" destOrd="0" presId="urn:microsoft.com/office/officeart/2005/8/layout/hProcess9"/>
    <dgm:cxn modelId="{DA5D7930-E1DE-452F-B613-3B709DF7A69F}" type="presParOf" srcId="{51906832-5F94-A547-BB39-D37FABB3264D}" destId="{A51C3500-324C-9240-860F-EC4792A95F0D}" srcOrd="3" destOrd="0" presId="urn:microsoft.com/office/officeart/2005/8/layout/hProcess9"/>
    <dgm:cxn modelId="{38E47064-78EE-4C95-B2C7-1AABFCE80394}" type="presParOf" srcId="{51906832-5F94-A547-BB39-D37FABB3264D}" destId="{8AA38D06-AF22-B142-9838-F3B75EFF852A}" srcOrd="4" destOrd="0" presId="urn:microsoft.com/office/officeart/2005/8/layout/hProcess9"/>
    <dgm:cxn modelId="{C6D3D476-AF6D-4A5B-847E-ED90B912A4BA}" type="presParOf" srcId="{51906832-5F94-A547-BB39-D37FABB3264D}" destId="{309CE103-F40D-5A4E-8B7D-0D180A58F1C2}" srcOrd="5" destOrd="0" presId="urn:microsoft.com/office/officeart/2005/8/layout/hProcess9"/>
    <dgm:cxn modelId="{79E7A114-39B6-4D24-B91C-4F8FCE9E8E73}" type="presParOf" srcId="{51906832-5F94-A547-BB39-D37FABB3264D}" destId="{50ACED38-B0A3-9C46-A486-A54690FAF363}" srcOrd="6" destOrd="0" presId="urn:microsoft.com/office/officeart/2005/8/layout/hProcess9"/>
    <dgm:cxn modelId="{23519B99-E7BD-4B90-A5C6-79213B59BB1B}" type="presParOf" srcId="{51906832-5F94-A547-BB39-D37FABB3264D}" destId="{8ACD55F0-B3E6-8343-91A8-18F80D4C692E}" srcOrd="7" destOrd="0" presId="urn:microsoft.com/office/officeart/2005/8/layout/hProcess9"/>
    <dgm:cxn modelId="{283B8ED6-5D13-4B15-9632-45216C7973BA}" type="presParOf" srcId="{51906832-5F94-A547-BB39-D37FABB3264D}" destId="{F3B0863C-D23A-2345-8C26-0EC9B54C0F2E}"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8EFD798-8C5A-DE47-9D28-0DB16F594833}" type="doc">
      <dgm:prSet loTypeId="urn:microsoft.com/office/officeart/2005/8/layout/cycle2" loCatId="cycle" qsTypeId="urn:microsoft.com/office/officeart/2005/8/quickstyle/simple2" qsCatId="simple" csTypeId="urn:microsoft.com/office/officeart/2005/8/colors/accent1_2" csCatId="accent1" phldr="1"/>
      <dgm:spPr/>
      <dgm:t>
        <a:bodyPr/>
        <a:lstStyle/>
        <a:p>
          <a:endParaRPr lang="en-US"/>
        </a:p>
      </dgm:t>
    </dgm:pt>
    <dgm:pt modelId="{EC049E6C-E62D-7C42-8EC8-99E73B522F41}">
      <dgm:prSet phldrT="[Text]" custT="1"/>
      <dgm:spPr>
        <a:xfrm>
          <a:off x="2077938" y="241"/>
          <a:ext cx="1787723" cy="1787723"/>
        </a:xfrm>
        <a:prstGeom prst="ellipse">
          <a:avLst/>
        </a:prstGeom>
      </dgm:spPr>
      <dgm:t>
        <a:bodyPr/>
        <a:lstStyle/>
        <a:p>
          <a:r>
            <a:rPr lang="es-US" sz="1300" dirty="0">
              <a:solidFill>
                <a:schemeClr val="tx1"/>
              </a:solidFill>
              <a:latin typeface="Cambria" panose="02040503050406030204" pitchFamily="18" charset="0"/>
              <a:ea typeface="Cambria" panose="02040503050406030204" pitchFamily="18" charset="0"/>
            </a:rPr>
            <a:t>Solicitante entrega al prestamista un cheque a pagar en 14-30 días y autoriza para que se realice un retiro automático de su cuenta. </a:t>
          </a:r>
          <a:endParaRPr lang="en-US" sz="1300" dirty="0">
            <a:solidFill>
              <a:schemeClr val="tx1"/>
            </a:solidFill>
            <a:latin typeface="Cambria" panose="02040503050406030204" pitchFamily="18" charset="0"/>
            <a:ea typeface="Cambria" panose="02040503050406030204" pitchFamily="18" charset="0"/>
            <a:cs typeface="+mn-cs"/>
          </a:endParaRPr>
        </a:p>
      </dgm:t>
    </dgm:pt>
    <dgm:pt modelId="{0C59C368-0BB1-DC45-A66B-887AD6D450CB}" type="parTrans" cxnId="{319359D9-87DB-D94F-A72F-53022D45F695}">
      <dgm:prSet/>
      <dgm:spPr/>
      <dgm:t>
        <a:bodyPr/>
        <a:lstStyle/>
        <a:p>
          <a:endParaRPr lang="en-US"/>
        </a:p>
      </dgm:t>
    </dgm:pt>
    <dgm:pt modelId="{A02E4F8F-1D1D-9243-8F9B-16133E19458C}" type="sibTrans" cxnId="{319359D9-87DB-D94F-A72F-53022D45F695}">
      <dgm:prSet/>
      <dgm:spPr>
        <a:xfrm rot="2700000">
          <a:off x="3673975" y="1532990"/>
          <a:ext cx="476779" cy="603356"/>
        </a:xfrm>
        <a:prstGeom prst="rightArrow">
          <a:avLst>
            <a:gd name="adj1" fmla="val 60000"/>
            <a:gd name="adj2" fmla="val 50000"/>
          </a:avLst>
        </a:prstGeom>
      </dgm:spPr>
      <dgm:t>
        <a:bodyPr/>
        <a:lstStyle/>
        <a:p>
          <a:endParaRPr lang="en-US">
            <a:solidFill>
              <a:sysClr val="window" lastClr="FFFFFF"/>
            </a:solidFill>
            <a:latin typeface="Cambria"/>
            <a:ea typeface="+mn-ea"/>
            <a:cs typeface="+mn-cs"/>
          </a:endParaRPr>
        </a:p>
      </dgm:t>
    </dgm:pt>
    <dgm:pt modelId="{C8FDBE17-210C-5F41-B444-C4403877926E}">
      <dgm:prSet phldrT="[Text]" custT="1"/>
      <dgm:spPr>
        <a:xfrm>
          <a:off x="3978152" y="1900455"/>
          <a:ext cx="1787723" cy="1787723"/>
        </a:xfrm>
        <a:prstGeom prst="ellipse">
          <a:avLst/>
        </a:prstGeom>
        <a:solidFill>
          <a:schemeClr val="accent1"/>
        </a:solidFill>
      </dgm:spPr>
      <dgm:t>
        <a:bodyPr/>
        <a:lstStyle/>
        <a:p>
          <a:r>
            <a:rPr lang="es-US" sz="1300" dirty="0">
              <a:solidFill>
                <a:schemeClr val="tx1"/>
              </a:solidFill>
              <a:latin typeface="Cambria" panose="02040503050406030204" pitchFamily="18" charset="0"/>
              <a:ea typeface="Cambria" panose="02040503050406030204" pitchFamily="18" charset="0"/>
            </a:rPr>
            <a:t>Prestamista da al solicitante el dinero del préstamo. </a:t>
          </a:r>
          <a:endParaRPr lang="en-US" sz="1300" dirty="0">
            <a:solidFill>
              <a:schemeClr val="tx1"/>
            </a:solidFill>
            <a:latin typeface="Cambria" panose="02040503050406030204" pitchFamily="18" charset="0"/>
            <a:ea typeface="Cambria" panose="02040503050406030204" pitchFamily="18" charset="0"/>
            <a:cs typeface="+mn-cs"/>
          </a:endParaRPr>
        </a:p>
      </dgm:t>
    </dgm:pt>
    <dgm:pt modelId="{F04C2E5D-1D66-DA4E-9C4F-E4EA696FD0A0}" type="parTrans" cxnId="{F78B5ED8-AE13-274C-8C71-D296508C5647}">
      <dgm:prSet/>
      <dgm:spPr/>
      <dgm:t>
        <a:bodyPr/>
        <a:lstStyle/>
        <a:p>
          <a:endParaRPr lang="en-US"/>
        </a:p>
      </dgm:t>
    </dgm:pt>
    <dgm:pt modelId="{6628528B-0B83-704C-B28F-FBD17B375744}" type="sibTrans" cxnId="{F78B5ED8-AE13-274C-8C71-D296508C5647}">
      <dgm:prSet/>
      <dgm:spPr>
        <a:xfrm rot="8100000">
          <a:off x="3693058" y="3433204"/>
          <a:ext cx="476779" cy="603356"/>
        </a:xfrm>
        <a:prstGeom prst="rightArrow">
          <a:avLst>
            <a:gd name="adj1" fmla="val 60000"/>
            <a:gd name="adj2" fmla="val 50000"/>
          </a:avLst>
        </a:prstGeom>
      </dgm:spPr>
      <dgm:t>
        <a:bodyPr/>
        <a:lstStyle/>
        <a:p>
          <a:endParaRPr lang="en-US">
            <a:solidFill>
              <a:sysClr val="window" lastClr="FFFFFF"/>
            </a:solidFill>
            <a:latin typeface="Cambria"/>
            <a:ea typeface="+mn-ea"/>
            <a:cs typeface="+mn-cs"/>
          </a:endParaRPr>
        </a:p>
      </dgm:t>
    </dgm:pt>
    <dgm:pt modelId="{6345111B-2F22-E245-A1A5-B008C73F67AE}">
      <dgm:prSet custT="1"/>
      <dgm:spPr>
        <a:xfrm>
          <a:off x="2077938" y="3800669"/>
          <a:ext cx="1787723" cy="1787723"/>
        </a:xfrm>
        <a:prstGeom prst="ellipse">
          <a:avLst/>
        </a:prstGeom>
      </dgm:spPr>
      <dgm:t>
        <a:bodyPr/>
        <a:lstStyle/>
        <a:p>
          <a:r>
            <a:rPr lang="en-US" sz="1300" dirty="0">
              <a:solidFill>
                <a:schemeClr val="tx1"/>
              </a:solidFill>
              <a:latin typeface="Cambria"/>
              <a:ea typeface="+mn-ea"/>
              <a:cs typeface="+mn-cs"/>
            </a:rPr>
            <a:t>  </a:t>
          </a:r>
          <a:r>
            <a:rPr lang="es-US" sz="1300" dirty="0">
              <a:solidFill>
                <a:schemeClr val="tx1"/>
              </a:solidFill>
              <a:latin typeface="Cambria" panose="02040503050406030204" pitchFamily="18" charset="0"/>
              <a:ea typeface="Cambria" panose="02040503050406030204" pitchFamily="18" charset="0"/>
            </a:rPr>
            <a:t>Cuando la fecha del préstamo se cumple, si el solicitante no tiene el dinero para cubrir el cheque o el retiro, el préstamo puede renovarse y se suman más cargos.</a:t>
          </a:r>
          <a:endParaRPr lang="en-US" sz="1300" dirty="0">
            <a:solidFill>
              <a:schemeClr val="tx1"/>
            </a:solidFill>
            <a:latin typeface="Cambria" panose="02040503050406030204" pitchFamily="18" charset="0"/>
            <a:ea typeface="Cambria" panose="02040503050406030204" pitchFamily="18" charset="0"/>
            <a:cs typeface="+mn-cs"/>
          </a:endParaRPr>
        </a:p>
      </dgm:t>
    </dgm:pt>
    <dgm:pt modelId="{B3651C81-67FD-624D-B971-D8EA26B51E72}" type="parTrans" cxnId="{F0724976-56CA-D84C-A87C-CCFD0C23E9E4}">
      <dgm:prSet/>
      <dgm:spPr/>
      <dgm:t>
        <a:bodyPr/>
        <a:lstStyle/>
        <a:p>
          <a:endParaRPr lang="en-US"/>
        </a:p>
      </dgm:t>
    </dgm:pt>
    <dgm:pt modelId="{E3C189F9-E3FB-D043-9078-A9C0029C3225}" type="sibTrans" cxnId="{F0724976-56CA-D84C-A87C-CCFD0C23E9E4}">
      <dgm:prSet/>
      <dgm:spPr>
        <a:xfrm rot="13500000">
          <a:off x="1792844" y="3452287"/>
          <a:ext cx="476779" cy="603356"/>
        </a:xfrm>
        <a:prstGeom prst="rightArrow">
          <a:avLst>
            <a:gd name="adj1" fmla="val 60000"/>
            <a:gd name="adj2" fmla="val 50000"/>
          </a:avLst>
        </a:prstGeom>
      </dgm:spPr>
      <dgm:t>
        <a:bodyPr/>
        <a:lstStyle/>
        <a:p>
          <a:endParaRPr lang="en-US">
            <a:solidFill>
              <a:sysClr val="window" lastClr="FFFFFF"/>
            </a:solidFill>
            <a:latin typeface="Cambria"/>
            <a:ea typeface="+mn-ea"/>
            <a:cs typeface="+mn-cs"/>
          </a:endParaRPr>
        </a:p>
      </dgm:t>
    </dgm:pt>
    <dgm:pt modelId="{E39C0744-F52E-487A-A400-AFEA5AF68B27}">
      <dgm:prSet phldrT="[Text]" custT="1"/>
      <dgm:spPr>
        <a:xfrm>
          <a:off x="177724" y="1900455"/>
          <a:ext cx="1787723" cy="1787723"/>
        </a:xfrm>
        <a:prstGeom prst="ellipse">
          <a:avLst/>
        </a:prstGeom>
      </dgm:spPr>
      <dgm:t>
        <a:bodyPr/>
        <a:lstStyle/>
        <a:p>
          <a:r>
            <a:rPr lang="es-US" sz="1300" dirty="0">
              <a:solidFill>
                <a:schemeClr val="tx1"/>
              </a:solidFill>
              <a:latin typeface="Cambria" panose="02040503050406030204" pitchFamily="18" charset="0"/>
              <a:ea typeface="Cambria" panose="02040503050406030204" pitchFamily="18" charset="0"/>
            </a:rPr>
            <a:t>Solicitante llega al establecimiento del prestamista (o en línea) para pedir un nuevo préstamo o para renovar un préstamo anterior </a:t>
          </a:r>
          <a:endParaRPr lang="en-US" sz="1300" dirty="0">
            <a:solidFill>
              <a:schemeClr val="tx1"/>
            </a:solidFill>
            <a:latin typeface="Cambria" panose="02040503050406030204" pitchFamily="18" charset="0"/>
            <a:ea typeface="Cambria" panose="02040503050406030204" pitchFamily="18" charset="0"/>
            <a:cs typeface="+mn-cs"/>
          </a:endParaRPr>
        </a:p>
      </dgm:t>
    </dgm:pt>
    <dgm:pt modelId="{72E8EDBA-5747-4AD3-B98A-96C04D23FA06}" type="parTrans" cxnId="{4F2EABF3-492C-4498-ADB0-4DEC8FBBA6B2}">
      <dgm:prSet/>
      <dgm:spPr/>
      <dgm:t>
        <a:bodyPr/>
        <a:lstStyle/>
        <a:p>
          <a:endParaRPr lang="en-US"/>
        </a:p>
      </dgm:t>
    </dgm:pt>
    <dgm:pt modelId="{67ED87C0-847D-48BF-AC00-40208F196B36}" type="sibTrans" cxnId="{4F2EABF3-492C-4498-ADB0-4DEC8FBBA6B2}">
      <dgm:prSet/>
      <dgm:spPr>
        <a:xfrm rot="18900000">
          <a:off x="1773761" y="1552073"/>
          <a:ext cx="476779" cy="603356"/>
        </a:xfrm>
        <a:prstGeom prst="rightArrow">
          <a:avLst>
            <a:gd name="adj1" fmla="val 60000"/>
            <a:gd name="adj2" fmla="val 50000"/>
          </a:avLst>
        </a:prstGeom>
      </dgm:spPr>
      <dgm:t>
        <a:bodyPr/>
        <a:lstStyle/>
        <a:p>
          <a:endParaRPr lang="en-US">
            <a:solidFill>
              <a:sysClr val="window" lastClr="FFFFFF"/>
            </a:solidFill>
            <a:latin typeface="Cambria"/>
            <a:ea typeface="+mn-ea"/>
            <a:cs typeface="+mn-cs"/>
          </a:endParaRPr>
        </a:p>
      </dgm:t>
    </dgm:pt>
    <dgm:pt modelId="{1C152731-D37E-4AC6-A063-F6E35C2395FC}" type="pres">
      <dgm:prSet presAssocID="{48EFD798-8C5A-DE47-9D28-0DB16F594833}" presName="cycle" presStyleCnt="0">
        <dgm:presLayoutVars>
          <dgm:dir/>
          <dgm:resizeHandles val="exact"/>
        </dgm:presLayoutVars>
      </dgm:prSet>
      <dgm:spPr/>
      <dgm:t>
        <a:bodyPr/>
        <a:lstStyle/>
        <a:p>
          <a:endParaRPr lang="en-US"/>
        </a:p>
      </dgm:t>
    </dgm:pt>
    <dgm:pt modelId="{A2E8D7E2-2BF6-4202-8656-789A8E8CCAB1}" type="pres">
      <dgm:prSet presAssocID="{EC049E6C-E62D-7C42-8EC8-99E73B522F41}" presName="node" presStyleLbl="node1" presStyleIdx="0" presStyleCnt="4" custScaleX="109616" custScaleY="103358">
        <dgm:presLayoutVars>
          <dgm:bulletEnabled val="1"/>
        </dgm:presLayoutVars>
      </dgm:prSet>
      <dgm:spPr/>
      <dgm:t>
        <a:bodyPr/>
        <a:lstStyle/>
        <a:p>
          <a:endParaRPr lang="en-US"/>
        </a:p>
      </dgm:t>
    </dgm:pt>
    <dgm:pt modelId="{7355669E-AFCE-4A21-A06D-2C150F3918F0}" type="pres">
      <dgm:prSet presAssocID="{A02E4F8F-1D1D-9243-8F9B-16133E19458C}" presName="sibTrans" presStyleLbl="sibTrans2D1" presStyleIdx="0" presStyleCnt="4"/>
      <dgm:spPr/>
      <dgm:t>
        <a:bodyPr/>
        <a:lstStyle/>
        <a:p>
          <a:endParaRPr lang="en-US"/>
        </a:p>
      </dgm:t>
    </dgm:pt>
    <dgm:pt modelId="{6A2D6CC7-C028-48C5-9548-AFE14C330D8A}" type="pres">
      <dgm:prSet presAssocID="{A02E4F8F-1D1D-9243-8F9B-16133E19458C}" presName="connectorText" presStyleLbl="sibTrans2D1" presStyleIdx="0" presStyleCnt="4"/>
      <dgm:spPr/>
      <dgm:t>
        <a:bodyPr/>
        <a:lstStyle/>
        <a:p>
          <a:endParaRPr lang="en-US"/>
        </a:p>
      </dgm:t>
    </dgm:pt>
    <dgm:pt modelId="{444D4D4F-A6EF-4B56-8987-0657F74F2BE1}" type="pres">
      <dgm:prSet presAssocID="{C8FDBE17-210C-5F41-B444-C4403877926E}" presName="node" presStyleLbl="node1" presStyleIdx="1" presStyleCnt="4" custScaleX="106950" custScaleY="103617">
        <dgm:presLayoutVars>
          <dgm:bulletEnabled val="1"/>
        </dgm:presLayoutVars>
      </dgm:prSet>
      <dgm:spPr/>
      <dgm:t>
        <a:bodyPr/>
        <a:lstStyle/>
        <a:p>
          <a:endParaRPr lang="en-US"/>
        </a:p>
      </dgm:t>
    </dgm:pt>
    <dgm:pt modelId="{6CC8F36D-BCA0-484B-922E-3210A89D258F}" type="pres">
      <dgm:prSet presAssocID="{6628528B-0B83-704C-B28F-FBD17B375744}" presName="sibTrans" presStyleLbl="sibTrans2D1" presStyleIdx="1" presStyleCnt="4"/>
      <dgm:spPr/>
      <dgm:t>
        <a:bodyPr/>
        <a:lstStyle/>
        <a:p>
          <a:endParaRPr lang="en-US"/>
        </a:p>
      </dgm:t>
    </dgm:pt>
    <dgm:pt modelId="{A2E284D4-982B-4593-BE66-6BCA37677663}" type="pres">
      <dgm:prSet presAssocID="{6628528B-0B83-704C-B28F-FBD17B375744}" presName="connectorText" presStyleLbl="sibTrans2D1" presStyleIdx="1" presStyleCnt="4"/>
      <dgm:spPr/>
      <dgm:t>
        <a:bodyPr/>
        <a:lstStyle/>
        <a:p>
          <a:endParaRPr lang="en-US"/>
        </a:p>
      </dgm:t>
    </dgm:pt>
    <dgm:pt modelId="{768463A0-6920-45ED-8438-8A6303DD8A2B}" type="pres">
      <dgm:prSet presAssocID="{6345111B-2F22-E245-A1A5-B008C73F67AE}" presName="node" presStyleLbl="node1" presStyleIdx="2" presStyleCnt="4" custScaleX="121451" custScaleY="118709" custRadScaleRad="94870" custRadScaleInc="-4037">
        <dgm:presLayoutVars>
          <dgm:bulletEnabled val="1"/>
        </dgm:presLayoutVars>
      </dgm:prSet>
      <dgm:spPr/>
      <dgm:t>
        <a:bodyPr/>
        <a:lstStyle/>
        <a:p>
          <a:endParaRPr lang="en-US"/>
        </a:p>
      </dgm:t>
    </dgm:pt>
    <dgm:pt modelId="{CD65B6B9-E95D-4A42-8B1C-3B87B0F66BE0}" type="pres">
      <dgm:prSet presAssocID="{E3C189F9-E3FB-D043-9078-A9C0029C3225}" presName="sibTrans" presStyleLbl="sibTrans2D1" presStyleIdx="2" presStyleCnt="4"/>
      <dgm:spPr/>
      <dgm:t>
        <a:bodyPr/>
        <a:lstStyle/>
        <a:p>
          <a:endParaRPr lang="en-US"/>
        </a:p>
      </dgm:t>
    </dgm:pt>
    <dgm:pt modelId="{9A0E52EE-E47B-49A2-8F39-2B41E8096D09}" type="pres">
      <dgm:prSet presAssocID="{E3C189F9-E3FB-D043-9078-A9C0029C3225}" presName="connectorText" presStyleLbl="sibTrans2D1" presStyleIdx="2" presStyleCnt="4"/>
      <dgm:spPr/>
      <dgm:t>
        <a:bodyPr/>
        <a:lstStyle/>
        <a:p>
          <a:endParaRPr lang="en-US"/>
        </a:p>
      </dgm:t>
    </dgm:pt>
    <dgm:pt modelId="{750AB2DE-F892-4D1C-B91A-4526B107B6CC}" type="pres">
      <dgm:prSet presAssocID="{E39C0744-F52E-487A-A400-AFEA5AF68B27}" presName="node" presStyleLbl="node1" presStyleIdx="3" presStyleCnt="4" custScaleX="114244" custScaleY="113752">
        <dgm:presLayoutVars>
          <dgm:bulletEnabled val="1"/>
        </dgm:presLayoutVars>
      </dgm:prSet>
      <dgm:spPr/>
      <dgm:t>
        <a:bodyPr/>
        <a:lstStyle/>
        <a:p>
          <a:endParaRPr lang="en-US"/>
        </a:p>
      </dgm:t>
    </dgm:pt>
    <dgm:pt modelId="{DB6E0D99-F270-4AC8-AE49-56DB52ACBFED}" type="pres">
      <dgm:prSet presAssocID="{67ED87C0-847D-48BF-AC00-40208F196B36}" presName="sibTrans" presStyleLbl="sibTrans2D1" presStyleIdx="3" presStyleCnt="4"/>
      <dgm:spPr/>
      <dgm:t>
        <a:bodyPr/>
        <a:lstStyle/>
        <a:p>
          <a:endParaRPr lang="en-US"/>
        </a:p>
      </dgm:t>
    </dgm:pt>
    <dgm:pt modelId="{45712940-A1D7-48B1-A02E-2E4E076D73A7}" type="pres">
      <dgm:prSet presAssocID="{67ED87C0-847D-48BF-AC00-40208F196B36}" presName="connectorText" presStyleLbl="sibTrans2D1" presStyleIdx="3" presStyleCnt="4"/>
      <dgm:spPr/>
      <dgm:t>
        <a:bodyPr/>
        <a:lstStyle/>
        <a:p>
          <a:endParaRPr lang="en-US"/>
        </a:p>
      </dgm:t>
    </dgm:pt>
  </dgm:ptLst>
  <dgm:cxnLst>
    <dgm:cxn modelId="{48223320-D068-409E-B503-1E8AEEC6E95B}" type="presOf" srcId="{E39C0744-F52E-487A-A400-AFEA5AF68B27}" destId="{750AB2DE-F892-4D1C-B91A-4526B107B6CC}" srcOrd="0" destOrd="0" presId="urn:microsoft.com/office/officeart/2005/8/layout/cycle2"/>
    <dgm:cxn modelId="{7202B6C7-CFC0-4E04-8ED9-340ECA84ECB1}" type="presOf" srcId="{67ED87C0-847D-48BF-AC00-40208F196B36}" destId="{45712940-A1D7-48B1-A02E-2E4E076D73A7}" srcOrd="1" destOrd="0" presId="urn:microsoft.com/office/officeart/2005/8/layout/cycle2"/>
    <dgm:cxn modelId="{E775DDC8-507B-4763-A888-54620A15EEF4}" type="presOf" srcId="{6628528B-0B83-704C-B28F-FBD17B375744}" destId="{A2E284D4-982B-4593-BE66-6BCA37677663}" srcOrd="1" destOrd="0" presId="urn:microsoft.com/office/officeart/2005/8/layout/cycle2"/>
    <dgm:cxn modelId="{4F2EABF3-492C-4498-ADB0-4DEC8FBBA6B2}" srcId="{48EFD798-8C5A-DE47-9D28-0DB16F594833}" destId="{E39C0744-F52E-487A-A400-AFEA5AF68B27}" srcOrd="3" destOrd="0" parTransId="{72E8EDBA-5747-4AD3-B98A-96C04D23FA06}" sibTransId="{67ED87C0-847D-48BF-AC00-40208F196B36}"/>
    <dgm:cxn modelId="{F0724976-56CA-D84C-A87C-CCFD0C23E9E4}" srcId="{48EFD798-8C5A-DE47-9D28-0DB16F594833}" destId="{6345111B-2F22-E245-A1A5-B008C73F67AE}" srcOrd="2" destOrd="0" parTransId="{B3651C81-67FD-624D-B971-D8EA26B51E72}" sibTransId="{E3C189F9-E3FB-D043-9078-A9C0029C3225}"/>
    <dgm:cxn modelId="{5A1F7BD2-917A-451A-92A0-D6B9237497F5}" type="presOf" srcId="{C8FDBE17-210C-5F41-B444-C4403877926E}" destId="{444D4D4F-A6EF-4B56-8987-0657F74F2BE1}" srcOrd="0" destOrd="0" presId="urn:microsoft.com/office/officeart/2005/8/layout/cycle2"/>
    <dgm:cxn modelId="{42FA7C5D-0E78-4B23-AB22-1204803FB909}" type="presOf" srcId="{E3C189F9-E3FB-D043-9078-A9C0029C3225}" destId="{9A0E52EE-E47B-49A2-8F39-2B41E8096D09}" srcOrd="1" destOrd="0" presId="urn:microsoft.com/office/officeart/2005/8/layout/cycle2"/>
    <dgm:cxn modelId="{319359D9-87DB-D94F-A72F-53022D45F695}" srcId="{48EFD798-8C5A-DE47-9D28-0DB16F594833}" destId="{EC049E6C-E62D-7C42-8EC8-99E73B522F41}" srcOrd="0" destOrd="0" parTransId="{0C59C368-0BB1-DC45-A66B-887AD6D450CB}" sibTransId="{A02E4F8F-1D1D-9243-8F9B-16133E19458C}"/>
    <dgm:cxn modelId="{2E68ED3D-1B6A-4573-9398-05CAE10D62A3}" type="presOf" srcId="{A02E4F8F-1D1D-9243-8F9B-16133E19458C}" destId="{6A2D6CC7-C028-48C5-9548-AFE14C330D8A}" srcOrd="1" destOrd="0" presId="urn:microsoft.com/office/officeart/2005/8/layout/cycle2"/>
    <dgm:cxn modelId="{78EE0931-7A2A-49C5-9391-5519C676E821}" type="presOf" srcId="{6345111B-2F22-E245-A1A5-B008C73F67AE}" destId="{768463A0-6920-45ED-8438-8A6303DD8A2B}" srcOrd="0" destOrd="0" presId="urn:microsoft.com/office/officeart/2005/8/layout/cycle2"/>
    <dgm:cxn modelId="{B193DDDB-68B3-4CB7-9029-11EC8356C10D}" type="presOf" srcId="{48EFD798-8C5A-DE47-9D28-0DB16F594833}" destId="{1C152731-D37E-4AC6-A063-F6E35C2395FC}" srcOrd="0" destOrd="0" presId="urn:microsoft.com/office/officeart/2005/8/layout/cycle2"/>
    <dgm:cxn modelId="{AEA5D5C3-5AB2-4E8A-8F7C-2A8AB1ED9DB9}" type="presOf" srcId="{67ED87C0-847D-48BF-AC00-40208F196B36}" destId="{DB6E0D99-F270-4AC8-AE49-56DB52ACBFED}" srcOrd="0" destOrd="0" presId="urn:microsoft.com/office/officeart/2005/8/layout/cycle2"/>
    <dgm:cxn modelId="{F78B5ED8-AE13-274C-8C71-D296508C5647}" srcId="{48EFD798-8C5A-DE47-9D28-0DB16F594833}" destId="{C8FDBE17-210C-5F41-B444-C4403877926E}" srcOrd="1" destOrd="0" parTransId="{F04C2E5D-1D66-DA4E-9C4F-E4EA696FD0A0}" sibTransId="{6628528B-0B83-704C-B28F-FBD17B375744}"/>
    <dgm:cxn modelId="{B322AD4F-4BF6-4F08-972E-B9372FBA9C2C}" type="presOf" srcId="{6628528B-0B83-704C-B28F-FBD17B375744}" destId="{6CC8F36D-BCA0-484B-922E-3210A89D258F}" srcOrd="0" destOrd="0" presId="urn:microsoft.com/office/officeart/2005/8/layout/cycle2"/>
    <dgm:cxn modelId="{ED8ECC2D-2C54-4DF5-80DB-8111CD317BE3}" type="presOf" srcId="{EC049E6C-E62D-7C42-8EC8-99E73B522F41}" destId="{A2E8D7E2-2BF6-4202-8656-789A8E8CCAB1}" srcOrd="0" destOrd="0" presId="urn:microsoft.com/office/officeart/2005/8/layout/cycle2"/>
    <dgm:cxn modelId="{6D489AEC-AFDE-43DF-BC5C-ED9CD453ADAE}" type="presOf" srcId="{A02E4F8F-1D1D-9243-8F9B-16133E19458C}" destId="{7355669E-AFCE-4A21-A06D-2C150F3918F0}" srcOrd="0" destOrd="0" presId="urn:microsoft.com/office/officeart/2005/8/layout/cycle2"/>
    <dgm:cxn modelId="{C871FC91-4F55-4942-8379-F83627FD338F}" type="presOf" srcId="{E3C189F9-E3FB-D043-9078-A9C0029C3225}" destId="{CD65B6B9-E95D-4A42-8B1C-3B87B0F66BE0}" srcOrd="0" destOrd="0" presId="urn:microsoft.com/office/officeart/2005/8/layout/cycle2"/>
    <dgm:cxn modelId="{8851CB5A-A1A9-40FB-A03A-D40407B342AD}" type="presParOf" srcId="{1C152731-D37E-4AC6-A063-F6E35C2395FC}" destId="{A2E8D7E2-2BF6-4202-8656-789A8E8CCAB1}" srcOrd="0" destOrd="0" presId="urn:microsoft.com/office/officeart/2005/8/layout/cycle2"/>
    <dgm:cxn modelId="{2104A6A1-AE72-4531-8D41-2E7CBBE9FBBA}" type="presParOf" srcId="{1C152731-D37E-4AC6-A063-F6E35C2395FC}" destId="{7355669E-AFCE-4A21-A06D-2C150F3918F0}" srcOrd="1" destOrd="0" presId="urn:microsoft.com/office/officeart/2005/8/layout/cycle2"/>
    <dgm:cxn modelId="{A1A0A389-217D-4B4E-BF5D-71540E325BAE}" type="presParOf" srcId="{7355669E-AFCE-4A21-A06D-2C150F3918F0}" destId="{6A2D6CC7-C028-48C5-9548-AFE14C330D8A}" srcOrd="0" destOrd="0" presId="urn:microsoft.com/office/officeart/2005/8/layout/cycle2"/>
    <dgm:cxn modelId="{F69EF6C4-9FE0-4F29-B9B9-851D1573EDBE}" type="presParOf" srcId="{1C152731-D37E-4AC6-A063-F6E35C2395FC}" destId="{444D4D4F-A6EF-4B56-8987-0657F74F2BE1}" srcOrd="2" destOrd="0" presId="urn:microsoft.com/office/officeart/2005/8/layout/cycle2"/>
    <dgm:cxn modelId="{60EF2170-5335-42D4-9A23-A52209CA5219}" type="presParOf" srcId="{1C152731-D37E-4AC6-A063-F6E35C2395FC}" destId="{6CC8F36D-BCA0-484B-922E-3210A89D258F}" srcOrd="3" destOrd="0" presId="urn:microsoft.com/office/officeart/2005/8/layout/cycle2"/>
    <dgm:cxn modelId="{864133AB-FA16-4539-A4B6-7F15EA788C44}" type="presParOf" srcId="{6CC8F36D-BCA0-484B-922E-3210A89D258F}" destId="{A2E284D4-982B-4593-BE66-6BCA37677663}" srcOrd="0" destOrd="0" presId="urn:microsoft.com/office/officeart/2005/8/layout/cycle2"/>
    <dgm:cxn modelId="{391312DA-F3C5-489A-AD6E-A144E8F08BFC}" type="presParOf" srcId="{1C152731-D37E-4AC6-A063-F6E35C2395FC}" destId="{768463A0-6920-45ED-8438-8A6303DD8A2B}" srcOrd="4" destOrd="0" presId="urn:microsoft.com/office/officeart/2005/8/layout/cycle2"/>
    <dgm:cxn modelId="{B66F9D2E-638E-4049-9F72-90C251330646}" type="presParOf" srcId="{1C152731-D37E-4AC6-A063-F6E35C2395FC}" destId="{CD65B6B9-E95D-4A42-8B1C-3B87B0F66BE0}" srcOrd="5" destOrd="0" presId="urn:microsoft.com/office/officeart/2005/8/layout/cycle2"/>
    <dgm:cxn modelId="{C7818187-3A0D-445D-B1F6-DE13600F1257}" type="presParOf" srcId="{CD65B6B9-E95D-4A42-8B1C-3B87B0F66BE0}" destId="{9A0E52EE-E47B-49A2-8F39-2B41E8096D09}" srcOrd="0" destOrd="0" presId="urn:microsoft.com/office/officeart/2005/8/layout/cycle2"/>
    <dgm:cxn modelId="{A918AC85-99DE-4917-ACA6-F80817BD990C}" type="presParOf" srcId="{1C152731-D37E-4AC6-A063-F6E35C2395FC}" destId="{750AB2DE-F892-4D1C-B91A-4526B107B6CC}" srcOrd="6" destOrd="0" presId="urn:microsoft.com/office/officeart/2005/8/layout/cycle2"/>
    <dgm:cxn modelId="{E33D9F66-9D23-4851-A741-AD222BBD31C8}" type="presParOf" srcId="{1C152731-D37E-4AC6-A063-F6E35C2395FC}" destId="{DB6E0D99-F270-4AC8-AE49-56DB52ACBFED}" srcOrd="7" destOrd="0" presId="urn:microsoft.com/office/officeart/2005/8/layout/cycle2"/>
    <dgm:cxn modelId="{C6C0208A-DF9C-447E-AAB6-C78FA004AE86}" type="presParOf" srcId="{DB6E0D99-F270-4AC8-AE49-56DB52ACBFED}" destId="{45712940-A1D7-48B1-A02E-2E4E076D73A7}"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EC5182-78BA-8F4D-A3A2-EC9028DBB18F}">
      <dsp:nvSpPr>
        <dsp:cNvPr id="0" name=""/>
        <dsp:cNvSpPr/>
      </dsp:nvSpPr>
      <dsp:spPr>
        <a:xfrm>
          <a:off x="562451" y="0"/>
          <a:ext cx="6374447" cy="4702174"/>
        </a:xfrm>
        <a:prstGeom prst="rightArrow">
          <a:avLst/>
        </a:prstGeom>
        <a:solidFill>
          <a:schemeClr val="accent1">
            <a:tint val="40000"/>
            <a:hueOff val="0"/>
            <a:satOff val="0"/>
            <a:lumOff val="0"/>
            <a:alphaOff val="0"/>
          </a:schemeClr>
        </a:solidFill>
        <a:ln>
          <a:noFill/>
        </a:ln>
        <a:effectLst>
          <a:outerShdw blurRad="39999" dist="23000" algn="bl" rotWithShape="0">
            <a:srgbClr val="000000">
              <a:alpha val="40000"/>
            </a:srgbClr>
          </a:outerShdw>
        </a:effectLst>
      </dsp:spPr>
      <dsp:style>
        <a:lnRef idx="0">
          <a:scrgbClr r="0" g="0" b="0"/>
        </a:lnRef>
        <a:fillRef idx="1">
          <a:scrgbClr r="0" g="0" b="0"/>
        </a:fillRef>
        <a:effectRef idx="2">
          <a:scrgbClr r="0" g="0" b="0"/>
        </a:effectRef>
        <a:fontRef idx="minor"/>
      </dsp:style>
    </dsp:sp>
    <dsp:sp modelId="{1401F065-815C-A24A-A8D8-74002E1DF7A3}">
      <dsp:nvSpPr>
        <dsp:cNvPr id="0" name=""/>
        <dsp:cNvSpPr/>
      </dsp:nvSpPr>
      <dsp:spPr>
        <a:xfrm>
          <a:off x="8055" y="1410652"/>
          <a:ext cx="2413853" cy="1880870"/>
        </a:xfrm>
        <a:prstGeom prst="roundRect">
          <a:avLst/>
        </a:prstGeom>
        <a:solidFill>
          <a:schemeClr val="accent1">
            <a:hueOff val="0"/>
            <a:satOff val="0"/>
            <a:lumOff val="0"/>
            <a:alphaOff val="0"/>
          </a:schemeClr>
        </a:solidFill>
        <a:ln>
          <a:noFill/>
        </a:ln>
        <a:effectLst>
          <a:outerShdw blurRad="39999" dist="23000" algn="bl"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US" sz="2400" b="0" kern="1200" noProof="0" dirty="0">
              <a:solidFill>
                <a:schemeClr val="tx1"/>
              </a:solidFill>
              <a:latin typeface="+mj-lt"/>
            </a:rPr>
            <a:t>Contrato de deuda</a:t>
          </a:r>
        </a:p>
      </dsp:txBody>
      <dsp:txXfrm>
        <a:off x="99872" y="1502469"/>
        <a:ext cx="2230219" cy="1697236"/>
      </dsp:txXfrm>
    </dsp:sp>
    <dsp:sp modelId="{73A39B92-5703-D94F-9316-3CB843075E50}">
      <dsp:nvSpPr>
        <dsp:cNvPr id="0" name=""/>
        <dsp:cNvSpPr/>
      </dsp:nvSpPr>
      <dsp:spPr>
        <a:xfrm>
          <a:off x="2542748" y="1410652"/>
          <a:ext cx="2413853" cy="1880870"/>
        </a:xfrm>
        <a:prstGeom prst="roundRect">
          <a:avLst/>
        </a:prstGeom>
        <a:solidFill>
          <a:schemeClr val="accent1">
            <a:hueOff val="0"/>
            <a:satOff val="0"/>
            <a:lumOff val="0"/>
            <a:alphaOff val="0"/>
          </a:schemeClr>
        </a:solidFill>
        <a:ln>
          <a:noFill/>
        </a:ln>
        <a:effectLst>
          <a:outerShdw blurRad="39999" dist="23000" algn="bl"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US" sz="2400" b="0" kern="1200" noProof="0" dirty="0">
              <a:solidFill>
                <a:schemeClr val="tx1"/>
              </a:solidFill>
              <a:latin typeface="+mj-lt"/>
            </a:rPr>
            <a:t>Pagar a tiempo según las condiciones = al día </a:t>
          </a:r>
        </a:p>
      </dsp:txBody>
      <dsp:txXfrm>
        <a:off x="2634565" y="1502469"/>
        <a:ext cx="2230219" cy="1697236"/>
      </dsp:txXfrm>
    </dsp:sp>
    <dsp:sp modelId="{38FC3A05-7AFD-934F-A425-7BB3FBCCF531}">
      <dsp:nvSpPr>
        <dsp:cNvPr id="0" name=""/>
        <dsp:cNvSpPr/>
      </dsp:nvSpPr>
      <dsp:spPr>
        <a:xfrm>
          <a:off x="5077440" y="1410652"/>
          <a:ext cx="2413853" cy="1880870"/>
        </a:xfrm>
        <a:prstGeom prst="roundRect">
          <a:avLst/>
        </a:prstGeom>
        <a:solidFill>
          <a:schemeClr val="accent1">
            <a:hueOff val="0"/>
            <a:satOff val="0"/>
            <a:lumOff val="0"/>
            <a:alphaOff val="0"/>
          </a:schemeClr>
        </a:solidFill>
        <a:ln>
          <a:noFill/>
        </a:ln>
        <a:effectLst>
          <a:outerShdw blurRad="39999" dist="23000" algn="bl"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US" sz="2400" b="0" kern="1200" noProof="0" dirty="0">
              <a:solidFill>
                <a:schemeClr val="tx1"/>
              </a:solidFill>
              <a:latin typeface="+mj-lt"/>
            </a:rPr>
            <a:t>Deuda pagada</a:t>
          </a:r>
        </a:p>
      </dsp:txBody>
      <dsp:txXfrm>
        <a:off x="5169257" y="1502469"/>
        <a:ext cx="2230219" cy="16972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8C221C-6F28-FE44-979A-A9B4D5A66004}">
      <dsp:nvSpPr>
        <dsp:cNvPr id="0" name=""/>
        <dsp:cNvSpPr/>
      </dsp:nvSpPr>
      <dsp:spPr>
        <a:xfrm>
          <a:off x="562451" y="0"/>
          <a:ext cx="6374447" cy="4702174"/>
        </a:xfrm>
        <a:prstGeom prst="rightArrow">
          <a:avLst/>
        </a:prstGeom>
        <a:solidFill>
          <a:schemeClr val="accent1">
            <a:tint val="40000"/>
            <a:hueOff val="0"/>
            <a:satOff val="0"/>
            <a:lumOff val="0"/>
            <a:alphaOff val="0"/>
          </a:schemeClr>
        </a:solidFill>
        <a:ln>
          <a:noFill/>
        </a:ln>
        <a:effectLst>
          <a:outerShdw blurRad="39999" dist="23000" algn="bl" rotWithShape="0">
            <a:srgbClr val="000000">
              <a:alpha val="40000"/>
            </a:srgbClr>
          </a:outerShdw>
        </a:effectLst>
      </dsp:spPr>
      <dsp:style>
        <a:lnRef idx="0">
          <a:scrgbClr r="0" g="0" b="0"/>
        </a:lnRef>
        <a:fillRef idx="1">
          <a:scrgbClr r="0" g="0" b="0"/>
        </a:fillRef>
        <a:effectRef idx="2">
          <a:scrgbClr r="0" g="0" b="0"/>
        </a:effectRef>
        <a:fontRef idx="minor"/>
      </dsp:style>
    </dsp:sp>
    <dsp:sp modelId="{21EC2088-7113-A64B-87C7-57956EC3BAA3}">
      <dsp:nvSpPr>
        <dsp:cNvPr id="0" name=""/>
        <dsp:cNvSpPr/>
      </dsp:nvSpPr>
      <dsp:spPr>
        <a:xfrm>
          <a:off x="3318" y="1410652"/>
          <a:ext cx="1437024" cy="1880870"/>
        </a:xfrm>
        <a:prstGeom prst="roundRect">
          <a:avLst/>
        </a:prstGeom>
        <a:solidFill>
          <a:schemeClr val="accent1">
            <a:hueOff val="0"/>
            <a:satOff val="0"/>
            <a:lumOff val="0"/>
            <a:alphaOff val="0"/>
          </a:schemeClr>
        </a:solidFill>
        <a:ln>
          <a:noFill/>
        </a:ln>
        <a:effectLst>
          <a:outerShdw blurRad="39999" dist="23000" algn="bl"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US" sz="2300" b="0" kern="1200" noProof="0" dirty="0">
              <a:solidFill>
                <a:schemeClr val="tx1"/>
              </a:solidFill>
              <a:latin typeface="+mj-lt"/>
            </a:rPr>
            <a:t>Contrato de deuda</a:t>
          </a:r>
          <a:endParaRPr lang="en-US" sz="2300" b="0" kern="1200" dirty="0">
            <a:solidFill>
              <a:schemeClr val="tx1"/>
            </a:solidFill>
            <a:latin typeface="+mj-lt"/>
          </a:endParaRPr>
        </a:p>
      </dsp:txBody>
      <dsp:txXfrm>
        <a:off x="73468" y="1480802"/>
        <a:ext cx="1296724" cy="1740570"/>
      </dsp:txXfrm>
    </dsp:sp>
    <dsp:sp modelId="{8238A874-A175-DF43-9057-523A2A9BCD45}">
      <dsp:nvSpPr>
        <dsp:cNvPr id="0" name=""/>
        <dsp:cNvSpPr/>
      </dsp:nvSpPr>
      <dsp:spPr>
        <a:xfrm>
          <a:off x="1517240" y="1410652"/>
          <a:ext cx="1437024" cy="1880870"/>
        </a:xfrm>
        <a:prstGeom prst="roundRect">
          <a:avLst/>
        </a:prstGeom>
        <a:solidFill>
          <a:schemeClr val="accent1">
            <a:hueOff val="0"/>
            <a:satOff val="0"/>
            <a:lumOff val="0"/>
            <a:alphaOff val="0"/>
          </a:schemeClr>
        </a:solidFill>
        <a:ln>
          <a:noFill/>
        </a:ln>
        <a:effectLst>
          <a:outerShdw blurRad="39999" dist="23000" algn="bl"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US" sz="1700" b="0" kern="1200" noProof="0" dirty="0">
              <a:solidFill>
                <a:schemeClr val="tx1"/>
              </a:solidFill>
              <a:latin typeface="+mj-lt"/>
            </a:rPr>
            <a:t>Pagos incumplidos = morosidad</a:t>
          </a:r>
        </a:p>
      </dsp:txBody>
      <dsp:txXfrm>
        <a:off x="1587390" y="1480802"/>
        <a:ext cx="1296724" cy="1740570"/>
      </dsp:txXfrm>
    </dsp:sp>
    <dsp:sp modelId="{8AA38D06-AF22-B142-9838-F3B75EFF852A}">
      <dsp:nvSpPr>
        <dsp:cNvPr id="0" name=""/>
        <dsp:cNvSpPr/>
      </dsp:nvSpPr>
      <dsp:spPr>
        <a:xfrm>
          <a:off x="3031162" y="1410652"/>
          <a:ext cx="1437024" cy="1880870"/>
        </a:xfrm>
        <a:prstGeom prst="roundRect">
          <a:avLst/>
        </a:prstGeom>
        <a:solidFill>
          <a:schemeClr val="accent1">
            <a:hueOff val="0"/>
            <a:satOff val="0"/>
            <a:lumOff val="0"/>
            <a:alphaOff val="0"/>
          </a:schemeClr>
        </a:solidFill>
        <a:ln>
          <a:noFill/>
        </a:ln>
        <a:effectLst>
          <a:outerShdw blurRad="39999" dist="23000" algn="bl"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US" sz="1200" b="0" kern="1200" noProof="0" dirty="0">
              <a:solidFill>
                <a:schemeClr val="tx1"/>
              </a:solidFill>
              <a:latin typeface="+mj-lt"/>
            </a:rPr>
            <a:t>Incumplimiento</a:t>
          </a:r>
        </a:p>
      </dsp:txBody>
      <dsp:txXfrm>
        <a:off x="3101312" y="1480802"/>
        <a:ext cx="1296724" cy="1740570"/>
      </dsp:txXfrm>
    </dsp:sp>
    <dsp:sp modelId="{50ACED38-B0A3-9C46-A486-A54690FAF363}">
      <dsp:nvSpPr>
        <dsp:cNvPr id="0" name=""/>
        <dsp:cNvSpPr/>
      </dsp:nvSpPr>
      <dsp:spPr>
        <a:xfrm>
          <a:off x="4545084" y="1410652"/>
          <a:ext cx="1437024" cy="1880870"/>
        </a:xfrm>
        <a:prstGeom prst="roundRect">
          <a:avLst/>
        </a:prstGeom>
        <a:solidFill>
          <a:schemeClr val="accent1">
            <a:hueOff val="0"/>
            <a:satOff val="0"/>
            <a:lumOff val="0"/>
            <a:alphaOff val="0"/>
          </a:schemeClr>
        </a:solidFill>
        <a:ln>
          <a:noFill/>
        </a:ln>
        <a:effectLst>
          <a:outerShdw blurRad="39999" dist="23000" algn="bl"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US" sz="2000" b="0" kern="1200" noProof="0" dirty="0">
              <a:solidFill>
                <a:schemeClr val="tx1"/>
              </a:solidFill>
              <a:latin typeface="+mj-lt"/>
            </a:rPr>
            <a:t>Deuda incobrable</a:t>
          </a:r>
        </a:p>
      </dsp:txBody>
      <dsp:txXfrm>
        <a:off x="4615234" y="1480802"/>
        <a:ext cx="1296724" cy="1740570"/>
      </dsp:txXfrm>
    </dsp:sp>
    <dsp:sp modelId="{F3B0863C-D23A-2345-8C26-0EC9B54C0F2E}">
      <dsp:nvSpPr>
        <dsp:cNvPr id="0" name=""/>
        <dsp:cNvSpPr/>
      </dsp:nvSpPr>
      <dsp:spPr>
        <a:xfrm>
          <a:off x="6059007" y="1410652"/>
          <a:ext cx="1437024" cy="1880870"/>
        </a:xfrm>
        <a:prstGeom prst="roundRect">
          <a:avLst/>
        </a:prstGeom>
        <a:solidFill>
          <a:schemeClr val="accent1">
            <a:hueOff val="0"/>
            <a:satOff val="0"/>
            <a:lumOff val="0"/>
            <a:alphaOff val="0"/>
          </a:schemeClr>
        </a:solidFill>
        <a:ln>
          <a:noFill/>
        </a:ln>
        <a:effectLst>
          <a:outerShdw blurRad="39999" dist="23000" algn="bl"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US" sz="1800" b="0" kern="1200" noProof="0" dirty="0">
              <a:solidFill>
                <a:schemeClr val="tx1"/>
              </a:solidFill>
              <a:latin typeface="+mj-lt"/>
            </a:rPr>
            <a:t>Agencia de cobranzas = </a:t>
          </a:r>
          <a:br>
            <a:rPr lang="es-US" sz="1800" b="0" kern="1200" noProof="0" dirty="0">
              <a:solidFill>
                <a:schemeClr val="tx1"/>
              </a:solidFill>
              <a:latin typeface="+mj-lt"/>
            </a:rPr>
          </a:br>
          <a:r>
            <a:rPr lang="es-US" sz="1800" b="0" kern="1200" noProof="0" dirty="0">
              <a:solidFill>
                <a:schemeClr val="tx1"/>
              </a:solidFill>
              <a:latin typeface="+mj-lt"/>
            </a:rPr>
            <a:t>Referida o vendida a cobradores</a:t>
          </a:r>
        </a:p>
      </dsp:txBody>
      <dsp:txXfrm>
        <a:off x="6129157" y="1480802"/>
        <a:ext cx="1296724" cy="174057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E8D7E2-2BF6-4202-8656-789A8E8CCAB1}">
      <dsp:nvSpPr>
        <dsp:cNvPr id="0" name=""/>
        <dsp:cNvSpPr/>
      </dsp:nvSpPr>
      <dsp:spPr>
        <a:xfrm>
          <a:off x="2024583" y="-98382"/>
          <a:ext cx="1959630" cy="1847755"/>
        </a:xfrm>
        <a:prstGeom prst="ellipse">
          <a:avLst/>
        </a:prstGeom>
        <a:solidFill>
          <a:schemeClr val="accent1">
            <a:hueOff val="0"/>
            <a:satOff val="0"/>
            <a:lumOff val="0"/>
            <a:alphaOff val="0"/>
          </a:schemeClr>
        </a:solidFill>
        <a:ln w="4127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US" sz="1300" kern="1200" dirty="0">
              <a:solidFill>
                <a:schemeClr val="tx1"/>
              </a:solidFill>
              <a:latin typeface="Cambria" panose="02040503050406030204" pitchFamily="18" charset="0"/>
              <a:ea typeface="Cambria" panose="02040503050406030204" pitchFamily="18" charset="0"/>
            </a:rPr>
            <a:t>Solicitante entrega al prestamista un cheque a pagar en 14-30 días y autoriza para que se realice un retiro automático de su cuenta. </a:t>
          </a:r>
          <a:endParaRPr lang="en-US" sz="1300" kern="1200" dirty="0">
            <a:solidFill>
              <a:schemeClr val="tx1"/>
            </a:solidFill>
            <a:latin typeface="Cambria" panose="02040503050406030204" pitchFamily="18" charset="0"/>
            <a:ea typeface="Cambria" panose="02040503050406030204" pitchFamily="18" charset="0"/>
            <a:cs typeface="+mn-cs"/>
          </a:endParaRPr>
        </a:p>
      </dsp:txBody>
      <dsp:txXfrm>
        <a:off x="2311564" y="172215"/>
        <a:ext cx="1385668" cy="1306561"/>
      </dsp:txXfrm>
    </dsp:sp>
    <dsp:sp modelId="{7355669E-AFCE-4A21-A06D-2C150F3918F0}">
      <dsp:nvSpPr>
        <dsp:cNvPr id="0" name=""/>
        <dsp:cNvSpPr/>
      </dsp:nvSpPr>
      <dsp:spPr>
        <a:xfrm rot="2700000">
          <a:off x="3738627" y="1468974"/>
          <a:ext cx="421858" cy="6033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solidFill>
              <a:sysClr val="window" lastClr="FFFFFF"/>
            </a:solidFill>
            <a:latin typeface="Cambria"/>
            <a:ea typeface="+mn-ea"/>
            <a:cs typeface="+mn-cs"/>
          </a:endParaRPr>
        </a:p>
      </dsp:txBody>
      <dsp:txXfrm>
        <a:off x="3757161" y="1544900"/>
        <a:ext cx="295301" cy="362014"/>
      </dsp:txXfrm>
    </dsp:sp>
    <dsp:sp modelId="{444D4D4F-A6EF-4B56-8987-0657F74F2BE1}">
      <dsp:nvSpPr>
        <dsp:cNvPr id="0" name=""/>
        <dsp:cNvSpPr/>
      </dsp:nvSpPr>
      <dsp:spPr>
        <a:xfrm>
          <a:off x="3948627" y="1799516"/>
          <a:ext cx="1911970" cy="1852385"/>
        </a:xfrm>
        <a:prstGeom prst="ellipse">
          <a:avLst/>
        </a:prstGeom>
        <a:solidFill>
          <a:schemeClr val="accent1"/>
        </a:solidFill>
        <a:ln w="4127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US" sz="1300" kern="1200" dirty="0">
              <a:solidFill>
                <a:schemeClr val="tx1"/>
              </a:solidFill>
              <a:latin typeface="Cambria" panose="02040503050406030204" pitchFamily="18" charset="0"/>
              <a:ea typeface="Cambria" panose="02040503050406030204" pitchFamily="18" charset="0"/>
            </a:rPr>
            <a:t>Prestamista da al solicitante el dinero del préstamo. </a:t>
          </a:r>
          <a:endParaRPr lang="en-US" sz="1300" kern="1200" dirty="0">
            <a:solidFill>
              <a:schemeClr val="tx1"/>
            </a:solidFill>
            <a:latin typeface="Cambria" panose="02040503050406030204" pitchFamily="18" charset="0"/>
            <a:ea typeface="Cambria" panose="02040503050406030204" pitchFamily="18" charset="0"/>
            <a:cs typeface="+mn-cs"/>
          </a:endParaRPr>
        </a:p>
      </dsp:txBody>
      <dsp:txXfrm>
        <a:off x="4228629" y="2070792"/>
        <a:ext cx="1351966" cy="1309833"/>
      </dsp:txXfrm>
    </dsp:sp>
    <dsp:sp modelId="{6CC8F36D-BCA0-484B-922E-3210A89D258F}">
      <dsp:nvSpPr>
        <dsp:cNvPr id="0" name=""/>
        <dsp:cNvSpPr/>
      </dsp:nvSpPr>
      <dsp:spPr>
        <a:xfrm rot="8138893">
          <a:off x="3887240" y="3272782"/>
          <a:ext cx="298392" cy="6033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solidFill>
              <a:sysClr val="window" lastClr="FFFFFF"/>
            </a:solidFill>
            <a:latin typeface="Cambria"/>
            <a:ea typeface="+mn-ea"/>
            <a:cs typeface="+mn-cs"/>
          </a:endParaRPr>
        </a:p>
      </dsp:txBody>
      <dsp:txXfrm rot="10800000">
        <a:off x="3964004" y="3362164"/>
        <a:ext cx="208874" cy="362014"/>
      </dsp:txXfrm>
    </dsp:sp>
    <dsp:sp modelId="{768463A0-6920-45ED-8438-8A6303DD8A2B}">
      <dsp:nvSpPr>
        <dsp:cNvPr id="0" name=""/>
        <dsp:cNvSpPr/>
      </dsp:nvSpPr>
      <dsp:spPr>
        <a:xfrm>
          <a:off x="1975943" y="3466441"/>
          <a:ext cx="2171207" cy="2122188"/>
        </a:xfrm>
        <a:prstGeom prst="ellipse">
          <a:avLst/>
        </a:prstGeom>
        <a:solidFill>
          <a:schemeClr val="accent1">
            <a:hueOff val="0"/>
            <a:satOff val="0"/>
            <a:lumOff val="0"/>
            <a:alphaOff val="0"/>
          </a:schemeClr>
        </a:solidFill>
        <a:ln w="4127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a:solidFill>
                <a:schemeClr val="tx1"/>
              </a:solidFill>
              <a:latin typeface="Cambria"/>
              <a:ea typeface="+mn-ea"/>
              <a:cs typeface="+mn-cs"/>
            </a:rPr>
            <a:t>  </a:t>
          </a:r>
          <a:r>
            <a:rPr lang="es-US" sz="1300" kern="1200" dirty="0">
              <a:solidFill>
                <a:schemeClr val="tx1"/>
              </a:solidFill>
              <a:latin typeface="Cambria" panose="02040503050406030204" pitchFamily="18" charset="0"/>
              <a:ea typeface="Cambria" panose="02040503050406030204" pitchFamily="18" charset="0"/>
            </a:rPr>
            <a:t>Cuando la fecha del préstamo se cumple, si el solicitante no tiene el dinero para cubrir el cheque o el retiro, el préstamo puede renovarse y se suman más cargos.</a:t>
          </a:r>
          <a:endParaRPr lang="en-US" sz="1300" kern="1200" dirty="0">
            <a:solidFill>
              <a:schemeClr val="tx1"/>
            </a:solidFill>
            <a:latin typeface="Cambria" panose="02040503050406030204" pitchFamily="18" charset="0"/>
            <a:ea typeface="Cambria" panose="02040503050406030204" pitchFamily="18" charset="0"/>
            <a:cs typeface="+mn-cs"/>
          </a:endParaRPr>
        </a:p>
      </dsp:txBody>
      <dsp:txXfrm>
        <a:off x="2293909" y="3777228"/>
        <a:ext cx="1535275" cy="1500614"/>
      </dsp:txXfrm>
    </dsp:sp>
    <dsp:sp modelId="{CD65B6B9-E95D-4A42-8B1C-3B87B0F66BE0}">
      <dsp:nvSpPr>
        <dsp:cNvPr id="0" name=""/>
        <dsp:cNvSpPr/>
      </dsp:nvSpPr>
      <dsp:spPr>
        <a:xfrm rot="13357845">
          <a:off x="1918610" y="3312082"/>
          <a:ext cx="300568" cy="6033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solidFill>
              <a:sysClr val="window" lastClr="FFFFFF"/>
            </a:solidFill>
            <a:latin typeface="Cambria"/>
            <a:ea typeface="+mn-ea"/>
            <a:cs typeface="+mn-cs"/>
          </a:endParaRPr>
        </a:p>
      </dsp:txBody>
      <dsp:txXfrm rot="10800000">
        <a:off x="1996866" y="3463288"/>
        <a:ext cx="210398" cy="362014"/>
      </dsp:txXfrm>
    </dsp:sp>
    <dsp:sp modelId="{750AB2DE-F892-4D1C-B91A-4526B107B6CC}">
      <dsp:nvSpPr>
        <dsp:cNvPr id="0" name=""/>
        <dsp:cNvSpPr/>
      </dsp:nvSpPr>
      <dsp:spPr>
        <a:xfrm>
          <a:off x="83001" y="1708923"/>
          <a:ext cx="2042366" cy="2033571"/>
        </a:xfrm>
        <a:prstGeom prst="ellipse">
          <a:avLst/>
        </a:prstGeom>
        <a:solidFill>
          <a:schemeClr val="accent1">
            <a:hueOff val="0"/>
            <a:satOff val="0"/>
            <a:lumOff val="0"/>
            <a:alphaOff val="0"/>
          </a:schemeClr>
        </a:solidFill>
        <a:ln w="4127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US" sz="1300" kern="1200" dirty="0">
              <a:solidFill>
                <a:schemeClr val="tx1"/>
              </a:solidFill>
              <a:latin typeface="Cambria" panose="02040503050406030204" pitchFamily="18" charset="0"/>
              <a:ea typeface="Cambria" panose="02040503050406030204" pitchFamily="18" charset="0"/>
            </a:rPr>
            <a:t>Solicitante llega al establecimiento del prestamista (o en línea) para pedir un nuevo préstamo o para renovar un préstamo anterior </a:t>
          </a:r>
          <a:endParaRPr lang="en-US" sz="1300" kern="1200" dirty="0">
            <a:solidFill>
              <a:schemeClr val="tx1"/>
            </a:solidFill>
            <a:latin typeface="Cambria" panose="02040503050406030204" pitchFamily="18" charset="0"/>
            <a:ea typeface="Cambria" panose="02040503050406030204" pitchFamily="18" charset="0"/>
            <a:cs typeface="+mn-cs"/>
          </a:endParaRPr>
        </a:p>
      </dsp:txBody>
      <dsp:txXfrm>
        <a:off x="382099" y="2006733"/>
        <a:ext cx="1444170" cy="1437951"/>
      </dsp:txXfrm>
    </dsp:sp>
    <dsp:sp modelId="{DB6E0D99-F270-4AC8-AE49-56DB52ACBFED}">
      <dsp:nvSpPr>
        <dsp:cNvPr id="0" name=""/>
        <dsp:cNvSpPr/>
      </dsp:nvSpPr>
      <dsp:spPr>
        <a:xfrm rot="18900000">
          <a:off x="1880654" y="1457366"/>
          <a:ext cx="380389" cy="6033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solidFill>
              <a:sysClr val="window" lastClr="FFFFFF"/>
            </a:solidFill>
            <a:latin typeface="Cambria"/>
            <a:ea typeface="+mn-ea"/>
            <a:cs typeface="+mn-cs"/>
          </a:endParaRPr>
        </a:p>
      </dsp:txBody>
      <dsp:txXfrm>
        <a:off x="1897366" y="1618383"/>
        <a:ext cx="266272" cy="36201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5265809" y="0"/>
            <a:ext cx="4028440" cy="350520"/>
          </a:xfrm>
          <a:prstGeom prst="rect">
            <a:avLst/>
          </a:prstGeom>
        </p:spPr>
        <p:txBody>
          <a:bodyPr vert="horz" lIns="93177" tIns="46589" rIns="93177" bIns="46589" rtlCol="0"/>
          <a:lstStyle>
            <a:lvl1pPr algn="r">
              <a:defRPr sz="1200"/>
            </a:lvl1pPr>
          </a:lstStyle>
          <a:p>
            <a:fld id="{4F36DB84-C3D9-4045-B12A-1DC30B0C96C0}" type="datetimeFigureOut">
              <a:rPr lang="en-US" smtClean="0"/>
              <a:t>10/26/2022</a:t>
            </a:fld>
            <a:endParaRPr lang="en-US" dirty="0"/>
          </a:p>
        </p:txBody>
      </p:sp>
      <p:sp>
        <p:nvSpPr>
          <p:cNvPr id="4" name="Footer Placeholder 3"/>
          <p:cNvSpPr>
            <a:spLocks noGrp="1"/>
          </p:cNvSpPr>
          <p:nvPr>
            <p:ph type="ftr" sz="quarter" idx="2"/>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5265809" y="6658664"/>
            <a:ext cx="4028440" cy="350520"/>
          </a:xfrm>
          <a:prstGeom prst="rect">
            <a:avLst/>
          </a:prstGeom>
        </p:spPr>
        <p:txBody>
          <a:bodyPr vert="horz" lIns="93177" tIns="46589" rIns="93177" bIns="46589" rtlCol="0" anchor="b"/>
          <a:lstStyle>
            <a:lvl1pPr algn="r">
              <a:defRPr sz="1200"/>
            </a:lvl1pPr>
          </a:lstStyle>
          <a:p>
            <a:fld id="{78E28735-6512-D14E-BA86-7ACCB7EDAEE8}" type="slidenum">
              <a:rPr lang="en-US" smtClean="0"/>
              <a:t>‹#›</a:t>
            </a:fld>
            <a:endParaRPr lang="en-US" dirty="0"/>
          </a:p>
        </p:txBody>
      </p:sp>
    </p:spTree>
    <p:extLst>
      <p:ext uri="{BB962C8B-B14F-4D97-AF65-F5344CB8AC3E}">
        <p14:creationId xmlns:p14="http://schemas.microsoft.com/office/powerpoint/2010/main" val="2822984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5265809" y="0"/>
            <a:ext cx="4028440" cy="350520"/>
          </a:xfrm>
          <a:prstGeom prst="rect">
            <a:avLst/>
          </a:prstGeom>
        </p:spPr>
        <p:txBody>
          <a:bodyPr vert="horz" lIns="93177" tIns="46589" rIns="93177" bIns="46589" rtlCol="0"/>
          <a:lstStyle>
            <a:lvl1pPr algn="r">
              <a:defRPr sz="1200"/>
            </a:lvl1pPr>
          </a:lstStyle>
          <a:p>
            <a:fld id="{26419D04-B7DB-2B4D-885F-E8F5B8FE3E52}" type="datetimeFigureOut">
              <a:rPr lang="en-US" smtClean="0"/>
              <a:t>10/26/2022</a:t>
            </a:fld>
            <a:endParaRPr lang="en-US" dirty="0"/>
          </a:p>
        </p:txBody>
      </p:sp>
      <p:sp>
        <p:nvSpPr>
          <p:cNvPr id="4" name="Slide Image Placeholder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929640" y="3329940"/>
            <a:ext cx="7437120" cy="31546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5265809" y="6658664"/>
            <a:ext cx="4028440" cy="350520"/>
          </a:xfrm>
          <a:prstGeom prst="rect">
            <a:avLst/>
          </a:prstGeom>
        </p:spPr>
        <p:txBody>
          <a:bodyPr vert="horz" lIns="93177" tIns="46589" rIns="93177" bIns="46589" rtlCol="0" anchor="b"/>
          <a:lstStyle>
            <a:lvl1pPr algn="r">
              <a:defRPr sz="1200"/>
            </a:lvl1pPr>
          </a:lstStyle>
          <a:p>
            <a:fld id="{194FDA3B-D772-9D44-B8B4-BB6CF7F1C08A}" type="slidenum">
              <a:rPr lang="en-US" smtClean="0"/>
              <a:t>‹#›</a:t>
            </a:fld>
            <a:endParaRPr lang="en-US" dirty="0"/>
          </a:p>
        </p:txBody>
      </p:sp>
    </p:spTree>
    <p:extLst>
      <p:ext uri="{BB962C8B-B14F-4D97-AF65-F5344CB8AC3E}">
        <p14:creationId xmlns:p14="http://schemas.microsoft.com/office/powerpoint/2010/main" val="37612704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a:t>
            </a:fld>
            <a:endParaRPr lang="en-US" dirty="0"/>
          </a:p>
        </p:txBody>
      </p:sp>
    </p:spTree>
    <p:extLst>
      <p:ext uri="{BB962C8B-B14F-4D97-AF65-F5344CB8AC3E}">
        <p14:creationId xmlns:p14="http://schemas.microsoft.com/office/powerpoint/2010/main" val="12674783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13</a:t>
            </a:fld>
            <a:endParaRPr lang="en-US" dirty="0"/>
          </a:p>
        </p:txBody>
      </p:sp>
    </p:spTree>
    <p:extLst>
      <p:ext uri="{BB962C8B-B14F-4D97-AF65-F5344CB8AC3E}">
        <p14:creationId xmlns:p14="http://schemas.microsoft.com/office/powerpoint/2010/main" val="615066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charset="0"/>
                <a:ea typeface="Arial" charset="0"/>
                <a:cs typeface="Arial" charset="0"/>
              </a:rPr>
              <a:t>You borrow up to a credit limit</a:t>
            </a:r>
          </a:p>
          <a:p>
            <a:r>
              <a:rPr lang="en-US" dirty="0">
                <a:latin typeface="Arial" charset="0"/>
                <a:ea typeface="Arial" charset="0"/>
                <a:cs typeface="Arial" charset="0"/>
              </a:rPr>
              <a:t>Limit often based on credit scores</a:t>
            </a:r>
          </a:p>
          <a:p>
            <a:r>
              <a:rPr lang="en-US" dirty="0">
                <a:latin typeface="Arial" charset="0"/>
                <a:ea typeface="Arial" charset="0"/>
                <a:cs typeface="Arial" charset="0"/>
              </a:rPr>
              <a:t>Payment is based on the amount of the credit limit you have used</a:t>
            </a:r>
          </a:p>
          <a:p>
            <a:r>
              <a:rPr lang="en-US" dirty="0">
                <a:latin typeface="Arial" charset="0"/>
                <a:ea typeface="Arial" charset="0"/>
                <a:cs typeface="Arial" charset="0"/>
              </a:rPr>
              <a:t>Billed a monthly minimum—1% to 5% of outstanding balance</a:t>
            </a:r>
          </a:p>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24</a:t>
            </a:fld>
            <a:endParaRPr lang="en-US" dirty="0"/>
          </a:p>
        </p:txBody>
      </p:sp>
    </p:spTree>
    <p:extLst>
      <p:ext uri="{BB962C8B-B14F-4D97-AF65-F5344CB8AC3E}">
        <p14:creationId xmlns:p14="http://schemas.microsoft.com/office/powerpoint/2010/main" val="19319749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42</a:t>
            </a:fld>
            <a:endParaRPr lang="en-US" dirty="0"/>
          </a:p>
        </p:txBody>
      </p:sp>
    </p:spTree>
    <p:extLst>
      <p:ext uri="{BB962C8B-B14F-4D97-AF65-F5344CB8AC3E}">
        <p14:creationId xmlns:p14="http://schemas.microsoft.com/office/powerpoint/2010/main" val="615066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50</a:t>
            </a:fld>
            <a:endParaRPr lang="en-US" dirty="0"/>
          </a:p>
        </p:txBody>
      </p:sp>
    </p:spTree>
    <p:extLst>
      <p:ext uri="{BB962C8B-B14F-4D97-AF65-F5344CB8AC3E}">
        <p14:creationId xmlns:p14="http://schemas.microsoft.com/office/powerpoint/2010/main" val="2679906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54</a:t>
            </a:fld>
            <a:endParaRPr lang="en-US" dirty="0"/>
          </a:p>
        </p:txBody>
      </p:sp>
    </p:spTree>
    <p:extLst>
      <p:ext uri="{BB962C8B-B14F-4D97-AF65-F5344CB8AC3E}">
        <p14:creationId xmlns:p14="http://schemas.microsoft.com/office/powerpoint/2010/main" val="30916265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4FDA3B-D772-9D44-B8B4-BB6CF7F1C08A}" type="slidenum">
              <a:rPr lang="en-US" smtClean="0"/>
              <a:t>57</a:t>
            </a:fld>
            <a:endParaRPr lang="en-US" dirty="0"/>
          </a:p>
        </p:txBody>
      </p:sp>
    </p:spTree>
    <p:extLst>
      <p:ext uri="{BB962C8B-B14F-4D97-AF65-F5344CB8AC3E}">
        <p14:creationId xmlns:p14="http://schemas.microsoft.com/office/powerpoint/2010/main" val="10557049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p:cNvSpPr/>
          <p:nvPr userDrawn="1"/>
        </p:nvSpPr>
        <p:spPr>
          <a:xfrm>
            <a:off x="11733" y="2936618"/>
            <a:ext cx="8989391" cy="1913206"/>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p:nvPr>
        </p:nvSpPr>
        <p:spPr>
          <a:xfrm>
            <a:off x="457200" y="3130585"/>
            <a:ext cx="7772400" cy="1670014"/>
          </a:xfrm>
        </p:spPr>
        <p:txBody>
          <a:bodyPr anchor="b" anchorCtr="0">
            <a:normAutofit/>
          </a:bodyPr>
          <a:lstStyle>
            <a:lvl1pPr>
              <a:lnSpc>
                <a:spcPct val="100000"/>
              </a:lnSpc>
              <a:defRPr sz="5400" spc="-8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9" name="Rectangle 8"/>
          <p:cNvSpPr/>
          <p:nvPr userDrawn="1"/>
        </p:nvSpPr>
        <p:spPr>
          <a:xfrm>
            <a:off x="8782891" y="0"/>
            <a:ext cx="36110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12"/>
          </p:nvPr>
        </p:nvSpPr>
        <p:spPr>
          <a:xfrm>
            <a:off x="7639519" y="6320325"/>
            <a:ext cx="806845" cy="283845"/>
          </a:xfrm>
          <a:prstGeom prst="rect">
            <a:avLst/>
          </a:prstGeom>
        </p:spPr>
        <p:txBody>
          <a:bodyPr/>
          <a:lstStyle>
            <a:lvl1pPr>
              <a:defRPr>
                <a:solidFill>
                  <a:schemeClr val="tx1"/>
                </a:solidFill>
              </a:defRPr>
            </a:lvl1pPr>
          </a:lstStyle>
          <a:p>
            <a:fld id="{AF83BEB6-139A-B746-BC33-1F5B6187E651}" type="slidenum">
              <a:rPr lang="en-US" smtClean="0">
                <a:solidFill>
                  <a:prstClr val="black"/>
                </a:solidFill>
              </a:rPr>
              <a:pPr/>
              <a:t>‹#›</a:t>
            </a:fld>
            <a:endParaRPr lang="en-US" dirty="0">
              <a:solidFill>
                <a:prstClr val="black"/>
              </a:solidFill>
            </a:endParaRPr>
          </a:p>
        </p:txBody>
      </p:sp>
      <p:sp>
        <p:nvSpPr>
          <p:cNvPr id="12" name="Rectangle 11"/>
          <p:cNvSpPr/>
          <p:nvPr userDrawn="1"/>
        </p:nvSpPr>
        <p:spPr>
          <a:xfrm>
            <a:off x="11733" y="5777982"/>
            <a:ext cx="9132267" cy="1080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Slide Number Placeholder 5"/>
          <p:cNvSpPr txBox="1">
            <a:spLocks/>
          </p:cNvSpPr>
          <p:nvPr userDrawn="1"/>
        </p:nvSpPr>
        <p:spPr>
          <a:xfrm>
            <a:off x="7888303" y="6363615"/>
            <a:ext cx="725762" cy="283845"/>
          </a:xfrm>
          <a:prstGeom prst="rect">
            <a:avLst/>
          </a:prstGeom>
        </p:spPr>
        <p:txBody>
          <a:bodyPr vert="horz" lIns="0" tIns="0" rIns="0" bIns="0" rtlCol="0" anchor="ctr" anchorCtr="0"/>
          <a:lstStyle>
            <a:defPPr>
              <a:defRPr lang="en-US"/>
            </a:defPPr>
            <a:lvl1pPr marL="0" algn="ctr" defTabSz="457200" rtl="0" eaLnBrk="1" latinLnBrk="0" hangingPunct="1">
              <a:defRPr sz="3600" b="0" kern="1200">
                <a:solidFill>
                  <a:schemeClr val="tx1"/>
                </a:solidFill>
                <a:latin typeface="+mj-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418552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927848" cy="914894"/>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10" name="Slide Number Placeholder 5"/>
          <p:cNvSpPr>
            <a:spLocks noGrp="1"/>
          </p:cNvSpPr>
          <p:nvPr>
            <p:ph type="sldNum" sz="quarter" idx="12"/>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508520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620000" cy="914894"/>
          </a:xfrm>
        </p:spPr>
        <p:txBody>
          <a:bodyPr/>
          <a:lstStyle/>
          <a:p>
            <a:r>
              <a:rPr lang="en-US"/>
              <a:t>Click to edit Master title style</a:t>
            </a:r>
            <a:endParaRPr lang="en-US" dirty="0"/>
          </a:p>
        </p:txBody>
      </p:sp>
      <p:sp>
        <p:nvSpPr>
          <p:cNvPr id="3" name="Date Placeholder 2"/>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4" name="Footer Placeholder 3"/>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6414234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3" name="Footer Placeholder 2"/>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5"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9444224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Title 7"/>
          <p:cNvSpPr>
            <a:spLocks noGrp="1"/>
          </p:cNvSpPr>
          <p:nvPr>
            <p:ph type="title"/>
          </p:nvPr>
        </p:nvSpPr>
        <p:spPr/>
        <p:txBody>
          <a:bodyPr/>
          <a:lstStyle/>
          <a:p>
            <a:r>
              <a:rPr lang="en-US"/>
              <a:t>Click to edit Master title style</a:t>
            </a:r>
          </a:p>
        </p:txBody>
      </p:sp>
      <p:sp>
        <p:nvSpPr>
          <p:cNvPr id="9"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953372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n-US"/>
              <a:t>Click to edit Master title style</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7534833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lvl1pPr>
              <a:defRPr b="1"/>
            </a:lvl1pPr>
          </a:lstStyle>
          <a:p>
            <a:endParaRPr lang="en-US" dirty="0">
              <a:solidFill>
                <a:prstClr val="black"/>
              </a:solidFill>
            </a:endParaRPr>
          </a:p>
        </p:txBody>
      </p:sp>
      <p:sp>
        <p:nvSpPr>
          <p:cNvPr id="7"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7155645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lvl1pPr>
              <a:defRPr b="0"/>
            </a:lvl1pPr>
          </a:lstStyle>
          <a:p>
            <a:endParaRPr lang="en-US" dirty="0">
              <a:solidFill>
                <a:prstClr val="black"/>
              </a:solidFill>
            </a:endParaRPr>
          </a:p>
        </p:txBody>
      </p:sp>
      <p:sp>
        <p:nvSpPr>
          <p:cNvPr id="7"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4758788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rot="5400000">
            <a:off x="1239403" y="2963597"/>
            <a:ext cx="5029200" cy="27432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9" name="Text Placeholder 7"/>
          <p:cNvSpPr>
            <a:spLocks noGrp="1"/>
          </p:cNvSpPr>
          <p:nvPr>
            <p:ph type="body" sz="quarter" idx="11"/>
          </p:nvPr>
        </p:nvSpPr>
        <p:spPr>
          <a:xfrm>
            <a:off x="457654" y="949570"/>
            <a:ext cx="3059567" cy="3268947"/>
          </a:xfrm>
        </p:spPr>
        <p:txBody>
          <a:bodyPr>
            <a:normAutofit/>
          </a:bodyPr>
          <a:lstStyle>
            <a:lvl1pPr marL="0" indent="0">
              <a:lnSpc>
                <a:spcPct val="100000"/>
              </a:lnSpc>
              <a:spcAft>
                <a:spcPts val="0"/>
              </a:spcAft>
              <a:buNone/>
              <a:defRPr sz="4000"/>
            </a:lvl1pPr>
          </a:lstStyle>
          <a:p>
            <a:pPr lvl="0"/>
            <a:r>
              <a:rPr lang="en-US" dirty="0"/>
              <a:t>Click to edit Master text styles</a:t>
            </a:r>
          </a:p>
        </p:txBody>
      </p:sp>
      <p:sp>
        <p:nvSpPr>
          <p:cNvPr id="11" name="Content Placeholder 9"/>
          <p:cNvSpPr>
            <a:spLocks noGrp="1"/>
          </p:cNvSpPr>
          <p:nvPr>
            <p:ph sz="quarter" idx="12"/>
          </p:nvPr>
        </p:nvSpPr>
        <p:spPr>
          <a:xfrm>
            <a:off x="458108" y="586158"/>
            <a:ext cx="3059113" cy="363412"/>
          </a:xfrm>
        </p:spPr>
        <p:txBody>
          <a:bodyPr tIns="0" bIns="0" anchor="t"/>
          <a:lstStyle>
            <a:lvl1pPr marL="0" indent="0">
              <a:lnSpc>
                <a:spcPct val="100000"/>
              </a:lnSpc>
              <a:buNone/>
              <a:defRPr>
                <a:solidFill>
                  <a:schemeClr val="tx2"/>
                </a:solidFill>
              </a:defRPr>
            </a:lvl1pPr>
          </a:lstStyle>
          <a:p>
            <a:pPr lvl="0"/>
            <a:r>
              <a:rPr lang="en-US" dirty="0"/>
              <a:t>Click to edit Master text styles</a:t>
            </a:r>
          </a:p>
        </p:txBody>
      </p:sp>
      <p:sp>
        <p:nvSpPr>
          <p:cNvPr id="14" name="TextBox 13"/>
          <p:cNvSpPr txBox="1"/>
          <p:nvPr userDrawn="1"/>
        </p:nvSpPr>
        <p:spPr>
          <a:xfrm>
            <a:off x="626533" y="6451745"/>
            <a:ext cx="2036135" cy="261610"/>
          </a:xfrm>
          <a:prstGeom prst="rect">
            <a:avLst/>
          </a:prstGeom>
          <a:noFill/>
        </p:spPr>
        <p:txBody>
          <a:bodyPr wrap="none" rtlCol="0" anchor="t">
            <a:spAutoFit/>
          </a:bodyPr>
          <a:lstStyle/>
          <a:p>
            <a:r>
              <a:rPr lang="en-US" sz="1100" cap="all" baseline="0" dirty="0">
                <a:solidFill>
                  <a:schemeClr val="tx1"/>
                </a:solidFill>
                <a:latin typeface="+mn-lt"/>
              </a:rPr>
              <a:t>Money Smart PARA </a:t>
            </a:r>
            <a:r>
              <a:rPr lang="es-US" sz="1100" cap="all" baseline="0" noProof="0" dirty="0">
                <a:solidFill>
                  <a:schemeClr val="tx1"/>
                </a:solidFill>
                <a:latin typeface="+mn-lt"/>
              </a:rPr>
              <a:t>AdultOs</a:t>
            </a:r>
          </a:p>
        </p:txBody>
      </p:sp>
      <p:sp>
        <p:nvSpPr>
          <p:cNvPr id="15" name="Rectangle 14"/>
          <p:cNvSpPr/>
          <p:nvPr userDrawn="1"/>
        </p:nvSpPr>
        <p:spPr>
          <a:xfrm>
            <a:off x="2717071" y="6453396"/>
            <a:ext cx="5171232" cy="261610"/>
          </a:xfrm>
          <a:prstGeom prst="rect">
            <a:avLst/>
          </a:prstGeom>
        </p:spPr>
        <p:txBody>
          <a:bodyPr wrap="square" anchor="t">
            <a:spAutoFit/>
          </a:bodyPr>
          <a:lstStyle/>
          <a:p>
            <a:r>
              <a:rPr lang="en-US" sz="1100" kern="1200" dirty="0">
                <a:solidFill>
                  <a:schemeClr val="tx1"/>
                </a:solidFill>
                <a:latin typeface="+mj-lt"/>
                <a:ea typeface="+mn-ea"/>
                <a:cs typeface="+mn-cs"/>
              </a:rPr>
              <a:t>  Módulo 8: </a:t>
            </a:r>
            <a:r>
              <a:rPr lang="es-US" sz="1100" kern="1200" noProof="0" dirty="0">
                <a:solidFill>
                  <a:schemeClr val="tx1"/>
                </a:solidFill>
                <a:latin typeface="+mj-lt"/>
                <a:ea typeface="+mn-ea"/>
                <a:cs typeface="+mn-cs"/>
              </a:rPr>
              <a:t>Controlar</a:t>
            </a:r>
            <a:r>
              <a:rPr lang="en-US" sz="1100" kern="1200" dirty="0">
                <a:solidFill>
                  <a:schemeClr val="tx1"/>
                </a:solidFill>
                <a:latin typeface="+mj-lt"/>
                <a:ea typeface="+mn-ea"/>
                <a:cs typeface="+mn-cs"/>
              </a:rPr>
              <a:t> sus </a:t>
            </a:r>
            <a:r>
              <a:rPr lang="es-US" sz="1100" kern="1200" noProof="0" dirty="0">
                <a:solidFill>
                  <a:schemeClr val="tx1"/>
                </a:solidFill>
                <a:latin typeface="+mj-lt"/>
                <a:ea typeface="+mn-ea"/>
                <a:cs typeface="+mn-cs"/>
              </a:rPr>
              <a:t>deudas</a:t>
            </a:r>
            <a:endParaRPr lang="es-US" sz="1100" noProof="0" dirty="0">
              <a:solidFill>
                <a:schemeClr val="tx1"/>
              </a:solidFill>
              <a:latin typeface="+mj-lt"/>
            </a:endParaRPr>
          </a:p>
        </p:txBody>
      </p:sp>
      <p:sp>
        <p:nvSpPr>
          <p:cNvPr id="10" name="Rectangle 9"/>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
        <p:nvSpPr>
          <p:cNvPr id="17" name="Rectangle 16"/>
          <p:cNvSpPr/>
          <p:nvPr userDrawn="1"/>
        </p:nvSpPr>
        <p:spPr>
          <a:xfrm>
            <a:off x="5588246" y="6451745"/>
            <a:ext cx="2300057" cy="261610"/>
          </a:xfrm>
          <a:prstGeom prst="rect">
            <a:avLst/>
          </a:prstGeom>
        </p:spPr>
        <p:txBody>
          <a:bodyPr wrap="square" anchor="t">
            <a:spAutoFit/>
          </a:bodyPr>
          <a:lstStyle/>
          <a:p>
            <a:r>
              <a:rPr lang="es-US" sz="1100" noProof="0" dirty="0">
                <a:solidFill>
                  <a:schemeClr val="tx1"/>
                </a:solidFill>
              </a:rPr>
              <a:t>Septiembre</a:t>
            </a:r>
            <a:r>
              <a:rPr lang="en-US" sz="1100" dirty="0">
                <a:solidFill>
                  <a:schemeClr val="tx1"/>
                </a:solidFill>
              </a:rPr>
              <a:t> de</a:t>
            </a:r>
            <a:r>
              <a:rPr lang="en-US" sz="1100" baseline="0" dirty="0">
                <a:solidFill>
                  <a:schemeClr val="tx1"/>
                </a:solidFill>
              </a:rPr>
              <a:t> 2018</a:t>
            </a:r>
            <a:endParaRPr lang="en-US" sz="1100" dirty="0">
              <a:solidFill>
                <a:schemeClr val="tx1"/>
              </a:solidFill>
            </a:endParaRPr>
          </a:p>
        </p:txBody>
      </p:sp>
    </p:spTree>
    <p:extLst>
      <p:ext uri="{BB962C8B-B14F-4D97-AF65-F5344CB8AC3E}">
        <p14:creationId xmlns:p14="http://schemas.microsoft.com/office/powerpoint/2010/main" val="16036995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8E076-3E80-441C-9618-6D1505120BB9}"/>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50280DD-3AF8-43C9-BB6C-1A93A551EF24}"/>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117FF7E-3C3C-4B37-BE10-E741D9AB7BA3}"/>
              </a:ext>
            </a:extLst>
          </p:cNvPr>
          <p:cNvSpPr>
            <a:spLocks noGrp="1"/>
          </p:cNvSpPr>
          <p:nvPr>
            <p:ph type="dt" sz="half" idx="10"/>
          </p:nvPr>
        </p:nvSpPr>
        <p:spPr/>
        <p:txBody>
          <a:bodyPr/>
          <a:lstStyle/>
          <a:p>
            <a:fld id="{88223067-52D2-4F92-B18C-7EB8A34B5942}" type="datetimeFigureOut">
              <a:rPr lang="en-US" smtClean="0"/>
              <a:t>10/26/2022</a:t>
            </a:fld>
            <a:endParaRPr lang="en-US"/>
          </a:p>
        </p:txBody>
      </p:sp>
      <p:sp>
        <p:nvSpPr>
          <p:cNvPr id="5" name="Footer Placeholder 4">
            <a:extLst>
              <a:ext uri="{FF2B5EF4-FFF2-40B4-BE49-F238E27FC236}">
                <a16:creationId xmlns:a16="http://schemas.microsoft.com/office/drawing/2014/main" id="{EDD07592-0B75-4734-9C7A-DB2DD888DC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E9D416-B94D-4F40-A999-D8CFB1F63E5A}"/>
              </a:ext>
            </a:extLst>
          </p:cNvPr>
          <p:cNvSpPr>
            <a:spLocks noGrp="1"/>
          </p:cNvSpPr>
          <p:nvPr>
            <p:ph type="sldNum" sz="quarter" idx="12"/>
          </p:nvPr>
        </p:nvSpPr>
        <p:spPr/>
        <p:txBody>
          <a:bodyPr/>
          <a:lstStyle/>
          <a:p>
            <a:fld id="{023C9378-5339-4762-92B0-368D4C46B293}" type="slidenum">
              <a:rPr lang="en-US" smtClean="0"/>
              <a:t>‹#›</a:t>
            </a:fld>
            <a:endParaRPr lang="en-US"/>
          </a:p>
        </p:txBody>
      </p:sp>
    </p:spTree>
    <p:extLst>
      <p:ext uri="{BB962C8B-B14F-4D97-AF65-F5344CB8AC3E}">
        <p14:creationId xmlns:p14="http://schemas.microsoft.com/office/powerpoint/2010/main" val="23635655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B02EB2-C1A4-4499-A9F5-AD1687AA672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53C54B-BAEC-4F2E-A7A8-ECAEBC7177B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87D8669-1F5B-42AA-A0D4-893AF4DCC711}"/>
              </a:ext>
            </a:extLst>
          </p:cNvPr>
          <p:cNvSpPr>
            <a:spLocks noGrp="1"/>
          </p:cNvSpPr>
          <p:nvPr>
            <p:ph type="dt" sz="half" idx="10"/>
          </p:nvPr>
        </p:nvSpPr>
        <p:spPr/>
        <p:txBody>
          <a:bodyPr/>
          <a:lstStyle/>
          <a:p>
            <a:fld id="{88223067-52D2-4F92-B18C-7EB8A34B5942}" type="datetimeFigureOut">
              <a:rPr lang="en-US" smtClean="0"/>
              <a:t>10/26/2022</a:t>
            </a:fld>
            <a:endParaRPr lang="en-US"/>
          </a:p>
        </p:txBody>
      </p:sp>
      <p:sp>
        <p:nvSpPr>
          <p:cNvPr id="5" name="Footer Placeholder 4">
            <a:extLst>
              <a:ext uri="{FF2B5EF4-FFF2-40B4-BE49-F238E27FC236}">
                <a16:creationId xmlns:a16="http://schemas.microsoft.com/office/drawing/2014/main" id="{DDE313C7-62E8-4731-8E1F-C0695CCF3C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70F8CB-B587-42D5-9740-474031FDA280}"/>
              </a:ext>
            </a:extLst>
          </p:cNvPr>
          <p:cNvSpPr>
            <a:spLocks noGrp="1"/>
          </p:cNvSpPr>
          <p:nvPr>
            <p:ph type="sldNum" sz="quarter" idx="12"/>
          </p:nvPr>
        </p:nvSpPr>
        <p:spPr/>
        <p:txBody>
          <a:bodyPr/>
          <a:lstStyle/>
          <a:p>
            <a:fld id="{023C9378-5339-4762-92B0-368D4C46B293}" type="slidenum">
              <a:rPr lang="en-US" smtClean="0"/>
              <a:t>‹#›</a:t>
            </a:fld>
            <a:endParaRPr lang="en-US"/>
          </a:p>
        </p:txBody>
      </p:sp>
    </p:spTree>
    <p:extLst>
      <p:ext uri="{BB962C8B-B14F-4D97-AF65-F5344CB8AC3E}">
        <p14:creationId xmlns:p14="http://schemas.microsoft.com/office/powerpoint/2010/main" val="3617784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881682"/>
          </a:xfrm>
        </p:spPr>
        <p:txBody>
          <a:bodyPr anchor="b"/>
          <a:lstStyle/>
          <a:p>
            <a:r>
              <a:rPr lang="en-US" dirty="0"/>
              <a:t>Click to edit Master title style</a:t>
            </a:r>
          </a:p>
        </p:txBody>
      </p:sp>
      <p:sp>
        <p:nvSpPr>
          <p:cNvPr id="3" name="Content Placeholder 2"/>
          <p:cNvSpPr>
            <a:spLocks noGrp="1"/>
          </p:cNvSpPr>
          <p:nvPr>
            <p:ph idx="1"/>
          </p:nvPr>
        </p:nvSpPr>
        <p:spPr>
          <a:xfrm>
            <a:off x="577986" y="1424723"/>
            <a:ext cx="7499214" cy="4701440"/>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4238931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23D70-3D17-4B61-8F23-0D1A5411DFE6}"/>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3A64B6D-4543-4480-87FA-BA4953534D3E}"/>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559CBCD-32D5-4339-896F-E2D340F7F626}"/>
              </a:ext>
            </a:extLst>
          </p:cNvPr>
          <p:cNvSpPr>
            <a:spLocks noGrp="1"/>
          </p:cNvSpPr>
          <p:nvPr>
            <p:ph type="dt" sz="half" idx="10"/>
          </p:nvPr>
        </p:nvSpPr>
        <p:spPr/>
        <p:txBody>
          <a:bodyPr/>
          <a:lstStyle/>
          <a:p>
            <a:fld id="{88223067-52D2-4F92-B18C-7EB8A34B5942}" type="datetimeFigureOut">
              <a:rPr lang="en-US" smtClean="0"/>
              <a:t>10/26/2022</a:t>
            </a:fld>
            <a:endParaRPr lang="en-US"/>
          </a:p>
        </p:txBody>
      </p:sp>
      <p:sp>
        <p:nvSpPr>
          <p:cNvPr id="5" name="Footer Placeholder 4">
            <a:extLst>
              <a:ext uri="{FF2B5EF4-FFF2-40B4-BE49-F238E27FC236}">
                <a16:creationId xmlns:a16="http://schemas.microsoft.com/office/drawing/2014/main" id="{997A1B5C-D4BA-4A56-8E13-45A21B00B3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DA315C-5492-47C0-A235-DF4A8789FFF5}"/>
              </a:ext>
            </a:extLst>
          </p:cNvPr>
          <p:cNvSpPr>
            <a:spLocks noGrp="1"/>
          </p:cNvSpPr>
          <p:nvPr>
            <p:ph type="sldNum" sz="quarter" idx="12"/>
          </p:nvPr>
        </p:nvSpPr>
        <p:spPr/>
        <p:txBody>
          <a:bodyPr/>
          <a:lstStyle/>
          <a:p>
            <a:fld id="{023C9378-5339-4762-92B0-368D4C46B293}" type="slidenum">
              <a:rPr lang="en-US" smtClean="0"/>
              <a:t>‹#›</a:t>
            </a:fld>
            <a:endParaRPr lang="en-US"/>
          </a:p>
        </p:txBody>
      </p:sp>
    </p:spTree>
    <p:extLst>
      <p:ext uri="{BB962C8B-B14F-4D97-AF65-F5344CB8AC3E}">
        <p14:creationId xmlns:p14="http://schemas.microsoft.com/office/powerpoint/2010/main" val="41736668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7D698-4CB8-47BB-91F5-9F65D150FE6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285A0C2-C73B-4E77-A231-C89E8E330CE2}"/>
              </a:ext>
            </a:extLst>
          </p:cNvPr>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A9CAE6A-D8A0-46D5-9562-07987CEFCB7D}"/>
              </a:ext>
            </a:extLst>
          </p:cNvPr>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4C1A6AD-C3DC-4850-B9A7-434D9AE030FE}"/>
              </a:ext>
            </a:extLst>
          </p:cNvPr>
          <p:cNvSpPr>
            <a:spLocks noGrp="1"/>
          </p:cNvSpPr>
          <p:nvPr>
            <p:ph type="dt" sz="half" idx="10"/>
          </p:nvPr>
        </p:nvSpPr>
        <p:spPr/>
        <p:txBody>
          <a:bodyPr/>
          <a:lstStyle/>
          <a:p>
            <a:fld id="{88223067-52D2-4F92-B18C-7EB8A34B5942}" type="datetimeFigureOut">
              <a:rPr lang="en-US" smtClean="0"/>
              <a:t>10/26/2022</a:t>
            </a:fld>
            <a:endParaRPr lang="en-US"/>
          </a:p>
        </p:txBody>
      </p:sp>
      <p:sp>
        <p:nvSpPr>
          <p:cNvPr id="6" name="Footer Placeholder 5">
            <a:extLst>
              <a:ext uri="{FF2B5EF4-FFF2-40B4-BE49-F238E27FC236}">
                <a16:creationId xmlns:a16="http://schemas.microsoft.com/office/drawing/2014/main" id="{5D5C3460-15CE-4C21-9638-83FE89C2B4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C41631E-6ACC-4237-8ED1-848FC6A77C1A}"/>
              </a:ext>
            </a:extLst>
          </p:cNvPr>
          <p:cNvSpPr>
            <a:spLocks noGrp="1"/>
          </p:cNvSpPr>
          <p:nvPr>
            <p:ph type="sldNum" sz="quarter" idx="12"/>
          </p:nvPr>
        </p:nvSpPr>
        <p:spPr/>
        <p:txBody>
          <a:bodyPr/>
          <a:lstStyle/>
          <a:p>
            <a:fld id="{023C9378-5339-4762-92B0-368D4C46B293}" type="slidenum">
              <a:rPr lang="en-US" smtClean="0"/>
              <a:t>‹#›</a:t>
            </a:fld>
            <a:endParaRPr lang="en-US"/>
          </a:p>
        </p:txBody>
      </p:sp>
    </p:spTree>
    <p:extLst>
      <p:ext uri="{BB962C8B-B14F-4D97-AF65-F5344CB8AC3E}">
        <p14:creationId xmlns:p14="http://schemas.microsoft.com/office/powerpoint/2010/main" val="33156583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29AC7-3BC7-4234-8048-17EDDE87411D}"/>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D066D1F-DEE1-468A-844D-A00FAE35E4A1}"/>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5BF31A0-9CD1-4FB3-BD06-F6B3A7B4E024}"/>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BC30A1F-8DDC-4C78-B261-6BD6E1A5110A}"/>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059210A-B58D-42BD-9AD0-1259076064DC}"/>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653CF17-C018-43F0-808B-ABBCB7EC243E}"/>
              </a:ext>
            </a:extLst>
          </p:cNvPr>
          <p:cNvSpPr>
            <a:spLocks noGrp="1"/>
          </p:cNvSpPr>
          <p:nvPr>
            <p:ph type="dt" sz="half" idx="10"/>
          </p:nvPr>
        </p:nvSpPr>
        <p:spPr/>
        <p:txBody>
          <a:bodyPr/>
          <a:lstStyle/>
          <a:p>
            <a:fld id="{88223067-52D2-4F92-B18C-7EB8A34B5942}" type="datetimeFigureOut">
              <a:rPr lang="en-US" smtClean="0"/>
              <a:t>10/26/2022</a:t>
            </a:fld>
            <a:endParaRPr lang="en-US"/>
          </a:p>
        </p:txBody>
      </p:sp>
      <p:sp>
        <p:nvSpPr>
          <p:cNvPr id="8" name="Footer Placeholder 7">
            <a:extLst>
              <a:ext uri="{FF2B5EF4-FFF2-40B4-BE49-F238E27FC236}">
                <a16:creationId xmlns:a16="http://schemas.microsoft.com/office/drawing/2014/main" id="{8E9AEF6B-D808-4605-8BD1-0F8E2457BA4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C347880-BC28-40CB-ADE5-1C7744BECC34}"/>
              </a:ext>
            </a:extLst>
          </p:cNvPr>
          <p:cNvSpPr>
            <a:spLocks noGrp="1"/>
          </p:cNvSpPr>
          <p:nvPr>
            <p:ph type="sldNum" sz="quarter" idx="12"/>
          </p:nvPr>
        </p:nvSpPr>
        <p:spPr/>
        <p:txBody>
          <a:bodyPr/>
          <a:lstStyle/>
          <a:p>
            <a:fld id="{023C9378-5339-4762-92B0-368D4C46B293}" type="slidenum">
              <a:rPr lang="en-US" smtClean="0"/>
              <a:t>‹#›</a:t>
            </a:fld>
            <a:endParaRPr lang="en-US"/>
          </a:p>
        </p:txBody>
      </p:sp>
    </p:spTree>
    <p:extLst>
      <p:ext uri="{BB962C8B-B14F-4D97-AF65-F5344CB8AC3E}">
        <p14:creationId xmlns:p14="http://schemas.microsoft.com/office/powerpoint/2010/main" val="3827280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4EFCAA-936E-4C3A-91C6-7524FA0942E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D57BADB-518D-43A9-94EA-A791F067A625}"/>
              </a:ext>
            </a:extLst>
          </p:cNvPr>
          <p:cNvSpPr>
            <a:spLocks noGrp="1"/>
          </p:cNvSpPr>
          <p:nvPr>
            <p:ph type="dt" sz="half" idx="10"/>
          </p:nvPr>
        </p:nvSpPr>
        <p:spPr/>
        <p:txBody>
          <a:bodyPr/>
          <a:lstStyle/>
          <a:p>
            <a:fld id="{88223067-52D2-4F92-B18C-7EB8A34B5942}" type="datetimeFigureOut">
              <a:rPr lang="en-US" smtClean="0"/>
              <a:t>10/26/2022</a:t>
            </a:fld>
            <a:endParaRPr lang="en-US"/>
          </a:p>
        </p:txBody>
      </p:sp>
      <p:sp>
        <p:nvSpPr>
          <p:cNvPr id="4" name="Footer Placeholder 3">
            <a:extLst>
              <a:ext uri="{FF2B5EF4-FFF2-40B4-BE49-F238E27FC236}">
                <a16:creationId xmlns:a16="http://schemas.microsoft.com/office/drawing/2014/main" id="{46EC3AD4-0625-4475-AD4F-1D489B1E486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F255C5C-DD15-442C-8947-0CBABBF479F4}"/>
              </a:ext>
            </a:extLst>
          </p:cNvPr>
          <p:cNvSpPr>
            <a:spLocks noGrp="1"/>
          </p:cNvSpPr>
          <p:nvPr>
            <p:ph type="sldNum" sz="quarter" idx="12"/>
          </p:nvPr>
        </p:nvSpPr>
        <p:spPr/>
        <p:txBody>
          <a:bodyPr/>
          <a:lstStyle/>
          <a:p>
            <a:fld id="{023C9378-5339-4762-92B0-368D4C46B293}" type="slidenum">
              <a:rPr lang="en-US" smtClean="0"/>
              <a:t>‹#›</a:t>
            </a:fld>
            <a:endParaRPr lang="en-US"/>
          </a:p>
        </p:txBody>
      </p:sp>
    </p:spTree>
    <p:extLst>
      <p:ext uri="{BB962C8B-B14F-4D97-AF65-F5344CB8AC3E}">
        <p14:creationId xmlns:p14="http://schemas.microsoft.com/office/powerpoint/2010/main" val="20922941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88E9481-56A9-458A-9D10-3177A9B5649D}"/>
              </a:ext>
            </a:extLst>
          </p:cNvPr>
          <p:cNvSpPr>
            <a:spLocks noGrp="1"/>
          </p:cNvSpPr>
          <p:nvPr>
            <p:ph type="dt" sz="half" idx="10"/>
          </p:nvPr>
        </p:nvSpPr>
        <p:spPr/>
        <p:txBody>
          <a:bodyPr/>
          <a:lstStyle/>
          <a:p>
            <a:fld id="{88223067-52D2-4F92-B18C-7EB8A34B5942}" type="datetimeFigureOut">
              <a:rPr lang="en-US" smtClean="0"/>
              <a:t>10/26/2022</a:t>
            </a:fld>
            <a:endParaRPr lang="en-US"/>
          </a:p>
        </p:txBody>
      </p:sp>
      <p:sp>
        <p:nvSpPr>
          <p:cNvPr id="3" name="Footer Placeholder 2">
            <a:extLst>
              <a:ext uri="{FF2B5EF4-FFF2-40B4-BE49-F238E27FC236}">
                <a16:creationId xmlns:a16="http://schemas.microsoft.com/office/drawing/2014/main" id="{8DC9DA1D-54E2-4319-AA95-51F492BF715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776E653-463D-4F97-A2E8-04CC93805FF2}"/>
              </a:ext>
            </a:extLst>
          </p:cNvPr>
          <p:cNvSpPr>
            <a:spLocks noGrp="1"/>
          </p:cNvSpPr>
          <p:nvPr>
            <p:ph type="sldNum" sz="quarter" idx="12"/>
          </p:nvPr>
        </p:nvSpPr>
        <p:spPr/>
        <p:txBody>
          <a:bodyPr/>
          <a:lstStyle/>
          <a:p>
            <a:fld id="{023C9378-5339-4762-92B0-368D4C46B293}" type="slidenum">
              <a:rPr lang="en-US" smtClean="0"/>
              <a:t>‹#›</a:t>
            </a:fld>
            <a:endParaRPr lang="en-US"/>
          </a:p>
        </p:txBody>
      </p:sp>
    </p:spTree>
    <p:extLst>
      <p:ext uri="{BB962C8B-B14F-4D97-AF65-F5344CB8AC3E}">
        <p14:creationId xmlns:p14="http://schemas.microsoft.com/office/powerpoint/2010/main" val="7633937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0FDF5-0C60-460E-B03E-F90E224C898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5A4D32A-F344-429D-BC0C-EB2A3D7EBCE4}"/>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1430FF0-E117-4A1E-818F-B52EFF767C8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BC9E009-F79E-4DE9-AC39-D1EC9BFEA9E9}"/>
              </a:ext>
            </a:extLst>
          </p:cNvPr>
          <p:cNvSpPr>
            <a:spLocks noGrp="1"/>
          </p:cNvSpPr>
          <p:nvPr>
            <p:ph type="dt" sz="half" idx="10"/>
          </p:nvPr>
        </p:nvSpPr>
        <p:spPr/>
        <p:txBody>
          <a:bodyPr/>
          <a:lstStyle/>
          <a:p>
            <a:fld id="{88223067-52D2-4F92-B18C-7EB8A34B5942}" type="datetimeFigureOut">
              <a:rPr lang="en-US" smtClean="0"/>
              <a:t>10/26/2022</a:t>
            </a:fld>
            <a:endParaRPr lang="en-US"/>
          </a:p>
        </p:txBody>
      </p:sp>
      <p:sp>
        <p:nvSpPr>
          <p:cNvPr id="6" name="Footer Placeholder 5">
            <a:extLst>
              <a:ext uri="{FF2B5EF4-FFF2-40B4-BE49-F238E27FC236}">
                <a16:creationId xmlns:a16="http://schemas.microsoft.com/office/drawing/2014/main" id="{3284E860-C27E-42C0-B021-DA91A2B9CFD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42871A-2ED7-4018-8870-9A85641736F3}"/>
              </a:ext>
            </a:extLst>
          </p:cNvPr>
          <p:cNvSpPr>
            <a:spLocks noGrp="1"/>
          </p:cNvSpPr>
          <p:nvPr>
            <p:ph type="sldNum" sz="quarter" idx="12"/>
          </p:nvPr>
        </p:nvSpPr>
        <p:spPr/>
        <p:txBody>
          <a:bodyPr/>
          <a:lstStyle/>
          <a:p>
            <a:fld id="{023C9378-5339-4762-92B0-368D4C46B293}" type="slidenum">
              <a:rPr lang="en-US" smtClean="0"/>
              <a:t>‹#›</a:t>
            </a:fld>
            <a:endParaRPr lang="en-US"/>
          </a:p>
        </p:txBody>
      </p:sp>
    </p:spTree>
    <p:extLst>
      <p:ext uri="{BB962C8B-B14F-4D97-AF65-F5344CB8AC3E}">
        <p14:creationId xmlns:p14="http://schemas.microsoft.com/office/powerpoint/2010/main" val="26894647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C12A8-DFCD-43AD-B72B-5FD681B92B56}"/>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341E9F4-2432-4B3F-BA75-2F3A021A3905}"/>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AD5B4B2-F210-4714-B718-9C5EA7FBB2A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7AEC49-FC06-4128-A6BB-54F69A6F4AFE}"/>
              </a:ext>
            </a:extLst>
          </p:cNvPr>
          <p:cNvSpPr>
            <a:spLocks noGrp="1"/>
          </p:cNvSpPr>
          <p:nvPr>
            <p:ph type="dt" sz="half" idx="10"/>
          </p:nvPr>
        </p:nvSpPr>
        <p:spPr/>
        <p:txBody>
          <a:bodyPr/>
          <a:lstStyle/>
          <a:p>
            <a:fld id="{88223067-52D2-4F92-B18C-7EB8A34B5942}" type="datetimeFigureOut">
              <a:rPr lang="en-US" smtClean="0"/>
              <a:t>10/26/2022</a:t>
            </a:fld>
            <a:endParaRPr lang="en-US"/>
          </a:p>
        </p:txBody>
      </p:sp>
      <p:sp>
        <p:nvSpPr>
          <p:cNvPr id="6" name="Footer Placeholder 5">
            <a:extLst>
              <a:ext uri="{FF2B5EF4-FFF2-40B4-BE49-F238E27FC236}">
                <a16:creationId xmlns:a16="http://schemas.microsoft.com/office/drawing/2014/main" id="{3D413290-F039-405B-9041-92C77A09093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DC7C91-29E4-49AF-85E9-142AD7A08092}"/>
              </a:ext>
            </a:extLst>
          </p:cNvPr>
          <p:cNvSpPr>
            <a:spLocks noGrp="1"/>
          </p:cNvSpPr>
          <p:nvPr>
            <p:ph type="sldNum" sz="quarter" idx="12"/>
          </p:nvPr>
        </p:nvSpPr>
        <p:spPr/>
        <p:txBody>
          <a:bodyPr/>
          <a:lstStyle/>
          <a:p>
            <a:fld id="{023C9378-5339-4762-92B0-368D4C46B293}" type="slidenum">
              <a:rPr lang="en-US" smtClean="0"/>
              <a:t>‹#›</a:t>
            </a:fld>
            <a:endParaRPr lang="en-US"/>
          </a:p>
        </p:txBody>
      </p:sp>
    </p:spTree>
    <p:extLst>
      <p:ext uri="{BB962C8B-B14F-4D97-AF65-F5344CB8AC3E}">
        <p14:creationId xmlns:p14="http://schemas.microsoft.com/office/powerpoint/2010/main" val="1360070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4B66A-A053-49BD-934B-C8189AD51AF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4D5FAFB-6830-4A1E-82CC-06B162C6D6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50E12F-1316-40E2-AFE7-FBACD4FC33DB}"/>
              </a:ext>
            </a:extLst>
          </p:cNvPr>
          <p:cNvSpPr>
            <a:spLocks noGrp="1"/>
          </p:cNvSpPr>
          <p:nvPr>
            <p:ph type="dt" sz="half" idx="10"/>
          </p:nvPr>
        </p:nvSpPr>
        <p:spPr/>
        <p:txBody>
          <a:bodyPr/>
          <a:lstStyle/>
          <a:p>
            <a:fld id="{88223067-52D2-4F92-B18C-7EB8A34B5942}" type="datetimeFigureOut">
              <a:rPr lang="en-US" smtClean="0"/>
              <a:t>10/26/2022</a:t>
            </a:fld>
            <a:endParaRPr lang="en-US"/>
          </a:p>
        </p:txBody>
      </p:sp>
      <p:sp>
        <p:nvSpPr>
          <p:cNvPr id="5" name="Footer Placeholder 4">
            <a:extLst>
              <a:ext uri="{FF2B5EF4-FFF2-40B4-BE49-F238E27FC236}">
                <a16:creationId xmlns:a16="http://schemas.microsoft.com/office/drawing/2014/main" id="{257DAF4C-17B4-47B9-ABD3-0EFC0F79AD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ABEB3B-62A3-4FD5-B7F6-B9CD72F00807}"/>
              </a:ext>
            </a:extLst>
          </p:cNvPr>
          <p:cNvSpPr>
            <a:spLocks noGrp="1"/>
          </p:cNvSpPr>
          <p:nvPr>
            <p:ph type="sldNum" sz="quarter" idx="12"/>
          </p:nvPr>
        </p:nvSpPr>
        <p:spPr/>
        <p:txBody>
          <a:bodyPr/>
          <a:lstStyle/>
          <a:p>
            <a:fld id="{023C9378-5339-4762-92B0-368D4C46B293}" type="slidenum">
              <a:rPr lang="en-US" smtClean="0"/>
              <a:t>‹#›</a:t>
            </a:fld>
            <a:endParaRPr lang="en-US"/>
          </a:p>
        </p:txBody>
      </p:sp>
    </p:spTree>
    <p:extLst>
      <p:ext uri="{BB962C8B-B14F-4D97-AF65-F5344CB8AC3E}">
        <p14:creationId xmlns:p14="http://schemas.microsoft.com/office/powerpoint/2010/main" val="5882969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8BCE49D-E1B3-489F-AFC3-64AFC4C5EE0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F18B586-C507-4177-B276-378C26C199CE}"/>
              </a:ext>
            </a:extLst>
          </p:cNvPr>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B0A659-6647-44BA-A897-5BAC30144E1D}"/>
              </a:ext>
            </a:extLst>
          </p:cNvPr>
          <p:cNvSpPr>
            <a:spLocks noGrp="1"/>
          </p:cNvSpPr>
          <p:nvPr>
            <p:ph type="dt" sz="half" idx="10"/>
          </p:nvPr>
        </p:nvSpPr>
        <p:spPr/>
        <p:txBody>
          <a:bodyPr/>
          <a:lstStyle/>
          <a:p>
            <a:fld id="{88223067-52D2-4F92-B18C-7EB8A34B5942}" type="datetimeFigureOut">
              <a:rPr lang="en-US" smtClean="0"/>
              <a:t>10/26/2022</a:t>
            </a:fld>
            <a:endParaRPr lang="en-US"/>
          </a:p>
        </p:txBody>
      </p:sp>
      <p:sp>
        <p:nvSpPr>
          <p:cNvPr id="5" name="Footer Placeholder 4">
            <a:extLst>
              <a:ext uri="{FF2B5EF4-FFF2-40B4-BE49-F238E27FC236}">
                <a16:creationId xmlns:a16="http://schemas.microsoft.com/office/drawing/2014/main" id="{594665B9-AE86-45FA-AB10-2934771F8C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C3C8D5-F46C-4536-80A3-D76AF33CB822}"/>
              </a:ext>
            </a:extLst>
          </p:cNvPr>
          <p:cNvSpPr>
            <a:spLocks noGrp="1"/>
          </p:cNvSpPr>
          <p:nvPr>
            <p:ph type="sldNum" sz="quarter" idx="12"/>
          </p:nvPr>
        </p:nvSpPr>
        <p:spPr/>
        <p:txBody>
          <a:bodyPr/>
          <a:lstStyle/>
          <a:p>
            <a:fld id="{023C9378-5339-4762-92B0-368D4C46B293}" type="slidenum">
              <a:rPr lang="en-US" smtClean="0"/>
              <a:t>‹#›</a:t>
            </a:fld>
            <a:endParaRPr lang="en-US"/>
          </a:p>
        </p:txBody>
      </p:sp>
    </p:spTree>
    <p:extLst>
      <p:ext uri="{BB962C8B-B14F-4D97-AF65-F5344CB8AC3E}">
        <p14:creationId xmlns:p14="http://schemas.microsoft.com/office/powerpoint/2010/main" val="38208281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C1EAD-29CB-47B6-9389-31B1C34F2FF4}"/>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3E3CCB4-A312-4F16-A150-AE94CEA613EA}"/>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87AAB44-D29B-4FE6-935C-5D4213E01471}"/>
              </a:ext>
            </a:extLst>
          </p:cNvPr>
          <p:cNvSpPr>
            <a:spLocks noGrp="1"/>
          </p:cNvSpPr>
          <p:nvPr>
            <p:ph type="dt" sz="half" idx="10"/>
          </p:nvPr>
        </p:nvSpPr>
        <p:spPr/>
        <p:txBody>
          <a:bodyPr/>
          <a:lstStyle/>
          <a:p>
            <a:fld id="{747F6E6A-180D-4BED-A6C3-D5880C9DB2EA}" type="datetimeFigureOut">
              <a:rPr lang="en-US" smtClean="0"/>
              <a:t>10/26/2022</a:t>
            </a:fld>
            <a:endParaRPr lang="en-US"/>
          </a:p>
        </p:txBody>
      </p:sp>
      <p:sp>
        <p:nvSpPr>
          <p:cNvPr id="5" name="Footer Placeholder 4">
            <a:extLst>
              <a:ext uri="{FF2B5EF4-FFF2-40B4-BE49-F238E27FC236}">
                <a16:creationId xmlns:a16="http://schemas.microsoft.com/office/drawing/2014/main" id="{FFBA13C8-102C-42DB-B54C-868513AC71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D1C235-1888-4E7E-85FC-4CDC0763477E}"/>
              </a:ext>
            </a:extLst>
          </p:cNvPr>
          <p:cNvSpPr>
            <a:spLocks noGrp="1"/>
          </p:cNvSpPr>
          <p:nvPr>
            <p:ph type="sldNum" sz="quarter" idx="12"/>
          </p:nvPr>
        </p:nvSpPr>
        <p:spPr/>
        <p:txBody>
          <a:bodyPr/>
          <a:lstStyle/>
          <a:p>
            <a:fld id="{E7B38997-215D-411B-A5C8-C1F4EF787604}" type="slidenum">
              <a:rPr lang="en-US" smtClean="0"/>
              <a:t>‹#›</a:t>
            </a:fld>
            <a:endParaRPr lang="en-US"/>
          </a:p>
        </p:txBody>
      </p:sp>
    </p:spTree>
    <p:extLst>
      <p:ext uri="{BB962C8B-B14F-4D97-AF65-F5344CB8AC3E}">
        <p14:creationId xmlns:p14="http://schemas.microsoft.com/office/powerpoint/2010/main" val="94982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7" name="Picture 6" descr="GettyImages-665215966.eps"/>
          <p:cNvPicPr>
            <a:picLocks noChangeAspect="1"/>
          </p:cNvPicPr>
          <p:nvPr/>
        </p:nvPicPr>
        <p:blipFill rotWithShape="1">
          <a:blip r:embed="rId2" cstate="screen">
            <a:extLst>
              <a:ext uri="{28A0092B-C50C-407E-A947-70E740481C1C}">
                <a14:useLocalDpi xmlns:a14="http://schemas.microsoft.com/office/drawing/2010/main"/>
              </a:ext>
            </a:extLst>
          </a:blip>
          <a:srcRect l="14853" t="14685" r="12861" b="17800"/>
          <a:stretch/>
        </p:blipFill>
        <p:spPr>
          <a:xfrm>
            <a:off x="5217191" y="2733825"/>
            <a:ext cx="3766515" cy="3517888"/>
          </a:xfrm>
          <a:prstGeom prst="rect">
            <a:avLst/>
          </a:prstGeom>
        </p:spPr>
      </p:pic>
      <p:sp>
        <p:nvSpPr>
          <p:cNvPr id="3" name="Content Placeholder 2"/>
          <p:cNvSpPr>
            <a:spLocks noGrp="1"/>
          </p:cNvSpPr>
          <p:nvPr>
            <p:ph idx="1"/>
          </p:nvPr>
        </p:nvSpPr>
        <p:spPr>
          <a:xfrm>
            <a:off x="595591" y="1441004"/>
            <a:ext cx="5341383" cy="4958031"/>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304156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7AA11-D009-44A2-B291-A8C8B60739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C33C41A-4B50-41ED-8711-32A8CF39006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D6EEEE-6129-47BF-88A2-52676E79AA7E}"/>
              </a:ext>
            </a:extLst>
          </p:cNvPr>
          <p:cNvSpPr>
            <a:spLocks noGrp="1"/>
          </p:cNvSpPr>
          <p:nvPr>
            <p:ph type="dt" sz="half" idx="10"/>
          </p:nvPr>
        </p:nvSpPr>
        <p:spPr/>
        <p:txBody>
          <a:bodyPr/>
          <a:lstStyle/>
          <a:p>
            <a:fld id="{747F6E6A-180D-4BED-A6C3-D5880C9DB2EA}" type="datetimeFigureOut">
              <a:rPr lang="en-US" smtClean="0"/>
              <a:t>10/26/2022</a:t>
            </a:fld>
            <a:endParaRPr lang="en-US"/>
          </a:p>
        </p:txBody>
      </p:sp>
      <p:sp>
        <p:nvSpPr>
          <p:cNvPr id="5" name="Footer Placeholder 4">
            <a:extLst>
              <a:ext uri="{FF2B5EF4-FFF2-40B4-BE49-F238E27FC236}">
                <a16:creationId xmlns:a16="http://schemas.microsoft.com/office/drawing/2014/main" id="{9764342E-4E01-4CBC-ADED-500779DAD0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67C5CC-1F0F-43D2-9F7B-FED07323EB83}"/>
              </a:ext>
            </a:extLst>
          </p:cNvPr>
          <p:cNvSpPr>
            <a:spLocks noGrp="1"/>
          </p:cNvSpPr>
          <p:nvPr>
            <p:ph type="sldNum" sz="quarter" idx="12"/>
          </p:nvPr>
        </p:nvSpPr>
        <p:spPr/>
        <p:txBody>
          <a:bodyPr/>
          <a:lstStyle/>
          <a:p>
            <a:fld id="{E7B38997-215D-411B-A5C8-C1F4EF787604}" type="slidenum">
              <a:rPr lang="en-US" smtClean="0"/>
              <a:t>‹#›</a:t>
            </a:fld>
            <a:endParaRPr lang="en-US"/>
          </a:p>
        </p:txBody>
      </p:sp>
    </p:spTree>
    <p:extLst>
      <p:ext uri="{BB962C8B-B14F-4D97-AF65-F5344CB8AC3E}">
        <p14:creationId xmlns:p14="http://schemas.microsoft.com/office/powerpoint/2010/main" val="20149463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3C55B-CA3F-411B-A78E-3904A3EB75B9}"/>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E1FA612-F418-4ACE-BF97-443F00811536}"/>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EF81110-60B7-48A4-9851-7ED2A37AD407}"/>
              </a:ext>
            </a:extLst>
          </p:cNvPr>
          <p:cNvSpPr>
            <a:spLocks noGrp="1"/>
          </p:cNvSpPr>
          <p:nvPr>
            <p:ph type="dt" sz="half" idx="10"/>
          </p:nvPr>
        </p:nvSpPr>
        <p:spPr/>
        <p:txBody>
          <a:bodyPr/>
          <a:lstStyle/>
          <a:p>
            <a:fld id="{747F6E6A-180D-4BED-A6C3-D5880C9DB2EA}" type="datetimeFigureOut">
              <a:rPr lang="en-US" smtClean="0"/>
              <a:t>10/26/2022</a:t>
            </a:fld>
            <a:endParaRPr lang="en-US"/>
          </a:p>
        </p:txBody>
      </p:sp>
      <p:sp>
        <p:nvSpPr>
          <p:cNvPr id="5" name="Footer Placeholder 4">
            <a:extLst>
              <a:ext uri="{FF2B5EF4-FFF2-40B4-BE49-F238E27FC236}">
                <a16:creationId xmlns:a16="http://schemas.microsoft.com/office/drawing/2014/main" id="{589519A0-E2A9-4CBA-B8F1-AB2E22240B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830F03-CFAA-4230-A6EA-A611F23D3E1D}"/>
              </a:ext>
            </a:extLst>
          </p:cNvPr>
          <p:cNvSpPr>
            <a:spLocks noGrp="1"/>
          </p:cNvSpPr>
          <p:nvPr>
            <p:ph type="sldNum" sz="quarter" idx="12"/>
          </p:nvPr>
        </p:nvSpPr>
        <p:spPr/>
        <p:txBody>
          <a:bodyPr/>
          <a:lstStyle/>
          <a:p>
            <a:fld id="{E7B38997-215D-411B-A5C8-C1F4EF787604}" type="slidenum">
              <a:rPr lang="en-US" smtClean="0"/>
              <a:t>‹#›</a:t>
            </a:fld>
            <a:endParaRPr lang="en-US"/>
          </a:p>
        </p:txBody>
      </p:sp>
    </p:spTree>
    <p:extLst>
      <p:ext uri="{BB962C8B-B14F-4D97-AF65-F5344CB8AC3E}">
        <p14:creationId xmlns:p14="http://schemas.microsoft.com/office/powerpoint/2010/main" val="19934283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83CCA-1F99-4E2A-A32F-EC7779BF636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CDD732-F4EA-4492-8A01-469723B7D3C7}"/>
              </a:ext>
            </a:extLst>
          </p:cNvPr>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DC90D37-5D61-47E6-9334-074CE93CAE99}"/>
              </a:ext>
            </a:extLst>
          </p:cNvPr>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6D1E17-4172-4ED0-9C5A-5015E8BC1AE7}"/>
              </a:ext>
            </a:extLst>
          </p:cNvPr>
          <p:cNvSpPr>
            <a:spLocks noGrp="1"/>
          </p:cNvSpPr>
          <p:nvPr>
            <p:ph type="dt" sz="half" idx="10"/>
          </p:nvPr>
        </p:nvSpPr>
        <p:spPr/>
        <p:txBody>
          <a:bodyPr/>
          <a:lstStyle/>
          <a:p>
            <a:fld id="{747F6E6A-180D-4BED-A6C3-D5880C9DB2EA}" type="datetimeFigureOut">
              <a:rPr lang="en-US" smtClean="0"/>
              <a:t>10/26/2022</a:t>
            </a:fld>
            <a:endParaRPr lang="en-US"/>
          </a:p>
        </p:txBody>
      </p:sp>
      <p:sp>
        <p:nvSpPr>
          <p:cNvPr id="6" name="Footer Placeholder 5">
            <a:extLst>
              <a:ext uri="{FF2B5EF4-FFF2-40B4-BE49-F238E27FC236}">
                <a16:creationId xmlns:a16="http://schemas.microsoft.com/office/drawing/2014/main" id="{CE1817FB-BD1D-4224-9DCF-5826A4AB006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FFEB50-EA07-40E8-9DBA-FF33BE8F6C01}"/>
              </a:ext>
            </a:extLst>
          </p:cNvPr>
          <p:cNvSpPr>
            <a:spLocks noGrp="1"/>
          </p:cNvSpPr>
          <p:nvPr>
            <p:ph type="sldNum" sz="quarter" idx="12"/>
          </p:nvPr>
        </p:nvSpPr>
        <p:spPr/>
        <p:txBody>
          <a:bodyPr/>
          <a:lstStyle/>
          <a:p>
            <a:fld id="{E7B38997-215D-411B-A5C8-C1F4EF787604}" type="slidenum">
              <a:rPr lang="en-US" smtClean="0"/>
              <a:t>‹#›</a:t>
            </a:fld>
            <a:endParaRPr lang="en-US"/>
          </a:p>
        </p:txBody>
      </p:sp>
    </p:spTree>
    <p:extLst>
      <p:ext uri="{BB962C8B-B14F-4D97-AF65-F5344CB8AC3E}">
        <p14:creationId xmlns:p14="http://schemas.microsoft.com/office/powerpoint/2010/main" val="31647629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7EEDD-2A0A-4EF5-99A1-38D68F7D7665}"/>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EB7B76E-5E08-4F51-91FC-542A20FD9D42}"/>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4901594-2844-488A-847F-4AD0235C7184}"/>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8A71CCF-56A5-48E1-94D3-A63F1A053FC1}"/>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A6E2260-36C7-48C7-9D39-45B453C57194}"/>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413D0A4-CC8B-4E60-A02C-A0D7FAA9187B}"/>
              </a:ext>
            </a:extLst>
          </p:cNvPr>
          <p:cNvSpPr>
            <a:spLocks noGrp="1"/>
          </p:cNvSpPr>
          <p:nvPr>
            <p:ph type="dt" sz="half" idx="10"/>
          </p:nvPr>
        </p:nvSpPr>
        <p:spPr/>
        <p:txBody>
          <a:bodyPr/>
          <a:lstStyle/>
          <a:p>
            <a:fld id="{747F6E6A-180D-4BED-A6C3-D5880C9DB2EA}" type="datetimeFigureOut">
              <a:rPr lang="en-US" smtClean="0"/>
              <a:t>10/26/2022</a:t>
            </a:fld>
            <a:endParaRPr lang="en-US"/>
          </a:p>
        </p:txBody>
      </p:sp>
      <p:sp>
        <p:nvSpPr>
          <p:cNvPr id="8" name="Footer Placeholder 7">
            <a:extLst>
              <a:ext uri="{FF2B5EF4-FFF2-40B4-BE49-F238E27FC236}">
                <a16:creationId xmlns:a16="http://schemas.microsoft.com/office/drawing/2014/main" id="{EF37F141-F0B6-430E-8E2C-D4F40729192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F0F240D-ED9A-4EB6-B504-2515FDFEFA73}"/>
              </a:ext>
            </a:extLst>
          </p:cNvPr>
          <p:cNvSpPr>
            <a:spLocks noGrp="1"/>
          </p:cNvSpPr>
          <p:nvPr>
            <p:ph type="sldNum" sz="quarter" idx="12"/>
          </p:nvPr>
        </p:nvSpPr>
        <p:spPr/>
        <p:txBody>
          <a:bodyPr/>
          <a:lstStyle/>
          <a:p>
            <a:fld id="{E7B38997-215D-411B-A5C8-C1F4EF787604}" type="slidenum">
              <a:rPr lang="en-US" smtClean="0"/>
              <a:t>‹#›</a:t>
            </a:fld>
            <a:endParaRPr lang="en-US"/>
          </a:p>
        </p:txBody>
      </p:sp>
    </p:spTree>
    <p:extLst>
      <p:ext uri="{BB962C8B-B14F-4D97-AF65-F5344CB8AC3E}">
        <p14:creationId xmlns:p14="http://schemas.microsoft.com/office/powerpoint/2010/main" val="12929112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EDB53-5BF6-41ED-8BF7-4B7B1C605E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69B09FF-ED2F-4B88-9892-8FBCFA78D903}"/>
              </a:ext>
            </a:extLst>
          </p:cNvPr>
          <p:cNvSpPr>
            <a:spLocks noGrp="1"/>
          </p:cNvSpPr>
          <p:nvPr>
            <p:ph type="dt" sz="half" idx="10"/>
          </p:nvPr>
        </p:nvSpPr>
        <p:spPr/>
        <p:txBody>
          <a:bodyPr/>
          <a:lstStyle/>
          <a:p>
            <a:fld id="{747F6E6A-180D-4BED-A6C3-D5880C9DB2EA}" type="datetimeFigureOut">
              <a:rPr lang="en-US" smtClean="0"/>
              <a:t>10/26/2022</a:t>
            </a:fld>
            <a:endParaRPr lang="en-US"/>
          </a:p>
        </p:txBody>
      </p:sp>
      <p:sp>
        <p:nvSpPr>
          <p:cNvPr id="4" name="Footer Placeholder 3">
            <a:extLst>
              <a:ext uri="{FF2B5EF4-FFF2-40B4-BE49-F238E27FC236}">
                <a16:creationId xmlns:a16="http://schemas.microsoft.com/office/drawing/2014/main" id="{3C739359-2B2B-4D60-9E43-1C42945414D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D7BEEA1-DECF-45BF-8AE9-6E75FDC4F560}"/>
              </a:ext>
            </a:extLst>
          </p:cNvPr>
          <p:cNvSpPr>
            <a:spLocks noGrp="1"/>
          </p:cNvSpPr>
          <p:nvPr>
            <p:ph type="sldNum" sz="quarter" idx="12"/>
          </p:nvPr>
        </p:nvSpPr>
        <p:spPr/>
        <p:txBody>
          <a:bodyPr/>
          <a:lstStyle/>
          <a:p>
            <a:fld id="{E7B38997-215D-411B-A5C8-C1F4EF787604}" type="slidenum">
              <a:rPr lang="en-US" smtClean="0"/>
              <a:t>‹#›</a:t>
            </a:fld>
            <a:endParaRPr lang="en-US"/>
          </a:p>
        </p:txBody>
      </p:sp>
    </p:spTree>
    <p:extLst>
      <p:ext uri="{BB962C8B-B14F-4D97-AF65-F5344CB8AC3E}">
        <p14:creationId xmlns:p14="http://schemas.microsoft.com/office/powerpoint/2010/main" val="17049726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895D26-C8C2-4FE1-9B5D-87C5A803F455}"/>
              </a:ext>
            </a:extLst>
          </p:cNvPr>
          <p:cNvSpPr>
            <a:spLocks noGrp="1"/>
          </p:cNvSpPr>
          <p:nvPr>
            <p:ph type="dt" sz="half" idx="10"/>
          </p:nvPr>
        </p:nvSpPr>
        <p:spPr/>
        <p:txBody>
          <a:bodyPr/>
          <a:lstStyle/>
          <a:p>
            <a:fld id="{747F6E6A-180D-4BED-A6C3-D5880C9DB2EA}" type="datetimeFigureOut">
              <a:rPr lang="en-US" smtClean="0"/>
              <a:t>10/26/2022</a:t>
            </a:fld>
            <a:endParaRPr lang="en-US"/>
          </a:p>
        </p:txBody>
      </p:sp>
      <p:sp>
        <p:nvSpPr>
          <p:cNvPr id="3" name="Footer Placeholder 2">
            <a:extLst>
              <a:ext uri="{FF2B5EF4-FFF2-40B4-BE49-F238E27FC236}">
                <a16:creationId xmlns:a16="http://schemas.microsoft.com/office/drawing/2014/main" id="{250A4369-C641-4088-884B-AE46461F743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274234F-2EA2-4836-AC15-B554FB539E86}"/>
              </a:ext>
            </a:extLst>
          </p:cNvPr>
          <p:cNvSpPr>
            <a:spLocks noGrp="1"/>
          </p:cNvSpPr>
          <p:nvPr>
            <p:ph type="sldNum" sz="quarter" idx="12"/>
          </p:nvPr>
        </p:nvSpPr>
        <p:spPr/>
        <p:txBody>
          <a:bodyPr/>
          <a:lstStyle/>
          <a:p>
            <a:fld id="{E7B38997-215D-411B-A5C8-C1F4EF787604}" type="slidenum">
              <a:rPr lang="en-US" smtClean="0"/>
              <a:t>‹#›</a:t>
            </a:fld>
            <a:endParaRPr lang="en-US"/>
          </a:p>
        </p:txBody>
      </p:sp>
    </p:spTree>
    <p:extLst>
      <p:ext uri="{BB962C8B-B14F-4D97-AF65-F5344CB8AC3E}">
        <p14:creationId xmlns:p14="http://schemas.microsoft.com/office/powerpoint/2010/main" val="4177641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092C3-88B8-4627-AC8B-94AEFCD1D86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47AE65E-0B6F-4089-A6DD-C791B0AF37FA}"/>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98D734-1FC6-4B52-B910-C5245E8E00CA}"/>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689B4B3-622C-4B09-8541-801D81217657}"/>
              </a:ext>
            </a:extLst>
          </p:cNvPr>
          <p:cNvSpPr>
            <a:spLocks noGrp="1"/>
          </p:cNvSpPr>
          <p:nvPr>
            <p:ph type="dt" sz="half" idx="10"/>
          </p:nvPr>
        </p:nvSpPr>
        <p:spPr/>
        <p:txBody>
          <a:bodyPr/>
          <a:lstStyle/>
          <a:p>
            <a:fld id="{747F6E6A-180D-4BED-A6C3-D5880C9DB2EA}" type="datetimeFigureOut">
              <a:rPr lang="en-US" smtClean="0"/>
              <a:t>10/26/2022</a:t>
            </a:fld>
            <a:endParaRPr lang="en-US"/>
          </a:p>
        </p:txBody>
      </p:sp>
      <p:sp>
        <p:nvSpPr>
          <p:cNvPr id="6" name="Footer Placeholder 5">
            <a:extLst>
              <a:ext uri="{FF2B5EF4-FFF2-40B4-BE49-F238E27FC236}">
                <a16:creationId xmlns:a16="http://schemas.microsoft.com/office/drawing/2014/main" id="{E19E064E-235C-4410-AC6C-45E292935D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007FD4C-C15A-47A1-835F-A0FA6A1C71FF}"/>
              </a:ext>
            </a:extLst>
          </p:cNvPr>
          <p:cNvSpPr>
            <a:spLocks noGrp="1"/>
          </p:cNvSpPr>
          <p:nvPr>
            <p:ph type="sldNum" sz="quarter" idx="12"/>
          </p:nvPr>
        </p:nvSpPr>
        <p:spPr/>
        <p:txBody>
          <a:bodyPr/>
          <a:lstStyle/>
          <a:p>
            <a:fld id="{E7B38997-215D-411B-A5C8-C1F4EF787604}" type="slidenum">
              <a:rPr lang="en-US" smtClean="0"/>
              <a:t>‹#›</a:t>
            </a:fld>
            <a:endParaRPr lang="en-US"/>
          </a:p>
        </p:txBody>
      </p:sp>
    </p:spTree>
    <p:extLst>
      <p:ext uri="{BB962C8B-B14F-4D97-AF65-F5344CB8AC3E}">
        <p14:creationId xmlns:p14="http://schemas.microsoft.com/office/powerpoint/2010/main" val="6432462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0FE8CB-7458-4B0B-882F-53D688A9555A}"/>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F6E7FA1-48B5-4E53-95A8-54124A568000}"/>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93904EF-E412-4D33-8D41-2BB4389CC90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E24756-01D4-465C-A735-75C6DFD0A38F}"/>
              </a:ext>
            </a:extLst>
          </p:cNvPr>
          <p:cNvSpPr>
            <a:spLocks noGrp="1"/>
          </p:cNvSpPr>
          <p:nvPr>
            <p:ph type="dt" sz="half" idx="10"/>
          </p:nvPr>
        </p:nvSpPr>
        <p:spPr/>
        <p:txBody>
          <a:bodyPr/>
          <a:lstStyle/>
          <a:p>
            <a:fld id="{747F6E6A-180D-4BED-A6C3-D5880C9DB2EA}" type="datetimeFigureOut">
              <a:rPr lang="en-US" smtClean="0"/>
              <a:t>10/26/2022</a:t>
            </a:fld>
            <a:endParaRPr lang="en-US"/>
          </a:p>
        </p:txBody>
      </p:sp>
      <p:sp>
        <p:nvSpPr>
          <p:cNvPr id="6" name="Footer Placeholder 5">
            <a:extLst>
              <a:ext uri="{FF2B5EF4-FFF2-40B4-BE49-F238E27FC236}">
                <a16:creationId xmlns:a16="http://schemas.microsoft.com/office/drawing/2014/main" id="{ADE5D246-E424-435C-99A3-193C072C7B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BBC4E84-B4F4-4BA8-8DAA-22994838CFF2}"/>
              </a:ext>
            </a:extLst>
          </p:cNvPr>
          <p:cNvSpPr>
            <a:spLocks noGrp="1"/>
          </p:cNvSpPr>
          <p:nvPr>
            <p:ph type="sldNum" sz="quarter" idx="12"/>
          </p:nvPr>
        </p:nvSpPr>
        <p:spPr/>
        <p:txBody>
          <a:bodyPr/>
          <a:lstStyle/>
          <a:p>
            <a:fld id="{E7B38997-215D-411B-A5C8-C1F4EF787604}" type="slidenum">
              <a:rPr lang="en-US" smtClean="0"/>
              <a:t>‹#›</a:t>
            </a:fld>
            <a:endParaRPr lang="en-US"/>
          </a:p>
        </p:txBody>
      </p:sp>
    </p:spTree>
    <p:extLst>
      <p:ext uri="{BB962C8B-B14F-4D97-AF65-F5344CB8AC3E}">
        <p14:creationId xmlns:p14="http://schemas.microsoft.com/office/powerpoint/2010/main" val="40770582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C0B0E-80E9-4DD0-B274-05FF9D40FA7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8E27385-BA69-4189-BEA0-1B9EEC9822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482E4C-A9C6-4EAC-AA81-546598EFBCA9}"/>
              </a:ext>
            </a:extLst>
          </p:cNvPr>
          <p:cNvSpPr>
            <a:spLocks noGrp="1"/>
          </p:cNvSpPr>
          <p:nvPr>
            <p:ph type="dt" sz="half" idx="10"/>
          </p:nvPr>
        </p:nvSpPr>
        <p:spPr/>
        <p:txBody>
          <a:bodyPr/>
          <a:lstStyle/>
          <a:p>
            <a:fld id="{747F6E6A-180D-4BED-A6C3-D5880C9DB2EA}" type="datetimeFigureOut">
              <a:rPr lang="en-US" smtClean="0"/>
              <a:t>10/26/2022</a:t>
            </a:fld>
            <a:endParaRPr lang="en-US"/>
          </a:p>
        </p:txBody>
      </p:sp>
      <p:sp>
        <p:nvSpPr>
          <p:cNvPr id="5" name="Footer Placeholder 4">
            <a:extLst>
              <a:ext uri="{FF2B5EF4-FFF2-40B4-BE49-F238E27FC236}">
                <a16:creationId xmlns:a16="http://schemas.microsoft.com/office/drawing/2014/main" id="{CB855354-6ABD-47C1-A544-E5C905D975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25E992-6488-4C70-8FB7-2972DDCEED7B}"/>
              </a:ext>
            </a:extLst>
          </p:cNvPr>
          <p:cNvSpPr>
            <a:spLocks noGrp="1"/>
          </p:cNvSpPr>
          <p:nvPr>
            <p:ph type="sldNum" sz="quarter" idx="12"/>
          </p:nvPr>
        </p:nvSpPr>
        <p:spPr/>
        <p:txBody>
          <a:bodyPr/>
          <a:lstStyle/>
          <a:p>
            <a:fld id="{E7B38997-215D-411B-A5C8-C1F4EF787604}" type="slidenum">
              <a:rPr lang="en-US" smtClean="0"/>
              <a:t>‹#›</a:t>
            </a:fld>
            <a:endParaRPr lang="en-US"/>
          </a:p>
        </p:txBody>
      </p:sp>
    </p:spTree>
    <p:extLst>
      <p:ext uri="{BB962C8B-B14F-4D97-AF65-F5344CB8AC3E}">
        <p14:creationId xmlns:p14="http://schemas.microsoft.com/office/powerpoint/2010/main" val="228737755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03952E0-23EF-44BE-82F4-2A67079CEF32}"/>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1EA7A5A-90FA-459E-872B-ED09DBCCA869}"/>
              </a:ext>
            </a:extLst>
          </p:cNvPr>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242D0D-6117-45B2-8B83-814C1F663FA5}"/>
              </a:ext>
            </a:extLst>
          </p:cNvPr>
          <p:cNvSpPr>
            <a:spLocks noGrp="1"/>
          </p:cNvSpPr>
          <p:nvPr>
            <p:ph type="dt" sz="half" idx="10"/>
          </p:nvPr>
        </p:nvSpPr>
        <p:spPr/>
        <p:txBody>
          <a:bodyPr/>
          <a:lstStyle/>
          <a:p>
            <a:fld id="{747F6E6A-180D-4BED-A6C3-D5880C9DB2EA}" type="datetimeFigureOut">
              <a:rPr lang="en-US" smtClean="0"/>
              <a:t>10/26/2022</a:t>
            </a:fld>
            <a:endParaRPr lang="en-US"/>
          </a:p>
        </p:txBody>
      </p:sp>
      <p:sp>
        <p:nvSpPr>
          <p:cNvPr id="5" name="Footer Placeholder 4">
            <a:extLst>
              <a:ext uri="{FF2B5EF4-FFF2-40B4-BE49-F238E27FC236}">
                <a16:creationId xmlns:a16="http://schemas.microsoft.com/office/drawing/2014/main" id="{13D06F78-E044-45CA-8F76-571DED536C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FBF4-90F7-4524-9466-CAC834418189}"/>
              </a:ext>
            </a:extLst>
          </p:cNvPr>
          <p:cNvSpPr>
            <a:spLocks noGrp="1"/>
          </p:cNvSpPr>
          <p:nvPr>
            <p:ph type="sldNum" sz="quarter" idx="12"/>
          </p:nvPr>
        </p:nvSpPr>
        <p:spPr/>
        <p:txBody>
          <a:bodyPr/>
          <a:lstStyle/>
          <a:p>
            <a:fld id="{E7B38997-215D-411B-A5C8-C1F4EF787604}" type="slidenum">
              <a:rPr lang="en-US" smtClean="0"/>
              <a:t>‹#›</a:t>
            </a:fld>
            <a:endParaRPr lang="en-US"/>
          </a:p>
        </p:txBody>
      </p:sp>
    </p:spTree>
    <p:extLst>
      <p:ext uri="{BB962C8B-B14F-4D97-AF65-F5344CB8AC3E}">
        <p14:creationId xmlns:p14="http://schemas.microsoft.com/office/powerpoint/2010/main" val="4145455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7" name="Picture 6" descr="GettyImages-623292622.jp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flipH="1">
            <a:off x="5742464" y="2792409"/>
            <a:ext cx="3258660" cy="3484327"/>
          </a:xfrm>
          <a:prstGeom prst="rect">
            <a:avLst/>
          </a:prstGeom>
        </p:spPr>
      </p:pic>
      <p:sp>
        <p:nvSpPr>
          <p:cNvPr id="3" name="Content Placeholder 2"/>
          <p:cNvSpPr>
            <a:spLocks noGrp="1"/>
          </p:cNvSpPr>
          <p:nvPr>
            <p:ph idx="1"/>
          </p:nvPr>
        </p:nvSpPr>
        <p:spPr>
          <a:xfrm>
            <a:off x="611873" y="1416581"/>
            <a:ext cx="5351605" cy="4966171"/>
          </a:xfrm>
        </p:spPr>
        <p:txBody>
          <a:bodyPr/>
          <a:lstStyle>
            <a:lvl1pPr>
              <a:defRPr i="0">
                <a:solidFill>
                  <a:schemeClr val="tx1"/>
                </a:solidFill>
              </a:defRPr>
            </a:lvl1pPr>
            <a:lvl2pPr>
              <a:defRPr i="0">
                <a:solidFill>
                  <a:schemeClr val="tx1"/>
                </a:solidFill>
              </a:defRPr>
            </a:lvl2pPr>
            <a:lvl3pPr>
              <a:defRPr i="0">
                <a:solidFill>
                  <a:schemeClr val="tx1"/>
                </a:solidFill>
              </a:defRPr>
            </a:lvl3pPr>
            <a:lvl4pPr>
              <a:defRPr i="0">
                <a:solidFill>
                  <a:schemeClr val="tx1"/>
                </a:solidFill>
              </a:defRPr>
            </a:lvl4pPr>
            <a:lvl5pPr>
              <a:defRPr i="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611873" y="399954"/>
            <a:ext cx="7620000" cy="916084"/>
          </a:xfrm>
        </p:spPr>
        <p:txBody>
          <a:bodyPr/>
          <a:lstStyle/>
          <a:p>
            <a:r>
              <a:rPr lang="en-US" dirty="0"/>
              <a:t>Click to edit Master title style</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179668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458789" y="3505948"/>
            <a:ext cx="4467496" cy="2767461"/>
          </a:xfrm>
          <a:prstGeom prst="rect">
            <a:avLst/>
          </a:prstGeom>
        </p:spPr>
      </p:pic>
      <p:sp>
        <p:nvSpPr>
          <p:cNvPr id="2" name="Title 1"/>
          <p:cNvSpPr>
            <a:spLocks noGrp="1"/>
          </p:cNvSpPr>
          <p:nvPr>
            <p:ph type="title"/>
          </p:nvPr>
        </p:nvSpPr>
        <p:spPr>
          <a:xfrm>
            <a:off x="667534" y="152718"/>
            <a:ext cx="7409666" cy="1163320"/>
          </a:xfrm>
        </p:spPr>
        <p:txBody>
          <a:bodyPr/>
          <a:lstStyle/>
          <a:p>
            <a:r>
              <a:rPr lang="en-US" dirty="0"/>
              <a:t>Click to edit Master title style</a:t>
            </a:r>
          </a:p>
        </p:txBody>
      </p:sp>
      <p:sp>
        <p:nvSpPr>
          <p:cNvPr id="3" name="Content Placeholder 2"/>
          <p:cNvSpPr>
            <a:spLocks noGrp="1"/>
          </p:cNvSpPr>
          <p:nvPr>
            <p:ph idx="1"/>
          </p:nvPr>
        </p:nvSpPr>
        <p:spPr>
          <a:xfrm>
            <a:off x="667534" y="1441004"/>
            <a:ext cx="7409666" cy="4685159"/>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081351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4436" y="426832"/>
            <a:ext cx="7620000" cy="889206"/>
          </a:xfrm>
        </p:spPr>
        <p:txBody>
          <a:bodyPr/>
          <a:lstStyle/>
          <a:p>
            <a:r>
              <a:rPr lang="en-US"/>
              <a:t>Click to edit Master title style</a:t>
            </a:r>
            <a:endParaRPr lang="en-US" dirty="0"/>
          </a:p>
        </p:txBody>
      </p:sp>
      <p:sp>
        <p:nvSpPr>
          <p:cNvPr id="3" name="Content Placeholder 2"/>
          <p:cNvSpPr>
            <a:spLocks noGrp="1"/>
          </p:cNvSpPr>
          <p:nvPr>
            <p:ph idx="1"/>
          </p:nvPr>
        </p:nvSpPr>
        <p:spPr>
          <a:xfrm>
            <a:off x="644436" y="1432864"/>
            <a:ext cx="7620000" cy="4967414"/>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62408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3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91956" y="152718"/>
            <a:ext cx="7385244" cy="1163320"/>
          </a:xfrm>
        </p:spPr>
        <p:txBody>
          <a:bodyPr/>
          <a:lstStyle/>
          <a:p>
            <a:r>
              <a:rPr lang="en-US" dirty="0"/>
              <a:t>Click to edit Master title style</a:t>
            </a:r>
          </a:p>
        </p:txBody>
      </p:sp>
      <p:sp>
        <p:nvSpPr>
          <p:cNvPr id="3" name="Content Placeholder 2"/>
          <p:cNvSpPr>
            <a:spLocks noGrp="1"/>
          </p:cNvSpPr>
          <p:nvPr>
            <p:ph idx="1"/>
          </p:nvPr>
        </p:nvSpPr>
        <p:spPr>
          <a:xfrm>
            <a:off x="691956" y="1432864"/>
            <a:ext cx="7385244" cy="4693300"/>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9361561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t" anchorCtr="0">
            <a:noAutofit/>
          </a:bodyPr>
          <a:lstStyle>
            <a:lvl1pPr algn="l">
              <a:lnSpc>
                <a:spcPct val="100000"/>
              </a:lnSpc>
              <a:defRPr sz="5400" b="0" cap="all" spc="-80" baseline="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9" name="Footer Placeholder 8"/>
          <p:cNvSpPr>
            <a:spLocks noGrp="1"/>
          </p:cNvSpPr>
          <p:nvPr>
            <p:ph type="ftr" sz="quarter" idx="12"/>
          </p:nvPr>
        </p:nvSpPr>
        <p:spPr>
          <a:xfrm>
            <a:off x="457200" y="6492875"/>
            <a:ext cx="3429000" cy="283845"/>
          </a:xfrm>
          <a:prstGeom prst="rect">
            <a:avLst/>
          </a:prstGeom>
        </p:spPr>
        <p:txBody>
          <a:bodyPr/>
          <a:lstStyle/>
          <a:p>
            <a:endParaRPr lang="en-US" dirty="0">
              <a:solidFill>
                <a:prstClr val="black"/>
              </a:solidFill>
            </a:endParaRPr>
          </a:p>
        </p:txBody>
      </p:sp>
      <p:sp>
        <p:nvSpPr>
          <p:cNvPr id="10"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765547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924800" cy="914894"/>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14002"/>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044548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6533" y="152718"/>
            <a:ext cx="7450666" cy="1163320"/>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626533" y="1441004"/>
            <a:ext cx="7450666" cy="468515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529935" y="0"/>
            <a:ext cx="8084130" cy="1527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extBox 8"/>
          <p:cNvSpPr txBox="1"/>
          <p:nvPr/>
        </p:nvSpPr>
        <p:spPr>
          <a:xfrm>
            <a:off x="626533" y="6451745"/>
            <a:ext cx="2036135" cy="261610"/>
          </a:xfrm>
          <a:prstGeom prst="rect">
            <a:avLst/>
          </a:prstGeom>
          <a:noFill/>
        </p:spPr>
        <p:txBody>
          <a:bodyPr wrap="none" rtlCol="0" anchor="t">
            <a:spAutoFit/>
          </a:bodyPr>
          <a:lstStyle/>
          <a:p>
            <a:r>
              <a:rPr lang="es-US" sz="1100" cap="all" baseline="0" noProof="0" dirty="0">
                <a:solidFill>
                  <a:schemeClr val="tx1"/>
                </a:solidFill>
                <a:latin typeface="+mn-lt"/>
              </a:rPr>
              <a:t>Money Smart PARA AdultOs</a:t>
            </a:r>
          </a:p>
        </p:txBody>
      </p:sp>
      <p:sp>
        <p:nvSpPr>
          <p:cNvPr id="10" name="Rectangle 9"/>
          <p:cNvSpPr/>
          <p:nvPr/>
        </p:nvSpPr>
        <p:spPr>
          <a:xfrm>
            <a:off x="2792732" y="6454464"/>
            <a:ext cx="5171232" cy="261610"/>
          </a:xfrm>
          <a:prstGeom prst="rect">
            <a:avLst/>
          </a:prstGeom>
        </p:spPr>
        <p:txBody>
          <a:bodyPr wrap="square" anchor="t">
            <a:spAutoFit/>
          </a:bodyPr>
          <a:lstStyle/>
          <a:p>
            <a:r>
              <a:rPr lang="es-US" sz="1100" noProof="0" dirty="0">
                <a:solidFill>
                  <a:schemeClr val="tx1"/>
                </a:solidFill>
                <a:latin typeface="+mj-lt"/>
              </a:rPr>
              <a:t>Módulo 8: Controlar sus deudas</a:t>
            </a:r>
          </a:p>
        </p:txBody>
      </p:sp>
      <p:sp>
        <p:nvSpPr>
          <p:cNvPr id="11" name="Rectangle 10"/>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
        <p:nvSpPr>
          <p:cNvPr id="13" name="Rectangle 12"/>
          <p:cNvSpPr/>
          <p:nvPr userDrawn="1"/>
        </p:nvSpPr>
        <p:spPr>
          <a:xfrm>
            <a:off x="5588246" y="6451745"/>
            <a:ext cx="2300057" cy="261610"/>
          </a:xfrm>
          <a:prstGeom prst="rect">
            <a:avLst/>
          </a:prstGeom>
        </p:spPr>
        <p:txBody>
          <a:bodyPr wrap="square" anchor="t">
            <a:spAutoFit/>
          </a:bodyPr>
          <a:lstStyle/>
          <a:p>
            <a:r>
              <a:rPr lang="es-US" sz="1100" noProof="0" dirty="0">
                <a:solidFill>
                  <a:schemeClr val="tx1"/>
                </a:solidFill>
              </a:rPr>
              <a:t>Septiembre de</a:t>
            </a:r>
            <a:r>
              <a:rPr lang="es-US" sz="1100" baseline="0" noProof="0" dirty="0">
                <a:solidFill>
                  <a:schemeClr val="tx1"/>
                </a:solidFill>
              </a:rPr>
              <a:t> 2018</a:t>
            </a:r>
            <a:endParaRPr lang="es-US" sz="1100" noProof="0" dirty="0">
              <a:solidFill>
                <a:schemeClr val="tx1"/>
              </a:solidFill>
            </a:endParaRPr>
          </a:p>
        </p:txBody>
      </p:sp>
    </p:spTree>
    <p:extLst>
      <p:ext uri="{BB962C8B-B14F-4D97-AF65-F5344CB8AC3E}">
        <p14:creationId xmlns:p14="http://schemas.microsoft.com/office/powerpoint/2010/main" val="6180554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ftr="0" dt="0"/>
  <p:txStyles>
    <p:titleStyle>
      <a:lvl1pPr algn="l" defTabSz="914400" rtl="0" eaLnBrk="1" latinLnBrk="0" hangingPunct="1">
        <a:spcBef>
          <a:spcPct val="0"/>
        </a:spcBef>
        <a:buNone/>
        <a:defRPr sz="3600" b="0" i="0" u="none" kern="1200" cap="none" spc="-60" baseline="0">
          <a:solidFill>
            <a:schemeClr val="tx2"/>
          </a:solidFill>
          <a:latin typeface="Franklin Gothic Medium"/>
          <a:ea typeface="+mj-ea"/>
          <a:cs typeface="Franklin Gothic Medium"/>
        </a:defRPr>
      </a:lvl1pPr>
    </p:titleStyle>
    <p:bodyStyle>
      <a:lvl1pPr marL="256032" indent="-256032" algn="l" defTabSz="914400" rtl="0" eaLnBrk="1" latinLnBrk="0" hangingPunct="1">
        <a:lnSpc>
          <a:spcPct val="140000"/>
        </a:lnSpc>
        <a:spcBef>
          <a:spcPct val="20000"/>
        </a:spcBef>
        <a:spcAft>
          <a:spcPts val="1200"/>
        </a:spcAft>
        <a:buClr>
          <a:schemeClr val="tx2"/>
        </a:buClr>
        <a:buFont typeface="Arial"/>
        <a:buChar char="•"/>
        <a:defRPr sz="2400" b="0" kern="1200">
          <a:solidFill>
            <a:schemeClr val="tx1"/>
          </a:solidFill>
          <a:latin typeface="Franklin Gothic Medium"/>
          <a:ea typeface="+mn-ea"/>
          <a:cs typeface="Franklin Gothic Medium"/>
        </a:defRPr>
      </a:lvl1pPr>
      <a:lvl2pPr marL="457200" indent="-182880" algn="l" defTabSz="914400" rtl="0" eaLnBrk="1" latinLnBrk="0" hangingPunct="1">
        <a:lnSpc>
          <a:spcPct val="140000"/>
        </a:lnSpc>
        <a:spcBef>
          <a:spcPct val="20000"/>
        </a:spcBef>
        <a:buClr>
          <a:schemeClr val="tx2"/>
        </a:buClr>
        <a:buFont typeface="Arial" pitchFamily="34" charset="0"/>
        <a:buChar char="•"/>
        <a:defRPr sz="2000" b="0" i="0" u="none" kern="1200">
          <a:solidFill>
            <a:schemeClr val="tx1"/>
          </a:solidFill>
          <a:latin typeface="Franklin Gothic Book"/>
          <a:ea typeface="+mn-ea"/>
          <a:cs typeface="Franklin Gothic Book"/>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Franklin Gothic Book"/>
          <a:ea typeface="+mn-ea"/>
          <a:cs typeface="Franklin Gothic Book"/>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9DA66A-E201-4E7F-BA33-E19DB9EA6DAD}"/>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496C21A-BBA5-40DE-8990-F1B74A645F47}"/>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0CA1DB-4A31-481B-BE4B-4CA2FC09249E}"/>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223067-52D2-4F92-B18C-7EB8A34B5942}" type="datetimeFigureOut">
              <a:rPr lang="en-US" smtClean="0"/>
              <a:t>10/26/2022</a:t>
            </a:fld>
            <a:endParaRPr lang="en-US"/>
          </a:p>
        </p:txBody>
      </p:sp>
      <p:sp>
        <p:nvSpPr>
          <p:cNvPr id="5" name="Footer Placeholder 4">
            <a:extLst>
              <a:ext uri="{FF2B5EF4-FFF2-40B4-BE49-F238E27FC236}">
                <a16:creationId xmlns:a16="http://schemas.microsoft.com/office/drawing/2014/main" id="{45B876BB-C1E6-4A6B-AE40-6F81A548C959}"/>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CF7A2A0-C5B2-484B-B2B2-762408FFC121}"/>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3C9378-5339-4762-92B0-368D4C46B293}" type="slidenum">
              <a:rPr lang="en-US" smtClean="0"/>
              <a:t>‹#›</a:t>
            </a:fld>
            <a:endParaRPr lang="en-US"/>
          </a:p>
        </p:txBody>
      </p:sp>
    </p:spTree>
    <p:extLst>
      <p:ext uri="{BB962C8B-B14F-4D97-AF65-F5344CB8AC3E}">
        <p14:creationId xmlns:p14="http://schemas.microsoft.com/office/powerpoint/2010/main" val="3114144723"/>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212453C-B095-4F6F-AB6D-037507547C76}"/>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23B1D84-431A-4E4E-96C7-778A29F767A8}"/>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1C9F2B-FA0F-4292-9BA9-082ACD533398}"/>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7F6E6A-180D-4BED-A6C3-D5880C9DB2EA}" type="datetimeFigureOut">
              <a:rPr lang="en-US" smtClean="0"/>
              <a:t>10/26/2022</a:t>
            </a:fld>
            <a:endParaRPr lang="en-US"/>
          </a:p>
        </p:txBody>
      </p:sp>
      <p:sp>
        <p:nvSpPr>
          <p:cNvPr id="5" name="Footer Placeholder 4">
            <a:extLst>
              <a:ext uri="{FF2B5EF4-FFF2-40B4-BE49-F238E27FC236}">
                <a16:creationId xmlns:a16="http://schemas.microsoft.com/office/drawing/2014/main" id="{4280DB3F-25FB-4B27-81FD-EAFA7560BB72}"/>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0907328-9C57-4564-83D9-7E50A6F483B0}"/>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B38997-215D-411B-A5C8-C1F4EF787604}" type="slidenum">
              <a:rPr lang="en-US" smtClean="0"/>
              <a:t>‹#›</a:t>
            </a:fld>
            <a:endParaRPr lang="en-US"/>
          </a:p>
        </p:txBody>
      </p:sp>
    </p:spTree>
    <p:extLst>
      <p:ext uri="{BB962C8B-B14F-4D97-AF65-F5344CB8AC3E}">
        <p14:creationId xmlns:p14="http://schemas.microsoft.com/office/powerpoint/2010/main" val="171304686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3.pn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www.usa.gov/"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hidden="1"/>
          <p:cNvSpPr>
            <a:spLocks noGrp="1"/>
          </p:cNvSpPr>
          <p:nvPr>
            <p:ph type="ctrTitle"/>
          </p:nvPr>
        </p:nvSpPr>
        <p:spPr/>
        <p:txBody>
          <a:bodyPr/>
          <a:lstStyle/>
          <a:p>
            <a:r>
              <a:rPr lang="en-US" dirty="0"/>
              <a:t>Module 8: Managing</a:t>
            </a:r>
            <a:r>
              <a:rPr lang="en-US" baseline="0" dirty="0"/>
              <a:t> Debt</a:t>
            </a:r>
            <a:endParaRPr lang="en-US" dirty="0"/>
          </a:p>
        </p:txBody>
      </p:sp>
      <p:pic>
        <p:nvPicPr>
          <p:cNvPr id="12" name="Picture 11" descr="Imagen icónica del Módulo 8. Hombre y mujer revisando papeles juntos en un sofá&#10;"/>
          <p:cNvPicPr>
            <a:picLocks noChangeAspect="1"/>
          </p:cNvPicPr>
          <p:nvPr/>
        </p:nvPicPr>
        <p:blipFill rotWithShape="1">
          <a:blip r:embed="rId3" cstate="print">
            <a:extLst>
              <a:ext uri="{28A0092B-C50C-407E-A947-70E740481C1C}">
                <a14:useLocalDpi xmlns:a14="http://schemas.microsoft.com/office/drawing/2010/main"/>
              </a:ext>
            </a:extLst>
          </a:blip>
          <a:srcRect l="3844" t="14974" r="3844" b="11479"/>
          <a:stretch/>
        </p:blipFill>
        <p:spPr>
          <a:xfrm>
            <a:off x="1403185" y="0"/>
            <a:ext cx="6189989" cy="4345525"/>
          </a:xfrm>
          <a:prstGeom prst="rect">
            <a:avLst/>
          </a:prstGeom>
        </p:spPr>
      </p:pic>
      <p:sp>
        <p:nvSpPr>
          <p:cNvPr id="10" name="Rectangle 9" descr="black box framing picture"/>
          <p:cNvSpPr/>
          <p:nvPr/>
        </p:nvSpPr>
        <p:spPr>
          <a:xfrm>
            <a:off x="1403184" y="4345525"/>
            <a:ext cx="6189989" cy="26457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12" descr="Logotipo de Money Smart&#10;">
            <a:extLst>
              <a:ext uri="{FF2B5EF4-FFF2-40B4-BE49-F238E27FC236}">
                <a16:creationId xmlns:a16="http://schemas.microsoft.com/office/drawing/2014/main" id="{D29530A7-D15B-AF4B-BCB2-9324CFEC4B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3184" y="5093106"/>
            <a:ext cx="1124400" cy="1124400"/>
          </a:xfrm>
          <a:prstGeom prst="rect">
            <a:avLst/>
          </a:prstGeom>
        </p:spPr>
      </p:pic>
      <p:sp>
        <p:nvSpPr>
          <p:cNvPr id="7" name="Subtitle 11"/>
          <p:cNvSpPr txBox="1">
            <a:spLocks/>
          </p:cNvSpPr>
          <p:nvPr/>
        </p:nvSpPr>
        <p:spPr>
          <a:xfrm>
            <a:off x="2722794" y="4897208"/>
            <a:ext cx="4870380" cy="557624"/>
          </a:xfrm>
          <a:prstGeom prst="rect">
            <a:avLst/>
          </a:prstGeom>
        </p:spPr>
        <p:txBody>
          <a:bodyPr vert="horz" lIns="91440" tIns="45720" rIns="91440" bIns="45720" rtlCol="0" anchor="b">
            <a:noAutofit/>
          </a:bodyPr>
          <a:lstStyle>
            <a:lvl1pPr marL="0" indent="0" algn="l" defTabSz="914400" rtl="0" eaLnBrk="1" latinLnBrk="0" hangingPunct="1">
              <a:lnSpc>
                <a:spcPct val="140000"/>
              </a:lnSpc>
              <a:spcBef>
                <a:spcPct val="20000"/>
              </a:spcBef>
              <a:spcAft>
                <a:spcPts val="1200"/>
              </a:spcAft>
              <a:buClr>
                <a:schemeClr val="tx2"/>
              </a:buClr>
              <a:buFont typeface="Arial"/>
              <a:buNone/>
              <a:defRPr sz="2400" b="0" kern="1200" cap="all" spc="120" baseline="0">
                <a:solidFill>
                  <a:schemeClr val="tx2"/>
                </a:solidFill>
                <a:latin typeface="+mj-lt"/>
                <a:ea typeface="+mn-ea"/>
                <a:cs typeface="Franklin Gothic Medium"/>
              </a:defRPr>
            </a:lvl1pPr>
            <a:lvl2pPr marL="457200" indent="0" algn="ctr" defTabSz="914400" rtl="0" eaLnBrk="1" latinLnBrk="0" hangingPunct="1">
              <a:lnSpc>
                <a:spcPct val="140000"/>
              </a:lnSpc>
              <a:spcBef>
                <a:spcPct val="20000"/>
              </a:spcBef>
              <a:buClr>
                <a:schemeClr val="tx2"/>
              </a:buClr>
              <a:buFont typeface="Arial" pitchFamily="34" charset="0"/>
              <a:buNone/>
              <a:defRPr sz="2000" kern="1200">
                <a:solidFill>
                  <a:schemeClr val="tx1">
                    <a:tint val="75000"/>
                  </a:schemeClr>
                </a:solidFill>
                <a:latin typeface="Franklin Gothic Book"/>
                <a:ea typeface="+mn-ea"/>
                <a:cs typeface="Franklin Gothic Book"/>
              </a:defRPr>
            </a:lvl2pPr>
            <a:lvl3pPr marL="9144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3pPr>
            <a:lvl4pPr marL="13716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4pPr>
            <a:lvl5pPr marL="1828800" indent="0" algn="ctr" defTabSz="914400" rtl="0" eaLnBrk="1" latinLnBrk="0" hangingPunct="1">
              <a:spcBef>
                <a:spcPct val="20000"/>
              </a:spcBef>
              <a:buClr>
                <a:schemeClr val="tx2"/>
              </a:buClr>
              <a:buFont typeface="Arial" pitchFamily="34" charset="0"/>
              <a:buNone/>
              <a:defRPr sz="1800" kern="1200" baseline="0">
                <a:solidFill>
                  <a:schemeClr val="tx1">
                    <a:tint val="75000"/>
                  </a:schemeClr>
                </a:solidFill>
                <a:latin typeface="Franklin Gothic Book"/>
                <a:ea typeface="+mn-ea"/>
                <a:cs typeface="Franklin Gothic Book"/>
              </a:defRPr>
            </a:lvl5pPr>
            <a:lvl6pPr marL="22860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9pPr>
          </a:lstStyle>
          <a:p>
            <a:r>
              <a:rPr lang="es-ES" sz="1800" dirty="0"/>
              <a:t>Módulo</a:t>
            </a:r>
            <a:r>
              <a:rPr lang="en-US" sz="1800" dirty="0"/>
              <a:t> 8</a:t>
            </a:r>
          </a:p>
        </p:txBody>
      </p:sp>
      <p:sp>
        <p:nvSpPr>
          <p:cNvPr id="6" name="Title 1"/>
          <p:cNvSpPr txBox="1">
            <a:spLocks/>
          </p:cNvSpPr>
          <p:nvPr/>
        </p:nvSpPr>
        <p:spPr>
          <a:xfrm>
            <a:off x="2649645" y="5176020"/>
            <a:ext cx="6189989" cy="1031724"/>
          </a:xfrm>
          <a:prstGeom prst="rect">
            <a:avLst/>
          </a:prstGeom>
        </p:spPr>
        <p:txBody>
          <a:bodyPr vert="horz" lIns="91440" tIns="45720" rIns="91440" bIns="45720" rtlCol="0" anchor="b" anchorCtr="0">
            <a:noAutofit/>
          </a:bodyPr>
          <a:lstStyle>
            <a:lvl1pPr algn="l" defTabSz="914400" rtl="0" eaLnBrk="1" latinLnBrk="0" hangingPunct="1">
              <a:lnSpc>
                <a:spcPct val="100000"/>
              </a:lnSpc>
              <a:spcBef>
                <a:spcPct val="0"/>
              </a:spcBef>
              <a:buNone/>
              <a:defRPr sz="5400" kern="1200" cap="none" spc="-80" baseline="0">
                <a:solidFill>
                  <a:schemeClr val="tx1"/>
                </a:solidFill>
                <a:latin typeface="Franklin Gothic Medium"/>
                <a:ea typeface="+mj-ea"/>
                <a:cs typeface="Franklin Gothic Medium"/>
              </a:defRPr>
            </a:lvl1pPr>
          </a:lstStyle>
          <a:p>
            <a:r>
              <a:rPr lang="es-US" dirty="0"/>
              <a:t>Controlar sus deudas</a:t>
            </a:r>
          </a:p>
        </p:txBody>
      </p:sp>
      <p:sp>
        <p:nvSpPr>
          <p:cNvPr id="9" name="Rectangle 8"/>
          <p:cNvSpPr/>
          <p:nvPr/>
        </p:nvSpPr>
        <p:spPr>
          <a:xfrm>
            <a:off x="1403184" y="6400211"/>
            <a:ext cx="1530740" cy="276999"/>
          </a:xfrm>
          <a:prstGeom prst="rect">
            <a:avLst/>
          </a:prstGeom>
        </p:spPr>
        <p:txBody>
          <a:bodyPr wrap="none">
            <a:spAutoFit/>
          </a:bodyPr>
          <a:lstStyle/>
          <a:p>
            <a:r>
              <a:rPr lang="es-US" sz="1200" i="0" dirty="0"/>
              <a:t>Septiembre</a:t>
            </a:r>
            <a:r>
              <a:rPr lang="en-US" sz="1200" i="0" dirty="0"/>
              <a:t> de 2018</a:t>
            </a:r>
          </a:p>
        </p:txBody>
      </p:sp>
      <p:sp>
        <p:nvSpPr>
          <p:cNvPr id="11" name="Rectangle 10" descr="caja azul enmarcando el número de página&#10;"/>
          <p:cNvSpPr/>
          <p:nvPr/>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Slide Number Placeholder 2"/>
          <p:cNvSpPr>
            <a:spLocks noGrp="1"/>
          </p:cNvSpPr>
          <p:nvPr>
            <p:ph type="sldNum" sz="quarter" idx="12"/>
          </p:nvPr>
        </p:nvSpPr>
        <p:spPr>
          <a:xfrm>
            <a:off x="7849425" y="6320325"/>
            <a:ext cx="806845" cy="283845"/>
          </a:xfrm>
        </p:spPr>
        <p:txBody>
          <a:bodyPr/>
          <a:lstStyle/>
          <a:p>
            <a:fld id="{AF83BEB6-139A-B746-BC33-1F5B6187E651}"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22291013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673129" cy="881682"/>
          </a:xfrm>
        </p:spPr>
        <p:txBody>
          <a:bodyPr>
            <a:normAutofit fontScale="90000"/>
          </a:bodyPr>
          <a:lstStyle/>
          <a:p>
            <a:r>
              <a:rPr lang="es-US" dirty="0"/>
              <a:t>La gente se endeuda por muchas razones</a:t>
            </a:r>
          </a:p>
        </p:txBody>
      </p:sp>
      <p:sp>
        <p:nvSpPr>
          <p:cNvPr id="3" name="Content Placeholder 2"/>
          <p:cNvSpPr>
            <a:spLocks noGrp="1"/>
          </p:cNvSpPr>
          <p:nvPr>
            <p:ph idx="1"/>
          </p:nvPr>
        </p:nvSpPr>
        <p:spPr>
          <a:xfrm>
            <a:off x="577986" y="1424723"/>
            <a:ext cx="4778603" cy="4701440"/>
          </a:xfrm>
        </p:spPr>
        <p:txBody>
          <a:bodyPr>
            <a:normAutofit lnSpcReduction="10000"/>
          </a:bodyPr>
          <a:lstStyle/>
          <a:p>
            <a:pPr>
              <a:buFont typeface="Wingdings" panose="05000000000000000000" pitchFamily="2" charset="2"/>
              <a:buChar char="§"/>
            </a:pPr>
            <a:r>
              <a:rPr lang="es-US" sz="2800" dirty="0">
                <a:highlight>
                  <a:srgbClr val="FFFFFF"/>
                </a:highlight>
              </a:rPr>
              <a:t>Comprar activos </a:t>
            </a:r>
          </a:p>
          <a:p>
            <a:pPr>
              <a:spcAft>
                <a:spcPts val="0"/>
              </a:spcAft>
              <a:buFont typeface="Wingdings" panose="05000000000000000000" pitchFamily="2" charset="2"/>
              <a:buChar char="§"/>
            </a:pPr>
            <a:r>
              <a:rPr lang="es-US" sz="2800" dirty="0"/>
              <a:t>Pagar cuentas (o para cuentas impagas)</a:t>
            </a:r>
          </a:p>
          <a:p>
            <a:pPr>
              <a:spcBef>
                <a:spcPts val="1200"/>
              </a:spcBef>
              <a:buFont typeface="Wingdings" panose="05000000000000000000" pitchFamily="2" charset="2"/>
              <a:buChar char="§"/>
            </a:pPr>
            <a:r>
              <a:rPr lang="es-US" sz="2800" dirty="0"/>
              <a:t>Cubrir gastos imprevistos o emergencias </a:t>
            </a:r>
          </a:p>
          <a:p>
            <a:pPr>
              <a:spcBef>
                <a:spcPts val="1200"/>
              </a:spcBef>
              <a:buFont typeface="Wingdings" panose="05000000000000000000" pitchFamily="2" charset="2"/>
              <a:buChar char="§"/>
            </a:pPr>
            <a:r>
              <a:rPr lang="es-US" sz="2800" dirty="0"/>
              <a:t>Comprar algo que se desea o necesita</a:t>
            </a:r>
          </a:p>
        </p:txBody>
      </p:sp>
      <p:pic>
        <p:nvPicPr>
          <p:cNvPr id="7" name="Picture 6" descr="Rueda colorida con ¿POR QUÉ? en el centro.&#10;Los radios de la rueda son Necesidades, Deseos, Emergencias, Cuentas, Activos.&#10;">
            <a:extLst>
              <a:ext uri="{FF2B5EF4-FFF2-40B4-BE49-F238E27FC236}">
                <a16:creationId xmlns:a16="http://schemas.microsoft.com/office/drawing/2014/main" id="{7F10BAB6-F78F-4E6D-A3CC-326184A94338}"/>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5105691" y="1697840"/>
            <a:ext cx="3898900" cy="3898900"/>
          </a:xfrm>
          <a:prstGeom prst="rect">
            <a:avLst/>
          </a:prstGeom>
        </p:spPr>
      </p:pic>
      <p:sp>
        <p:nvSpPr>
          <p:cNvPr id="5" name="Slide Number Placeholder 4"/>
          <p:cNvSpPr>
            <a:spLocks noGrp="1"/>
          </p:cNvSpPr>
          <p:nvPr>
            <p:ph type="sldNum" sz="quarter" idx="4"/>
          </p:nvPr>
        </p:nvSpPr>
        <p:spPr/>
        <p:txBody>
          <a:bodyPr/>
          <a:lstStyle/>
          <a:p>
            <a:fld id="{AF83BEB6-139A-B746-BC33-1F5B6187E651}" type="slidenum">
              <a:rPr lang="en-US" smtClean="0"/>
              <a:pPr/>
              <a:t>10</a:t>
            </a:fld>
            <a:endParaRPr lang="en-US" dirty="0"/>
          </a:p>
        </p:txBody>
      </p:sp>
    </p:spTree>
    <p:extLst>
      <p:ext uri="{BB962C8B-B14F-4D97-AF65-F5344CB8AC3E}">
        <p14:creationId xmlns:p14="http://schemas.microsoft.com/office/powerpoint/2010/main" val="22987516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997978" cy="881682"/>
          </a:xfrm>
        </p:spPr>
        <p:txBody>
          <a:bodyPr>
            <a:noAutofit/>
          </a:bodyPr>
          <a:lstStyle/>
          <a:p>
            <a:r>
              <a:rPr lang="es-US" dirty="0"/>
              <a:t>De qué forma sus deudas pueden afectar su situación económica</a:t>
            </a:r>
          </a:p>
        </p:txBody>
      </p:sp>
      <p:sp>
        <p:nvSpPr>
          <p:cNvPr id="3" name="Content Placeholder 2"/>
          <p:cNvSpPr>
            <a:spLocks noGrp="1"/>
          </p:cNvSpPr>
          <p:nvPr>
            <p:ph idx="1"/>
          </p:nvPr>
        </p:nvSpPr>
        <p:spPr/>
        <p:txBody>
          <a:bodyPr>
            <a:normAutofit lnSpcReduction="10000"/>
          </a:bodyPr>
          <a:lstStyle/>
          <a:p>
            <a:pPr>
              <a:lnSpc>
                <a:spcPct val="100000"/>
              </a:lnSpc>
              <a:spcAft>
                <a:spcPts val="0"/>
              </a:spcAft>
              <a:buFont typeface="Wingdings" charset="2"/>
              <a:buChar char="§"/>
            </a:pPr>
            <a:r>
              <a:rPr lang="es-US" sz="3200" dirty="0"/>
              <a:t>Tiene que usar sus ingresos futuros para pagar sus deudas</a:t>
            </a:r>
          </a:p>
          <a:p>
            <a:pPr lvl="1">
              <a:lnSpc>
                <a:spcPct val="100000"/>
              </a:lnSpc>
              <a:spcAft>
                <a:spcPts val="600"/>
              </a:spcAft>
            </a:pPr>
            <a:r>
              <a:rPr lang="es-US" sz="2800" dirty="0"/>
              <a:t>Lo que se llama “comprometer sus ingresos futuros”</a:t>
            </a:r>
          </a:p>
          <a:p>
            <a:pPr>
              <a:lnSpc>
                <a:spcPct val="100000"/>
              </a:lnSpc>
              <a:spcBef>
                <a:spcPts val="1200"/>
              </a:spcBef>
              <a:buFont typeface="Wingdings" charset="2"/>
              <a:buChar char="§"/>
            </a:pPr>
            <a:r>
              <a:rPr lang="es-US" sz="3200" dirty="0"/>
              <a:t>Por lo general se paga interés e incluso cargos extras hasta que la deuda se salda </a:t>
            </a:r>
          </a:p>
          <a:p>
            <a:pPr>
              <a:lnSpc>
                <a:spcPct val="100000"/>
              </a:lnSpc>
              <a:spcBef>
                <a:spcPts val="1200"/>
              </a:spcBef>
              <a:buFont typeface="Wingdings" charset="2"/>
              <a:buChar char="§"/>
            </a:pPr>
            <a:r>
              <a:rPr lang="es-US" sz="3200" dirty="0"/>
              <a:t>Puede afectar el tiempo que necesita para cumplir sus metas</a:t>
            </a:r>
          </a:p>
        </p:txBody>
      </p:sp>
      <p:sp>
        <p:nvSpPr>
          <p:cNvPr id="5" name="Slide Number Placeholder 4"/>
          <p:cNvSpPr>
            <a:spLocks noGrp="1"/>
          </p:cNvSpPr>
          <p:nvPr>
            <p:ph type="sldNum" sz="quarter" idx="4"/>
          </p:nvPr>
        </p:nvSpPr>
        <p:spPr/>
        <p:txBody>
          <a:bodyPr/>
          <a:lstStyle/>
          <a:p>
            <a:fld id="{AF83BEB6-139A-B746-BC33-1F5B6187E651}" type="slidenum">
              <a:rPr lang="en-US" smtClean="0"/>
              <a:pPr/>
              <a:t>11</a:t>
            </a:fld>
            <a:endParaRPr lang="en-US" dirty="0"/>
          </a:p>
        </p:txBody>
      </p:sp>
    </p:spTree>
    <p:extLst>
      <p:ext uri="{BB962C8B-B14F-4D97-AF65-F5344CB8AC3E}">
        <p14:creationId xmlns:p14="http://schemas.microsoft.com/office/powerpoint/2010/main" val="25880054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127588"/>
            <a:ext cx="8161976" cy="1212072"/>
          </a:xfrm>
        </p:spPr>
        <p:txBody>
          <a:bodyPr>
            <a:normAutofit/>
          </a:bodyPr>
          <a:lstStyle/>
          <a:p>
            <a:r>
              <a:rPr lang="es-US" dirty="0"/>
              <a:t>Aplíquelo: Comprender mis deudas</a:t>
            </a:r>
            <a:br>
              <a:rPr lang="es-US" dirty="0"/>
            </a:br>
            <a:r>
              <a:rPr lang="es-US" sz="2400" dirty="0"/>
              <a:t>Consulte la pág. 6 de su Guía del participante</a:t>
            </a:r>
            <a:endParaRPr lang="es-US" sz="1800" dirty="0"/>
          </a:p>
        </p:txBody>
      </p:sp>
      <p:pic>
        <p:nvPicPr>
          <p:cNvPr id="12" name="Picture 11" descr="Captura de pantalla de Aplíquelo: Cómo comprender mis deudas de la Guía del participante. Se muestra solo con fines de navegación&#10;">
            <a:extLst>
              <a:ext uri="{FF2B5EF4-FFF2-40B4-BE49-F238E27FC236}">
                <a16:creationId xmlns:a16="http://schemas.microsoft.com/office/drawing/2014/main" id="{12E33D9D-102B-49B0-81BF-BAFF8153A946}"/>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25000"/>
                    </a14:imgEffect>
                    <a14:imgEffect>
                      <a14:brightnessContrast contrast="20000"/>
                    </a14:imgEffect>
                  </a14:imgLayer>
                </a14:imgProps>
              </a:ext>
              <a:ext uri="{28A0092B-C50C-407E-A947-70E740481C1C}">
                <a14:useLocalDpi xmlns:a14="http://schemas.microsoft.com/office/drawing/2010/main" val="0"/>
              </a:ext>
            </a:extLst>
          </a:blip>
          <a:srcRect l="18750" t="16312" r="19894" b="13758"/>
          <a:stretch/>
        </p:blipFill>
        <p:spPr>
          <a:xfrm>
            <a:off x="672324" y="1242291"/>
            <a:ext cx="7480570" cy="4795737"/>
          </a:xfrm>
          <a:prstGeom prst="rect">
            <a:avLst/>
          </a:prstGeom>
        </p:spPr>
      </p:pic>
      <p:sp>
        <p:nvSpPr>
          <p:cNvPr id="8" name="Slide Number Placeholder 7"/>
          <p:cNvSpPr>
            <a:spLocks noGrp="1"/>
          </p:cNvSpPr>
          <p:nvPr>
            <p:ph type="sldNum" sz="quarter" idx="4"/>
          </p:nvPr>
        </p:nvSpPr>
        <p:spPr/>
        <p:txBody>
          <a:bodyPr/>
          <a:lstStyle/>
          <a:p>
            <a:fld id="{AF83BEB6-139A-B746-BC33-1F5B6187E651}" type="slidenum">
              <a:rPr lang="en-US" smtClean="0"/>
              <a:pPr/>
              <a:t>12</a:t>
            </a:fld>
            <a:endParaRPr lang="en-US" dirty="0"/>
          </a:p>
        </p:txBody>
      </p:sp>
    </p:spTree>
    <p:extLst>
      <p:ext uri="{BB962C8B-B14F-4D97-AF65-F5344CB8AC3E}">
        <p14:creationId xmlns:p14="http://schemas.microsoft.com/office/powerpoint/2010/main" val="37702788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8002192" cy="916084"/>
          </a:xfrm>
        </p:spPr>
        <p:txBody>
          <a:bodyPr>
            <a:noAutofit/>
          </a:bodyPr>
          <a:lstStyle/>
          <a:p>
            <a:r>
              <a:rPr lang="es-US" dirty="0"/>
              <a:t>Sección 1: Recordar las conclusiones principales</a:t>
            </a:r>
          </a:p>
        </p:txBody>
      </p:sp>
      <p:sp>
        <p:nvSpPr>
          <p:cNvPr id="3" name="Content Placeholder 2"/>
          <p:cNvSpPr>
            <a:spLocks noGrp="1"/>
          </p:cNvSpPr>
          <p:nvPr>
            <p:ph idx="1"/>
          </p:nvPr>
        </p:nvSpPr>
        <p:spPr/>
        <p:txBody>
          <a:bodyPr>
            <a:normAutofit/>
          </a:bodyPr>
          <a:lstStyle/>
          <a:p>
            <a:pPr marL="0" indent="0">
              <a:buNone/>
            </a:pPr>
            <a:r>
              <a:rPr lang="es-US" sz="3200" i="1" dirty="0"/>
              <a:t>Comprender sus deudas es el primer paso para poder controlarlas. </a:t>
            </a:r>
            <a:endParaRPr lang="es-US" sz="2800" i="1"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13</a:t>
            </a:fld>
            <a:endParaRPr lang="en-US" dirty="0"/>
          </a:p>
        </p:txBody>
      </p:sp>
    </p:spTree>
    <p:extLst>
      <p:ext uri="{BB962C8B-B14F-4D97-AF65-F5344CB8AC3E}">
        <p14:creationId xmlns:p14="http://schemas.microsoft.com/office/powerpoint/2010/main" val="18152538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2"/>
          </p:nvPr>
        </p:nvSpPr>
        <p:spPr/>
        <p:txBody>
          <a:bodyPr>
            <a:normAutofit lnSpcReduction="10000"/>
          </a:bodyPr>
          <a:lstStyle/>
          <a:p>
            <a:r>
              <a:rPr lang="es-US" dirty="0"/>
              <a:t>Sección 2</a:t>
            </a:r>
          </a:p>
        </p:txBody>
      </p:sp>
      <p:sp>
        <p:nvSpPr>
          <p:cNvPr id="3" name="Subtitle 2"/>
          <p:cNvSpPr>
            <a:spLocks noGrp="1"/>
          </p:cNvSpPr>
          <p:nvPr>
            <p:ph type="title" idx="4294967295"/>
          </p:nvPr>
        </p:nvSpPr>
        <p:spPr>
          <a:xfrm>
            <a:off x="457200" y="949325"/>
            <a:ext cx="3060700" cy="32686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100000"/>
              </a:lnSpc>
              <a:spcBef>
                <a:spcPct val="20000"/>
              </a:spcBef>
              <a:spcAft>
                <a:spcPts val="0"/>
              </a:spcAft>
              <a:buClr>
                <a:schemeClr val="tx2"/>
              </a:buClr>
              <a:buSzTx/>
              <a:buFont typeface="Arial"/>
              <a:buNone/>
              <a:tabLst/>
              <a:defRPr/>
            </a:pPr>
            <a:r>
              <a:rPr kumimoji="0" lang="es-US" sz="4000" b="0" i="0" u="none" strike="noStrike" kern="1200" cap="none" spc="0" normalizeH="0" baseline="0" noProof="0" dirty="0">
                <a:ln>
                  <a:noFill/>
                </a:ln>
                <a:solidFill>
                  <a:schemeClr val="tx1"/>
                </a:solidFill>
                <a:effectLst/>
                <a:uLnTx/>
                <a:uFillTx/>
                <a:latin typeface="Franklin Gothic Medium"/>
                <a:ea typeface="+mn-ea"/>
                <a:cs typeface="Franklin Gothic Medium"/>
              </a:rPr>
              <a:t>Cómo funcionan las deudas</a:t>
            </a:r>
          </a:p>
        </p:txBody>
      </p:sp>
      <p:sp>
        <p:nvSpPr>
          <p:cNvPr id="8" name="Rectangle 7"/>
          <p:cNvSpPr/>
          <p:nvPr/>
        </p:nvSpPr>
        <p:spPr>
          <a:xfrm>
            <a:off x="571468" y="3106617"/>
            <a:ext cx="2622107" cy="646331"/>
          </a:xfrm>
          <a:prstGeom prst="rect">
            <a:avLst/>
          </a:prstGeom>
        </p:spPr>
        <p:txBody>
          <a:bodyPr wrap="square">
            <a:spAutoFit/>
          </a:bodyPr>
          <a:lstStyle/>
          <a:p>
            <a:r>
              <a:rPr lang="es-US" dirty="0"/>
              <a:t>Consulte la pág. 9 en su Guía del participante</a:t>
            </a:r>
          </a:p>
        </p:txBody>
      </p:sp>
      <p:pic>
        <p:nvPicPr>
          <p:cNvPr id="11" name="Picture 10" descr="caricaturas con hombre, mujer y palabras (dinero, deudas, banco, pagos, crédito, seguro, seguridad, financiar, confiar, porcentaje) e imágenes para ilustrarlos.&#10;">
            <a:extLst>
              <a:ext uri="{FF2B5EF4-FFF2-40B4-BE49-F238E27FC236}">
                <a16:creationId xmlns:a16="http://schemas.microsoft.com/office/drawing/2014/main" id="{A3119793-0786-4436-83EC-D7C228C5BA10}"/>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3860800" y="586158"/>
            <a:ext cx="5283200" cy="5041900"/>
          </a:xfrm>
          <a:prstGeom prst="rect">
            <a:avLst/>
          </a:prstGeom>
        </p:spPr>
      </p:pic>
      <p:sp>
        <p:nvSpPr>
          <p:cNvPr id="2" name="Slide Number Placeholder 1"/>
          <p:cNvSpPr>
            <a:spLocks noGrp="1"/>
          </p:cNvSpPr>
          <p:nvPr>
            <p:ph type="sldNum" sz="quarter" idx="4"/>
          </p:nvPr>
        </p:nvSpPr>
        <p:spPr/>
        <p:txBody>
          <a:bodyPr/>
          <a:lstStyle/>
          <a:p>
            <a:fld id="{AF83BEB6-139A-B746-BC33-1F5B6187E651}" type="slidenum">
              <a:rPr lang="en-US" smtClean="0"/>
              <a:pPr/>
              <a:t>14</a:t>
            </a:fld>
            <a:endParaRPr lang="en-US" dirty="0"/>
          </a:p>
        </p:txBody>
      </p:sp>
    </p:spTree>
    <p:extLst>
      <p:ext uri="{BB962C8B-B14F-4D97-AF65-F5344CB8AC3E}">
        <p14:creationId xmlns:p14="http://schemas.microsoft.com/office/powerpoint/2010/main" val="7354092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95591" y="425590"/>
            <a:ext cx="7620000" cy="890448"/>
          </a:xfrm>
        </p:spPr>
        <p:txBody>
          <a:bodyPr/>
          <a:lstStyle/>
          <a:p>
            <a:r>
              <a:rPr lang="es-US" dirty="0"/>
              <a:t>Sección</a:t>
            </a:r>
            <a:r>
              <a:rPr lang="en-US" dirty="0"/>
              <a:t> 2: </a:t>
            </a:r>
            <a:r>
              <a:rPr lang="es-ES" dirty="0"/>
              <a:t>Principales conclusiones</a:t>
            </a:r>
            <a:endParaRPr lang="en-US" dirty="0"/>
          </a:p>
        </p:txBody>
      </p:sp>
      <p:sp>
        <p:nvSpPr>
          <p:cNvPr id="3" name="Content Placeholder 2"/>
          <p:cNvSpPr>
            <a:spLocks noGrp="1"/>
          </p:cNvSpPr>
          <p:nvPr>
            <p:ph idx="1"/>
          </p:nvPr>
        </p:nvSpPr>
        <p:spPr/>
        <p:txBody>
          <a:bodyPr>
            <a:normAutofit/>
          </a:bodyPr>
          <a:lstStyle/>
          <a:p>
            <a:pPr marL="0" indent="0">
              <a:buNone/>
            </a:pPr>
            <a:r>
              <a:rPr lang="es-US" sz="3200" i="1" dirty="0"/>
              <a:t>Al entender la forma en que </a:t>
            </a:r>
            <a:r>
              <a:rPr lang="es-US" sz="3200" i="1" dirty="0">
                <a:highlight>
                  <a:srgbClr val="FFFFFF"/>
                </a:highlight>
              </a:rPr>
              <a:t>funcionan las deudas </a:t>
            </a:r>
            <a:r>
              <a:rPr lang="es-US" sz="3200" i="1" dirty="0"/>
              <a:t>podrá tomar decisiones informadas.</a:t>
            </a:r>
          </a:p>
        </p:txBody>
      </p:sp>
      <p:sp>
        <p:nvSpPr>
          <p:cNvPr id="5" name="Slide Number Placeholder 4"/>
          <p:cNvSpPr>
            <a:spLocks noGrp="1"/>
          </p:cNvSpPr>
          <p:nvPr>
            <p:ph type="sldNum" sz="quarter" idx="4"/>
          </p:nvPr>
        </p:nvSpPr>
        <p:spPr/>
        <p:txBody>
          <a:bodyPr/>
          <a:lstStyle/>
          <a:p>
            <a:fld id="{AF83BEB6-139A-B746-BC33-1F5B6187E651}" type="slidenum">
              <a:rPr lang="en-US" smtClean="0"/>
              <a:pPr/>
              <a:t>15</a:t>
            </a:fld>
            <a:endParaRPr lang="en-US" dirty="0"/>
          </a:p>
        </p:txBody>
      </p:sp>
    </p:spTree>
    <p:extLst>
      <p:ext uri="{BB962C8B-B14F-4D97-AF65-F5344CB8AC3E}">
        <p14:creationId xmlns:p14="http://schemas.microsoft.com/office/powerpoint/2010/main" val="31134653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highlight>
                  <a:srgbClr val="FFFFFF"/>
                </a:highlight>
              </a:rPr>
              <a:t>Definición 1</a:t>
            </a:r>
          </a:p>
        </p:txBody>
      </p:sp>
      <p:sp>
        <p:nvSpPr>
          <p:cNvPr id="3" name="Content Placeholder 2"/>
          <p:cNvSpPr>
            <a:spLocks noGrp="1"/>
          </p:cNvSpPr>
          <p:nvPr>
            <p:ph idx="1"/>
          </p:nvPr>
        </p:nvSpPr>
        <p:spPr/>
        <p:txBody>
          <a:bodyPr>
            <a:normAutofit/>
          </a:bodyPr>
          <a:lstStyle/>
          <a:p>
            <a:pPr marL="0" indent="0">
              <a:lnSpc>
                <a:spcPct val="100000"/>
              </a:lnSpc>
              <a:spcAft>
                <a:spcPts val="1800"/>
              </a:spcAft>
              <a:buNone/>
            </a:pPr>
            <a:r>
              <a:rPr lang="es-US" sz="3200" dirty="0"/>
              <a:t>Un préstamo con garantía y que el prestamista puede </a:t>
            </a:r>
            <a:r>
              <a:rPr lang="es-US" sz="3200" dirty="0">
                <a:highlight>
                  <a:srgbClr val="FFFFFF"/>
                </a:highlight>
              </a:rPr>
              <a:t>cobrar </a:t>
            </a:r>
            <a:r>
              <a:rPr lang="es-US" sz="3200" dirty="0"/>
              <a:t>en caso de que no se pague según las condiciones del préstamo</a:t>
            </a:r>
          </a:p>
          <a:p>
            <a:pPr marL="514350" indent="-514350">
              <a:lnSpc>
                <a:spcPct val="100000"/>
              </a:lnSpc>
              <a:buFont typeface="+mj-lt"/>
              <a:buAutoNum type="alphaUcPeriod"/>
            </a:pPr>
            <a:r>
              <a:rPr lang="es-US" sz="3200" dirty="0"/>
              <a:t>El principal</a:t>
            </a:r>
          </a:p>
          <a:p>
            <a:pPr marL="514350" indent="-514350">
              <a:lnSpc>
                <a:spcPct val="100000"/>
              </a:lnSpc>
              <a:buFont typeface="+mj-lt"/>
              <a:buAutoNum type="alphaUcPeriod"/>
            </a:pPr>
            <a:r>
              <a:rPr lang="es-US" sz="3200" dirty="0">
                <a:highlight>
                  <a:srgbClr val="FFFFFF"/>
                </a:highlight>
              </a:rPr>
              <a:t>Préstamo asegurado</a:t>
            </a:r>
          </a:p>
          <a:p>
            <a:pPr marL="514350" indent="-514350">
              <a:lnSpc>
                <a:spcPct val="100000"/>
              </a:lnSpc>
              <a:buFont typeface="+mj-lt"/>
              <a:buAutoNum type="alphaUcPeriod"/>
            </a:pPr>
            <a:r>
              <a:rPr lang="es-US" sz="3200" dirty="0"/>
              <a:t>Tasa de interés anual </a:t>
            </a:r>
          </a:p>
        </p:txBody>
      </p:sp>
      <p:sp>
        <p:nvSpPr>
          <p:cNvPr id="5" name="Slide Number Placeholder 4"/>
          <p:cNvSpPr>
            <a:spLocks noGrp="1"/>
          </p:cNvSpPr>
          <p:nvPr>
            <p:ph type="sldNum" sz="quarter" idx="4"/>
          </p:nvPr>
        </p:nvSpPr>
        <p:spPr/>
        <p:txBody>
          <a:bodyPr/>
          <a:lstStyle/>
          <a:p>
            <a:fld id="{AF83BEB6-139A-B746-BC33-1F5B6187E651}" type="slidenum">
              <a:rPr lang="en-US" smtClean="0"/>
              <a:pPr/>
              <a:t>16</a:t>
            </a:fld>
            <a:endParaRPr lang="en-US" dirty="0"/>
          </a:p>
        </p:txBody>
      </p:sp>
    </p:spTree>
    <p:extLst>
      <p:ext uri="{BB962C8B-B14F-4D97-AF65-F5344CB8AC3E}">
        <p14:creationId xmlns:p14="http://schemas.microsoft.com/office/powerpoint/2010/main" val="12785114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highlight>
                  <a:srgbClr val="FFFFFF"/>
                </a:highlight>
              </a:rPr>
              <a:t>Definición 2</a:t>
            </a:r>
          </a:p>
        </p:txBody>
      </p:sp>
      <p:sp>
        <p:nvSpPr>
          <p:cNvPr id="3" name="Content Placeholder 2"/>
          <p:cNvSpPr>
            <a:spLocks noGrp="1"/>
          </p:cNvSpPr>
          <p:nvPr>
            <p:ph idx="1"/>
          </p:nvPr>
        </p:nvSpPr>
        <p:spPr/>
        <p:txBody>
          <a:bodyPr>
            <a:normAutofit/>
          </a:bodyPr>
          <a:lstStyle/>
          <a:p>
            <a:pPr marL="0" indent="0">
              <a:lnSpc>
                <a:spcPct val="100000"/>
              </a:lnSpc>
              <a:buNone/>
            </a:pPr>
            <a:r>
              <a:rPr lang="es-US" sz="3200" dirty="0"/>
              <a:t>La cantidad de dinero que usted pide en préstamo</a:t>
            </a:r>
          </a:p>
          <a:p>
            <a:pPr marL="514350" indent="-514350">
              <a:lnSpc>
                <a:spcPct val="100000"/>
              </a:lnSpc>
              <a:buFont typeface="+mj-lt"/>
              <a:buAutoNum type="alphaUcPeriod"/>
            </a:pPr>
            <a:r>
              <a:rPr lang="es-US" sz="3200" dirty="0"/>
              <a:t>Principal</a:t>
            </a:r>
          </a:p>
          <a:p>
            <a:pPr marL="514350" indent="-514350">
              <a:lnSpc>
                <a:spcPct val="100000"/>
              </a:lnSpc>
              <a:buFont typeface="+mj-lt"/>
              <a:buAutoNum type="alphaUcPeriod"/>
            </a:pPr>
            <a:r>
              <a:rPr lang="es-US" sz="3200" dirty="0"/>
              <a:t>Intereses</a:t>
            </a:r>
          </a:p>
          <a:p>
            <a:pPr marL="514350" indent="-514350">
              <a:lnSpc>
                <a:spcPct val="100000"/>
              </a:lnSpc>
              <a:buFont typeface="+mj-lt"/>
              <a:buAutoNum type="alphaUcPeriod"/>
            </a:pPr>
            <a:r>
              <a:rPr lang="es-US" sz="3200" dirty="0"/>
              <a:t>Cargos </a:t>
            </a:r>
          </a:p>
        </p:txBody>
      </p:sp>
      <p:sp>
        <p:nvSpPr>
          <p:cNvPr id="5" name="Slide Number Placeholder 4"/>
          <p:cNvSpPr>
            <a:spLocks noGrp="1"/>
          </p:cNvSpPr>
          <p:nvPr>
            <p:ph type="sldNum" sz="quarter" idx="4"/>
          </p:nvPr>
        </p:nvSpPr>
        <p:spPr/>
        <p:txBody>
          <a:bodyPr/>
          <a:lstStyle/>
          <a:p>
            <a:fld id="{AF83BEB6-139A-B746-BC33-1F5B6187E651}" type="slidenum">
              <a:rPr lang="en-US" smtClean="0"/>
              <a:pPr/>
              <a:t>17</a:t>
            </a:fld>
            <a:endParaRPr lang="en-US" dirty="0"/>
          </a:p>
        </p:txBody>
      </p:sp>
    </p:spTree>
    <p:extLst>
      <p:ext uri="{BB962C8B-B14F-4D97-AF65-F5344CB8AC3E}">
        <p14:creationId xmlns:p14="http://schemas.microsoft.com/office/powerpoint/2010/main" val="34305709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highlight>
                  <a:srgbClr val="FFFFFF"/>
                </a:highlight>
              </a:rPr>
              <a:t>Definición 3</a:t>
            </a:r>
            <a:endParaRPr lang="en-US" dirty="0">
              <a:highlight>
                <a:srgbClr val="FFFFFF"/>
              </a:highlight>
            </a:endParaRPr>
          </a:p>
        </p:txBody>
      </p:sp>
      <p:sp>
        <p:nvSpPr>
          <p:cNvPr id="3" name="Content Placeholder 2"/>
          <p:cNvSpPr>
            <a:spLocks noGrp="1"/>
          </p:cNvSpPr>
          <p:nvPr>
            <p:ph idx="1"/>
          </p:nvPr>
        </p:nvSpPr>
        <p:spPr/>
        <p:txBody>
          <a:bodyPr>
            <a:normAutofit/>
          </a:bodyPr>
          <a:lstStyle/>
          <a:p>
            <a:pPr marL="0" indent="0">
              <a:buNone/>
            </a:pPr>
            <a:r>
              <a:rPr lang="es-US" sz="3200" dirty="0"/>
              <a:t>El costo principal por pedir un préstamo</a:t>
            </a:r>
          </a:p>
          <a:p>
            <a:pPr marL="514350" indent="-514350">
              <a:lnSpc>
                <a:spcPct val="100000"/>
              </a:lnSpc>
              <a:buFont typeface="+mj-lt"/>
              <a:buAutoNum type="alphaUcPeriod"/>
            </a:pPr>
            <a:r>
              <a:rPr lang="es-US" sz="3200" dirty="0"/>
              <a:t>Saldo actual  </a:t>
            </a:r>
          </a:p>
          <a:p>
            <a:pPr marL="514350" indent="-514350">
              <a:lnSpc>
                <a:spcPct val="100000"/>
              </a:lnSpc>
              <a:buFont typeface="+mj-lt"/>
              <a:buAutoNum type="alphaUcPeriod"/>
            </a:pPr>
            <a:r>
              <a:rPr lang="es-US" sz="3200" dirty="0"/>
              <a:t>Intereses</a:t>
            </a:r>
          </a:p>
          <a:p>
            <a:pPr marL="514350" indent="-514350">
              <a:lnSpc>
                <a:spcPct val="100000"/>
              </a:lnSpc>
              <a:buFont typeface="+mj-lt"/>
              <a:buAutoNum type="alphaUcPeriod"/>
            </a:pPr>
            <a:r>
              <a:rPr lang="es-US" sz="3200" dirty="0"/>
              <a:t>Crédito</a:t>
            </a:r>
          </a:p>
        </p:txBody>
      </p:sp>
      <p:sp>
        <p:nvSpPr>
          <p:cNvPr id="5" name="Slide Number Placeholder 4"/>
          <p:cNvSpPr>
            <a:spLocks noGrp="1"/>
          </p:cNvSpPr>
          <p:nvPr>
            <p:ph type="sldNum" sz="quarter" idx="4"/>
          </p:nvPr>
        </p:nvSpPr>
        <p:spPr/>
        <p:txBody>
          <a:bodyPr/>
          <a:lstStyle/>
          <a:p>
            <a:fld id="{AF83BEB6-139A-B746-BC33-1F5B6187E651}" type="slidenum">
              <a:rPr lang="en-US" smtClean="0"/>
              <a:pPr/>
              <a:t>18</a:t>
            </a:fld>
            <a:endParaRPr lang="en-US" dirty="0"/>
          </a:p>
        </p:txBody>
      </p:sp>
    </p:spTree>
    <p:extLst>
      <p:ext uri="{BB962C8B-B14F-4D97-AF65-F5344CB8AC3E}">
        <p14:creationId xmlns:p14="http://schemas.microsoft.com/office/powerpoint/2010/main" val="28642782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highlight>
                  <a:srgbClr val="FFFFFF"/>
                </a:highlight>
              </a:rPr>
              <a:t>Definición 4</a:t>
            </a:r>
            <a:endParaRPr lang="en-US" dirty="0">
              <a:highlight>
                <a:srgbClr val="FFFFFF"/>
              </a:highlight>
            </a:endParaRPr>
          </a:p>
        </p:txBody>
      </p:sp>
      <p:sp>
        <p:nvSpPr>
          <p:cNvPr id="3" name="Content Placeholder 2"/>
          <p:cNvSpPr>
            <a:spLocks noGrp="1"/>
          </p:cNvSpPr>
          <p:nvPr>
            <p:ph idx="1"/>
          </p:nvPr>
        </p:nvSpPr>
        <p:spPr>
          <a:xfrm>
            <a:off x="577986" y="1600200"/>
            <a:ext cx="8187642" cy="4525963"/>
          </a:xfrm>
        </p:spPr>
        <p:txBody>
          <a:bodyPr>
            <a:normAutofit/>
          </a:bodyPr>
          <a:lstStyle/>
          <a:p>
            <a:pPr marL="0" indent="0">
              <a:lnSpc>
                <a:spcPct val="100000"/>
              </a:lnSpc>
              <a:buNone/>
            </a:pPr>
            <a:r>
              <a:rPr lang="es-US" sz="3200" dirty="0">
                <a:highlight>
                  <a:srgbClr val="FFFFFF"/>
                </a:highlight>
              </a:rPr>
              <a:t>Un acuerdo que le permite a usted pedir dinero cada cierto tiempo y hasta alcanzar un máximo pre-aprobado de crédito</a:t>
            </a:r>
          </a:p>
          <a:p>
            <a:pPr marL="514350" indent="-514350">
              <a:lnSpc>
                <a:spcPct val="100000"/>
              </a:lnSpc>
              <a:buFont typeface="+mj-lt"/>
              <a:buAutoNum type="alphaUcPeriod"/>
            </a:pPr>
            <a:r>
              <a:rPr lang="es-US" sz="3200" dirty="0"/>
              <a:t>Préstamo en cuotas</a:t>
            </a:r>
          </a:p>
          <a:p>
            <a:pPr marL="514350" indent="-514350">
              <a:lnSpc>
                <a:spcPct val="100000"/>
              </a:lnSpc>
              <a:buFont typeface="+mj-lt"/>
              <a:buAutoNum type="alphaUcPeriod"/>
            </a:pPr>
            <a:r>
              <a:rPr lang="es-US" sz="3200" dirty="0"/>
              <a:t>Crédito rotativo</a:t>
            </a:r>
          </a:p>
          <a:p>
            <a:pPr marL="514350" indent="-514350">
              <a:lnSpc>
                <a:spcPct val="100000"/>
              </a:lnSpc>
              <a:buFont typeface="+mj-lt"/>
              <a:buAutoNum type="alphaUcPeriod"/>
            </a:pPr>
            <a:r>
              <a:rPr lang="es-US" sz="3200" dirty="0"/>
              <a:t>Contrato de arrendamiento </a:t>
            </a:r>
          </a:p>
        </p:txBody>
      </p:sp>
      <p:sp>
        <p:nvSpPr>
          <p:cNvPr id="5" name="Slide Number Placeholder 4"/>
          <p:cNvSpPr>
            <a:spLocks noGrp="1"/>
          </p:cNvSpPr>
          <p:nvPr>
            <p:ph type="sldNum" sz="quarter" idx="4"/>
          </p:nvPr>
        </p:nvSpPr>
        <p:spPr/>
        <p:txBody>
          <a:bodyPr/>
          <a:lstStyle/>
          <a:p>
            <a:fld id="{AF83BEB6-139A-B746-BC33-1F5B6187E651}" type="slidenum">
              <a:rPr lang="en-US" smtClean="0"/>
              <a:pPr/>
              <a:t>19</a:t>
            </a:fld>
            <a:endParaRPr lang="en-US" dirty="0"/>
          </a:p>
        </p:txBody>
      </p:sp>
    </p:spTree>
    <p:extLst>
      <p:ext uri="{BB962C8B-B14F-4D97-AF65-F5344CB8AC3E}">
        <p14:creationId xmlns:p14="http://schemas.microsoft.com/office/powerpoint/2010/main" val="1458382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577986" y="233559"/>
            <a:ext cx="8076916" cy="893135"/>
          </a:xfrm>
        </p:spPr>
        <p:txBody>
          <a:bodyPr/>
          <a:lstStyle/>
          <a:p>
            <a:r>
              <a:rPr lang="es-ES" dirty="0">
                <a:highlight>
                  <a:srgbClr val="FFFFFF"/>
                </a:highlight>
              </a:rPr>
              <a:t>Encuesta previa a la capacitación</a:t>
            </a:r>
            <a:r>
              <a:rPr lang="en-US" dirty="0"/>
              <a:t/>
            </a:r>
            <a:br>
              <a:rPr lang="en-US" dirty="0"/>
            </a:br>
            <a:r>
              <a:rPr lang="es-US" sz="2400" dirty="0"/>
              <a:t>Consulte</a:t>
            </a:r>
            <a:r>
              <a:rPr lang="en-US" sz="2400" dirty="0"/>
              <a:t> </a:t>
            </a:r>
            <a:r>
              <a:rPr lang="es-ES" sz="2400" dirty="0"/>
              <a:t>la pág. 49 de su Guía del participante</a:t>
            </a:r>
            <a:endParaRPr lang="en-US" sz="1800" dirty="0"/>
          </a:p>
        </p:txBody>
      </p:sp>
      <p:pic>
        <p:nvPicPr>
          <p:cNvPr id="11" name="Picture 10" descr="Captura de pantalla de la Encuesta previa a la capacitación de la Guía del participante. Al igual que con todas las capturas de pantalla en la plataforma de diapositivas, se muestra solo con fines de navegación, para que los participantes sepan qué buscar. Las palabras no están destinadas a ser leídas.&#10;">
            <a:extLst>
              <a:ext uri="{FF2B5EF4-FFF2-40B4-BE49-F238E27FC236}">
                <a16:creationId xmlns:a16="http://schemas.microsoft.com/office/drawing/2014/main" id="{AA9145E1-2209-4787-BBB3-6D1ED2964AC7}"/>
              </a:ext>
            </a:extLst>
          </p:cNvPr>
          <p:cNvPicPr>
            <a:picLocks noChangeAspect="1"/>
          </p:cNvPicPr>
          <p:nvPr/>
        </p:nvPicPr>
        <p:blipFill>
          <a:blip r:embed="rId2"/>
          <a:stretch>
            <a:fillRect/>
          </a:stretch>
        </p:blipFill>
        <p:spPr>
          <a:xfrm>
            <a:off x="1080883" y="1373480"/>
            <a:ext cx="7253870" cy="457144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2</a:t>
            </a:fld>
            <a:endParaRPr lang="en-US" dirty="0"/>
          </a:p>
        </p:txBody>
      </p:sp>
    </p:spTree>
    <p:extLst>
      <p:ext uri="{BB962C8B-B14F-4D97-AF65-F5344CB8AC3E}">
        <p14:creationId xmlns:p14="http://schemas.microsoft.com/office/powerpoint/2010/main" val="42570397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highlight>
                  <a:srgbClr val="FFFFFF"/>
                </a:highlight>
              </a:rPr>
              <a:t>Definición 5</a:t>
            </a:r>
            <a:endParaRPr lang="en-US" dirty="0">
              <a:highlight>
                <a:srgbClr val="FFFFFF"/>
              </a:highlight>
            </a:endParaRPr>
          </a:p>
        </p:txBody>
      </p:sp>
      <p:sp>
        <p:nvSpPr>
          <p:cNvPr id="3" name="Content Placeholder 2"/>
          <p:cNvSpPr>
            <a:spLocks noGrp="1"/>
          </p:cNvSpPr>
          <p:nvPr>
            <p:ph idx="1"/>
          </p:nvPr>
        </p:nvSpPr>
        <p:spPr/>
        <p:txBody>
          <a:bodyPr>
            <a:normAutofit/>
          </a:bodyPr>
          <a:lstStyle/>
          <a:p>
            <a:pPr marL="0" indent="0">
              <a:lnSpc>
                <a:spcPct val="100000"/>
              </a:lnSpc>
              <a:buNone/>
            </a:pPr>
            <a:r>
              <a:rPr lang="es-US" sz="3200" dirty="0"/>
              <a:t>El costo total del crédito por año</a:t>
            </a:r>
          </a:p>
          <a:p>
            <a:pPr marL="514350" indent="-514350">
              <a:lnSpc>
                <a:spcPct val="100000"/>
              </a:lnSpc>
              <a:buFont typeface="+mj-lt"/>
              <a:buAutoNum type="alphaUcPeriod"/>
            </a:pPr>
            <a:r>
              <a:rPr lang="es-US" sz="3200" dirty="0"/>
              <a:t>Cargos anuales</a:t>
            </a:r>
          </a:p>
          <a:p>
            <a:pPr marL="514350" indent="-514350">
              <a:lnSpc>
                <a:spcPct val="100000"/>
              </a:lnSpc>
              <a:buFont typeface="+mj-lt"/>
              <a:buAutoNum type="alphaUcPeriod"/>
            </a:pPr>
            <a:r>
              <a:rPr lang="es-US" sz="3200" dirty="0"/>
              <a:t>Ajuste anual </a:t>
            </a:r>
          </a:p>
          <a:p>
            <a:pPr marL="514350" indent="-514350">
              <a:lnSpc>
                <a:spcPct val="100000"/>
              </a:lnSpc>
              <a:buFont typeface="+mj-lt"/>
              <a:buAutoNum type="alphaUcPeriod"/>
            </a:pPr>
            <a:r>
              <a:rPr lang="es-US" sz="3200" dirty="0"/>
              <a:t>Tasa de interés anual </a:t>
            </a:r>
          </a:p>
        </p:txBody>
      </p:sp>
      <p:sp>
        <p:nvSpPr>
          <p:cNvPr id="6" name="Slide Number Placeholder 5"/>
          <p:cNvSpPr>
            <a:spLocks noGrp="1"/>
          </p:cNvSpPr>
          <p:nvPr>
            <p:ph type="sldNum" sz="quarter" idx="4"/>
          </p:nvPr>
        </p:nvSpPr>
        <p:spPr/>
        <p:txBody>
          <a:bodyPr/>
          <a:lstStyle/>
          <a:p>
            <a:fld id="{AF83BEB6-139A-B746-BC33-1F5B6187E651}" type="slidenum">
              <a:rPr lang="en-US" smtClean="0"/>
              <a:pPr/>
              <a:t>20</a:t>
            </a:fld>
            <a:endParaRPr lang="en-US" dirty="0"/>
          </a:p>
        </p:txBody>
      </p:sp>
    </p:spTree>
    <p:extLst>
      <p:ext uri="{BB962C8B-B14F-4D97-AF65-F5344CB8AC3E}">
        <p14:creationId xmlns:p14="http://schemas.microsoft.com/office/powerpoint/2010/main" val="36268409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highlight>
                  <a:srgbClr val="FFFFFF"/>
                </a:highlight>
              </a:rPr>
              <a:t>Definición 6</a:t>
            </a:r>
            <a:endParaRPr lang="en-US" dirty="0">
              <a:highlight>
                <a:srgbClr val="FFFFFF"/>
              </a:highlight>
            </a:endParaRPr>
          </a:p>
        </p:txBody>
      </p:sp>
      <p:sp>
        <p:nvSpPr>
          <p:cNvPr id="3" name="Content Placeholder 2"/>
          <p:cNvSpPr>
            <a:spLocks noGrp="1"/>
          </p:cNvSpPr>
          <p:nvPr>
            <p:ph idx="1"/>
          </p:nvPr>
        </p:nvSpPr>
        <p:spPr/>
        <p:txBody>
          <a:bodyPr>
            <a:normAutofit/>
          </a:bodyPr>
          <a:lstStyle/>
          <a:p>
            <a:pPr marL="0" indent="0">
              <a:lnSpc>
                <a:spcPct val="100000"/>
              </a:lnSpc>
              <a:buNone/>
            </a:pPr>
            <a:r>
              <a:rPr lang="es-US" sz="3200" dirty="0"/>
              <a:t>Cuando usted pide una cantidad específica de dinero y la paga durante un periodo fijo de tiempo </a:t>
            </a:r>
          </a:p>
          <a:p>
            <a:pPr marL="514350" indent="-514350">
              <a:lnSpc>
                <a:spcPct val="100000"/>
              </a:lnSpc>
              <a:buFont typeface="+mj-lt"/>
              <a:buAutoNum type="alphaUcPeriod"/>
            </a:pPr>
            <a:r>
              <a:rPr lang="es-US" sz="3200" dirty="0"/>
              <a:t>Crédito rotativo</a:t>
            </a:r>
          </a:p>
          <a:p>
            <a:pPr marL="514350" indent="-514350">
              <a:lnSpc>
                <a:spcPct val="100000"/>
              </a:lnSpc>
              <a:buFont typeface="+mj-lt"/>
              <a:buAutoNum type="alphaUcPeriod"/>
            </a:pPr>
            <a:r>
              <a:rPr lang="en-US" sz="3200" dirty="0"/>
              <a:t>Principal</a:t>
            </a:r>
          </a:p>
          <a:p>
            <a:pPr marL="514350" indent="-514350">
              <a:lnSpc>
                <a:spcPct val="100000"/>
              </a:lnSpc>
              <a:buFont typeface="+mj-lt"/>
              <a:buAutoNum type="alphaUcPeriod"/>
            </a:pPr>
            <a:r>
              <a:rPr lang="en-US" sz="3200" dirty="0"/>
              <a:t>P</a:t>
            </a:r>
            <a:r>
              <a:rPr lang="es-US" sz="3200" dirty="0"/>
              <a:t>réstamo en cuotas</a:t>
            </a:r>
          </a:p>
        </p:txBody>
      </p:sp>
      <p:sp>
        <p:nvSpPr>
          <p:cNvPr id="5" name="Slide Number Placeholder 4"/>
          <p:cNvSpPr>
            <a:spLocks noGrp="1"/>
          </p:cNvSpPr>
          <p:nvPr>
            <p:ph type="sldNum" sz="quarter" idx="4"/>
          </p:nvPr>
        </p:nvSpPr>
        <p:spPr/>
        <p:txBody>
          <a:bodyPr/>
          <a:lstStyle/>
          <a:p>
            <a:fld id="{AF83BEB6-139A-B746-BC33-1F5B6187E651}" type="slidenum">
              <a:rPr lang="en-US" smtClean="0"/>
              <a:pPr/>
              <a:t>21</a:t>
            </a:fld>
            <a:endParaRPr lang="en-US" dirty="0"/>
          </a:p>
        </p:txBody>
      </p:sp>
    </p:spTree>
    <p:extLst>
      <p:ext uri="{BB962C8B-B14F-4D97-AF65-F5344CB8AC3E}">
        <p14:creationId xmlns:p14="http://schemas.microsoft.com/office/powerpoint/2010/main" val="27731940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highlight>
                  <a:srgbClr val="FFFFFF"/>
                </a:highlight>
              </a:rPr>
              <a:t>Definición 7</a:t>
            </a:r>
            <a:endParaRPr lang="en-US" dirty="0">
              <a:highlight>
                <a:srgbClr val="FFFFFF"/>
              </a:highlight>
            </a:endParaRPr>
          </a:p>
        </p:txBody>
      </p:sp>
      <p:sp>
        <p:nvSpPr>
          <p:cNvPr id="3" name="Content Placeholder 2"/>
          <p:cNvSpPr>
            <a:spLocks noGrp="1"/>
          </p:cNvSpPr>
          <p:nvPr>
            <p:ph idx="1"/>
          </p:nvPr>
        </p:nvSpPr>
        <p:spPr/>
        <p:txBody>
          <a:bodyPr>
            <a:normAutofit/>
          </a:bodyPr>
          <a:lstStyle/>
          <a:p>
            <a:pPr marL="0" indent="0">
              <a:lnSpc>
                <a:spcPct val="100000"/>
              </a:lnSpc>
              <a:buNone/>
            </a:pPr>
            <a:r>
              <a:rPr lang="es-US" sz="3200" dirty="0"/>
              <a:t>Un préstamo </a:t>
            </a:r>
            <a:r>
              <a:rPr lang="es-US" sz="3200" dirty="0">
                <a:highlight>
                  <a:srgbClr val="FFFFFF"/>
                </a:highlight>
              </a:rPr>
              <a:t>sin un bien asociado</a:t>
            </a:r>
          </a:p>
          <a:p>
            <a:pPr marL="514350" indent="-514350">
              <a:lnSpc>
                <a:spcPct val="100000"/>
              </a:lnSpc>
              <a:buFont typeface="+mj-lt"/>
              <a:buAutoNum type="alphaUcPeriod"/>
            </a:pPr>
            <a:r>
              <a:rPr lang="es-US" sz="3200" dirty="0">
                <a:highlight>
                  <a:srgbClr val="FFFFFF"/>
                </a:highlight>
              </a:rPr>
              <a:t>Préstamo asegurado</a:t>
            </a:r>
            <a:endParaRPr lang="en-US" sz="3200" dirty="0">
              <a:highlight>
                <a:srgbClr val="FFFFFF"/>
              </a:highlight>
            </a:endParaRPr>
          </a:p>
          <a:p>
            <a:pPr marL="514350" indent="-514350">
              <a:lnSpc>
                <a:spcPct val="100000"/>
              </a:lnSpc>
              <a:buFont typeface="+mj-lt"/>
              <a:buAutoNum type="alphaUcPeriod"/>
            </a:pPr>
            <a:r>
              <a:rPr lang="es-US" sz="3200" dirty="0">
                <a:highlight>
                  <a:srgbClr val="FFFFFF"/>
                </a:highlight>
              </a:rPr>
              <a:t>Préstamo sin garantía</a:t>
            </a:r>
            <a:endParaRPr lang="en-US" sz="3200" dirty="0">
              <a:highlight>
                <a:srgbClr val="FFFFFF"/>
              </a:highlight>
            </a:endParaRPr>
          </a:p>
          <a:p>
            <a:pPr marL="514350" indent="-514350">
              <a:lnSpc>
                <a:spcPct val="100000"/>
              </a:lnSpc>
              <a:buFont typeface="+mj-lt"/>
              <a:buAutoNum type="alphaUcPeriod"/>
            </a:pPr>
            <a:r>
              <a:rPr lang="es-US" sz="3200" dirty="0"/>
              <a:t>Hipoteca</a:t>
            </a:r>
          </a:p>
        </p:txBody>
      </p:sp>
      <p:sp>
        <p:nvSpPr>
          <p:cNvPr id="5" name="Slide Number Placeholder 4"/>
          <p:cNvSpPr>
            <a:spLocks noGrp="1"/>
          </p:cNvSpPr>
          <p:nvPr>
            <p:ph type="sldNum" sz="quarter" idx="4"/>
          </p:nvPr>
        </p:nvSpPr>
        <p:spPr/>
        <p:txBody>
          <a:bodyPr/>
          <a:lstStyle/>
          <a:p>
            <a:fld id="{AF83BEB6-139A-B746-BC33-1F5B6187E651}" type="slidenum">
              <a:rPr lang="en-US" smtClean="0"/>
              <a:pPr/>
              <a:t>22</a:t>
            </a:fld>
            <a:endParaRPr lang="en-US" dirty="0"/>
          </a:p>
        </p:txBody>
      </p:sp>
    </p:spTree>
    <p:extLst>
      <p:ext uri="{BB962C8B-B14F-4D97-AF65-F5344CB8AC3E}">
        <p14:creationId xmlns:p14="http://schemas.microsoft.com/office/powerpoint/2010/main" val="19556988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973347" cy="881682"/>
          </a:xfrm>
        </p:spPr>
        <p:txBody>
          <a:bodyPr>
            <a:normAutofit/>
          </a:bodyPr>
          <a:lstStyle/>
          <a:p>
            <a:r>
              <a:rPr lang="es-US" dirty="0"/>
              <a:t>Préstamos en cuotas</a:t>
            </a:r>
            <a:endParaRPr lang="en-US" dirty="0"/>
          </a:p>
        </p:txBody>
      </p:sp>
      <p:sp>
        <p:nvSpPr>
          <p:cNvPr id="3" name="Content Placeholder 2"/>
          <p:cNvSpPr>
            <a:spLocks noGrp="1"/>
          </p:cNvSpPr>
          <p:nvPr>
            <p:ph idx="1"/>
          </p:nvPr>
        </p:nvSpPr>
        <p:spPr/>
        <p:txBody>
          <a:bodyPr>
            <a:normAutofit/>
          </a:bodyPr>
          <a:lstStyle/>
          <a:p>
            <a:pPr>
              <a:lnSpc>
                <a:spcPct val="100000"/>
              </a:lnSpc>
              <a:spcAft>
                <a:spcPts val="0"/>
              </a:spcAft>
              <a:buFont typeface="Wingdings" panose="05000000000000000000" pitchFamily="2" charset="2"/>
              <a:buChar char="§"/>
            </a:pPr>
            <a:r>
              <a:rPr lang="es-US" sz="3200" dirty="0"/>
              <a:t>Principal</a:t>
            </a:r>
          </a:p>
          <a:p>
            <a:pPr lvl="1" indent="-182563">
              <a:lnSpc>
                <a:spcPct val="100000"/>
              </a:lnSpc>
              <a:spcBef>
                <a:spcPts val="0"/>
              </a:spcBef>
            </a:pPr>
            <a:r>
              <a:rPr lang="es-US" sz="2800" dirty="0"/>
              <a:t> La cantidad de dinero que usted pide </a:t>
            </a:r>
          </a:p>
          <a:p>
            <a:pPr>
              <a:lnSpc>
                <a:spcPct val="100000"/>
              </a:lnSpc>
              <a:spcAft>
                <a:spcPts val="0"/>
              </a:spcAft>
              <a:buFont typeface="Wingdings" panose="05000000000000000000" pitchFamily="2" charset="2"/>
              <a:buChar char="§"/>
            </a:pPr>
            <a:r>
              <a:rPr lang="es-US" sz="3200" dirty="0"/>
              <a:t>Plazo</a:t>
            </a:r>
          </a:p>
          <a:p>
            <a:pPr marL="515938" lvl="1" indent="-241300">
              <a:lnSpc>
                <a:spcPct val="100000"/>
              </a:lnSpc>
              <a:spcBef>
                <a:spcPts val="0"/>
              </a:spcBef>
            </a:pPr>
            <a:r>
              <a:rPr lang="es-US" sz="2800" dirty="0"/>
              <a:t>El tiempo que tiene usted para pagar el principal y los intereses</a:t>
            </a:r>
          </a:p>
          <a:p>
            <a:pPr>
              <a:lnSpc>
                <a:spcPct val="100000"/>
              </a:lnSpc>
              <a:buFont typeface="Wingdings" panose="05000000000000000000" pitchFamily="2" charset="2"/>
              <a:buChar char="§"/>
            </a:pPr>
            <a:r>
              <a:rPr lang="es-US" sz="3200" dirty="0"/>
              <a:t>Por lo general todos los pagos son por la misma cantidad, a menos que exista una tasa de interés ajustable o variable</a:t>
            </a:r>
          </a:p>
        </p:txBody>
      </p:sp>
      <p:sp>
        <p:nvSpPr>
          <p:cNvPr id="5" name="Slide Number Placeholder 4"/>
          <p:cNvSpPr>
            <a:spLocks noGrp="1"/>
          </p:cNvSpPr>
          <p:nvPr>
            <p:ph type="sldNum" sz="quarter" idx="4"/>
          </p:nvPr>
        </p:nvSpPr>
        <p:spPr/>
        <p:txBody>
          <a:bodyPr/>
          <a:lstStyle/>
          <a:p>
            <a:fld id="{AF83BEB6-139A-B746-BC33-1F5B6187E651}" type="slidenum">
              <a:rPr lang="en-US" smtClean="0"/>
              <a:pPr/>
              <a:t>23</a:t>
            </a:fld>
            <a:endParaRPr lang="en-US" dirty="0"/>
          </a:p>
        </p:txBody>
      </p:sp>
    </p:spTree>
    <p:extLst>
      <p:ext uri="{BB962C8B-B14F-4D97-AF65-F5344CB8AC3E}">
        <p14:creationId xmlns:p14="http://schemas.microsoft.com/office/powerpoint/2010/main" val="26512686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US" dirty="0"/>
              <a:t>Crédito rotativo</a:t>
            </a:r>
          </a:p>
        </p:txBody>
      </p:sp>
      <p:sp>
        <p:nvSpPr>
          <p:cNvPr id="3" name="Content Placeholder 2"/>
          <p:cNvSpPr>
            <a:spLocks noGrp="1"/>
          </p:cNvSpPr>
          <p:nvPr>
            <p:ph idx="1"/>
          </p:nvPr>
        </p:nvSpPr>
        <p:spPr>
          <a:xfrm>
            <a:off x="577986" y="1424723"/>
            <a:ext cx="7868378" cy="4701440"/>
          </a:xfrm>
        </p:spPr>
        <p:txBody>
          <a:bodyPr>
            <a:normAutofit/>
          </a:bodyPr>
          <a:lstStyle/>
          <a:p>
            <a:pPr>
              <a:lnSpc>
                <a:spcPct val="110000"/>
              </a:lnSpc>
              <a:buFont typeface="Wingdings" panose="05000000000000000000" pitchFamily="2" charset="2"/>
              <a:buChar char="§"/>
            </a:pPr>
            <a:r>
              <a:rPr lang="es-US" sz="3200" dirty="0"/>
              <a:t>Límite de crédito: la cantidad máxima que puede pedir en préstamo </a:t>
            </a:r>
          </a:p>
          <a:p>
            <a:pPr>
              <a:lnSpc>
                <a:spcPct val="110000"/>
              </a:lnSpc>
              <a:buFont typeface="Wingdings" panose="05000000000000000000" pitchFamily="2" charset="2"/>
              <a:buChar char="§"/>
            </a:pPr>
            <a:r>
              <a:rPr lang="es-US" sz="3200" dirty="0"/>
              <a:t>Pagos: según el crédito que ya haya usado  </a:t>
            </a:r>
          </a:p>
          <a:p>
            <a:pPr>
              <a:lnSpc>
                <a:spcPct val="110000"/>
              </a:lnSpc>
              <a:buFont typeface="Wingdings" panose="05000000000000000000" pitchFamily="2" charset="2"/>
              <a:buChar char="§"/>
            </a:pPr>
            <a:r>
              <a:rPr lang="es-US" sz="3200" dirty="0"/>
              <a:t>Pago mínimo: comúnmente 1% a 5% del saldo pendiente</a:t>
            </a:r>
            <a:r>
              <a:rPr lang="en-US" sz="3200" dirty="0"/>
              <a:t/>
            </a:r>
            <a:br>
              <a:rPr lang="en-US" sz="3200" dirty="0"/>
            </a:br>
            <a:r>
              <a:rPr lang="en-US" sz="3200" dirty="0"/>
              <a:t/>
            </a:r>
            <a:br>
              <a:rPr lang="en-US" sz="3200" dirty="0"/>
            </a:br>
            <a:r>
              <a:rPr lang="es-US" sz="2800" dirty="0"/>
              <a:t>Pague más</a:t>
            </a:r>
            <a:r>
              <a:rPr lang="es-US" dirty="0"/>
              <a:t>        </a:t>
            </a:r>
          </a:p>
        </p:txBody>
      </p:sp>
      <p:sp>
        <p:nvSpPr>
          <p:cNvPr id="5" name="Right Arrow 4" descr="Flecha que apunta desde &quot;Pague más&quot; hacia &quot;Termine de pagar antes&quot;&#10;"/>
          <p:cNvSpPr/>
          <p:nvPr/>
        </p:nvSpPr>
        <p:spPr>
          <a:xfrm>
            <a:off x="2817723" y="5372889"/>
            <a:ext cx="342900" cy="121158"/>
          </a:xfrm>
          <a:prstGeom prst="rightArrow">
            <a:avLst/>
          </a:prstGeom>
          <a:solidFill>
            <a:schemeClr val="tx1"/>
          </a:solidFill>
          <a:ln>
            <a:solidFill>
              <a:schemeClr val="tx1"/>
            </a:solid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lumMod val="50000"/>
                </a:schemeClr>
              </a:solidFill>
            </a:endParaRPr>
          </a:p>
        </p:txBody>
      </p:sp>
      <p:sp>
        <p:nvSpPr>
          <p:cNvPr id="7" name="TextBox 6">
            <a:extLst>
              <a:ext uri="{FF2B5EF4-FFF2-40B4-BE49-F238E27FC236}">
                <a16:creationId xmlns:a16="http://schemas.microsoft.com/office/drawing/2014/main" id="{74481184-BD4C-413A-9D63-6064A7C09930}"/>
              </a:ext>
            </a:extLst>
          </p:cNvPr>
          <p:cNvSpPr txBox="1"/>
          <p:nvPr/>
        </p:nvSpPr>
        <p:spPr>
          <a:xfrm>
            <a:off x="3300583" y="4895835"/>
            <a:ext cx="2008918" cy="954107"/>
          </a:xfrm>
          <a:prstGeom prst="rect">
            <a:avLst/>
          </a:prstGeom>
          <a:noFill/>
        </p:spPr>
        <p:txBody>
          <a:bodyPr wrap="square" rtlCol="0">
            <a:spAutoFit/>
          </a:bodyPr>
          <a:lstStyle/>
          <a:p>
            <a:pPr algn="ctr"/>
            <a:r>
              <a:rPr lang="es-US" sz="2800" dirty="0">
                <a:latin typeface="+mj-lt"/>
              </a:rPr>
              <a:t>Termine de pagar antes</a:t>
            </a:r>
            <a:endParaRPr lang="en-US" sz="2800" dirty="0">
              <a:latin typeface="+mj-lt"/>
            </a:endParaRPr>
          </a:p>
        </p:txBody>
      </p:sp>
      <p:sp>
        <p:nvSpPr>
          <p:cNvPr id="9" name="Right Arrow 8" descr="Flecha que apunta desde &quot;Termine de pagar antes&quot; a &quot;Pague menos intereses&quot;&#10;"/>
          <p:cNvSpPr/>
          <p:nvPr/>
        </p:nvSpPr>
        <p:spPr>
          <a:xfrm>
            <a:off x="5409741" y="5361092"/>
            <a:ext cx="342900" cy="121158"/>
          </a:xfrm>
          <a:prstGeom prst="rightArrow">
            <a:avLst/>
          </a:prstGeom>
          <a:solidFill>
            <a:schemeClr val="tx1"/>
          </a:solidFill>
          <a:ln>
            <a:solidFill>
              <a:schemeClr val="tx1"/>
            </a:solid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BC1DA8B4-41C0-4B7C-B76E-2F406D74D68B}"/>
              </a:ext>
            </a:extLst>
          </p:cNvPr>
          <p:cNvSpPr txBox="1"/>
          <p:nvPr/>
        </p:nvSpPr>
        <p:spPr>
          <a:xfrm>
            <a:off x="5800722" y="4906518"/>
            <a:ext cx="2330861" cy="954107"/>
          </a:xfrm>
          <a:prstGeom prst="rect">
            <a:avLst/>
          </a:prstGeom>
          <a:noFill/>
        </p:spPr>
        <p:txBody>
          <a:bodyPr wrap="square" rtlCol="0">
            <a:spAutoFit/>
          </a:bodyPr>
          <a:lstStyle/>
          <a:p>
            <a:pPr algn="ctr"/>
            <a:r>
              <a:rPr lang="es-US" sz="2800" dirty="0">
                <a:latin typeface="+mj-lt"/>
              </a:rPr>
              <a:t>Pague menos intereses </a:t>
            </a:r>
            <a:endParaRPr lang="en-US" sz="2800" dirty="0">
              <a:latin typeface="+mj-lt"/>
            </a:endParaRPr>
          </a:p>
        </p:txBody>
      </p:sp>
      <p:sp>
        <p:nvSpPr>
          <p:cNvPr id="6" name="Slide Number Placeholder 5"/>
          <p:cNvSpPr>
            <a:spLocks noGrp="1"/>
          </p:cNvSpPr>
          <p:nvPr>
            <p:ph type="sldNum" sz="quarter" idx="4"/>
          </p:nvPr>
        </p:nvSpPr>
        <p:spPr/>
        <p:txBody>
          <a:bodyPr/>
          <a:lstStyle/>
          <a:p>
            <a:fld id="{AF83BEB6-139A-B746-BC33-1F5B6187E651}" type="slidenum">
              <a:rPr lang="en-US" smtClean="0"/>
              <a:pPr/>
              <a:t>24</a:t>
            </a:fld>
            <a:endParaRPr lang="en-US" dirty="0"/>
          </a:p>
        </p:txBody>
      </p:sp>
    </p:spTree>
    <p:extLst>
      <p:ext uri="{BB962C8B-B14F-4D97-AF65-F5344CB8AC3E}">
        <p14:creationId xmlns:p14="http://schemas.microsoft.com/office/powerpoint/2010/main" val="9833723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7139" y="519347"/>
            <a:ext cx="8385905" cy="526473"/>
          </a:xfrm>
        </p:spPr>
        <p:txBody>
          <a:bodyPr>
            <a:normAutofit fontScale="90000"/>
          </a:bodyPr>
          <a:lstStyle/>
          <a:p>
            <a:r>
              <a:rPr lang="es-ES" dirty="0"/>
              <a:t/>
            </a:r>
            <a:br>
              <a:rPr lang="es-ES" dirty="0"/>
            </a:br>
            <a:r>
              <a:rPr lang="es-ES" dirty="0"/>
              <a:t/>
            </a:r>
            <a:br>
              <a:rPr lang="es-ES" dirty="0"/>
            </a:br>
            <a:r>
              <a:rPr lang="es-ES" dirty="0"/>
              <a:t>Pruébelo</a:t>
            </a:r>
            <a:r>
              <a:rPr lang="en-US" dirty="0"/>
              <a:t>: </a:t>
            </a:r>
            <a:r>
              <a:rPr lang="es-US" dirty="0"/>
              <a:t>Cómo</a:t>
            </a:r>
            <a:r>
              <a:rPr lang="en-US" dirty="0"/>
              <a:t> son los </a:t>
            </a:r>
            <a:r>
              <a:rPr lang="es-US" dirty="0"/>
              <a:t>préstamos</a:t>
            </a:r>
            <a:r>
              <a:rPr lang="en-US" dirty="0"/>
              <a:t> </a:t>
            </a:r>
            <a:r>
              <a:rPr lang="es-US" dirty="0"/>
              <a:t>en cuotas</a:t>
            </a:r>
            <a:r>
              <a:rPr lang="en-US" dirty="0"/>
              <a:t/>
            </a:r>
            <a:br>
              <a:rPr lang="en-US" dirty="0"/>
            </a:br>
            <a:r>
              <a:rPr lang="es-US" sz="2700" dirty="0"/>
              <a:t>Consulte</a:t>
            </a:r>
            <a:r>
              <a:rPr lang="en-US" sz="2700" dirty="0"/>
              <a:t> la </a:t>
            </a:r>
            <a:r>
              <a:rPr lang="es-US" sz="2700" dirty="0"/>
              <a:t>pág</a:t>
            </a:r>
            <a:r>
              <a:rPr lang="en-US" sz="2700" dirty="0"/>
              <a:t>. 10 </a:t>
            </a:r>
            <a:r>
              <a:rPr lang="es-ES" sz="2700" dirty="0"/>
              <a:t>de su Guía del participante</a:t>
            </a:r>
            <a:endParaRPr lang="en-US" sz="2700" dirty="0"/>
          </a:p>
        </p:txBody>
      </p:sp>
      <p:pic>
        <p:nvPicPr>
          <p:cNvPr id="3" name="Picture 2" descr="Captura de pantalla de Pruébelo: Cómo son los préstamos en cuotas de la Guía del participante. Se muestra solo con fines de navegación.&#10;">
            <a:extLst>
              <a:ext uri="{FF2B5EF4-FFF2-40B4-BE49-F238E27FC236}">
                <a16:creationId xmlns:a16="http://schemas.microsoft.com/office/drawing/2014/main" id="{1C2E65B1-52B3-4AA1-9B93-2AC70AD4ED2B}"/>
              </a:ext>
            </a:extLst>
          </p:cNvPr>
          <p:cNvPicPr>
            <a:picLocks noChangeAspect="1"/>
          </p:cNvPicPr>
          <p:nvPr/>
        </p:nvPicPr>
        <p:blipFill>
          <a:blip r:embed="rId2"/>
          <a:stretch>
            <a:fillRect/>
          </a:stretch>
        </p:blipFill>
        <p:spPr>
          <a:xfrm>
            <a:off x="1079126" y="1258216"/>
            <a:ext cx="7221687" cy="455624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9" name="Slide Number Placeholder 8"/>
          <p:cNvSpPr>
            <a:spLocks noGrp="1"/>
          </p:cNvSpPr>
          <p:nvPr>
            <p:ph type="sldNum" sz="quarter" idx="4"/>
          </p:nvPr>
        </p:nvSpPr>
        <p:spPr/>
        <p:txBody>
          <a:bodyPr/>
          <a:lstStyle/>
          <a:p>
            <a:fld id="{AF83BEB6-139A-B746-BC33-1F5B6187E651}" type="slidenum">
              <a:rPr lang="en-US" smtClean="0"/>
              <a:pPr/>
              <a:t>25</a:t>
            </a:fld>
            <a:endParaRPr lang="en-US" dirty="0"/>
          </a:p>
        </p:txBody>
      </p:sp>
    </p:spTree>
    <p:extLst>
      <p:ext uri="{BB962C8B-B14F-4D97-AF65-F5344CB8AC3E}">
        <p14:creationId xmlns:p14="http://schemas.microsoft.com/office/powerpoint/2010/main" val="17544065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585372"/>
            <a:ext cx="8108813" cy="521608"/>
          </a:xfrm>
        </p:spPr>
        <p:txBody>
          <a:bodyPr>
            <a:normAutofit fontScale="90000"/>
          </a:bodyPr>
          <a:lstStyle/>
          <a:p>
            <a:r>
              <a:rPr lang="es-ES" dirty="0"/>
              <a:t>Pruébelo</a:t>
            </a:r>
            <a:r>
              <a:rPr lang="en-US" dirty="0"/>
              <a:t>: </a:t>
            </a:r>
            <a:r>
              <a:rPr lang="es-US" dirty="0"/>
              <a:t>Cómo funciona el crédito rotativo</a:t>
            </a:r>
            <a:r>
              <a:rPr lang="en-US" dirty="0"/>
              <a:t/>
            </a:r>
            <a:br>
              <a:rPr lang="en-US" dirty="0"/>
            </a:br>
            <a:r>
              <a:rPr lang="es-US" sz="2700" dirty="0"/>
              <a:t>Consulte</a:t>
            </a:r>
            <a:r>
              <a:rPr lang="en-US" sz="2700" dirty="0"/>
              <a:t> la pág. 11 de </a:t>
            </a:r>
            <a:r>
              <a:rPr lang="es-US" sz="2700" dirty="0"/>
              <a:t>su</a:t>
            </a:r>
            <a:r>
              <a:rPr lang="en-US" sz="2700" dirty="0"/>
              <a:t> </a:t>
            </a:r>
            <a:r>
              <a:rPr lang="es-US" sz="2700" dirty="0"/>
              <a:t>Guía</a:t>
            </a:r>
            <a:r>
              <a:rPr lang="en-US" sz="2700" dirty="0"/>
              <a:t> del </a:t>
            </a:r>
            <a:r>
              <a:rPr lang="es-US" sz="2700" dirty="0"/>
              <a:t>participante</a:t>
            </a:r>
          </a:p>
        </p:txBody>
      </p:sp>
      <p:pic>
        <p:nvPicPr>
          <p:cNvPr id="4" name="Picture 3" descr="Captura de pantalla de Pruébelo: Cómo funciona el crédito rotativo de la Guía del participante. Se muestra solo con fines de navegación.&#10;">
            <a:extLst>
              <a:ext uri="{FF2B5EF4-FFF2-40B4-BE49-F238E27FC236}">
                <a16:creationId xmlns:a16="http://schemas.microsoft.com/office/drawing/2014/main" id="{A1A84CD1-1599-4713-B165-ED4CAA0D9D5D}"/>
              </a:ext>
            </a:extLst>
          </p:cNvPr>
          <p:cNvPicPr>
            <a:picLocks noChangeAspect="1"/>
          </p:cNvPicPr>
          <p:nvPr/>
        </p:nvPicPr>
        <p:blipFill>
          <a:blip r:embed="rId2"/>
          <a:stretch>
            <a:fillRect/>
          </a:stretch>
        </p:blipFill>
        <p:spPr>
          <a:xfrm>
            <a:off x="1269376" y="1357313"/>
            <a:ext cx="6636821" cy="455793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26</a:t>
            </a:fld>
            <a:endParaRPr lang="en-US" dirty="0"/>
          </a:p>
        </p:txBody>
      </p:sp>
    </p:spTree>
    <p:extLst>
      <p:ext uri="{BB962C8B-B14F-4D97-AF65-F5344CB8AC3E}">
        <p14:creationId xmlns:p14="http://schemas.microsoft.com/office/powerpoint/2010/main" val="21275869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Cargos</a:t>
            </a:r>
          </a:p>
        </p:txBody>
      </p:sp>
      <p:sp>
        <p:nvSpPr>
          <p:cNvPr id="3" name="Content Placeholder 2"/>
          <p:cNvSpPr>
            <a:spLocks noGrp="1"/>
          </p:cNvSpPr>
          <p:nvPr>
            <p:ph idx="1"/>
          </p:nvPr>
        </p:nvSpPr>
        <p:spPr/>
        <p:txBody>
          <a:bodyPr>
            <a:noAutofit/>
          </a:bodyPr>
          <a:lstStyle/>
          <a:p>
            <a:pPr>
              <a:lnSpc>
                <a:spcPct val="100000"/>
              </a:lnSpc>
              <a:buFont typeface="Wingdings" panose="05000000000000000000" pitchFamily="2" charset="2"/>
              <a:buChar char="§"/>
            </a:pPr>
            <a:r>
              <a:rPr lang="es-US" sz="3200" dirty="0"/>
              <a:t>Cargos adicionales; no son intereses</a:t>
            </a:r>
          </a:p>
          <a:p>
            <a:pPr>
              <a:lnSpc>
                <a:spcPct val="100000"/>
              </a:lnSpc>
              <a:buFont typeface="Wingdings" panose="05000000000000000000" pitchFamily="2" charset="2"/>
              <a:buChar char="§"/>
            </a:pPr>
            <a:r>
              <a:rPr lang="es-US" sz="3200" dirty="0"/>
              <a:t>Asegúrese de comprender: </a:t>
            </a:r>
          </a:p>
          <a:p>
            <a:pPr lvl="1">
              <a:lnSpc>
                <a:spcPct val="100000"/>
              </a:lnSpc>
              <a:buFont typeface="Wingdings" panose="05000000000000000000" pitchFamily="2" charset="2"/>
              <a:buChar char="§"/>
            </a:pPr>
            <a:r>
              <a:rPr lang="es-US" sz="2800" dirty="0"/>
              <a:t>Los cargos que le cobrarán </a:t>
            </a:r>
          </a:p>
          <a:p>
            <a:pPr lvl="1">
              <a:lnSpc>
                <a:spcPct val="100000"/>
              </a:lnSpc>
              <a:buFont typeface="Wingdings" panose="05000000000000000000" pitchFamily="2" charset="2"/>
              <a:buChar char="§"/>
            </a:pPr>
            <a:r>
              <a:rPr lang="es-US" sz="2800" dirty="0"/>
              <a:t>Los cargos que puede que le              pudieran cobrar</a:t>
            </a:r>
          </a:p>
        </p:txBody>
      </p:sp>
      <p:pic>
        <p:nvPicPr>
          <p:cNvPr id="7" name="Picture 6" descr="Cuatro pilas de monedas, aumentando en altura de izquierda a derecha. Cada pila tiene una letra en la parte superior, por lo que la palabra deletrea &quot;CARGOS&quot;.&#10;">
            <a:extLst>
              <a:ext uri="{FF2B5EF4-FFF2-40B4-BE49-F238E27FC236}">
                <a16:creationId xmlns:a16="http://schemas.microsoft.com/office/drawing/2014/main" id="{A24B86C6-553A-416A-8C64-E3F22F7853A9}"/>
              </a:ext>
            </a:extLst>
          </p:cNvPr>
          <p:cNvPicPr>
            <a:picLocks noChangeAspect="1"/>
          </p:cNvPicPr>
          <p:nvPr/>
        </p:nvPicPr>
        <p:blipFill rotWithShape="1">
          <a:blip r:embed="rId2"/>
          <a:srcRect l="5357" t="5282" b="6120"/>
          <a:stretch/>
        </p:blipFill>
        <p:spPr>
          <a:xfrm>
            <a:off x="5547461" y="3500408"/>
            <a:ext cx="3146726" cy="2625755"/>
          </a:xfrm>
          <a:prstGeom prst="rect">
            <a:avLst/>
          </a:prstGeom>
        </p:spPr>
      </p:pic>
      <p:sp>
        <p:nvSpPr>
          <p:cNvPr id="5" name="Slide Number Placeholder 4"/>
          <p:cNvSpPr>
            <a:spLocks noGrp="1"/>
          </p:cNvSpPr>
          <p:nvPr>
            <p:ph type="sldNum" sz="quarter" idx="4"/>
          </p:nvPr>
        </p:nvSpPr>
        <p:spPr/>
        <p:txBody>
          <a:bodyPr/>
          <a:lstStyle/>
          <a:p>
            <a:fld id="{AF83BEB6-139A-B746-BC33-1F5B6187E651}" type="slidenum">
              <a:rPr lang="en-US" smtClean="0"/>
              <a:pPr/>
              <a:t>27</a:t>
            </a:fld>
            <a:endParaRPr lang="en-US" dirty="0"/>
          </a:p>
        </p:txBody>
      </p:sp>
    </p:spTree>
    <p:extLst>
      <p:ext uri="{BB962C8B-B14F-4D97-AF65-F5344CB8AC3E}">
        <p14:creationId xmlns:p14="http://schemas.microsoft.com/office/powerpoint/2010/main" val="28723983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t>Prepagos</a:t>
            </a:r>
          </a:p>
        </p:txBody>
      </p:sp>
      <p:sp>
        <p:nvSpPr>
          <p:cNvPr id="3" name="Content Placeholder 2"/>
          <p:cNvSpPr>
            <a:spLocks noGrp="1"/>
          </p:cNvSpPr>
          <p:nvPr>
            <p:ph idx="1"/>
          </p:nvPr>
        </p:nvSpPr>
        <p:spPr/>
        <p:txBody>
          <a:bodyPr>
            <a:normAutofit/>
          </a:bodyPr>
          <a:lstStyle/>
          <a:p>
            <a:pPr>
              <a:lnSpc>
                <a:spcPct val="100000"/>
              </a:lnSpc>
              <a:spcAft>
                <a:spcPts val="0"/>
              </a:spcAft>
              <a:buFont typeface="Wingdings" panose="05000000000000000000" pitchFamily="2" charset="2"/>
              <a:buChar char="§"/>
            </a:pPr>
            <a:r>
              <a:rPr lang="es-US" sz="3200" dirty="0"/>
              <a:t>El pago temprano de todo o parte de un préstamo</a:t>
            </a:r>
          </a:p>
          <a:p>
            <a:pPr lvl="1">
              <a:lnSpc>
                <a:spcPct val="100000"/>
              </a:lnSpc>
            </a:pPr>
            <a:r>
              <a:rPr lang="es-US" sz="2800" dirty="0"/>
              <a:t>Reduce los costos de los intereses</a:t>
            </a:r>
          </a:p>
          <a:p>
            <a:pPr lvl="1">
              <a:lnSpc>
                <a:spcPct val="100000"/>
              </a:lnSpc>
              <a:spcAft>
                <a:spcPts val="600"/>
              </a:spcAft>
            </a:pPr>
            <a:r>
              <a:rPr lang="es-US" sz="2800" dirty="0"/>
              <a:t>Puede dar como resultado el pago anticipado de todo el préstamo</a:t>
            </a:r>
          </a:p>
          <a:p>
            <a:pPr>
              <a:lnSpc>
                <a:spcPct val="100000"/>
              </a:lnSpc>
              <a:spcBef>
                <a:spcPts val="1200"/>
              </a:spcBef>
              <a:buFont typeface="Wingdings" panose="05000000000000000000" pitchFamily="2" charset="2"/>
              <a:buChar char="§"/>
            </a:pPr>
            <a:r>
              <a:rPr lang="es-US" sz="3200" dirty="0"/>
              <a:t>Consulte</a:t>
            </a:r>
            <a:r>
              <a:rPr lang="en-US" sz="3200" dirty="0"/>
              <a:t> para saber </a:t>
            </a:r>
            <a:r>
              <a:rPr lang="es-US" sz="3200" dirty="0"/>
              <a:t>si existen </a:t>
            </a:r>
            <a:r>
              <a:rPr lang="en-US" sz="3200" dirty="0"/>
              <a:t>cargos por </a:t>
            </a:r>
            <a:r>
              <a:rPr lang="es-US" sz="3200" dirty="0"/>
              <a:t>prepagos</a:t>
            </a:r>
          </a:p>
        </p:txBody>
      </p:sp>
      <p:sp>
        <p:nvSpPr>
          <p:cNvPr id="4" name="Slide Number Placeholder 3"/>
          <p:cNvSpPr>
            <a:spLocks noGrp="1"/>
          </p:cNvSpPr>
          <p:nvPr>
            <p:ph type="sldNum" sz="quarter" idx="4"/>
          </p:nvPr>
        </p:nvSpPr>
        <p:spPr/>
        <p:txBody>
          <a:bodyPr/>
          <a:lstStyle/>
          <a:p>
            <a:fld id="{AF83BEB6-139A-B746-BC33-1F5B6187E651}" type="slidenum">
              <a:rPr lang="en-US" smtClean="0"/>
              <a:pPr/>
              <a:t>28</a:t>
            </a:fld>
            <a:endParaRPr lang="en-US" dirty="0"/>
          </a:p>
        </p:txBody>
      </p:sp>
    </p:spTree>
    <p:extLst>
      <p:ext uri="{BB962C8B-B14F-4D97-AF65-F5344CB8AC3E}">
        <p14:creationId xmlns:p14="http://schemas.microsoft.com/office/powerpoint/2010/main" val="26005438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8002192" cy="916084"/>
          </a:xfrm>
        </p:spPr>
        <p:txBody>
          <a:bodyPr>
            <a:noAutofit/>
          </a:bodyPr>
          <a:lstStyle/>
          <a:p>
            <a:r>
              <a:rPr lang="es-US" dirty="0"/>
              <a:t>Sección</a:t>
            </a:r>
            <a:r>
              <a:rPr lang="en-US" dirty="0"/>
              <a:t> 2: </a:t>
            </a:r>
            <a:r>
              <a:rPr lang="es-ES" dirty="0"/>
              <a:t>Recordar las conclusiones principales</a:t>
            </a:r>
            <a:endParaRPr lang="en-US" dirty="0"/>
          </a:p>
        </p:txBody>
      </p:sp>
      <p:sp>
        <p:nvSpPr>
          <p:cNvPr id="3" name="Content Placeholder 2"/>
          <p:cNvSpPr>
            <a:spLocks noGrp="1"/>
          </p:cNvSpPr>
          <p:nvPr>
            <p:ph idx="1"/>
          </p:nvPr>
        </p:nvSpPr>
        <p:spPr/>
        <p:txBody>
          <a:bodyPr>
            <a:normAutofit/>
          </a:bodyPr>
          <a:lstStyle/>
          <a:p>
            <a:pPr marL="0" indent="0">
              <a:buNone/>
            </a:pPr>
            <a:r>
              <a:rPr lang="es-US" sz="3200" i="1" dirty="0"/>
              <a:t>Al considerar la forma en que </a:t>
            </a:r>
            <a:r>
              <a:rPr lang="es-US" sz="3200" i="1" dirty="0">
                <a:highlight>
                  <a:srgbClr val="FFFFFF"/>
                </a:highlight>
              </a:rPr>
              <a:t>funcionan las deudas </a:t>
            </a:r>
            <a:r>
              <a:rPr lang="es-US" sz="3200" i="1" dirty="0"/>
              <a:t>podrá tomar decisiones informadas.</a:t>
            </a:r>
          </a:p>
          <a:p>
            <a:endParaRPr lang="en-US" sz="20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29</a:t>
            </a:fld>
            <a:endParaRPr lang="en-US" dirty="0"/>
          </a:p>
        </p:txBody>
      </p:sp>
    </p:spTree>
    <p:extLst>
      <p:ext uri="{BB962C8B-B14F-4D97-AF65-F5344CB8AC3E}">
        <p14:creationId xmlns:p14="http://schemas.microsoft.com/office/powerpoint/2010/main" val="3857882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dirty="0"/>
              <a:t>Section 1: What is Debt?</a:t>
            </a:r>
          </a:p>
        </p:txBody>
      </p:sp>
      <p:sp>
        <p:nvSpPr>
          <p:cNvPr id="7" name="Content Placeholder 6"/>
          <p:cNvSpPr>
            <a:spLocks noGrp="1"/>
          </p:cNvSpPr>
          <p:nvPr>
            <p:ph sz="quarter" idx="12"/>
          </p:nvPr>
        </p:nvSpPr>
        <p:spPr/>
        <p:txBody>
          <a:bodyPr>
            <a:normAutofit lnSpcReduction="10000"/>
          </a:bodyPr>
          <a:lstStyle/>
          <a:p>
            <a:r>
              <a:rPr lang="es-ES" dirty="0"/>
              <a:t>Sección</a:t>
            </a:r>
            <a:r>
              <a:rPr lang="en-US" dirty="0"/>
              <a:t> 1</a:t>
            </a:r>
          </a:p>
        </p:txBody>
      </p:sp>
      <p:sp>
        <p:nvSpPr>
          <p:cNvPr id="3" name="Subtitle 2"/>
          <p:cNvSpPr>
            <a:spLocks noGrp="1"/>
          </p:cNvSpPr>
          <p:nvPr>
            <p:ph type="body" sz="quarter" idx="11"/>
          </p:nvPr>
        </p:nvSpPr>
        <p:spPr/>
        <p:txBody>
          <a:bodyPr/>
          <a:lstStyle/>
          <a:p>
            <a:r>
              <a:rPr lang="es-US" dirty="0"/>
              <a:t>¿Qué son las deudas?</a:t>
            </a:r>
          </a:p>
        </p:txBody>
      </p:sp>
      <p:sp>
        <p:nvSpPr>
          <p:cNvPr id="9" name="Rectangle 8"/>
          <p:cNvSpPr/>
          <p:nvPr/>
        </p:nvSpPr>
        <p:spPr>
          <a:xfrm>
            <a:off x="571468" y="2802107"/>
            <a:ext cx="2622107" cy="646331"/>
          </a:xfrm>
          <a:prstGeom prst="rect">
            <a:avLst/>
          </a:prstGeom>
        </p:spPr>
        <p:txBody>
          <a:bodyPr wrap="square">
            <a:spAutoFit/>
          </a:bodyPr>
          <a:lstStyle/>
          <a:p>
            <a:r>
              <a:rPr lang="es-ES" dirty="0"/>
              <a:t>Consulte la pág. 5 de su Guía del participante</a:t>
            </a:r>
            <a:endParaRPr lang="es-ES" dirty="0">
              <a:solidFill>
                <a:srgbClr val="FF0000"/>
              </a:solidFill>
            </a:endParaRPr>
          </a:p>
        </p:txBody>
      </p:sp>
      <p:pic>
        <p:nvPicPr>
          <p:cNvPr id="8" name="Picture 7" descr="Mujer mirando hacia el cielo en dibujos de sueños en blanco y negro, incluyendo casa, cochecito de bebé, boda, mascotas, diploma, velero, palmera, dinero, corazones entrelazados, cigüeña y diamante.&#10;Rueda colorida con ¿POR QUÉ? en el centro. Los radios de la rueda son Necesidades, Deseos, Emergencias, Cuentas, Activos.&#10;"/>
          <p:cNvPicPr>
            <a:picLocks noChangeAspect="1"/>
          </p:cNvPicPr>
          <p:nvPr/>
        </p:nvPicPr>
        <p:blipFill rotWithShape="1">
          <a:blip r:embed="rId2" cstate="print">
            <a:extLst>
              <a:ext uri="{28A0092B-C50C-407E-A947-70E740481C1C}">
                <a14:useLocalDpi xmlns:a14="http://schemas.microsoft.com/office/drawing/2010/main"/>
              </a:ext>
            </a:extLst>
          </a:blip>
          <a:srcRect l="9632" t="-7863" r="14622"/>
          <a:stretch/>
        </p:blipFill>
        <p:spPr>
          <a:xfrm>
            <a:off x="3892261" y="586159"/>
            <a:ext cx="5251739" cy="4985302"/>
          </a:xfrm>
          <a:prstGeom prst="rect">
            <a:avLst/>
          </a:prstGeom>
        </p:spPr>
      </p:pic>
      <p:sp>
        <p:nvSpPr>
          <p:cNvPr id="2" name="Slide Number Placeholder 1"/>
          <p:cNvSpPr>
            <a:spLocks noGrp="1"/>
          </p:cNvSpPr>
          <p:nvPr>
            <p:ph type="sldNum" sz="quarter" idx="4"/>
          </p:nvPr>
        </p:nvSpPr>
        <p:spPr/>
        <p:txBody>
          <a:bodyPr/>
          <a:lstStyle/>
          <a:p>
            <a:fld id="{AF83BEB6-139A-B746-BC33-1F5B6187E651}" type="slidenum">
              <a:rPr lang="en-US" smtClean="0"/>
              <a:pPr/>
              <a:t>3</a:t>
            </a:fld>
            <a:endParaRPr lang="en-US" dirty="0"/>
          </a:p>
        </p:txBody>
      </p:sp>
    </p:spTree>
    <p:extLst>
      <p:ext uri="{BB962C8B-B14F-4D97-AF65-F5344CB8AC3E}">
        <p14:creationId xmlns:p14="http://schemas.microsoft.com/office/powerpoint/2010/main" val="40154063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hidden="1"/>
          <p:cNvSpPr>
            <a:spLocks noGrp="1"/>
          </p:cNvSpPr>
          <p:nvPr>
            <p:ph type="title" idx="4294967295"/>
          </p:nvPr>
        </p:nvSpPr>
        <p:spPr/>
        <p:txBody>
          <a:bodyPr/>
          <a:lstStyle/>
          <a:p>
            <a:r>
              <a:rPr lang="en-US" dirty="0"/>
              <a:t>Section 3:</a:t>
            </a:r>
            <a:r>
              <a:rPr lang="en-US" baseline="0" dirty="0"/>
              <a:t> Reducing Debt</a:t>
            </a:r>
            <a:endParaRPr lang="en-US" dirty="0"/>
          </a:p>
        </p:txBody>
      </p:sp>
      <p:sp>
        <p:nvSpPr>
          <p:cNvPr id="7" name="Content Placeholder 6"/>
          <p:cNvSpPr>
            <a:spLocks noGrp="1"/>
          </p:cNvSpPr>
          <p:nvPr>
            <p:ph sz="quarter" idx="12"/>
          </p:nvPr>
        </p:nvSpPr>
        <p:spPr/>
        <p:txBody>
          <a:bodyPr>
            <a:normAutofit lnSpcReduction="10000"/>
          </a:bodyPr>
          <a:lstStyle/>
          <a:p>
            <a:r>
              <a:rPr lang="es-US" dirty="0"/>
              <a:t>Sección 3</a:t>
            </a:r>
          </a:p>
        </p:txBody>
      </p:sp>
      <p:sp>
        <p:nvSpPr>
          <p:cNvPr id="3" name="Subtitle 2"/>
          <p:cNvSpPr>
            <a:spLocks noGrp="1"/>
          </p:cNvSpPr>
          <p:nvPr>
            <p:ph type="body" sz="quarter" idx="11"/>
          </p:nvPr>
        </p:nvSpPr>
        <p:spPr/>
        <p:txBody>
          <a:bodyPr/>
          <a:lstStyle/>
          <a:p>
            <a:r>
              <a:rPr lang="es-US" dirty="0"/>
              <a:t>Reducir las deudas</a:t>
            </a:r>
          </a:p>
        </p:txBody>
      </p:sp>
      <p:sp>
        <p:nvSpPr>
          <p:cNvPr id="6" name="Rectangle 5"/>
          <p:cNvSpPr/>
          <p:nvPr/>
        </p:nvSpPr>
        <p:spPr>
          <a:xfrm>
            <a:off x="571468" y="2631987"/>
            <a:ext cx="2622107" cy="646331"/>
          </a:xfrm>
          <a:prstGeom prst="rect">
            <a:avLst/>
          </a:prstGeom>
        </p:spPr>
        <p:txBody>
          <a:bodyPr wrap="square">
            <a:spAutoFit/>
          </a:bodyPr>
          <a:lstStyle/>
          <a:p>
            <a:r>
              <a:rPr lang="es-US" dirty="0"/>
              <a:t>Consulte la pág. 15 de su Guía del participante</a:t>
            </a:r>
          </a:p>
        </p:txBody>
      </p:sp>
      <p:pic>
        <p:nvPicPr>
          <p:cNvPr id="2" name="Picture 1" descr="Mujer con la mano al costado de la cabeza que indica preocupación, sentada en el suelo con fajos de facturas frente a ella.&#10;"/>
          <p:cNvPicPr>
            <a:picLocks noChangeAspect="1"/>
          </p:cNvPicPr>
          <p:nvPr/>
        </p:nvPicPr>
        <p:blipFill rotWithShape="1">
          <a:blip r:embed="rId2" cstate="print">
            <a:extLst>
              <a:ext uri="{28A0092B-C50C-407E-A947-70E740481C1C}">
                <a14:useLocalDpi xmlns:a14="http://schemas.microsoft.com/office/drawing/2010/main"/>
              </a:ext>
            </a:extLst>
          </a:blip>
          <a:srcRect l="21153" t="6255" r="14136" b="1296"/>
          <a:stretch/>
        </p:blipFill>
        <p:spPr>
          <a:xfrm>
            <a:off x="3887353" y="586158"/>
            <a:ext cx="5256648" cy="5006568"/>
          </a:xfrm>
          <a:prstGeom prst="rect">
            <a:avLst/>
          </a:prstGeom>
        </p:spPr>
      </p:pic>
      <p:sp>
        <p:nvSpPr>
          <p:cNvPr id="4" name="Slide Number Placeholder 3"/>
          <p:cNvSpPr>
            <a:spLocks noGrp="1"/>
          </p:cNvSpPr>
          <p:nvPr>
            <p:ph type="sldNum" sz="quarter" idx="4"/>
          </p:nvPr>
        </p:nvSpPr>
        <p:spPr/>
        <p:txBody>
          <a:bodyPr/>
          <a:lstStyle/>
          <a:p>
            <a:fld id="{AF83BEB6-139A-B746-BC33-1F5B6187E651}" type="slidenum">
              <a:rPr lang="en-US" smtClean="0"/>
              <a:pPr/>
              <a:t>30</a:t>
            </a:fld>
            <a:endParaRPr lang="en-US" dirty="0"/>
          </a:p>
        </p:txBody>
      </p:sp>
    </p:spTree>
    <p:extLst>
      <p:ext uri="{BB962C8B-B14F-4D97-AF65-F5344CB8AC3E}">
        <p14:creationId xmlns:p14="http://schemas.microsoft.com/office/powerpoint/2010/main" val="10166315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95591" y="425590"/>
            <a:ext cx="7620000" cy="890448"/>
          </a:xfrm>
        </p:spPr>
        <p:txBody>
          <a:bodyPr/>
          <a:lstStyle/>
          <a:p>
            <a:r>
              <a:rPr lang="es-US" dirty="0"/>
              <a:t>Sección</a:t>
            </a:r>
            <a:r>
              <a:rPr lang="en-US" dirty="0"/>
              <a:t> 3: </a:t>
            </a:r>
            <a:r>
              <a:rPr lang="es-ES" dirty="0"/>
              <a:t>las conclusiones principales</a:t>
            </a:r>
            <a:endParaRPr lang="en-US" dirty="0"/>
          </a:p>
        </p:txBody>
      </p:sp>
      <p:sp>
        <p:nvSpPr>
          <p:cNvPr id="3" name="Content Placeholder 2"/>
          <p:cNvSpPr>
            <a:spLocks noGrp="1"/>
          </p:cNvSpPr>
          <p:nvPr>
            <p:ph idx="1"/>
          </p:nvPr>
        </p:nvSpPr>
        <p:spPr/>
        <p:txBody>
          <a:bodyPr>
            <a:normAutofit/>
          </a:bodyPr>
          <a:lstStyle/>
          <a:p>
            <a:pPr marL="0" indent="0">
              <a:buNone/>
            </a:pPr>
            <a:r>
              <a:rPr lang="es-US" sz="3200" i="1" dirty="0"/>
              <a:t>Elabore un plan para reducir sus deudas y obtener ayuda si es necesario, por ejemplo, de parte de un consejero experto en crédito. </a:t>
            </a:r>
            <a:endParaRPr lang="es-US" sz="20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31</a:t>
            </a:fld>
            <a:endParaRPr lang="en-US" dirty="0"/>
          </a:p>
        </p:txBody>
      </p:sp>
    </p:spTree>
    <p:extLst>
      <p:ext uri="{BB962C8B-B14F-4D97-AF65-F5344CB8AC3E}">
        <p14:creationId xmlns:p14="http://schemas.microsoft.com/office/powerpoint/2010/main" val="14991640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31366"/>
            <a:ext cx="7499213" cy="881682"/>
          </a:xfrm>
        </p:spPr>
        <p:txBody>
          <a:bodyPr>
            <a:normAutofit fontScale="90000"/>
          </a:bodyPr>
          <a:lstStyle/>
          <a:p>
            <a:r>
              <a:rPr lang="es-US" dirty="0"/>
              <a:t>Dos estrategias para reducir las deudas</a:t>
            </a:r>
          </a:p>
        </p:txBody>
      </p:sp>
      <p:sp>
        <p:nvSpPr>
          <p:cNvPr id="3" name="Content Placeholder 2"/>
          <p:cNvSpPr>
            <a:spLocks noGrp="1"/>
          </p:cNvSpPr>
          <p:nvPr>
            <p:ph idx="1"/>
          </p:nvPr>
        </p:nvSpPr>
        <p:spPr>
          <a:xfrm>
            <a:off x="577986" y="1424723"/>
            <a:ext cx="5037793" cy="4701440"/>
          </a:xfrm>
        </p:spPr>
        <p:txBody>
          <a:bodyPr>
            <a:normAutofit/>
          </a:bodyPr>
          <a:lstStyle/>
          <a:p>
            <a:pPr marL="514350" indent="-514350">
              <a:lnSpc>
                <a:spcPct val="100000"/>
              </a:lnSpc>
              <a:spcAft>
                <a:spcPts val="600"/>
              </a:spcAft>
              <a:buFont typeface="+mj-lt"/>
              <a:buAutoNum type="arabicPeriod"/>
            </a:pPr>
            <a:r>
              <a:rPr lang="es-US" sz="3200" dirty="0">
                <a:latin typeface="+mj-lt"/>
              </a:rPr>
              <a:t>Primero las deudas de alto costo</a:t>
            </a:r>
            <a:endParaRPr lang="en-US" sz="3200" dirty="0">
              <a:latin typeface="+mj-lt"/>
            </a:endParaRPr>
          </a:p>
          <a:p>
            <a:pPr marL="731838" lvl="1" indent="-274638">
              <a:lnSpc>
                <a:spcPct val="100000"/>
              </a:lnSpc>
              <a:spcAft>
                <a:spcPts val="1800"/>
              </a:spcAft>
              <a:buFont typeface="Wingdings" panose="05000000000000000000" pitchFamily="2" charset="2"/>
              <a:buChar char="§"/>
            </a:pPr>
            <a:r>
              <a:rPr lang="es-US" sz="2800" dirty="0">
                <a:latin typeface="+mn-lt"/>
              </a:rPr>
              <a:t>Primero termine de pagar las deudas con los</a:t>
            </a:r>
            <a:r>
              <a:rPr lang="es-US" sz="2800" dirty="0">
                <a:latin typeface="+mj-lt"/>
              </a:rPr>
              <a:t> costos más altos</a:t>
            </a:r>
          </a:p>
          <a:p>
            <a:pPr marL="571500" indent="-514350">
              <a:lnSpc>
                <a:spcPct val="100000"/>
              </a:lnSpc>
              <a:spcAft>
                <a:spcPts val="0"/>
              </a:spcAft>
              <a:buFont typeface="+mj-lt"/>
              <a:buAutoNum type="arabicPeriod"/>
            </a:pPr>
            <a:r>
              <a:rPr lang="es-US" sz="3200" dirty="0">
                <a:latin typeface="+mj-lt"/>
              </a:rPr>
              <a:t>Método bola de nieve</a:t>
            </a:r>
          </a:p>
          <a:p>
            <a:pPr marL="744538" lvl="1" indent="-287338">
              <a:lnSpc>
                <a:spcPct val="100000"/>
              </a:lnSpc>
              <a:buFont typeface="Wingdings" panose="05000000000000000000" pitchFamily="2" charset="2"/>
              <a:buChar char="§"/>
            </a:pPr>
            <a:r>
              <a:rPr lang="es-US" sz="2800" dirty="0">
                <a:latin typeface="Franklin Gothic Book" panose="020B0503020102020204" pitchFamily="34" charset="0"/>
              </a:rPr>
              <a:t>Primero termine de pagar las deudas con el </a:t>
            </a:r>
            <a:r>
              <a:rPr lang="es-US" sz="2800" dirty="0">
                <a:latin typeface="Franklin Gothic Medium" panose="020B0603020102020204" pitchFamily="34" charset="0"/>
              </a:rPr>
              <a:t>menor saldo</a:t>
            </a:r>
          </a:p>
        </p:txBody>
      </p:sp>
      <p:pic>
        <p:nvPicPr>
          <p:cNvPr id="7" name="Picture 6" descr="balanza&#10;">
            <a:extLst>
              <a:ext uri="{FF2B5EF4-FFF2-40B4-BE49-F238E27FC236}">
                <a16:creationId xmlns:a16="http://schemas.microsoft.com/office/drawing/2014/main" id="{B820C2A4-EE75-4EB8-A5CB-0C6CFA4EAB3F}"/>
              </a:ext>
            </a:extLst>
          </p:cNvPr>
          <p:cNvPicPr>
            <a:picLocks noChangeAspect="1"/>
          </p:cNvPicPr>
          <p:nvPr/>
        </p:nvPicPr>
        <p:blipFill>
          <a:blip r:embed="rId2"/>
          <a:stretch>
            <a:fillRect/>
          </a:stretch>
        </p:blipFill>
        <p:spPr>
          <a:xfrm>
            <a:off x="5803933" y="2331653"/>
            <a:ext cx="3041583" cy="2887579"/>
          </a:xfrm>
          <a:prstGeom prst="rect">
            <a:avLst/>
          </a:prstGeom>
        </p:spPr>
      </p:pic>
      <p:sp>
        <p:nvSpPr>
          <p:cNvPr id="5" name="Slide Number Placeholder 4"/>
          <p:cNvSpPr>
            <a:spLocks noGrp="1"/>
          </p:cNvSpPr>
          <p:nvPr>
            <p:ph type="sldNum" sz="quarter" idx="4"/>
          </p:nvPr>
        </p:nvSpPr>
        <p:spPr/>
        <p:txBody>
          <a:bodyPr/>
          <a:lstStyle/>
          <a:p>
            <a:fld id="{AF83BEB6-139A-B746-BC33-1F5B6187E651}" type="slidenum">
              <a:rPr lang="en-US" smtClean="0"/>
              <a:pPr/>
              <a:t>32</a:t>
            </a:fld>
            <a:endParaRPr lang="en-US" dirty="0"/>
          </a:p>
        </p:txBody>
      </p:sp>
    </p:spTree>
    <p:extLst>
      <p:ext uri="{BB962C8B-B14F-4D97-AF65-F5344CB8AC3E}">
        <p14:creationId xmlns:p14="http://schemas.microsoft.com/office/powerpoint/2010/main" val="34292083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573838"/>
            <a:ext cx="7499213" cy="549317"/>
          </a:xfrm>
        </p:spPr>
        <p:txBody>
          <a:bodyPr>
            <a:normAutofit fontScale="90000"/>
          </a:bodyPr>
          <a:lstStyle/>
          <a:p>
            <a:r>
              <a:rPr lang="es-US" dirty="0"/>
              <a:t>Aplíquelo: Mi plan para reducir las deudas</a:t>
            </a:r>
            <a:r>
              <a:rPr lang="en-US" dirty="0"/>
              <a:t/>
            </a:r>
            <a:br>
              <a:rPr lang="en-US" dirty="0"/>
            </a:br>
            <a:r>
              <a:rPr lang="es-US" sz="2700" dirty="0"/>
              <a:t>Consulte la pág. 16 en su Guía del participante</a:t>
            </a:r>
            <a:endParaRPr lang="es-US" sz="2000" dirty="0"/>
          </a:p>
        </p:txBody>
      </p:sp>
      <p:pic>
        <p:nvPicPr>
          <p:cNvPr id="4" name="Picture 3" descr="Captura de pantalla de Aplíquelo: Mi plan para reducir las deudas de la Guía del participante. Se muestra solo con fines de navegación.">
            <a:extLst>
              <a:ext uri="{FF2B5EF4-FFF2-40B4-BE49-F238E27FC236}">
                <a16:creationId xmlns:a16="http://schemas.microsoft.com/office/drawing/2014/main" id="{B7470AF0-1035-49CA-917F-5CF04F108A49}"/>
              </a:ext>
            </a:extLst>
          </p:cNvPr>
          <p:cNvPicPr>
            <a:picLocks noChangeAspect="1"/>
          </p:cNvPicPr>
          <p:nvPr/>
        </p:nvPicPr>
        <p:blipFill>
          <a:blip r:embed="rId2"/>
          <a:stretch>
            <a:fillRect/>
          </a:stretch>
        </p:blipFill>
        <p:spPr>
          <a:xfrm>
            <a:off x="1104078" y="1379259"/>
            <a:ext cx="6634534" cy="469769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33</a:t>
            </a:fld>
            <a:endParaRPr lang="en-US" dirty="0"/>
          </a:p>
        </p:txBody>
      </p:sp>
    </p:spTree>
    <p:extLst>
      <p:ext uri="{BB962C8B-B14F-4D97-AF65-F5344CB8AC3E}">
        <p14:creationId xmlns:p14="http://schemas.microsoft.com/office/powerpoint/2010/main" val="2919039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401" y="639836"/>
            <a:ext cx="7827783" cy="639435"/>
          </a:xfrm>
        </p:spPr>
        <p:txBody>
          <a:bodyPr>
            <a:noAutofit/>
          </a:bodyPr>
          <a:lstStyle/>
          <a:p>
            <a:r>
              <a:rPr lang="es-US" dirty="0"/>
              <a:t>Método 1: Primero pague las deudas de alto costo  </a:t>
            </a:r>
          </a:p>
        </p:txBody>
      </p:sp>
      <p:sp>
        <p:nvSpPr>
          <p:cNvPr id="3" name="Content Placeholder 2"/>
          <p:cNvSpPr>
            <a:spLocks noGrp="1"/>
          </p:cNvSpPr>
          <p:nvPr>
            <p:ph idx="1"/>
          </p:nvPr>
        </p:nvSpPr>
        <p:spPr>
          <a:xfrm>
            <a:off x="566014" y="1279271"/>
            <a:ext cx="7685170" cy="4938892"/>
          </a:xfrm>
        </p:spPr>
        <p:txBody>
          <a:bodyPr>
            <a:noAutofit/>
          </a:bodyPr>
          <a:lstStyle/>
          <a:p>
            <a:pPr marL="0" indent="0">
              <a:lnSpc>
                <a:spcPct val="100000"/>
              </a:lnSpc>
              <a:spcBef>
                <a:spcPts val="0"/>
              </a:spcBef>
              <a:buNone/>
            </a:pPr>
            <a:r>
              <a:rPr lang="es-US" sz="2500" dirty="0">
                <a:latin typeface="+mj-lt"/>
              </a:rPr>
              <a:t>La ventaja</a:t>
            </a:r>
            <a:r>
              <a:rPr lang="es-US" sz="2500" dirty="0">
                <a:latin typeface="+mn-lt"/>
              </a:rPr>
              <a:t>—se ahorra dinero </a:t>
            </a:r>
          </a:p>
          <a:p>
            <a:pPr marL="0" indent="0">
              <a:lnSpc>
                <a:spcPct val="100000"/>
              </a:lnSpc>
              <a:spcBef>
                <a:spcPts val="0"/>
              </a:spcBef>
              <a:spcAft>
                <a:spcPts val="3000"/>
              </a:spcAft>
              <a:buNone/>
            </a:pPr>
            <a:r>
              <a:rPr lang="es-US" sz="2500" dirty="0">
                <a:latin typeface="+mj-lt"/>
              </a:rPr>
              <a:t>La desventaja</a:t>
            </a:r>
            <a:r>
              <a:rPr lang="es-US" sz="2500" dirty="0">
                <a:latin typeface="+mn-lt"/>
              </a:rPr>
              <a:t>—se paga más lentamente</a:t>
            </a:r>
          </a:p>
          <a:p>
            <a:pPr>
              <a:lnSpc>
                <a:spcPct val="100000"/>
              </a:lnSpc>
              <a:spcBef>
                <a:spcPts val="0"/>
              </a:spcBef>
              <a:buFont typeface="Wingdings" charset="2"/>
              <a:buChar char="§"/>
            </a:pPr>
            <a:r>
              <a:rPr lang="es-US" sz="2500" dirty="0">
                <a:latin typeface="+mn-lt"/>
              </a:rPr>
              <a:t>Haga una lista de sus deudas: </a:t>
            </a:r>
            <a:r>
              <a:rPr lang="es-US" sz="2500" dirty="0">
                <a:latin typeface="+mj-lt"/>
              </a:rPr>
              <a:t>de mayor a menor costo  </a:t>
            </a:r>
          </a:p>
          <a:p>
            <a:pPr>
              <a:lnSpc>
                <a:spcPct val="100000"/>
              </a:lnSpc>
              <a:spcBef>
                <a:spcPts val="0"/>
              </a:spcBef>
              <a:buFont typeface="Wingdings" charset="2"/>
              <a:buChar char="§"/>
            </a:pPr>
            <a:r>
              <a:rPr lang="es-US" sz="2500" dirty="0">
                <a:latin typeface="+mn-lt"/>
              </a:rPr>
              <a:t>Pague la cuota del mes para cada deuda</a:t>
            </a:r>
          </a:p>
          <a:p>
            <a:pPr>
              <a:lnSpc>
                <a:spcPct val="100000"/>
              </a:lnSpc>
              <a:spcBef>
                <a:spcPts val="0"/>
              </a:spcBef>
              <a:buFont typeface="Wingdings" charset="2"/>
              <a:buChar char="§"/>
            </a:pPr>
            <a:r>
              <a:rPr lang="es-US" sz="2500" dirty="0">
                <a:latin typeface="+mn-lt"/>
              </a:rPr>
              <a:t>Pague una cuota más en la primera deuda de su lista</a:t>
            </a:r>
          </a:p>
          <a:p>
            <a:pPr>
              <a:lnSpc>
                <a:spcPct val="100000"/>
              </a:lnSpc>
              <a:spcBef>
                <a:spcPts val="0"/>
              </a:spcBef>
              <a:buFont typeface="Wingdings" charset="2"/>
              <a:buChar char="§"/>
            </a:pPr>
            <a:r>
              <a:rPr lang="es-US" sz="2500" dirty="0">
                <a:latin typeface="+mn-lt"/>
              </a:rPr>
              <a:t>Después de terminar de pagar la primera deuda, pague una cuota más en la </a:t>
            </a:r>
            <a:r>
              <a:rPr lang="es-US" sz="2500" dirty="0">
                <a:latin typeface="+mj-lt"/>
              </a:rPr>
              <a:t>segunda deuda</a:t>
            </a:r>
            <a:r>
              <a:rPr lang="es-US" sz="2500" dirty="0">
                <a:latin typeface="+mn-lt"/>
              </a:rPr>
              <a:t> de la lista</a:t>
            </a:r>
          </a:p>
          <a:p>
            <a:pPr>
              <a:lnSpc>
                <a:spcPct val="100000"/>
              </a:lnSpc>
              <a:spcBef>
                <a:spcPts val="0"/>
              </a:spcBef>
              <a:buFont typeface="Wingdings" charset="2"/>
              <a:buChar char="§"/>
            </a:pPr>
            <a:r>
              <a:rPr lang="es-US" sz="2500" dirty="0">
                <a:latin typeface="+mn-lt"/>
              </a:rPr>
              <a:t>Continúe según lo necesite</a:t>
            </a:r>
          </a:p>
        </p:txBody>
      </p:sp>
      <p:sp>
        <p:nvSpPr>
          <p:cNvPr id="5" name="Slide Number Placeholder 4"/>
          <p:cNvSpPr>
            <a:spLocks noGrp="1"/>
          </p:cNvSpPr>
          <p:nvPr>
            <p:ph type="sldNum" sz="quarter" idx="4"/>
          </p:nvPr>
        </p:nvSpPr>
        <p:spPr/>
        <p:txBody>
          <a:bodyPr/>
          <a:lstStyle/>
          <a:p>
            <a:fld id="{AF83BEB6-139A-B746-BC33-1F5B6187E651}" type="slidenum">
              <a:rPr lang="en-US" smtClean="0"/>
              <a:pPr/>
              <a:t>34</a:t>
            </a:fld>
            <a:endParaRPr lang="en-US" dirty="0"/>
          </a:p>
        </p:txBody>
      </p:sp>
    </p:spTree>
    <p:extLst>
      <p:ext uri="{BB962C8B-B14F-4D97-AF65-F5344CB8AC3E}">
        <p14:creationId xmlns:p14="http://schemas.microsoft.com/office/powerpoint/2010/main" val="27098438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US" dirty="0"/>
              <a:t>Método 2: bola de nieve </a:t>
            </a:r>
          </a:p>
        </p:txBody>
      </p:sp>
      <p:sp>
        <p:nvSpPr>
          <p:cNvPr id="3" name="Content Placeholder 2"/>
          <p:cNvSpPr>
            <a:spLocks noGrp="1"/>
          </p:cNvSpPr>
          <p:nvPr>
            <p:ph idx="1"/>
          </p:nvPr>
        </p:nvSpPr>
        <p:spPr>
          <a:xfrm>
            <a:off x="577986" y="1424723"/>
            <a:ext cx="7499214" cy="4938892"/>
          </a:xfrm>
        </p:spPr>
        <p:txBody>
          <a:bodyPr>
            <a:noAutofit/>
          </a:bodyPr>
          <a:lstStyle/>
          <a:p>
            <a:pPr marL="0" indent="0">
              <a:lnSpc>
                <a:spcPct val="100000"/>
              </a:lnSpc>
              <a:spcBef>
                <a:spcPts val="0"/>
              </a:spcBef>
              <a:buNone/>
            </a:pPr>
            <a:r>
              <a:rPr lang="es-US" dirty="0"/>
              <a:t>La ventaja</a:t>
            </a:r>
            <a:r>
              <a:rPr lang="es-US" dirty="0">
                <a:latin typeface="+mn-lt"/>
              </a:rPr>
              <a:t>—se paga más rápidamente</a:t>
            </a:r>
            <a:endParaRPr lang="en-US" dirty="0">
              <a:latin typeface="+mn-lt"/>
            </a:endParaRPr>
          </a:p>
          <a:p>
            <a:pPr marL="0" indent="0">
              <a:lnSpc>
                <a:spcPct val="100000"/>
              </a:lnSpc>
              <a:spcBef>
                <a:spcPts val="0"/>
              </a:spcBef>
              <a:buNone/>
            </a:pPr>
            <a:r>
              <a:rPr lang="es-US" dirty="0"/>
              <a:t>La desventaja</a:t>
            </a:r>
            <a:r>
              <a:rPr lang="es-US" dirty="0">
                <a:latin typeface="+mn-lt"/>
              </a:rPr>
              <a:t>—es posible que se pague más </a:t>
            </a:r>
          </a:p>
          <a:p>
            <a:pPr>
              <a:lnSpc>
                <a:spcPct val="100000"/>
              </a:lnSpc>
              <a:spcBef>
                <a:spcPts val="0"/>
              </a:spcBef>
            </a:pPr>
            <a:r>
              <a:rPr lang="es-US" dirty="0">
                <a:latin typeface="+mn-lt"/>
              </a:rPr>
              <a:t>Haga una lista de sus deudas: </a:t>
            </a:r>
            <a:r>
              <a:rPr lang="es-US" dirty="0">
                <a:latin typeface="+mj-lt"/>
              </a:rPr>
              <a:t>de menor a mayor saldo</a:t>
            </a:r>
            <a:endParaRPr lang="es-US" b="1" dirty="0">
              <a:latin typeface="+mj-lt"/>
            </a:endParaRPr>
          </a:p>
          <a:p>
            <a:pPr>
              <a:lnSpc>
                <a:spcPct val="100000"/>
              </a:lnSpc>
              <a:spcBef>
                <a:spcPts val="0"/>
              </a:spcBef>
            </a:pPr>
            <a:r>
              <a:rPr lang="es-US" dirty="0">
                <a:latin typeface="+mn-lt"/>
              </a:rPr>
              <a:t>Pague la cuota del mes para cada deuda</a:t>
            </a:r>
            <a:endParaRPr lang="en-US" dirty="0">
              <a:latin typeface="+mn-lt"/>
            </a:endParaRPr>
          </a:p>
          <a:p>
            <a:pPr>
              <a:lnSpc>
                <a:spcPct val="100000"/>
              </a:lnSpc>
              <a:spcBef>
                <a:spcPts val="0"/>
              </a:spcBef>
              <a:buFont typeface="Wingdings" charset="2"/>
              <a:buChar char="§"/>
            </a:pPr>
            <a:r>
              <a:rPr lang="es-US" dirty="0">
                <a:latin typeface="+mn-lt"/>
              </a:rPr>
              <a:t>Pague una cuota más en la primera deuda de su lista</a:t>
            </a:r>
          </a:p>
          <a:p>
            <a:pPr>
              <a:lnSpc>
                <a:spcPct val="100000"/>
              </a:lnSpc>
              <a:spcBef>
                <a:spcPts val="0"/>
              </a:spcBef>
              <a:buFont typeface="Wingdings" charset="2"/>
              <a:buChar char="§"/>
            </a:pPr>
            <a:r>
              <a:rPr lang="es-US" dirty="0">
                <a:latin typeface="+mn-lt"/>
              </a:rPr>
              <a:t>Después de terminar de pagar la primera deuda, pague una cuota más en la </a:t>
            </a:r>
            <a:r>
              <a:rPr lang="es-US" dirty="0">
                <a:latin typeface="+mj-lt"/>
              </a:rPr>
              <a:t>segunda deuda</a:t>
            </a:r>
            <a:r>
              <a:rPr lang="es-US" dirty="0">
                <a:latin typeface="+mn-lt"/>
              </a:rPr>
              <a:t> de la lista</a:t>
            </a:r>
          </a:p>
          <a:p>
            <a:pPr>
              <a:lnSpc>
                <a:spcPct val="100000"/>
              </a:lnSpc>
              <a:spcBef>
                <a:spcPts val="0"/>
              </a:spcBef>
              <a:buFont typeface="Wingdings" charset="2"/>
              <a:buChar char="§"/>
            </a:pPr>
            <a:r>
              <a:rPr lang="es-US" dirty="0">
                <a:latin typeface="+mn-lt"/>
              </a:rPr>
              <a:t>Continúe según lo necesite</a:t>
            </a:r>
          </a:p>
          <a:p>
            <a:pPr lvl="0">
              <a:lnSpc>
                <a:spcPct val="100000"/>
              </a:lnSpc>
            </a:pPr>
            <a:endParaRPr lang="en-US" sz="28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35</a:t>
            </a:fld>
            <a:endParaRPr lang="en-US" dirty="0"/>
          </a:p>
        </p:txBody>
      </p:sp>
    </p:spTree>
    <p:extLst>
      <p:ext uri="{BB962C8B-B14F-4D97-AF65-F5344CB8AC3E}">
        <p14:creationId xmlns:p14="http://schemas.microsoft.com/office/powerpoint/2010/main" val="22439391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984" y="557555"/>
            <a:ext cx="8415012" cy="549317"/>
          </a:xfrm>
        </p:spPr>
        <p:txBody>
          <a:bodyPr>
            <a:normAutofit fontScale="90000"/>
          </a:bodyPr>
          <a:lstStyle/>
          <a:p>
            <a:r>
              <a:rPr lang="es-ES" dirty="0"/>
              <a:t>Pruébelo</a:t>
            </a:r>
            <a:r>
              <a:rPr lang="en-US" dirty="0"/>
              <a:t>: </a:t>
            </a:r>
            <a:r>
              <a:rPr lang="es-US" dirty="0"/>
              <a:t>Hacer un plan para reducir sus deudas</a:t>
            </a:r>
            <a:r>
              <a:rPr lang="en-US" dirty="0"/>
              <a:t/>
            </a:r>
            <a:br>
              <a:rPr lang="en-US" dirty="0"/>
            </a:br>
            <a:r>
              <a:rPr lang="es-US" sz="2700" dirty="0"/>
              <a:t>Consulte</a:t>
            </a:r>
            <a:r>
              <a:rPr lang="en-US" sz="2700" dirty="0"/>
              <a:t> la pág. 20 </a:t>
            </a:r>
            <a:r>
              <a:rPr lang="es-US" sz="2700" dirty="0"/>
              <a:t>en su Guía del participante</a:t>
            </a:r>
          </a:p>
        </p:txBody>
      </p:sp>
      <p:pic>
        <p:nvPicPr>
          <p:cNvPr id="3" name="Picture 2" descr="Captura de pantalla de Pruébelo: Hacer un plan para reducir sus deudas de la Guía del participante.  Se muestra solo con fines de navegación.&#10;">
            <a:extLst>
              <a:ext uri="{FF2B5EF4-FFF2-40B4-BE49-F238E27FC236}">
                <a16:creationId xmlns:a16="http://schemas.microsoft.com/office/drawing/2014/main" id="{A7827FFA-3C62-4C3D-952D-5BDA2AC3856F}"/>
              </a:ext>
            </a:extLst>
          </p:cNvPr>
          <p:cNvPicPr>
            <a:picLocks noChangeAspect="1"/>
          </p:cNvPicPr>
          <p:nvPr/>
        </p:nvPicPr>
        <p:blipFill>
          <a:blip r:embed="rId2"/>
          <a:stretch>
            <a:fillRect/>
          </a:stretch>
        </p:blipFill>
        <p:spPr>
          <a:xfrm>
            <a:off x="1299821" y="1255462"/>
            <a:ext cx="6172542" cy="483101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36</a:t>
            </a:fld>
            <a:endParaRPr lang="en-US" dirty="0"/>
          </a:p>
        </p:txBody>
      </p:sp>
    </p:spTree>
    <p:extLst>
      <p:ext uri="{BB962C8B-B14F-4D97-AF65-F5344CB8AC3E}">
        <p14:creationId xmlns:p14="http://schemas.microsoft.com/office/powerpoint/2010/main" val="31561448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160855"/>
            <a:ext cx="8108814" cy="616066"/>
          </a:xfrm>
        </p:spPr>
        <p:txBody>
          <a:bodyPr>
            <a:noAutofit/>
          </a:bodyPr>
          <a:lstStyle/>
          <a:p>
            <a:r>
              <a:rPr lang="es-US" dirty="0"/>
              <a:t>Método 1: Hoja de respuestas </a:t>
            </a:r>
          </a:p>
        </p:txBody>
      </p:sp>
      <p:graphicFrame>
        <p:nvGraphicFramePr>
          <p:cNvPr id="5" name="Content Placeholder 4" descr="Tabla de cuatro columnas con fila de título y luego tres filas debajo de la fila de título.&#10;"/>
          <p:cNvGraphicFramePr>
            <a:graphicFrameLocks noGrp="1"/>
          </p:cNvGraphicFramePr>
          <p:nvPr>
            <p:ph idx="1"/>
            <p:extLst>
              <p:ext uri="{D42A27DB-BD31-4B8C-83A1-F6EECF244321}">
                <p14:modId xmlns:p14="http://schemas.microsoft.com/office/powerpoint/2010/main" val="1123250826"/>
              </p:ext>
            </p:extLst>
          </p:nvPr>
        </p:nvGraphicFramePr>
        <p:xfrm>
          <a:off x="577986" y="1166200"/>
          <a:ext cx="8108813" cy="4899533"/>
        </p:xfrm>
        <a:graphic>
          <a:graphicData uri="http://schemas.openxmlformats.org/drawingml/2006/table">
            <a:tbl>
              <a:tblPr firstRow="1" firstCol="1" bandRow="1">
                <a:tableStyleId>{5940675A-B579-460E-94D1-54222C63F5DA}</a:tableStyleId>
              </a:tblPr>
              <a:tblGrid>
                <a:gridCol w="1320184">
                  <a:extLst>
                    <a:ext uri="{9D8B030D-6E8A-4147-A177-3AD203B41FA5}">
                      <a16:colId xmlns:a16="http://schemas.microsoft.com/office/drawing/2014/main" val="20000"/>
                    </a:ext>
                  </a:extLst>
                </a:gridCol>
                <a:gridCol w="3092930">
                  <a:extLst>
                    <a:ext uri="{9D8B030D-6E8A-4147-A177-3AD203B41FA5}">
                      <a16:colId xmlns:a16="http://schemas.microsoft.com/office/drawing/2014/main" val="20001"/>
                    </a:ext>
                  </a:extLst>
                </a:gridCol>
                <a:gridCol w="1720093">
                  <a:extLst>
                    <a:ext uri="{9D8B030D-6E8A-4147-A177-3AD203B41FA5}">
                      <a16:colId xmlns:a16="http://schemas.microsoft.com/office/drawing/2014/main" val="20002"/>
                    </a:ext>
                  </a:extLst>
                </a:gridCol>
                <a:gridCol w="1975606">
                  <a:extLst>
                    <a:ext uri="{9D8B030D-6E8A-4147-A177-3AD203B41FA5}">
                      <a16:colId xmlns:a16="http://schemas.microsoft.com/office/drawing/2014/main" val="20003"/>
                    </a:ext>
                  </a:extLst>
                </a:gridCol>
              </a:tblGrid>
              <a:tr h="1132904">
                <a:tc>
                  <a:txBody>
                    <a:bodyPr/>
                    <a:lstStyle/>
                    <a:p>
                      <a:pPr marL="0" marR="0" algn="ctr">
                        <a:lnSpc>
                          <a:spcPct val="114000"/>
                        </a:lnSpc>
                        <a:spcBef>
                          <a:spcPts val="0"/>
                        </a:spcBef>
                        <a:spcAft>
                          <a:spcPts val="1200"/>
                        </a:spcAft>
                      </a:pPr>
                      <a:r>
                        <a:rPr lang="es-US" sz="2600" b="0" noProof="0" dirty="0">
                          <a:effectLst/>
                          <a:latin typeface="+mj-lt"/>
                        </a:rPr>
                        <a:t>Orden en que se paga</a:t>
                      </a:r>
                      <a:endParaRPr lang="es-US" sz="2600" b="0" noProof="0" dirty="0">
                        <a:effectLst/>
                        <a:latin typeface="+mj-lt"/>
                        <a:ea typeface="MS Mincho" panose="02020609040205080304" pitchFamily="49" charset="-128"/>
                        <a:cs typeface="Times New Roman" panose="02020603050405020304" pitchFamily="18" charset="0"/>
                      </a:endParaRPr>
                    </a:p>
                  </a:txBody>
                  <a:tcPr marL="68580" marR="68580" marT="0" marB="0">
                    <a:solidFill>
                      <a:schemeClr val="accent1">
                        <a:alpha val="50000"/>
                      </a:schemeClr>
                    </a:solidFill>
                  </a:tcPr>
                </a:tc>
                <a:tc>
                  <a:txBody>
                    <a:bodyPr/>
                    <a:lstStyle/>
                    <a:p>
                      <a:pPr marL="0" marR="0" algn="ctr">
                        <a:lnSpc>
                          <a:spcPct val="114000"/>
                        </a:lnSpc>
                        <a:spcBef>
                          <a:spcPts val="0"/>
                        </a:spcBef>
                        <a:spcAft>
                          <a:spcPts val="1200"/>
                        </a:spcAft>
                      </a:pPr>
                      <a:r>
                        <a:rPr lang="es-US" sz="2600" b="0" noProof="0" dirty="0">
                          <a:effectLst/>
                          <a:latin typeface="+mj-lt"/>
                        </a:rPr>
                        <a:t>A quién se debe dinero</a:t>
                      </a:r>
                      <a:endParaRPr lang="es-US" sz="2600" b="0" noProof="0" dirty="0">
                        <a:effectLst/>
                        <a:latin typeface="+mj-lt"/>
                        <a:ea typeface="MS Mincho" panose="02020609040205080304" pitchFamily="49" charset="-128"/>
                        <a:cs typeface="Times New Roman" panose="02020603050405020304" pitchFamily="18" charset="0"/>
                      </a:endParaRPr>
                    </a:p>
                  </a:txBody>
                  <a:tcPr marL="68580" marR="68580" marT="0" marB="0">
                    <a:solidFill>
                      <a:schemeClr val="accent1">
                        <a:alpha val="50000"/>
                      </a:schemeClr>
                    </a:solidFill>
                  </a:tcPr>
                </a:tc>
                <a:tc>
                  <a:txBody>
                    <a:bodyPr/>
                    <a:lstStyle/>
                    <a:p>
                      <a:pPr marL="0" marR="0" algn="ctr">
                        <a:lnSpc>
                          <a:spcPct val="114000"/>
                        </a:lnSpc>
                        <a:spcBef>
                          <a:spcPts val="0"/>
                        </a:spcBef>
                        <a:spcAft>
                          <a:spcPts val="1200"/>
                        </a:spcAft>
                      </a:pPr>
                      <a:r>
                        <a:rPr lang="es-US" sz="2600" b="0" noProof="0" dirty="0">
                          <a:effectLst/>
                          <a:latin typeface="+mj-lt"/>
                          <a:ea typeface="MS Mincho" panose="02020609040205080304" pitchFamily="49" charset="-128"/>
                          <a:cs typeface="Times New Roman" panose="02020603050405020304" pitchFamily="18" charset="0"/>
                        </a:rPr>
                        <a:t>Cuánto se debe</a:t>
                      </a:r>
                    </a:p>
                  </a:txBody>
                  <a:tcPr marL="68580" marR="68580" marT="0" marB="0">
                    <a:solidFill>
                      <a:schemeClr val="accent1">
                        <a:alpha val="50000"/>
                      </a:schemeClr>
                    </a:solidFill>
                  </a:tcPr>
                </a:tc>
                <a:tc>
                  <a:txBody>
                    <a:bodyPr/>
                    <a:lstStyle/>
                    <a:p>
                      <a:pPr marL="0" marR="0" algn="ctr">
                        <a:lnSpc>
                          <a:spcPct val="114000"/>
                        </a:lnSpc>
                        <a:spcBef>
                          <a:spcPts val="0"/>
                        </a:spcBef>
                        <a:spcAft>
                          <a:spcPts val="0"/>
                        </a:spcAft>
                      </a:pPr>
                      <a:r>
                        <a:rPr lang="es-US" sz="2600" b="0" noProof="0" dirty="0">
                          <a:effectLst/>
                          <a:latin typeface="+mj-lt"/>
                        </a:rPr>
                        <a:t>Tasa de interés</a:t>
                      </a:r>
                    </a:p>
                    <a:p>
                      <a:pPr marL="0" marR="0" algn="ctr">
                        <a:lnSpc>
                          <a:spcPct val="114000"/>
                        </a:lnSpc>
                        <a:spcBef>
                          <a:spcPts val="0"/>
                        </a:spcBef>
                        <a:spcAft>
                          <a:spcPts val="0"/>
                        </a:spcAft>
                      </a:pPr>
                      <a:r>
                        <a:rPr lang="es-US" sz="2400" b="0" noProof="0" dirty="0">
                          <a:effectLst/>
                          <a:latin typeface="+mj-lt"/>
                        </a:rPr>
                        <a:t>(de mayor a menor)</a:t>
                      </a:r>
                      <a:endParaRPr lang="es-US" sz="2400" b="0" noProof="0" dirty="0">
                        <a:effectLst/>
                        <a:latin typeface="+mj-lt"/>
                        <a:ea typeface="MS Mincho" panose="02020609040205080304" pitchFamily="49" charset="-128"/>
                        <a:cs typeface="Times New Roman" panose="02020603050405020304" pitchFamily="18" charset="0"/>
                      </a:endParaRPr>
                    </a:p>
                  </a:txBody>
                  <a:tcPr marL="68580" marR="68580" marT="0" marB="0">
                    <a:solidFill>
                      <a:schemeClr val="accent1">
                        <a:alpha val="50000"/>
                      </a:schemeClr>
                    </a:solidFill>
                  </a:tcPr>
                </a:tc>
                <a:extLst>
                  <a:ext uri="{0D108BD9-81ED-4DB2-BD59-A6C34878D82A}">
                    <a16:rowId xmlns:a16="http://schemas.microsoft.com/office/drawing/2014/main" val="10000"/>
                  </a:ext>
                </a:extLst>
              </a:tr>
              <a:tr h="546176">
                <a:tc>
                  <a:txBody>
                    <a:bodyPr/>
                    <a:lstStyle/>
                    <a:p>
                      <a:pPr marL="0" marR="0">
                        <a:lnSpc>
                          <a:spcPct val="114000"/>
                        </a:lnSpc>
                        <a:spcBef>
                          <a:spcPts val="0"/>
                        </a:spcBef>
                        <a:spcAft>
                          <a:spcPts val="1200"/>
                        </a:spcAft>
                      </a:pPr>
                      <a:r>
                        <a:rPr lang="es-US" sz="2600" noProof="0" dirty="0">
                          <a:effectLst/>
                          <a:latin typeface="+mn-lt"/>
                        </a:rPr>
                        <a:t>1</a:t>
                      </a:r>
                      <a:endParaRPr lang="es-US" sz="2600" noProof="0" dirty="0">
                        <a:effectLst/>
                        <a:latin typeface="+mn-lt"/>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14000"/>
                        </a:lnSpc>
                        <a:spcBef>
                          <a:spcPts val="0"/>
                        </a:spcBef>
                        <a:spcAft>
                          <a:spcPts val="1200"/>
                        </a:spcAft>
                      </a:pPr>
                      <a:r>
                        <a:rPr lang="es-US" sz="2600" noProof="0" dirty="0">
                          <a:effectLst/>
                          <a:highlight>
                            <a:srgbClr val="FFFFFF"/>
                          </a:highlight>
                          <a:latin typeface="+mn-lt"/>
                          <a:cs typeface="Arial" panose="020B0604020202020204" pitchFamily="34" charset="0"/>
                        </a:rPr>
                        <a:t>Compañía de la tarjeta de crédito</a:t>
                      </a:r>
                      <a:endParaRPr lang="es-US" sz="2600" noProof="0" dirty="0">
                        <a:effectLst/>
                        <a:highlight>
                          <a:srgbClr val="FFFFFF"/>
                        </a:highlight>
                        <a:latin typeface="+mn-lt"/>
                        <a:ea typeface="MS Mincho" panose="02020609040205080304" pitchFamily="49" charset="-128"/>
                        <a:cs typeface="Arial" panose="020B0604020202020204" pitchFamily="34" charset="0"/>
                      </a:endParaRPr>
                    </a:p>
                  </a:txBody>
                  <a:tcPr marL="68580" marR="68580" marT="0" marB="0"/>
                </a:tc>
                <a:tc>
                  <a:txBody>
                    <a:bodyPr/>
                    <a:lstStyle/>
                    <a:p>
                      <a:pPr marL="0" marR="0" algn="r">
                        <a:lnSpc>
                          <a:spcPct val="114000"/>
                        </a:lnSpc>
                        <a:spcBef>
                          <a:spcPts val="0"/>
                        </a:spcBef>
                        <a:spcAft>
                          <a:spcPts val="1200"/>
                        </a:spcAft>
                      </a:pPr>
                      <a:r>
                        <a:rPr lang="es-US" sz="2600" noProof="0">
                          <a:effectLst/>
                          <a:latin typeface="+mn-lt"/>
                          <a:ea typeface="MS Mincho" panose="02020609040205080304" pitchFamily="49" charset="-128"/>
                          <a:cs typeface="Arial" panose="020B0604020202020204" pitchFamily="34" charset="0"/>
                        </a:rPr>
                        <a:t>$8,000</a:t>
                      </a:r>
                    </a:p>
                  </a:txBody>
                  <a:tcPr marL="68580" marR="68580" marT="0" marB="0"/>
                </a:tc>
                <a:tc>
                  <a:txBody>
                    <a:bodyPr/>
                    <a:lstStyle/>
                    <a:p>
                      <a:pPr marL="0" marR="0" algn="r">
                        <a:lnSpc>
                          <a:spcPct val="114000"/>
                        </a:lnSpc>
                        <a:spcBef>
                          <a:spcPts val="0"/>
                        </a:spcBef>
                        <a:spcAft>
                          <a:spcPts val="1200"/>
                        </a:spcAft>
                      </a:pPr>
                      <a:r>
                        <a:rPr lang="es-US" sz="2600" noProof="0">
                          <a:effectLst/>
                          <a:latin typeface="+mn-lt"/>
                          <a:cs typeface="Arial" panose="020B0604020202020204" pitchFamily="34" charset="0"/>
                        </a:rPr>
                        <a:t>14%</a:t>
                      </a:r>
                      <a:endParaRPr lang="es-US" sz="2600" noProof="0">
                        <a:effectLst/>
                        <a:latin typeface="+mn-lt"/>
                        <a:ea typeface="MS Mincho" panose="02020609040205080304" pitchFamily="49" charset="-128"/>
                        <a:cs typeface="Arial" panose="020B0604020202020204" pitchFamily="34" charset="0"/>
                      </a:endParaRPr>
                    </a:p>
                  </a:txBody>
                  <a:tcPr marL="68580" marR="68580" marT="0" marB="0"/>
                </a:tc>
                <a:extLst>
                  <a:ext uri="{0D108BD9-81ED-4DB2-BD59-A6C34878D82A}">
                    <a16:rowId xmlns:a16="http://schemas.microsoft.com/office/drawing/2014/main" val="10001"/>
                  </a:ext>
                </a:extLst>
              </a:tr>
              <a:tr h="546176">
                <a:tc>
                  <a:txBody>
                    <a:bodyPr/>
                    <a:lstStyle/>
                    <a:p>
                      <a:pPr marL="0" marR="0">
                        <a:lnSpc>
                          <a:spcPct val="114000"/>
                        </a:lnSpc>
                        <a:spcBef>
                          <a:spcPts val="0"/>
                        </a:spcBef>
                        <a:spcAft>
                          <a:spcPts val="1200"/>
                        </a:spcAft>
                      </a:pPr>
                      <a:r>
                        <a:rPr lang="es-US" sz="2600" noProof="0">
                          <a:effectLst/>
                          <a:latin typeface="+mn-lt"/>
                        </a:rPr>
                        <a:t>2</a:t>
                      </a:r>
                      <a:endParaRPr lang="es-US" sz="2600" noProof="0">
                        <a:effectLst/>
                        <a:latin typeface="+mn-lt"/>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14000"/>
                        </a:lnSpc>
                        <a:spcBef>
                          <a:spcPts val="0"/>
                        </a:spcBef>
                        <a:spcAft>
                          <a:spcPts val="1200"/>
                        </a:spcAft>
                      </a:pPr>
                      <a:r>
                        <a:rPr lang="es-US" sz="2600" noProof="0" dirty="0">
                          <a:effectLst/>
                          <a:highlight>
                            <a:srgbClr val="FFFFFF"/>
                          </a:highlight>
                          <a:latin typeface="+mn-lt"/>
                          <a:cs typeface="Arial" panose="020B0604020202020204" pitchFamily="34" charset="0"/>
                        </a:rPr>
                        <a:t>Hospital</a:t>
                      </a:r>
                      <a:br>
                        <a:rPr lang="es-US" sz="2600" noProof="0" dirty="0">
                          <a:effectLst/>
                          <a:highlight>
                            <a:srgbClr val="FFFFFF"/>
                          </a:highlight>
                          <a:latin typeface="+mn-lt"/>
                          <a:cs typeface="Arial" panose="020B0604020202020204" pitchFamily="34" charset="0"/>
                        </a:rPr>
                      </a:br>
                      <a:r>
                        <a:rPr lang="es-US" sz="2600" noProof="0" dirty="0">
                          <a:effectLst/>
                          <a:highlight>
                            <a:srgbClr val="FFFFFF"/>
                          </a:highlight>
                          <a:latin typeface="+mn-lt"/>
                          <a:cs typeface="Arial" panose="020B0604020202020204" pitchFamily="34" charset="0"/>
                        </a:rPr>
                        <a:t>(deuda por gastos médicos)</a:t>
                      </a:r>
                      <a:endParaRPr lang="es-US" sz="2600" noProof="0" dirty="0">
                        <a:effectLst/>
                        <a:highlight>
                          <a:srgbClr val="FFFFFF"/>
                        </a:highlight>
                        <a:latin typeface="+mn-lt"/>
                        <a:ea typeface="MS Mincho" panose="02020609040205080304" pitchFamily="49" charset="-128"/>
                        <a:cs typeface="Arial" panose="020B0604020202020204" pitchFamily="34" charset="0"/>
                      </a:endParaRPr>
                    </a:p>
                  </a:txBody>
                  <a:tcPr marL="68580" marR="68580" marT="0" marB="0"/>
                </a:tc>
                <a:tc>
                  <a:txBody>
                    <a:bodyPr/>
                    <a:lstStyle/>
                    <a:p>
                      <a:pPr marL="0" marR="0" algn="r">
                        <a:lnSpc>
                          <a:spcPct val="114000"/>
                        </a:lnSpc>
                        <a:spcBef>
                          <a:spcPts val="0"/>
                        </a:spcBef>
                        <a:spcAft>
                          <a:spcPts val="1200"/>
                        </a:spcAft>
                      </a:pPr>
                      <a:r>
                        <a:rPr lang="es-US" sz="2600" noProof="0">
                          <a:effectLst/>
                          <a:latin typeface="+mn-lt"/>
                          <a:ea typeface="MS Mincho" panose="02020609040205080304" pitchFamily="49" charset="-128"/>
                          <a:cs typeface="Arial" panose="020B0604020202020204" pitchFamily="34" charset="0"/>
                        </a:rPr>
                        <a:t>$10,000</a:t>
                      </a:r>
                    </a:p>
                  </a:txBody>
                  <a:tcPr marL="68580" marR="68580" marT="0" marB="0"/>
                </a:tc>
                <a:tc>
                  <a:txBody>
                    <a:bodyPr/>
                    <a:lstStyle/>
                    <a:p>
                      <a:pPr marL="0" marR="0" algn="r">
                        <a:lnSpc>
                          <a:spcPct val="114000"/>
                        </a:lnSpc>
                        <a:spcBef>
                          <a:spcPts val="0"/>
                        </a:spcBef>
                        <a:spcAft>
                          <a:spcPts val="1200"/>
                        </a:spcAft>
                      </a:pPr>
                      <a:r>
                        <a:rPr lang="es-US" sz="2600" noProof="0">
                          <a:effectLst/>
                          <a:latin typeface="+mn-lt"/>
                          <a:cs typeface="Arial" panose="020B0604020202020204" pitchFamily="34" charset="0"/>
                        </a:rPr>
                        <a:t>10%</a:t>
                      </a:r>
                      <a:endParaRPr lang="es-US" sz="2600" noProof="0">
                        <a:effectLst/>
                        <a:latin typeface="+mn-lt"/>
                        <a:ea typeface="MS Mincho" panose="02020609040205080304" pitchFamily="49" charset="-128"/>
                        <a:cs typeface="Arial" panose="020B0604020202020204" pitchFamily="34" charset="0"/>
                      </a:endParaRPr>
                    </a:p>
                  </a:txBody>
                  <a:tcPr marL="68580" marR="68580" marT="0" marB="0"/>
                </a:tc>
                <a:extLst>
                  <a:ext uri="{0D108BD9-81ED-4DB2-BD59-A6C34878D82A}">
                    <a16:rowId xmlns:a16="http://schemas.microsoft.com/office/drawing/2014/main" val="10002"/>
                  </a:ext>
                </a:extLst>
              </a:tr>
              <a:tr h="546176">
                <a:tc>
                  <a:txBody>
                    <a:bodyPr/>
                    <a:lstStyle/>
                    <a:p>
                      <a:pPr marL="0" marR="0">
                        <a:lnSpc>
                          <a:spcPct val="114000"/>
                        </a:lnSpc>
                        <a:spcBef>
                          <a:spcPts val="0"/>
                        </a:spcBef>
                        <a:spcAft>
                          <a:spcPts val="1200"/>
                        </a:spcAft>
                      </a:pPr>
                      <a:r>
                        <a:rPr lang="es-US" sz="2600" noProof="0">
                          <a:effectLst/>
                          <a:latin typeface="+mn-lt"/>
                        </a:rPr>
                        <a:t>3</a:t>
                      </a:r>
                      <a:endParaRPr lang="es-US" sz="2600" noProof="0">
                        <a:effectLst/>
                        <a:latin typeface="+mn-lt"/>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14000"/>
                        </a:lnSpc>
                        <a:spcBef>
                          <a:spcPts val="0"/>
                        </a:spcBef>
                        <a:spcAft>
                          <a:spcPts val="1200"/>
                        </a:spcAft>
                      </a:pPr>
                      <a:r>
                        <a:rPr lang="es-US" sz="2600" noProof="0" dirty="0">
                          <a:effectLst/>
                          <a:highlight>
                            <a:srgbClr val="FFFFFF"/>
                          </a:highlight>
                          <a:latin typeface="+mn-lt"/>
                          <a:cs typeface="Arial" panose="020B0604020202020204" pitchFamily="34" charset="0"/>
                        </a:rPr>
                        <a:t>Banco</a:t>
                      </a:r>
                      <a:br>
                        <a:rPr lang="es-US" sz="2600" noProof="0" dirty="0">
                          <a:effectLst/>
                          <a:highlight>
                            <a:srgbClr val="FFFFFF"/>
                          </a:highlight>
                          <a:latin typeface="+mn-lt"/>
                          <a:cs typeface="Arial" panose="020B0604020202020204" pitchFamily="34" charset="0"/>
                        </a:rPr>
                      </a:br>
                      <a:r>
                        <a:rPr lang="es-US" sz="2600" noProof="0" dirty="0">
                          <a:effectLst/>
                          <a:highlight>
                            <a:srgbClr val="FFFFFF"/>
                          </a:highlight>
                          <a:latin typeface="+mn-lt"/>
                          <a:cs typeface="Arial" panose="020B0604020202020204" pitchFamily="34" charset="0"/>
                        </a:rPr>
                        <a:t>(préstamo del carro)</a:t>
                      </a:r>
                      <a:endParaRPr lang="es-US" sz="2600" noProof="0" dirty="0">
                        <a:effectLst/>
                        <a:highlight>
                          <a:srgbClr val="FFFFFF"/>
                        </a:highlight>
                        <a:latin typeface="+mn-lt"/>
                        <a:ea typeface="MS Mincho" panose="02020609040205080304" pitchFamily="49" charset="-128"/>
                        <a:cs typeface="Arial" panose="020B0604020202020204" pitchFamily="34" charset="0"/>
                      </a:endParaRPr>
                    </a:p>
                  </a:txBody>
                  <a:tcPr marL="68580" marR="68580" marT="0" marB="0"/>
                </a:tc>
                <a:tc>
                  <a:txBody>
                    <a:bodyPr/>
                    <a:lstStyle/>
                    <a:p>
                      <a:pPr marL="0" marR="0" algn="r">
                        <a:lnSpc>
                          <a:spcPct val="114000"/>
                        </a:lnSpc>
                        <a:spcBef>
                          <a:spcPts val="0"/>
                        </a:spcBef>
                        <a:spcAft>
                          <a:spcPts val="1200"/>
                        </a:spcAft>
                      </a:pPr>
                      <a:r>
                        <a:rPr lang="es-US" sz="2600" noProof="0">
                          <a:effectLst/>
                          <a:latin typeface="+mn-lt"/>
                          <a:ea typeface="MS Mincho" panose="02020609040205080304" pitchFamily="49" charset="-128"/>
                          <a:cs typeface="Arial" panose="020B0604020202020204" pitchFamily="34" charset="0"/>
                        </a:rPr>
                        <a:t>$2,000</a:t>
                      </a:r>
                    </a:p>
                  </a:txBody>
                  <a:tcPr marL="68580" marR="68580" marT="0" marB="0"/>
                </a:tc>
                <a:tc>
                  <a:txBody>
                    <a:bodyPr/>
                    <a:lstStyle/>
                    <a:p>
                      <a:pPr marL="0" marR="0" algn="r">
                        <a:lnSpc>
                          <a:spcPct val="114000"/>
                        </a:lnSpc>
                        <a:spcBef>
                          <a:spcPts val="0"/>
                        </a:spcBef>
                        <a:spcAft>
                          <a:spcPts val="1200"/>
                        </a:spcAft>
                      </a:pPr>
                      <a:r>
                        <a:rPr lang="es-US" sz="2600" noProof="0" dirty="0">
                          <a:effectLst/>
                          <a:latin typeface="+mn-lt"/>
                          <a:cs typeface="Arial" panose="020B0604020202020204" pitchFamily="34" charset="0"/>
                        </a:rPr>
                        <a:t>6%</a:t>
                      </a:r>
                      <a:endParaRPr lang="es-US" sz="2600" noProof="0" dirty="0">
                        <a:effectLst/>
                        <a:latin typeface="+mn-lt"/>
                        <a:ea typeface="MS Mincho" panose="02020609040205080304" pitchFamily="49" charset="-128"/>
                        <a:cs typeface="Arial" panose="020B0604020202020204" pitchFamily="34" charset="0"/>
                      </a:endParaRPr>
                    </a:p>
                  </a:txBody>
                  <a:tcPr marL="68580" marR="68580" marT="0" marB="0"/>
                </a:tc>
                <a:extLst>
                  <a:ext uri="{0D108BD9-81ED-4DB2-BD59-A6C34878D82A}">
                    <a16:rowId xmlns:a16="http://schemas.microsoft.com/office/drawing/2014/main" val="10003"/>
                  </a:ext>
                </a:extLst>
              </a:tr>
            </a:tbl>
          </a:graphicData>
        </a:graphic>
      </p:graphicFrame>
      <p:sp>
        <p:nvSpPr>
          <p:cNvPr id="3" name="Slide Number Placeholder 2"/>
          <p:cNvSpPr>
            <a:spLocks noGrp="1"/>
          </p:cNvSpPr>
          <p:nvPr>
            <p:ph type="sldNum" sz="quarter" idx="4"/>
          </p:nvPr>
        </p:nvSpPr>
        <p:spPr/>
        <p:txBody>
          <a:bodyPr/>
          <a:lstStyle/>
          <a:p>
            <a:fld id="{AF83BEB6-139A-B746-BC33-1F5B6187E651}" type="slidenum">
              <a:rPr lang="en-US" smtClean="0"/>
              <a:pPr/>
              <a:t>37</a:t>
            </a:fld>
            <a:endParaRPr lang="en-US" dirty="0"/>
          </a:p>
        </p:txBody>
      </p:sp>
    </p:spTree>
    <p:extLst>
      <p:ext uri="{BB962C8B-B14F-4D97-AF65-F5344CB8AC3E}">
        <p14:creationId xmlns:p14="http://schemas.microsoft.com/office/powerpoint/2010/main" val="33959080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160865"/>
            <a:ext cx="7499213" cy="630238"/>
          </a:xfrm>
        </p:spPr>
        <p:txBody>
          <a:bodyPr>
            <a:noAutofit/>
          </a:bodyPr>
          <a:lstStyle/>
          <a:p>
            <a:r>
              <a:rPr lang="es-US" dirty="0"/>
              <a:t>Método 2: Hoja de respuestas </a:t>
            </a:r>
            <a:endParaRPr lang="en-US" dirty="0"/>
          </a:p>
        </p:txBody>
      </p:sp>
      <p:graphicFrame>
        <p:nvGraphicFramePr>
          <p:cNvPr id="5" name="Content Placeholder 4" descr="Tabla de tres columnas con fila de título y luego tres filas debajo de la fila de título.&#10;"/>
          <p:cNvGraphicFramePr>
            <a:graphicFrameLocks noGrp="1"/>
          </p:cNvGraphicFramePr>
          <p:nvPr>
            <p:ph idx="1"/>
            <p:extLst>
              <p:ext uri="{D42A27DB-BD31-4B8C-83A1-F6EECF244321}">
                <p14:modId xmlns:p14="http://schemas.microsoft.com/office/powerpoint/2010/main" val="2278715999"/>
              </p:ext>
            </p:extLst>
          </p:nvPr>
        </p:nvGraphicFramePr>
        <p:xfrm>
          <a:off x="394221" y="1246184"/>
          <a:ext cx="8355558" cy="4065651"/>
        </p:xfrm>
        <a:graphic>
          <a:graphicData uri="http://schemas.openxmlformats.org/drawingml/2006/table">
            <a:tbl>
              <a:tblPr firstRow="1" firstCol="1" bandRow="1">
                <a:tableStyleId>{5940675A-B579-460E-94D1-54222C63F5DA}</a:tableStyleId>
              </a:tblPr>
              <a:tblGrid>
                <a:gridCol w="1754289">
                  <a:extLst>
                    <a:ext uri="{9D8B030D-6E8A-4147-A177-3AD203B41FA5}">
                      <a16:colId xmlns:a16="http://schemas.microsoft.com/office/drawing/2014/main" val="20000"/>
                    </a:ext>
                  </a:extLst>
                </a:gridCol>
                <a:gridCol w="4001986">
                  <a:extLst>
                    <a:ext uri="{9D8B030D-6E8A-4147-A177-3AD203B41FA5}">
                      <a16:colId xmlns:a16="http://schemas.microsoft.com/office/drawing/2014/main" val="20001"/>
                    </a:ext>
                  </a:extLst>
                </a:gridCol>
                <a:gridCol w="2599283">
                  <a:extLst>
                    <a:ext uri="{9D8B030D-6E8A-4147-A177-3AD203B41FA5}">
                      <a16:colId xmlns:a16="http://schemas.microsoft.com/office/drawing/2014/main" val="20002"/>
                    </a:ext>
                  </a:extLst>
                </a:gridCol>
              </a:tblGrid>
              <a:tr h="1132904">
                <a:tc>
                  <a:txBody>
                    <a:bodyPr/>
                    <a:lstStyle/>
                    <a:p>
                      <a:pPr marL="0" marR="0" algn="ctr">
                        <a:lnSpc>
                          <a:spcPct val="114000"/>
                        </a:lnSpc>
                        <a:spcBef>
                          <a:spcPts val="0"/>
                        </a:spcBef>
                        <a:spcAft>
                          <a:spcPts val="1200"/>
                        </a:spcAft>
                      </a:pPr>
                      <a:r>
                        <a:rPr lang="es-US" sz="2600" b="0" kern="1200" noProof="0" dirty="0">
                          <a:solidFill>
                            <a:schemeClr val="tx1"/>
                          </a:solidFill>
                          <a:effectLst/>
                          <a:latin typeface="+mj-lt"/>
                          <a:ea typeface="+mn-ea"/>
                          <a:cs typeface="+mn-cs"/>
                        </a:rPr>
                        <a:t>Orden en que se paga</a:t>
                      </a:r>
                      <a:endParaRPr lang="es-US" sz="2600" b="0" kern="1200" noProof="0" dirty="0">
                        <a:solidFill>
                          <a:schemeClr val="tx1"/>
                        </a:solidFill>
                        <a:effectLst/>
                        <a:latin typeface="+mj-lt"/>
                        <a:ea typeface="MS Mincho" panose="02020609040205080304" pitchFamily="49" charset="-128"/>
                        <a:cs typeface="Times New Roman" panose="02020603050405020304" pitchFamily="18" charset="0"/>
                      </a:endParaRPr>
                    </a:p>
                  </a:txBody>
                  <a:tcPr marL="62495" marR="62495" marT="0" marB="0">
                    <a:solidFill>
                      <a:schemeClr val="accent1">
                        <a:alpha val="50000"/>
                      </a:schemeClr>
                    </a:solidFill>
                  </a:tcPr>
                </a:tc>
                <a:tc>
                  <a:txBody>
                    <a:bodyPr/>
                    <a:lstStyle/>
                    <a:p>
                      <a:pPr marL="0" marR="0" algn="ctr">
                        <a:lnSpc>
                          <a:spcPct val="114000"/>
                        </a:lnSpc>
                        <a:spcBef>
                          <a:spcPts val="0"/>
                        </a:spcBef>
                        <a:spcAft>
                          <a:spcPts val="1200"/>
                        </a:spcAft>
                      </a:pPr>
                      <a:r>
                        <a:rPr lang="en-US" sz="2600" b="0" dirty="0">
                          <a:effectLst/>
                          <a:latin typeface="+mj-lt"/>
                          <a:ea typeface="Times New Roman" panose="02020603050405020304" pitchFamily="18" charset="0"/>
                          <a:cs typeface="Times New Roman" panose="02020603050405020304" pitchFamily="18" charset="0"/>
                        </a:rPr>
                        <a:t>A </a:t>
                      </a:r>
                      <a:r>
                        <a:rPr lang="en-US" sz="2600" b="0" dirty="0" err="1">
                          <a:effectLst/>
                          <a:latin typeface="+mj-lt"/>
                          <a:ea typeface="Times New Roman" panose="02020603050405020304" pitchFamily="18" charset="0"/>
                          <a:cs typeface="Times New Roman" panose="02020603050405020304" pitchFamily="18" charset="0"/>
                        </a:rPr>
                        <a:t>quién</a:t>
                      </a:r>
                      <a:r>
                        <a:rPr lang="en-US" sz="2600" b="0" dirty="0">
                          <a:effectLst/>
                          <a:latin typeface="+mj-lt"/>
                          <a:ea typeface="Times New Roman" panose="02020603050405020304" pitchFamily="18" charset="0"/>
                          <a:cs typeface="Times New Roman" panose="02020603050405020304" pitchFamily="18" charset="0"/>
                        </a:rPr>
                        <a:t> le debe </a:t>
                      </a:r>
                      <a:r>
                        <a:rPr lang="en-US" sz="2600" b="0" dirty="0" err="1">
                          <a:effectLst/>
                          <a:latin typeface="+mj-lt"/>
                          <a:ea typeface="Times New Roman" panose="02020603050405020304" pitchFamily="18" charset="0"/>
                          <a:cs typeface="Times New Roman" panose="02020603050405020304" pitchFamily="18" charset="0"/>
                        </a:rPr>
                        <a:t>dinero</a:t>
                      </a:r>
                      <a:endParaRPr lang="en-US" sz="2600" b="0" dirty="0">
                        <a:effectLst/>
                        <a:latin typeface="+mj-lt"/>
                        <a:ea typeface="MS Mincho" panose="02020609040205080304" pitchFamily="49" charset="-128"/>
                        <a:cs typeface="Times New Roman" panose="02020603050405020304" pitchFamily="18" charset="0"/>
                      </a:endParaRPr>
                    </a:p>
                  </a:txBody>
                  <a:tcPr marL="62495" marR="62495" marT="0" marB="0">
                    <a:solidFill>
                      <a:schemeClr val="accent1">
                        <a:alpha val="50000"/>
                      </a:schemeClr>
                    </a:solidFill>
                  </a:tcPr>
                </a:tc>
                <a:tc>
                  <a:txBody>
                    <a:bodyPr/>
                    <a:lstStyle/>
                    <a:p>
                      <a:pPr marL="0" marR="0" algn="ctr">
                        <a:lnSpc>
                          <a:spcPct val="114000"/>
                        </a:lnSpc>
                        <a:spcBef>
                          <a:spcPts val="0"/>
                        </a:spcBef>
                        <a:spcAft>
                          <a:spcPts val="0"/>
                        </a:spcAft>
                      </a:pPr>
                      <a:r>
                        <a:rPr lang="en-US" sz="2600" b="0" dirty="0" err="1">
                          <a:effectLst/>
                          <a:latin typeface="+mj-lt"/>
                          <a:ea typeface="Times New Roman" panose="02020603050405020304" pitchFamily="18" charset="0"/>
                          <a:cs typeface="Times New Roman" panose="02020603050405020304" pitchFamily="18" charset="0"/>
                        </a:rPr>
                        <a:t>Cuánto</a:t>
                      </a:r>
                      <a:r>
                        <a:rPr lang="en-US" sz="2600" b="0" dirty="0">
                          <a:effectLst/>
                          <a:latin typeface="+mj-lt"/>
                          <a:ea typeface="Times New Roman" panose="02020603050405020304" pitchFamily="18" charset="0"/>
                          <a:cs typeface="Times New Roman" panose="02020603050405020304" pitchFamily="18" charset="0"/>
                        </a:rPr>
                        <a:t> debe</a:t>
                      </a:r>
                      <a:endParaRPr lang="en-US" sz="2600" b="0" dirty="0">
                        <a:effectLst/>
                        <a:latin typeface="+mj-lt"/>
                        <a:ea typeface="MS Mincho" panose="02020609040205080304" pitchFamily="49" charset="-128"/>
                        <a:cs typeface="Times New Roman" panose="02020603050405020304" pitchFamily="18" charset="0"/>
                      </a:endParaRPr>
                    </a:p>
                    <a:p>
                      <a:pPr marL="0" marR="0" algn="ctr">
                        <a:lnSpc>
                          <a:spcPct val="114000"/>
                        </a:lnSpc>
                        <a:spcBef>
                          <a:spcPts val="0"/>
                        </a:spcBef>
                        <a:spcAft>
                          <a:spcPts val="0"/>
                        </a:spcAft>
                      </a:pPr>
                      <a:r>
                        <a:rPr lang="es-US" sz="2400" b="0" kern="1200" noProof="0" dirty="0">
                          <a:solidFill>
                            <a:schemeClr val="tx1"/>
                          </a:solidFill>
                          <a:effectLst/>
                          <a:latin typeface="+mj-lt"/>
                          <a:ea typeface="+mn-ea"/>
                          <a:cs typeface="+mn-cs"/>
                        </a:rPr>
                        <a:t>(de menos a más)</a:t>
                      </a:r>
                      <a:endParaRPr lang="es-US" sz="2400" b="0" kern="1200" noProof="0" dirty="0">
                        <a:solidFill>
                          <a:schemeClr val="tx1"/>
                        </a:solidFill>
                        <a:effectLst/>
                        <a:latin typeface="+mj-lt"/>
                        <a:ea typeface="MS Mincho" panose="02020609040205080304" pitchFamily="49" charset="-128"/>
                        <a:cs typeface="Times New Roman" panose="02020603050405020304" pitchFamily="18" charset="0"/>
                      </a:endParaRPr>
                    </a:p>
                  </a:txBody>
                  <a:tcPr marL="62495" marR="62495" marT="0" marB="0">
                    <a:solidFill>
                      <a:schemeClr val="accent1">
                        <a:alpha val="50000"/>
                      </a:schemeClr>
                    </a:solidFill>
                  </a:tcPr>
                </a:tc>
                <a:extLst>
                  <a:ext uri="{0D108BD9-81ED-4DB2-BD59-A6C34878D82A}">
                    <a16:rowId xmlns:a16="http://schemas.microsoft.com/office/drawing/2014/main" val="10000"/>
                  </a:ext>
                </a:extLst>
              </a:tr>
              <a:tr h="630768">
                <a:tc>
                  <a:txBody>
                    <a:bodyPr/>
                    <a:lstStyle/>
                    <a:p>
                      <a:pPr marL="0" marR="0">
                        <a:lnSpc>
                          <a:spcPct val="114000"/>
                        </a:lnSpc>
                        <a:spcBef>
                          <a:spcPts val="0"/>
                        </a:spcBef>
                        <a:spcAft>
                          <a:spcPts val="1200"/>
                        </a:spcAft>
                      </a:pPr>
                      <a:r>
                        <a:rPr lang="en-US" sz="2600" dirty="0">
                          <a:effectLst/>
                          <a:latin typeface="+mn-lt"/>
                        </a:rPr>
                        <a:t>1</a:t>
                      </a:r>
                      <a:endParaRPr lang="en-US" sz="2600" dirty="0">
                        <a:effectLst/>
                        <a:latin typeface="+mn-lt"/>
                        <a:ea typeface="MS Mincho" panose="02020609040205080304" pitchFamily="49" charset="-128"/>
                        <a:cs typeface="Times New Roman" panose="02020603050405020304" pitchFamily="18" charset="0"/>
                      </a:endParaRPr>
                    </a:p>
                  </a:txBody>
                  <a:tcPr marL="62495" marR="62495" marT="0" marB="0"/>
                </a:tc>
                <a:tc>
                  <a:txBody>
                    <a:bodyPr/>
                    <a:lstStyle/>
                    <a:p>
                      <a:pPr marL="0" marR="0">
                        <a:lnSpc>
                          <a:spcPct val="114000"/>
                        </a:lnSpc>
                        <a:spcBef>
                          <a:spcPts val="0"/>
                        </a:spcBef>
                        <a:spcAft>
                          <a:spcPts val="1200"/>
                        </a:spcAft>
                      </a:pPr>
                      <a:r>
                        <a:rPr lang="es-US" sz="2600" noProof="0" dirty="0">
                          <a:effectLst/>
                          <a:highlight>
                            <a:srgbClr val="FFFFFF"/>
                          </a:highlight>
                          <a:latin typeface="+mn-lt"/>
                          <a:cs typeface="Arial" panose="020B0604020202020204" pitchFamily="34" charset="0"/>
                        </a:rPr>
                        <a:t>Banco</a:t>
                      </a:r>
                      <a:br>
                        <a:rPr lang="es-US" sz="2600" noProof="0" dirty="0">
                          <a:effectLst/>
                          <a:highlight>
                            <a:srgbClr val="FFFFFF"/>
                          </a:highlight>
                          <a:latin typeface="+mn-lt"/>
                          <a:cs typeface="Arial" panose="020B0604020202020204" pitchFamily="34" charset="0"/>
                        </a:rPr>
                      </a:br>
                      <a:r>
                        <a:rPr lang="es-US" sz="2600" noProof="0" dirty="0">
                          <a:effectLst/>
                          <a:highlight>
                            <a:srgbClr val="FFFFFF"/>
                          </a:highlight>
                          <a:latin typeface="+mn-lt"/>
                          <a:cs typeface="Arial" panose="020B0604020202020204" pitchFamily="34" charset="0"/>
                        </a:rPr>
                        <a:t>(préstamo del carro)</a:t>
                      </a:r>
                      <a:endParaRPr lang="es-US" sz="2600" noProof="0" dirty="0">
                        <a:effectLst/>
                        <a:highlight>
                          <a:srgbClr val="FFFFFF"/>
                        </a:highlight>
                        <a:latin typeface="+mn-lt"/>
                        <a:ea typeface="MS Mincho" panose="02020609040205080304" pitchFamily="49" charset="-128"/>
                        <a:cs typeface="Arial" panose="020B0604020202020204" pitchFamily="34" charset="0"/>
                      </a:endParaRPr>
                    </a:p>
                  </a:txBody>
                  <a:tcPr marL="62495" marR="62495" marT="0" marB="0"/>
                </a:tc>
                <a:tc>
                  <a:txBody>
                    <a:bodyPr/>
                    <a:lstStyle/>
                    <a:p>
                      <a:pPr marL="0" marR="0" algn="r">
                        <a:lnSpc>
                          <a:spcPct val="114000"/>
                        </a:lnSpc>
                        <a:spcBef>
                          <a:spcPts val="0"/>
                        </a:spcBef>
                        <a:spcAft>
                          <a:spcPts val="1200"/>
                        </a:spcAft>
                      </a:pPr>
                      <a:r>
                        <a:rPr lang="en-US" sz="2600" dirty="0">
                          <a:effectLst/>
                          <a:latin typeface="+mn-lt"/>
                          <a:ea typeface="Times New Roman" panose="02020603050405020304" pitchFamily="18" charset="0"/>
                          <a:cs typeface="Times New Roman" panose="02020603050405020304" pitchFamily="18" charset="0"/>
                        </a:rPr>
                        <a:t>$2,000</a:t>
                      </a:r>
                      <a:endParaRPr lang="en-US" sz="2600" dirty="0">
                        <a:effectLst/>
                        <a:latin typeface="+mn-lt"/>
                        <a:ea typeface="MS Mincho" panose="02020609040205080304" pitchFamily="49" charset="-128"/>
                        <a:cs typeface="Times New Roman" panose="02020603050405020304" pitchFamily="18" charset="0"/>
                      </a:endParaRPr>
                    </a:p>
                  </a:txBody>
                  <a:tcPr marL="62495" marR="62495" marT="0" marB="0"/>
                </a:tc>
                <a:extLst>
                  <a:ext uri="{0D108BD9-81ED-4DB2-BD59-A6C34878D82A}">
                    <a16:rowId xmlns:a16="http://schemas.microsoft.com/office/drawing/2014/main" val="10001"/>
                  </a:ext>
                </a:extLst>
              </a:tr>
              <a:tr h="546176">
                <a:tc>
                  <a:txBody>
                    <a:bodyPr/>
                    <a:lstStyle/>
                    <a:p>
                      <a:pPr marL="0" marR="0">
                        <a:lnSpc>
                          <a:spcPct val="114000"/>
                        </a:lnSpc>
                        <a:spcBef>
                          <a:spcPts val="0"/>
                        </a:spcBef>
                        <a:spcAft>
                          <a:spcPts val="1200"/>
                        </a:spcAft>
                      </a:pPr>
                      <a:r>
                        <a:rPr lang="en-US" sz="2600">
                          <a:effectLst/>
                          <a:latin typeface="+mn-lt"/>
                        </a:rPr>
                        <a:t>2</a:t>
                      </a:r>
                      <a:endParaRPr lang="en-US" sz="2600">
                        <a:effectLst/>
                        <a:latin typeface="+mn-lt"/>
                        <a:ea typeface="MS Mincho" panose="02020609040205080304" pitchFamily="49" charset="-128"/>
                        <a:cs typeface="Times New Roman" panose="02020603050405020304" pitchFamily="18" charset="0"/>
                      </a:endParaRPr>
                    </a:p>
                  </a:txBody>
                  <a:tcPr marL="62495" marR="62495" marT="0" marB="0"/>
                </a:tc>
                <a:tc>
                  <a:txBody>
                    <a:bodyPr/>
                    <a:lstStyle/>
                    <a:p>
                      <a:pPr marL="0" marR="0">
                        <a:lnSpc>
                          <a:spcPct val="114000"/>
                        </a:lnSpc>
                        <a:spcBef>
                          <a:spcPts val="0"/>
                        </a:spcBef>
                        <a:spcAft>
                          <a:spcPts val="1200"/>
                        </a:spcAft>
                      </a:pPr>
                      <a:r>
                        <a:rPr lang="es-US" sz="2600" noProof="0" dirty="0">
                          <a:effectLst/>
                          <a:highlight>
                            <a:srgbClr val="FFFFFF"/>
                          </a:highlight>
                          <a:latin typeface="+mn-lt"/>
                          <a:cs typeface="Arial" panose="020B0604020202020204" pitchFamily="34" charset="0"/>
                        </a:rPr>
                        <a:t>Compañía de la tarjeta de crédito</a:t>
                      </a:r>
                      <a:endParaRPr lang="es-US" sz="2600" noProof="0" dirty="0">
                        <a:effectLst/>
                        <a:highlight>
                          <a:srgbClr val="FFFFFF"/>
                        </a:highlight>
                        <a:latin typeface="+mn-lt"/>
                        <a:ea typeface="MS Mincho" panose="02020609040205080304" pitchFamily="49" charset="-128"/>
                        <a:cs typeface="Arial" panose="020B0604020202020204" pitchFamily="34" charset="0"/>
                      </a:endParaRPr>
                    </a:p>
                  </a:txBody>
                  <a:tcPr marL="62495" marR="62495" marT="0" marB="0"/>
                </a:tc>
                <a:tc>
                  <a:txBody>
                    <a:bodyPr/>
                    <a:lstStyle/>
                    <a:p>
                      <a:pPr marL="0" marR="0" algn="r">
                        <a:lnSpc>
                          <a:spcPct val="114000"/>
                        </a:lnSpc>
                        <a:spcBef>
                          <a:spcPts val="0"/>
                        </a:spcBef>
                        <a:spcAft>
                          <a:spcPts val="1200"/>
                        </a:spcAft>
                      </a:pPr>
                      <a:r>
                        <a:rPr lang="en-US" sz="2600" dirty="0">
                          <a:effectLst/>
                          <a:latin typeface="+mn-lt"/>
                          <a:ea typeface="Times New Roman" panose="02020603050405020304" pitchFamily="18" charset="0"/>
                          <a:cs typeface="Times New Roman" panose="02020603050405020304" pitchFamily="18" charset="0"/>
                        </a:rPr>
                        <a:t>$8,000</a:t>
                      </a:r>
                      <a:endParaRPr lang="en-US" sz="2600" dirty="0">
                        <a:effectLst/>
                        <a:latin typeface="+mn-lt"/>
                        <a:ea typeface="MS Mincho" panose="02020609040205080304" pitchFamily="49" charset="-128"/>
                        <a:cs typeface="Times New Roman" panose="02020603050405020304" pitchFamily="18" charset="0"/>
                      </a:endParaRPr>
                    </a:p>
                  </a:txBody>
                  <a:tcPr marL="62495" marR="62495" marT="0" marB="0"/>
                </a:tc>
                <a:extLst>
                  <a:ext uri="{0D108BD9-81ED-4DB2-BD59-A6C34878D82A}">
                    <a16:rowId xmlns:a16="http://schemas.microsoft.com/office/drawing/2014/main" val="10002"/>
                  </a:ext>
                </a:extLst>
              </a:tr>
              <a:tr h="546176">
                <a:tc>
                  <a:txBody>
                    <a:bodyPr/>
                    <a:lstStyle/>
                    <a:p>
                      <a:pPr marL="0" marR="0">
                        <a:lnSpc>
                          <a:spcPct val="114000"/>
                        </a:lnSpc>
                        <a:spcBef>
                          <a:spcPts val="0"/>
                        </a:spcBef>
                        <a:spcAft>
                          <a:spcPts val="1200"/>
                        </a:spcAft>
                      </a:pPr>
                      <a:r>
                        <a:rPr lang="en-US" sz="2600">
                          <a:effectLst/>
                          <a:latin typeface="+mn-lt"/>
                        </a:rPr>
                        <a:t>3</a:t>
                      </a:r>
                      <a:endParaRPr lang="en-US" sz="2600">
                        <a:effectLst/>
                        <a:latin typeface="+mn-lt"/>
                        <a:ea typeface="MS Mincho" panose="02020609040205080304" pitchFamily="49" charset="-128"/>
                        <a:cs typeface="Times New Roman" panose="02020603050405020304" pitchFamily="18" charset="0"/>
                      </a:endParaRPr>
                    </a:p>
                  </a:txBody>
                  <a:tcPr marL="62495" marR="62495" marT="0" marB="0"/>
                </a:tc>
                <a:tc>
                  <a:txBody>
                    <a:bodyPr/>
                    <a:lstStyle/>
                    <a:p>
                      <a:pPr marL="0" marR="0">
                        <a:lnSpc>
                          <a:spcPct val="114000"/>
                        </a:lnSpc>
                        <a:spcBef>
                          <a:spcPts val="0"/>
                        </a:spcBef>
                        <a:spcAft>
                          <a:spcPts val="1200"/>
                        </a:spcAft>
                      </a:pPr>
                      <a:r>
                        <a:rPr lang="es-US" sz="2600" noProof="0" dirty="0">
                          <a:effectLst/>
                          <a:highlight>
                            <a:srgbClr val="FFFFFF"/>
                          </a:highlight>
                          <a:latin typeface="+mn-lt"/>
                          <a:cs typeface="Arial" panose="020B0604020202020204" pitchFamily="34" charset="0"/>
                        </a:rPr>
                        <a:t>Hospital</a:t>
                      </a:r>
                      <a:br>
                        <a:rPr lang="es-US" sz="2600" noProof="0" dirty="0">
                          <a:effectLst/>
                          <a:highlight>
                            <a:srgbClr val="FFFFFF"/>
                          </a:highlight>
                          <a:latin typeface="+mn-lt"/>
                          <a:cs typeface="Arial" panose="020B0604020202020204" pitchFamily="34" charset="0"/>
                        </a:rPr>
                      </a:br>
                      <a:r>
                        <a:rPr lang="es-US" sz="2600" noProof="0" dirty="0">
                          <a:effectLst/>
                          <a:highlight>
                            <a:srgbClr val="FFFFFF"/>
                          </a:highlight>
                          <a:latin typeface="+mn-lt"/>
                          <a:cs typeface="Arial" panose="020B0604020202020204" pitchFamily="34" charset="0"/>
                        </a:rPr>
                        <a:t>(deuda por gastos médicos)</a:t>
                      </a:r>
                      <a:endParaRPr lang="es-US" sz="2600" noProof="0" dirty="0">
                        <a:effectLst/>
                        <a:highlight>
                          <a:srgbClr val="FFFFFF"/>
                        </a:highlight>
                        <a:latin typeface="+mn-lt"/>
                        <a:ea typeface="MS Mincho" panose="02020609040205080304" pitchFamily="49" charset="-128"/>
                        <a:cs typeface="Arial" panose="020B0604020202020204" pitchFamily="34" charset="0"/>
                      </a:endParaRPr>
                    </a:p>
                  </a:txBody>
                  <a:tcPr marL="62495" marR="62495" marT="0" marB="0"/>
                </a:tc>
                <a:tc>
                  <a:txBody>
                    <a:bodyPr/>
                    <a:lstStyle/>
                    <a:p>
                      <a:pPr marL="0" marR="0" algn="r">
                        <a:lnSpc>
                          <a:spcPct val="114000"/>
                        </a:lnSpc>
                        <a:spcBef>
                          <a:spcPts val="0"/>
                        </a:spcBef>
                        <a:spcAft>
                          <a:spcPts val="1200"/>
                        </a:spcAft>
                      </a:pPr>
                      <a:r>
                        <a:rPr lang="en-US" sz="2600" dirty="0">
                          <a:effectLst/>
                          <a:latin typeface="+mn-lt"/>
                          <a:ea typeface="Times New Roman" panose="02020603050405020304" pitchFamily="18" charset="0"/>
                          <a:cs typeface="Times New Roman" panose="02020603050405020304" pitchFamily="18" charset="0"/>
                        </a:rPr>
                        <a:t>$10,000</a:t>
                      </a:r>
                      <a:endParaRPr lang="en-US" sz="2600" dirty="0">
                        <a:effectLst/>
                        <a:latin typeface="+mn-lt"/>
                        <a:ea typeface="MS Mincho" panose="02020609040205080304" pitchFamily="49" charset="-128"/>
                        <a:cs typeface="Times New Roman" panose="02020603050405020304" pitchFamily="18" charset="0"/>
                      </a:endParaRPr>
                    </a:p>
                  </a:txBody>
                  <a:tcPr marL="62495" marR="62495" marT="0" marB="0"/>
                </a:tc>
                <a:extLst>
                  <a:ext uri="{0D108BD9-81ED-4DB2-BD59-A6C34878D82A}">
                    <a16:rowId xmlns:a16="http://schemas.microsoft.com/office/drawing/2014/main" val="10003"/>
                  </a:ext>
                </a:extLst>
              </a:tr>
            </a:tbl>
          </a:graphicData>
        </a:graphic>
      </p:graphicFrame>
      <p:sp>
        <p:nvSpPr>
          <p:cNvPr id="6" name="Slide Number Placeholder 5"/>
          <p:cNvSpPr>
            <a:spLocks noGrp="1"/>
          </p:cNvSpPr>
          <p:nvPr>
            <p:ph type="sldNum" sz="quarter" idx="4"/>
          </p:nvPr>
        </p:nvSpPr>
        <p:spPr/>
        <p:txBody>
          <a:bodyPr/>
          <a:lstStyle/>
          <a:p>
            <a:fld id="{AF83BEB6-139A-B746-BC33-1F5B6187E651}" type="slidenum">
              <a:rPr lang="en-US" smtClean="0"/>
              <a:pPr/>
              <a:t>38</a:t>
            </a:fld>
            <a:endParaRPr lang="en-US" dirty="0"/>
          </a:p>
        </p:txBody>
      </p:sp>
    </p:spTree>
    <p:extLst>
      <p:ext uri="{BB962C8B-B14F-4D97-AF65-F5344CB8AC3E}">
        <p14:creationId xmlns:p14="http://schemas.microsoft.com/office/powerpoint/2010/main" val="38400051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US" dirty="0"/>
              <a:t>Dónde puede conseguir ayuda</a:t>
            </a:r>
          </a:p>
        </p:txBody>
      </p:sp>
      <p:sp>
        <p:nvSpPr>
          <p:cNvPr id="3" name="Content Placeholder 2"/>
          <p:cNvSpPr>
            <a:spLocks noGrp="1"/>
          </p:cNvSpPr>
          <p:nvPr>
            <p:ph idx="1"/>
          </p:nvPr>
        </p:nvSpPr>
        <p:spPr>
          <a:xfrm>
            <a:off x="577985" y="1424723"/>
            <a:ext cx="7616445" cy="4701440"/>
          </a:xfrm>
        </p:spPr>
        <p:txBody>
          <a:bodyPr>
            <a:normAutofit/>
          </a:bodyPr>
          <a:lstStyle/>
          <a:p>
            <a:pPr>
              <a:lnSpc>
                <a:spcPct val="100000"/>
              </a:lnSpc>
              <a:buFont typeface="Wingdings" panose="05000000000000000000" pitchFamily="2" charset="2"/>
              <a:buChar char="§"/>
            </a:pPr>
            <a:r>
              <a:rPr lang="es-US" sz="3200" dirty="0"/>
              <a:t>Organizaciones sin fines de lucro de asesoramiento en temas de crédito</a:t>
            </a:r>
          </a:p>
          <a:p>
            <a:pPr>
              <a:lnSpc>
                <a:spcPct val="100000"/>
              </a:lnSpc>
              <a:buFont typeface="Wingdings" panose="05000000000000000000" pitchFamily="2" charset="2"/>
              <a:buChar char="§"/>
            </a:pPr>
            <a:r>
              <a:rPr lang="es-US" sz="3200" dirty="0"/>
              <a:t>Visite </a:t>
            </a:r>
            <a:r>
              <a:rPr lang="es-US" sz="3200" dirty="0">
                <a:hlinkClick r:id="rId2" tooltip="www.usa.gov"/>
              </a:rPr>
              <a:t>www.usa.gov</a:t>
            </a:r>
            <a:r>
              <a:rPr lang="es-US" sz="3200" dirty="0"/>
              <a:t> y busque </a:t>
            </a:r>
            <a:r>
              <a:rPr lang="en-US" sz="3200" dirty="0"/>
              <a:t>“</a:t>
            </a:r>
            <a:r>
              <a:rPr lang="es-US" sz="3200" dirty="0"/>
              <a:t>asesoramiento en temas de crédito</a:t>
            </a:r>
            <a:r>
              <a:rPr lang="en-US" sz="3200" dirty="0"/>
              <a:t>”</a:t>
            </a:r>
          </a:p>
          <a:p>
            <a:pPr lvl="1">
              <a:lnSpc>
                <a:spcPct val="100000"/>
              </a:lnSpc>
              <a:spcBef>
                <a:spcPts val="0"/>
              </a:spcBef>
            </a:pPr>
            <a:r>
              <a:rPr lang="es-US" sz="2800" dirty="0"/>
              <a:t>Consejos de la Comisión Federal de Comercio para buscar y elegir un asesor en temas de crédito</a:t>
            </a:r>
          </a:p>
        </p:txBody>
      </p:sp>
      <p:sp>
        <p:nvSpPr>
          <p:cNvPr id="5" name="Slide Number Placeholder 4"/>
          <p:cNvSpPr>
            <a:spLocks noGrp="1"/>
          </p:cNvSpPr>
          <p:nvPr>
            <p:ph type="sldNum" sz="quarter" idx="4"/>
          </p:nvPr>
        </p:nvSpPr>
        <p:spPr/>
        <p:txBody>
          <a:bodyPr/>
          <a:lstStyle/>
          <a:p>
            <a:fld id="{AF83BEB6-139A-B746-BC33-1F5B6187E651}" type="slidenum">
              <a:rPr lang="en-US" smtClean="0"/>
              <a:pPr/>
              <a:t>39</a:t>
            </a:fld>
            <a:endParaRPr lang="en-US" dirty="0"/>
          </a:p>
        </p:txBody>
      </p:sp>
    </p:spTree>
    <p:extLst>
      <p:ext uri="{BB962C8B-B14F-4D97-AF65-F5344CB8AC3E}">
        <p14:creationId xmlns:p14="http://schemas.microsoft.com/office/powerpoint/2010/main" val="1017477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95591" y="425590"/>
            <a:ext cx="7620000" cy="890448"/>
          </a:xfrm>
        </p:spPr>
        <p:txBody>
          <a:bodyPr/>
          <a:lstStyle/>
          <a:p>
            <a:r>
              <a:rPr lang="es-US" dirty="0"/>
              <a:t>Sección</a:t>
            </a:r>
            <a:r>
              <a:rPr lang="en-US" dirty="0"/>
              <a:t> 1: </a:t>
            </a:r>
            <a:r>
              <a:rPr lang="es-ES" dirty="0"/>
              <a:t>Principales conclusiones</a:t>
            </a:r>
            <a:endParaRPr lang="en-US" dirty="0"/>
          </a:p>
        </p:txBody>
      </p:sp>
      <p:sp>
        <p:nvSpPr>
          <p:cNvPr id="3" name="Content Placeholder 2"/>
          <p:cNvSpPr>
            <a:spLocks noGrp="1"/>
          </p:cNvSpPr>
          <p:nvPr>
            <p:ph idx="1"/>
          </p:nvPr>
        </p:nvSpPr>
        <p:spPr/>
        <p:txBody>
          <a:bodyPr>
            <a:normAutofit/>
          </a:bodyPr>
          <a:lstStyle/>
          <a:p>
            <a:pPr marL="0" indent="0">
              <a:buNone/>
            </a:pPr>
            <a:r>
              <a:rPr lang="es-US" sz="3200" i="1" dirty="0"/>
              <a:t>Comprender sus deudas es el primer paso para poder controlarlas. </a:t>
            </a:r>
            <a:endParaRPr lang="es-US" sz="2800" i="1" dirty="0"/>
          </a:p>
          <a:p>
            <a:endParaRPr lang="en-US" sz="28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4</a:t>
            </a:fld>
            <a:endParaRPr lang="en-US" dirty="0"/>
          </a:p>
        </p:txBody>
      </p:sp>
    </p:spTree>
    <p:extLst>
      <p:ext uri="{BB962C8B-B14F-4D97-AF65-F5344CB8AC3E}">
        <p14:creationId xmlns:p14="http://schemas.microsoft.com/office/powerpoint/2010/main" val="18493649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605879"/>
          </a:xfrm>
        </p:spPr>
        <p:txBody>
          <a:bodyPr/>
          <a:lstStyle/>
          <a:p>
            <a:r>
              <a:rPr lang="es-US" dirty="0"/>
              <a:t>Tenga cuidado al buscar ayuda</a:t>
            </a:r>
          </a:p>
        </p:txBody>
      </p:sp>
      <p:sp>
        <p:nvSpPr>
          <p:cNvPr id="3" name="Content Placeholder 2"/>
          <p:cNvSpPr>
            <a:spLocks noGrp="1"/>
          </p:cNvSpPr>
          <p:nvPr>
            <p:ph idx="1"/>
          </p:nvPr>
        </p:nvSpPr>
        <p:spPr>
          <a:xfrm>
            <a:off x="577985" y="1244016"/>
            <a:ext cx="7499214" cy="4701440"/>
          </a:xfrm>
        </p:spPr>
        <p:txBody>
          <a:bodyPr>
            <a:noAutofit/>
          </a:bodyPr>
          <a:lstStyle/>
          <a:p>
            <a:pPr>
              <a:lnSpc>
                <a:spcPct val="100000"/>
              </a:lnSpc>
              <a:spcAft>
                <a:spcPts val="0"/>
              </a:spcAft>
              <a:buFont typeface="Wingdings" panose="05000000000000000000" pitchFamily="2" charset="2"/>
              <a:buChar char="§"/>
            </a:pPr>
            <a:r>
              <a:rPr lang="es-US" sz="3200" dirty="0"/>
              <a:t>Compañías de negociación de deudas</a:t>
            </a:r>
          </a:p>
          <a:p>
            <a:pPr lvl="1">
              <a:lnSpc>
                <a:spcPct val="100000"/>
              </a:lnSpc>
            </a:pPr>
            <a:r>
              <a:rPr lang="es-US" sz="2800" dirty="0"/>
              <a:t>Ofrecen acuerdos entre usted y sus acreedores</a:t>
            </a:r>
          </a:p>
          <a:p>
            <a:pPr lvl="1">
              <a:lnSpc>
                <a:spcPct val="100000"/>
              </a:lnSpc>
              <a:spcAft>
                <a:spcPts val="600"/>
              </a:spcAft>
            </a:pPr>
            <a:r>
              <a:rPr lang="es-US" sz="2800" dirty="0"/>
              <a:t>Pregunte por los cargos y el proceso</a:t>
            </a:r>
            <a:endParaRPr lang="es-US" sz="2400" dirty="0"/>
          </a:p>
          <a:p>
            <a:pPr>
              <a:lnSpc>
                <a:spcPct val="100000"/>
              </a:lnSpc>
              <a:spcBef>
                <a:spcPts val="1800"/>
              </a:spcBef>
              <a:spcAft>
                <a:spcPts val="0"/>
              </a:spcAft>
              <a:buFont typeface="Wingdings" panose="05000000000000000000" pitchFamily="2" charset="2"/>
              <a:buChar char="§"/>
            </a:pPr>
            <a:r>
              <a:rPr lang="es-US" sz="3200" dirty="0"/>
              <a:t>Préstamos de consolidación de deudas </a:t>
            </a:r>
          </a:p>
          <a:p>
            <a:pPr lvl="1">
              <a:lnSpc>
                <a:spcPct val="100000"/>
              </a:lnSpc>
            </a:pPr>
            <a:r>
              <a:rPr lang="es-US" sz="2800" dirty="0"/>
              <a:t>1 préstamo se usa para terminar de pagar varias deudas</a:t>
            </a:r>
          </a:p>
          <a:p>
            <a:pPr lvl="1">
              <a:lnSpc>
                <a:spcPct val="100000"/>
              </a:lnSpc>
            </a:pPr>
            <a:r>
              <a:rPr lang="es-US" sz="2800" dirty="0"/>
              <a:t>Pregunte por las tasas de interés, cargos y otros costos</a:t>
            </a:r>
          </a:p>
          <a:p>
            <a:pPr marL="0" indent="0">
              <a:lnSpc>
                <a:spcPct val="100000"/>
              </a:lnSpc>
              <a:buNone/>
            </a:pPr>
            <a:endParaRPr lang="en-US" sz="3200" dirty="0"/>
          </a:p>
        </p:txBody>
      </p:sp>
      <p:pic>
        <p:nvPicPr>
          <p:cNvPr id="6" name="Picture 5" descr="Signo de triángulo amarillo con un signo de exclamación en el centro&#10;"/>
          <p:cNvPicPr>
            <a:picLocks noChangeAspect="1"/>
          </p:cNvPicPr>
          <p:nvPr/>
        </p:nvPicPr>
        <p:blipFill>
          <a:blip r:embed="rId2"/>
          <a:stretch>
            <a:fillRect/>
          </a:stretch>
        </p:blipFill>
        <p:spPr>
          <a:xfrm>
            <a:off x="6796429" y="1713222"/>
            <a:ext cx="1999189" cy="1913202"/>
          </a:xfrm>
          <a:prstGeom prst="rect">
            <a:avLst/>
          </a:prstGeom>
        </p:spPr>
      </p:pic>
      <p:sp>
        <p:nvSpPr>
          <p:cNvPr id="5" name="Slide Number Placeholder 4"/>
          <p:cNvSpPr>
            <a:spLocks noGrp="1"/>
          </p:cNvSpPr>
          <p:nvPr>
            <p:ph type="sldNum" sz="quarter" idx="4"/>
          </p:nvPr>
        </p:nvSpPr>
        <p:spPr/>
        <p:txBody>
          <a:bodyPr/>
          <a:lstStyle/>
          <a:p>
            <a:fld id="{AF83BEB6-139A-B746-BC33-1F5B6187E651}" type="slidenum">
              <a:rPr lang="en-US" smtClean="0"/>
              <a:pPr/>
              <a:t>40</a:t>
            </a:fld>
            <a:endParaRPr lang="en-US" dirty="0"/>
          </a:p>
        </p:txBody>
      </p:sp>
    </p:spTree>
    <p:extLst>
      <p:ext uri="{BB962C8B-B14F-4D97-AF65-F5344CB8AC3E}">
        <p14:creationId xmlns:p14="http://schemas.microsoft.com/office/powerpoint/2010/main" val="22876231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63512"/>
            <a:ext cx="8204507" cy="1573906"/>
          </a:xfrm>
        </p:spPr>
        <p:txBody>
          <a:bodyPr>
            <a:noAutofit/>
          </a:bodyPr>
          <a:lstStyle/>
          <a:p>
            <a:r>
              <a:rPr lang="es-US" dirty="0"/>
              <a:t>Aplíquelo: En qué debe fijarse a la hora de pedir ayuda sobre sus deudas </a:t>
            </a:r>
            <a:r>
              <a:rPr lang="en-US" sz="3200" dirty="0"/>
              <a:t/>
            </a:r>
            <a:br>
              <a:rPr lang="en-US" sz="3200" dirty="0"/>
            </a:br>
            <a:r>
              <a:rPr lang="es-US" sz="2400" dirty="0"/>
              <a:t>Consulte la pág. 23 en su Guía del participante</a:t>
            </a:r>
          </a:p>
        </p:txBody>
      </p:sp>
      <p:pic>
        <p:nvPicPr>
          <p:cNvPr id="3" name="Picture 2" descr="Captura de pantalla de Aplíquelo: En qué debe fijarse a la hora de pedir ayuda sobre sus deudas de la Guía para participantes. Se muestra solo con fines de navegación&#10;">
            <a:extLst>
              <a:ext uri="{FF2B5EF4-FFF2-40B4-BE49-F238E27FC236}">
                <a16:creationId xmlns:a16="http://schemas.microsoft.com/office/drawing/2014/main" id="{D5968735-4218-4A10-B65C-01F86DC6277F}"/>
              </a:ext>
            </a:extLst>
          </p:cNvPr>
          <p:cNvPicPr>
            <a:picLocks noChangeAspect="1"/>
          </p:cNvPicPr>
          <p:nvPr/>
        </p:nvPicPr>
        <p:blipFill>
          <a:blip r:embed="rId2"/>
          <a:stretch>
            <a:fillRect/>
          </a:stretch>
        </p:blipFill>
        <p:spPr>
          <a:xfrm>
            <a:off x="1205958" y="1878194"/>
            <a:ext cx="6744462" cy="403683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41</a:t>
            </a:fld>
            <a:endParaRPr lang="en-US" dirty="0"/>
          </a:p>
        </p:txBody>
      </p:sp>
    </p:spTree>
    <p:extLst>
      <p:ext uri="{BB962C8B-B14F-4D97-AF65-F5344CB8AC3E}">
        <p14:creationId xmlns:p14="http://schemas.microsoft.com/office/powerpoint/2010/main" val="9248945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8079366" cy="916084"/>
          </a:xfrm>
        </p:spPr>
        <p:txBody>
          <a:bodyPr>
            <a:noAutofit/>
          </a:bodyPr>
          <a:lstStyle/>
          <a:p>
            <a:r>
              <a:rPr lang="es-US" dirty="0"/>
              <a:t>Sección 3: recuerde las conclusiones principales</a:t>
            </a:r>
          </a:p>
        </p:txBody>
      </p:sp>
      <p:sp>
        <p:nvSpPr>
          <p:cNvPr id="3" name="Content Placeholder 2"/>
          <p:cNvSpPr>
            <a:spLocks noGrp="1"/>
          </p:cNvSpPr>
          <p:nvPr>
            <p:ph idx="1"/>
          </p:nvPr>
        </p:nvSpPr>
        <p:spPr/>
        <p:txBody>
          <a:bodyPr>
            <a:normAutofit/>
          </a:bodyPr>
          <a:lstStyle/>
          <a:p>
            <a:pPr marL="0" indent="0">
              <a:buNone/>
            </a:pPr>
            <a:r>
              <a:rPr lang="es-US" sz="3200" i="1" dirty="0"/>
              <a:t>Elabore un plan para reducir sus deudas y obtener ayuda si es necesario, por ejemplo, de parte de un consejero experto en crédito. </a:t>
            </a:r>
            <a:endParaRPr lang="es-US" sz="2000"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42</a:t>
            </a:fld>
            <a:endParaRPr lang="en-US" dirty="0"/>
          </a:p>
        </p:txBody>
      </p:sp>
    </p:spTree>
    <p:extLst>
      <p:ext uri="{BB962C8B-B14F-4D97-AF65-F5344CB8AC3E}">
        <p14:creationId xmlns:p14="http://schemas.microsoft.com/office/powerpoint/2010/main" val="122943378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dirty="0"/>
              <a:t>Section 4: Nonpayment</a:t>
            </a:r>
            <a:r>
              <a:rPr lang="en-US" baseline="0" dirty="0"/>
              <a:t> of Debts and Debts in Collection</a:t>
            </a:r>
            <a:endParaRPr lang="en-US" dirty="0"/>
          </a:p>
        </p:txBody>
      </p:sp>
      <p:sp>
        <p:nvSpPr>
          <p:cNvPr id="7" name="Content Placeholder 6"/>
          <p:cNvSpPr>
            <a:spLocks noGrp="1"/>
          </p:cNvSpPr>
          <p:nvPr>
            <p:ph sz="quarter" idx="12"/>
          </p:nvPr>
        </p:nvSpPr>
        <p:spPr/>
        <p:txBody>
          <a:bodyPr>
            <a:normAutofit lnSpcReduction="10000"/>
          </a:bodyPr>
          <a:lstStyle/>
          <a:p>
            <a:r>
              <a:rPr lang="es-US" dirty="0"/>
              <a:t>Sección</a:t>
            </a:r>
            <a:r>
              <a:rPr lang="en-US" dirty="0"/>
              <a:t> 4</a:t>
            </a:r>
          </a:p>
        </p:txBody>
      </p:sp>
      <p:sp>
        <p:nvSpPr>
          <p:cNvPr id="3" name="Subtitle 2"/>
          <p:cNvSpPr>
            <a:spLocks noGrp="1"/>
          </p:cNvSpPr>
          <p:nvPr>
            <p:ph type="body" sz="quarter" idx="11"/>
          </p:nvPr>
        </p:nvSpPr>
        <p:spPr>
          <a:xfrm>
            <a:off x="434219" y="949570"/>
            <a:ext cx="3059113" cy="3844372"/>
          </a:xfrm>
        </p:spPr>
        <p:txBody>
          <a:bodyPr>
            <a:normAutofit/>
          </a:bodyPr>
          <a:lstStyle/>
          <a:p>
            <a:r>
              <a:rPr lang="es-US" dirty="0"/>
              <a:t>Deudas impagas y deudas en agencias de cobranzas</a:t>
            </a:r>
          </a:p>
        </p:txBody>
      </p:sp>
      <p:sp>
        <p:nvSpPr>
          <p:cNvPr id="6" name="Rectangle 5"/>
          <p:cNvSpPr/>
          <p:nvPr/>
        </p:nvSpPr>
        <p:spPr>
          <a:xfrm>
            <a:off x="528896" y="4316112"/>
            <a:ext cx="2622107" cy="646331"/>
          </a:xfrm>
          <a:prstGeom prst="rect">
            <a:avLst/>
          </a:prstGeom>
        </p:spPr>
        <p:txBody>
          <a:bodyPr wrap="square">
            <a:spAutoFit/>
          </a:bodyPr>
          <a:lstStyle/>
          <a:p>
            <a:r>
              <a:rPr lang="es-US" dirty="0"/>
              <a:t>Consulte la pág. 25 en su Guía del participante </a:t>
            </a:r>
          </a:p>
        </p:txBody>
      </p:sp>
      <p:pic>
        <p:nvPicPr>
          <p:cNvPr id="8" name="Picture 7" descr="Imagen de una mujer en la mesa de la cocina sosteniendo una taza de café y empujando sus anteojos hacia la parte superior de su cabeza. Está mirando una calculadora y papeles sobre la mesa.&#10;"/>
          <p:cNvPicPr>
            <a:picLocks noChangeAspect="1"/>
          </p:cNvPicPr>
          <p:nvPr/>
        </p:nvPicPr>
        <p:blipFill rotWithShape="1">
          <a:blip r:embed="rId2" cstate="print">
            <a:extLst>
              <a:ext uri="{28A0092B-C50C-407E-A947-70E740481C1C}">
                <a14:useLocalDpi xmlns:a14="http://schemas.microsoft.com/office/drawing/2010/main"/>
              </a:ext>
            </a:extLst>
          </a:blip>
          <a:srcRect l="3536" r="26766"/>
          <a:stretch/>
        </p:blipFill>
        <p:spPr>
          <a:xfrm>
            <a:off x="3886200" y="586158"/>
            <a:ext cx="5257800" cy="5029200"/>
          </a:xfrm>
          <a:prstGeom prst="rect">
            <a:avLst/>
          </a:prstGeom>
        </p:spPr>
      </p:pic>
      <p:sp>
        <p:nvSpPr>
          <p:cNvPr id="2" name="Slide Number Placeholder 1"/>
          <p:cNvSpPr>
            <a:spLocks noGrp="1"/>
          </p:cNvSpPr>
          <p:nvPr>
            <p:ph type="sldNum" sz="quarter" idx="4"/>
          </p:nvPr>
        </p:nvSpPr>
        <p:spPr/>
        <p:txBody>
          <a:bodyPr/>
          <a:lstStyle/>
          <a:p>
            <a:fld id="{AF83BEB6-139A-B746-BC33-1F5B6187E651}" type="slidenum">
              <a:rPr lang="en-US" smtClean="0"/>
              <a:pPr/>
              <a:t>43</a:t>
            </a:fld>
            <a:endParaRPr lang="en-US" dirty="0"/>
          </a:p>
        </p:txBody>
      </p:sp>
    </p:spTree>
    <p:extLst>
      <p:ext uri="{BB962C8B-B14F-4D97-AF65-F5344CB8AC3E}">
        <p14:creationId xmlns:p14="http://schemas.microsoft.com/office/powerpoint/2010/main" val="20202339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95591" y="425590"/>
            <a:ext cx="7620000" cy="890448"/>
          </a:xfrm>
        </p:spPr>
        <p:txBody>
          <a:bodyPr/>
          <a:lstStyle/>
          <a:p>
            <a:r>
              <a:rPr lang="es-US" dirty="0"/>
              <a:t>Sección 4: conclusiones principales</a:t>
            </a:r>
          </a:p>
        </p:txBody>
      </p:sp>
      <p:sp>
        <p:nvSpPr>
          <p:cNvPr id="3" name="Content Placeholder 2"/>
          <p:cNvSpPr>
            <a:spLocks noGrp="1"/>
          </p:cNvSpPr>
          <p:nvPr>
            <p:ph idx="1"/>
          </p:nvPr>
        </p:nvSpPr>
        <p:spPr/>
        <p:txBody>
          <a:bodyPr>
            <a:normAutofit/>
          </a:bodyPr>
          <a:lstStyle/>
          <a:p>
            <a:pPr marL="0" indent="0">
              <a:buNone/>
            </a:pPr>
            <a:r>
              <a:rPr lang="es-US" sz="3200" i="1" dirty="0"/>
              <a:t>No evite a los cobradores de deudas. Asegúrese lo antes posible de que cada deuda por la que le pregunten es válida. Busque ayuda si es necesario.</a:t>
            </a:r>
          </a:p>
          <a:p>
            <a:endParaRPr lang="en-US" sz="20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44</a:t>
            </a:fld>
            <a:endParaRPr lang="en-US" dirty="0"/>
          </a:p>
        </p:txBody>
      </p:sp>
    </p:spTree>
    <p:extLst>
      <p:ext uri="{BB962C8B-B14F-4D97-AF65-F5344CB8AC3E}">
        <p14:creationId xmlns:p14="http://schemas.microsoft.com/office/powerpoint/2010/main" val="17621352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t>El ciclo de la deuda: al día</a:t>
            </a:r>
          </a:p>
        </p:txBody>
      </p:sp>
      <p:graphicFrame>
        <p:nvGraphicFramePr>
          <p:cNvPr id="6" name="Content Placeholder 5" descr="Arrow graphic showing these stages: Take on debt, Pay on time and as agreed = Current, Paid off" title="Life Cycle of Debt - Current graphic"/>
          <p:cNvGraphicFramePr>
            <a:graphicFrameLocks noGrp="1"/>
          </p:cNvGraphicFramePr>
          <p:nvPr>
            <p:ph idx="1"/>
            <p:extLst>
              <p:ext uri="{D42A27DB-BD31-4B8C-83A1-F6EECF244321}">
                <p14:modId xmlns:p14="http://schemas.microsoft.com/office/powerpoint/2010/main" val="1802981033"/>
              </p:ext>
            </p:extLst>
          </p:nvPr>
        </p:nvGraphicFramePr>
        <p:xfrm>
          <a:off x="577850" y="1423988"/>
          <a:ext cx="7499350" cy="47021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4"/>
          </p:nvPr>
        </p:nvSpPr>
        <p:spPr/>
        <p:txBody>
          <a:bodyPr/>
          <a:lstStyle/>
          <a:p>
            <a:fld id="{AF83BEB6-139A-B746-BC33-1F5B6187E651}" type="slidenum">
              <a:rPr lang="en-US" smtClean="0"/>
              <a:pPr/>
              <a:t>45</a:t>
            </a:fld>
            <a:endParaRPr lang="en-US" dirty="0"/>
          </a:p>
        </p:txBody>
      </p:sp>
    </p:spTree>
    <p:extLst>
      <p:ext uri="{BB962C8B-B14F-4D97-AF65-F5344CB8AC3E}">
        <p14:creationId xmlns:p14="http://schemas.microsoft.com/office/powerpoint/2010/main" val="308649319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US" dirty="0"/>
              <a:t>El ciclo de la deuda – atrasada</a:t>
            </a:r>
          </a:p>
        </p:txBody>
      </p:sp>
      <p:graphicFrame>
        <p:nvGraphicFramePr>
          <p:cNvPr id="6" name="Content Placeholder 5" descr="Arrow graphic showing these stages: Take on debt, Miss payment(s) = delinquent, Default, Charge off, Collections = Assigned or sold to debt collector." title="Life Cycle of Debt - Not Current graphic"/>
          <p:cNvGraphicFramePr>
            <a:graphicFrameLocks noGrp="1"/>
          </p:cNvGraphicFramePr>
          <p:nvPr>
            <p:ph idx="1"/>
            <p:extLst>
              <p:ext uri="{D42A27DB-BD31-4B8C-83A1-F6EECF244321}">
                <p14:modId xmlns:p14="http://schemas.microsoft.com/office/powerpoint/2010/main" val="801132163"/>
              </p:ext>
            </p:extLst>
          </p:nvPr>
        </p:nvGraphicFramePr>
        <p:xfrm>
          <a:off x="577850" y="1423988"/>
          <a:ext cx="7499350" cy="47021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4"/>
          </p:nvPr>
        </p:nvSpPr>
        <p:spPr/>
        <p:txBody>
          <a:bodyPr/>
          <a:lstStyle/>
          <a:p>
            <a:fld id="{AF83BEB6-139A-B746-BC33-1F5B6187E651}" type="slidenum">
              <a:rPr lang="en-US" smtClean="0"/>
              <a:pPr/>
              <a:t>46</a:t>
            </a:fld>
            <a:endParaRPr lang="en-US" dirty="0"/>
          </a:p>
        </p:txBody>
      </p:sp>
    </p:spTree>
    <p:extLst>
      <p:ext uri="{BB962C8B-B14F-4D97-AF65-F5344CB8AC3E}">
        <p14:creationId xmlns:p14="http://schemas.microsoft.com/office/powerpoint/2010/main" val="312646896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US" dirty="0"/>
              <a:t>No pagar las deudas</a:t>
            </a:r>
          </a:p>
        </p:txBody>
      </p:sp>
      <p:sp>
        <p:nvSpPr>
          <p:cNvPr id="3" name="Content Placeholder 2"/>
          <p:cNvSpPr>
            <a:spLocks noGrp="1"/>
          </p:cNvSpPr>
          <p:nvPr>
            <p:ph idx="1"/>
          </p:nvPr>
        </p:nvSpPr>
        <p:spPr>
          <a:xfrm>
            <a:off x="577986" y="1424723"/>
            <a:ext cx="5057270" cy="4701440"/>
          </a:xfrm>
        </p:spPr>
        <p:txBody>
          <a:bodyPr>
            <a:normAutofit/>
          </a:bodyPr>
          <a:lstStyle/>
          <a:p>
            <a:pPr lvl="0">
              <a:buFont typeface="Wingdings" panose="05000000000000000000" pitchFamily="2" charset="2"/>
              <a:buChar char="§"/>
            </a:pPr>
            <a:r>
              <a:rPr lang="es-US" sz="3200" dirty="0"/>
              <a:t>¿Qué ocurre si usted no paga sus deudas a tiempo y según el contrato?</a:t>
            </a:r>
          </a:p>
        </p:txBody>
      </p:sp>
      <p:sp>
        <p:nvSpPr>
          <p:cNvPr id="6" name="TextBox 5" descr="Gran signo de interrogación azul&#10;"/>
          <p:cNvSpPr txBox="1"/>
          <p:nvPr/>
        </p:nvSpPr>
        <p:spPr>
          <a:xfrm>
            <a:off x="5908440" y="157909"/>
            <a:ext cx="2129109" cy="4708981"/>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30000" dirty="0">
                <a:solidFill>
                  <a:schemeClr val="tx2"/>
                </a:solidFill>
                <a:latin typeface="+mj-lt"/>
              </a:rPr>
              <a:t>?</a:t>
            </a:r>
          </a:p>
        </p:txBody>
      </p:sp>
      <p:sp>
        <p:nvSpPr>
          <p:cNvPr id="5" name="Slide Number Placeholder 4"/>
          <p:cNvSpPr>
            <a:spLocks noGrp="1"/>
          </p:cNvSpPr>
          <p:nvPr>
            <p:ph type="sldNum" sz="quarter" idx="4"/>
          </p:nvPr>
        </p:nvSpPr>
        <p:spPr/>
        <p:txBody>
          <a:bodyPr/>
          <a:lstStyle/>
          <a:p>
            <a:fld id="{AF83BEB6-139A-B746-BC33-1F5B6187E651}" type="slidenum">
              <a:rPr lang="en-US" smtClean="0"/>
              <a:pPr/>
              <a:t>47</a:t>
            </a:fld>
            <a:endParaRPr lang="en-US" dirty="0"/>
          </a:p>
        </p:txBody>
      </p:sp>
    </p:spTree>
    <p:extLst>
      <p:ext uri="{BB962C8B-B14F-4D97-AF65-F5344CB8AC3E}">
        <p14:creationId xmlns:p14="http://schemas.microsoft.com/office/powerpoint/2010/main" val="42081572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r>
            <a:br>
              <a:rPr lang="en-US" dirty="0"/>
            </a:br>
            <a:r>
              <a:rPr lang="es-US" dirty="0"/>
              <a:t>Lo que puede ocurrir si usted no paga sus deudas </a:t>
            </a:r>
          </a:p>
        </p:txBody>
      </p:sp>
      <p:sp>
        <p:nvSpPr>
          <p:cNvPr id="3" name="Content Placeholder 2"/>
          <p:cNvSpPr>
            <a:spLocks noGrp="1"/>
          </p:cNvSpPr>
          <p:nvPr>
            <p:ph idx="1"/>
          </p:nvPr>
        </p:nvSpPr>
        <p:spPr>
          <a:xfrm>
            <a:off x="577985" y="1424723"/>
            <a:ext cx="8116836" cy="4701440"/>
          </a:xfrm>
        </p:spPr>
        <p:txBody>
          <a:bodyPr>
            <a:noAutofit/>
          </a:bodyPr>
          <a:lstStyle/>
          <a:p>
            <a:pPr lvl="0">
              <a:lnSpc>
                <a:spcPct val="100000"/>
              </a:lnSpc>
              <a:spcAft>
                <a:spcPts val="1800"/>
              </a:spcAft>
              <a:buFont typeface="Wingdings" panose="05000000000000000000" pitchFamily="2" charset="2"/>
              <a:buChar char="§"/>
            </a:pPr>
            <a:r>
              <a:rPr lang="es-US" sz="3200" dirty="0"/>
              <a:t>Más dinero en cargos por pago tardío o intereses </a:t>
            </a:r>
          </a:p>
          <a:p>
            <a:pPr lvl="0">
              <a:lnSpc>
                <a:spcPct val="100000"/>
              </a:lnSpc>
              <a:spcAft>
                <a:spcPts val="1800"/>
              </a:spcAft>
              <a:buFont typeface="Wingdings" panose="05000000000000000000" pitchFamily="2" charset="2"/>
              <a:buChar char="§"/>
            </a:pPr>
            <a:r>
              <a:rPr lang="es-US" sz="3200" dirty="0"/>
              <a:t>Contacto por parte de un cobrador de deudas</a:t>
            </a:r>
          </a:p>
          <a:p>
            <a:pPr lvl="0">
              <a:lnSpc>
                <a:spcPct val="100000"/>
              </a:lnSpc>
              <a:spcAft>
                <a:spcPts val="1800"/>
              </a:spcAft>
              <a:buFont typeface="Wingdings" panose="05000000000000000000" pitchFamily="2" charset="2"/>
              <a:buChar char="§"/>
            </a:pPr>
            <a:r>
              <a:rPr lang="es-US" sz="3200" dirty="0"/>
              <a:t>Pérdida de servicios o costos adicionales para restablecerlos  </a:t>
            </a:r>
          </a:p>
          <a:p>
            <a:pPr lvl="0">
              <a:lnSpc>
                <a:spcPct val="100000"/>
              </a:lnSpc>
              <a:spcAft>
                <a:spcPts val="1800"/>
              </a:spcAft>
              <a:buFont typeface="Wingdings" panose="05000000000000000000" pitchFamily="2" charset="2"/>
              <a:buChar char="§"/>
            </a:pPr>
            <a:r>
              <a:rPr lang="es-US" sz="3200" dirty="0"/>
              <a:t>Pérdida de bienes en garantía</a:t>
            </a:r>
          </a:p>
        </p:txBody>
      </p:sp>
      <p:sp>
        <p:nvSpPr>
          <p:cNvPr id="5" name="Slide Number Placeholder 4"/>
          <p:cNvSpPr>
            <a:spLocks noGrp="1"/>
          </p:cNvSpPr>
          <p:nvPr>
            <p:ph type="sldNum" sz="quarter" idx="4"/>
          </p:nvPr>
        </p:nvSpPr>
        <p:spPr/>
        <p:txBody>
          <a:bodyPr/>
          <a:lstStyle/>
          <a:p>
            <a:fld id="{AF83BEB6-139A-B746-BC33-1F5B6187E651}" type="slidenum">
              <a:rPr lang="en-US" smtClean="0"/>
              <a:pPr/>
              <a:t>48</a:t>
            </a:fld>
            <a:endParaRPr lang="en-US" dirty="0"/>
          </a:p>
        </p:txBody>
      </p:sp>
    </p:spTree>
    <p:extLst>
      <p:ext uri="{BB962C8B-B14F-4D97-AF65-F5344CB8AC3E}">
        <p14:creationId xmlns:p14="http://schemas.microsoft.com/office/powerpoint/2010/main" val="22217575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081105" cy="881682"/>
          </a:xfrm>
        </p:spPr>
        <p:txBody>
          <a:bodyPr>
            <a:noAutofit/>
          </a:bodyPr>
          <a:lstStyle/>
          <a:p>
            <a:r>
              <a:rPr lang="es-US" dirty="0"/>
              <a:t>Otras cosas que pueden ocurrir</a:t>
            </a:r>
          </a:p>
        </p:txBody>
      </p:sp>
      <p:sp>
        <p:nvSpPr>
          <p:cNvPr id="3" name="Content Placeholder 2"/>
          <p:cNvSpPr>
            <a:spLocks noGrp="1"/>
          </p:cNvSpPr>
          <p:nvPr>
            <p:ph idx="1"/>
          </p:nvPr>
        </p:nvSpPr>
        <p:spPr/>
        <p:txBody>
          <a:bodyPr>
            <a:normAutofit lnSpcReduction="10000"/>
          </a:bodyPr>
          <a:lstStyle/>
          <a:p>
            <a:pPr lvl="0">
              <a:lnSpc>
                <a:spcPct val="100000"/>
              </a:lnSpc>
              <a:buFont typeface="Wingdings" panose="05000000000000000000" pitchFamily="2" charset="2"/>
              <a:buChar char="§"/>
            </a:pPr>
            <a:r>
              <a:rPr lang="es-US" sz="3200" dirty="0"/>
              <a:t>Información negativa en sus informes de crédito</a:t>
            </a:r>
          </a:p>
          <a:p>
            <a:pPr lvl="0">
              <a:lnSpc>
                <a:spcPct val="100000"/>
              </a:lnSpc>
              <a:buFont typeface="Wingdings" panose="05000000000000000000" pitchFamily="2" charset="2"/>
              <a:buChar char="§"/>
            </a:pPr>
            <a:r>
              <a:rPr lang="es-US" sz="3200" dirty="0"/>
              <a:t>Baja en su puntaje de crédito</a:t>
            </a:r>
          </a:p>
          <a:p>
            <a:pPr lvl="0">
              <a:lnSpc>
                <a:spcPct val="100000"/>
              </a:lnSpc>
              <a:buFont typeface="Wingdings" panose="05000000000000000000" pitchFamily="2" charset="2"/>
              <a:buChar char="§"/>
            </a:pPr>
            <a:r>
              <a:rPr lang="es-US" sz="3200" dirty="0"/>
              <a:t>Demandas legales de sus acreedores</a:t>
            </a:r>
          </a:p>
          <a:p>
            <a:pPr lvl="0">
              <a:lnSpc>
                <a:spcPct val="100000"/>
              </a:lnSpc>
              <a:buFont typeface="Wingdings" panose="05000000000000000000" pitchFamily="2" charset="2"/>
              <a:buChar char="§"/>
            </a:pPr>
            <a:r>
              <a:rPr lang="es-US" sz="3200" dirty="0"/>
              <a:t>Embargo de salario </a:t>
            </a:r>
          </a:p>
          <a:p>
            <a:pPr lvl="0">
              <a:lnSpc>
                <a:spcPct val="100000"/>
              </a:lnSpc>
              <a:buFont typeface="Wingdings" panose="05000000000000000000" pitchFamily="2" charset="2"/>
              <a:buChar char="§"/>
            </a:pPr>
            <a:r>
              <a:rPr lang="es-US" sz="3200" dirty="0"/>
              <a:t>Embargo de cuenta bancaria</a:t>
            </a:r>
          </a:p>
          <a:p>
            <a:pPr lvl="0">
              <a:lnSpc>
                <a:spcPct val="100000"/>
              </a:lnSpc>
              <a:buFont typeface="Wingdings" panose="05000000000000000000" pitchFamily="2" charset="2"/>
              <a:buChar char="§"/>
            </a:pPr>
            <a:r>
              <a:rPr lang="es-US" sz="3200" dirty="0"/>
              <a:t>Compensación del tesoro</a:t>
            </a:r>
            <a:endParaRPr lang="es-US" sz="3200" dirty="0">
              <a:solidFill>
                <a:srgbClr val="FF0000"/>
              </a:solidFill>
            </a:endParaRPr>
          </a:p>
          <a:p>
            <a:endParaRPr lang="en-US" sz="20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49</a:t>
            </a:fld>
            <a:endParaRPr lang="en-US" dirty="0"/>
          </a:p>
        </p:txBody>
      </p:sp>
    </p:spTree>
    <p:extLst>
      <p:ext uri="{BB962C8B-B14F-4D97-AF65-F5344CB8AC3E}">
        <p14:creationId xmlns:p14="http://schemas.microsoft.com/office/powerpoint/2010/main" val="4281787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t>Las deudas y el crédito</a:t>
            </a:r>
          </a:p>
        </p:txBody>
      </p:sp>
      <p:sp>
        <p:nvSpPr>
          <p:cNvPr id="3" name="Content Placeholder 2"/>
          <p:cNvSpPr>
            <a:spLocks noGrp="1"/>
          </p:cNvSpPr>
          <p:nvPr>
            <p:ph idx="1"/>
          </p:nvPr>
        </p:nvSpPr>
        <p:spPr>
          <a:xfrm>
            <a:off x="577986" y="1424723"/>
            <a:ext cx="4781414" cy="4701440"/>
          </a:xfrm>
        </p:spPr>
        <p:txBody>
          <a:bodyPr>
            <a:normAutofit/>
          </a:bodyPr>
          <a:lstStyle/>
          <a:p>
            <a:pPr lvl="0">
              <a:buFont typeface="Wingdings" charset="2"/>
              <a:buChar char="§"/>
            </a:pPr>
            <a:r>
              <a:rPr lang="es-US" sz="3200" dirty="0">
                <a:latin typeface="Franklin Gothic Medium" panose="020B0603020102020204" pitchFamily="34" charset="0"/>
              </a:rPr>
              <a:t>¿Cuál es la diferencia entre el crédito y las deudas?  </a:t>
            </a:r>
          </a:p>
        </p:txBody>
      </p:sp>
      <p:sp>
        <p:nvSpPr>
          <p:cNvPr id="4" name="Rectangle 3"/>
          <p:cNvSpPr/>
          <p:nvPr/>
        </p:nvSpPr>
        <p:spPr>
          <a:xfrm>
            <a:off x="5634459" y="651242"/>
            <a:ext cx="2129109" cy="4708981"/>
          </a:xfrm>
          <a:prstGeom prst="rect">
            <a:avLst/>
          </a:prstGeom>
        </p:spPr>
        <p:txBody>
          <a:bodyPr wrap="none">
            <a:spAutoFit/>
          </a:bodyPr>
          <a:lstStyle/>
          <a:p>
            <a:r>
              <a:rPr lang="en-US" sz="30000" dirty="0">
                <a:solidFill>
                  <a:schemeClr val="tx2"/>
                </a:solidFill>
                <a:latin typeface="+mj-lt"/>
              </a:rPr>
              <a:t>?</a:t>
            </a:r>
          </a:p>
        </p:txBody>
      </p:sp>
      <p:sp>
        <p:nvSpPr>
          <p:cNvPr id="5" name="Slide Number Placeholder 4"/>
          <p:cNvSpPr>
            <a:spLocks noGrp="1"/>
          </p:cNvSpPr>
          <p:nvPr>
            <p:ph type="sldNum" sz="quarter" idx="4"/>
          </p:nvPr>
        </p:nvSpPr>
        <p:spPr/>
        <p:txBody>
          <a:bodyPr/>
          <a:lstStyle/>
          <a:p>
            <a:fld id="{AF83BEB6-139A-B746-BC33-1F5B6187E651}" type="slidenum">
              <a:rPr lang="en-US" smtClean="0"/>
              <a:pPr/>
              <a:t>5</a:t>
            </a:fld>
            <a:endParaRPr lang="en-US" dirty="0"/>
          </a:p>
        </p:txBody>
      </p:sp>
    </p:spTree>
    <p:extLst>
      <p:ext uri="{BB962C8B-B14F-4D97-AF65-F5344CB8AC3E}">
        <p14:creationId xmlns:p14="http://schemas.microsoft.com/office/powerpoint/2010/main" val="270654888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787541"/>
            <a:ext cx="7499213" cy="618589"/>
          </a:xfrm>
        </p:spPr>
        <p:txBody>
          <a:bodyPr>
            <a:normAutofit fontScale="90000"/>
          </a:bodyPr>
          <a:lstStyle/>
          <a:p>
            <a:r>
              <a:rPr lang="es-US" sz="3300" dirty="0"/>
              <a:t>Aplíquelo: Cómo manejar las deudas que ya están en agencias de cobranzas</a:t>
            </a:r>
            <a:r>
              <a:rPr lang="en-US" dirty="0"/>
              <a:t/>
            </a:r>
            <a:br>
              <a:rPr lang="en-US" dirty="0"/>
            </a:br>
            <a:r>
              <a:rPr lang="es-US" sz="2600" dirty="0"/>
              <a:t>Consulte la pág. 27 en su Guía del participante</a:t>
            </a:r>
          </a:p>
        </p:txBody>
      </p:sp>
      <p:pic>
        <p:nvPicPr>
          <p:cNvPr id="4" name="Picture 3" descr="Captura de pantalla de Aplíquelo: Cómo manejar las deudas que ya están en agencias de cobranzas de la Guía del participante. Se muestra solo con fines de navegación&#10;">
            <a:extLst>
              <a:ext uri="{FF2B5EF4-FFF2-40B4-BE49-F238E27FC236}">
                <a16:creationId xmlns:a16="http://schemas.microsoft.com/office/drawing/2014/main" id="{8CDD435C-B012-43FB-A209-88B279C8CACA}"/>
              </a:ext>
            </a:extLst>
          </p:cNvPr>
          <p:cNvPicPr>
            <a:picLocks noChangeAspect="1"/>
          </p:cNvPicPr>
          <p:nvPr/>
        </p:nvPicPr>
        <p:blipFill>
          <a:blip r:embed="rId3"/>
          <a:stretch>
            <a:fillRect/>
          </a:stretch>
        </p:blipFill>
        <p:spPr>
          <a:xfrm>
            <a:off x="1752198" y="1495085"/>
            <a:ext cx="5924952" cy="465157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50</a:t>
            </a:fld>
            <a:endParaRPr lang="en-US" dirty="0"/>
          </a:p>
        </p:txBody>
      </p:sp>
    </p:spTree>
    <p:extLst>
      <p:ext uri="{BB962C8B-B14F-4D97-AF65-F5344CB8AC3E}">
        <p14:creationId xmlns:p14="http://schemas.microsoft.com/office/powerpoint/2010/main" val="375100498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t>Antes de hacer un plan para pagar una deuda</a:t>
            </a:r>
          </a:p>
        </p:txBody>
      </p:sp>
      <p:sp>
        <p:nvSpPr>
          <p:cNvPr id="3" name="Content Placeholder 2"/>
          <p:cNvSpPr>
            <a:spLocks noGrp="1"/>
          </p:cNvSpPr>
          <p:nvPr>
            <p:ph idx="1"/>
          </p:nvPr>
        </p:nvSpPr>
        <p:spPr>
          <a:xfrm>
            <a:off x="577986" y="1424723"/>
            <a:ext cx="7499214" cy="4834034"/>
          </a:xfrm>
        </p:spPr>
        <p:txBody>
          <a:bodyPr>
            <a:normAutofit/>
          </a:bodyPr>
          <a:lstStyle/>
          <a:p>
            <a:pPr marL="0" lvl="0" indent="0">
              <a:spcBef>
                <a:spcPts val="0"/>
              </a:spcBef>
              <a:spcAft>
                <a:spcPts val="0"/>
              </a:spcAft>
              <a:buNone/>
            </a:pPr>
            <a:r>
              <a:rPr lang="es-US" sz="3200" dirty="0"/>
              <a:t>Asegúrese que:</a:t>
            </a:r>
          </a:p>
          <a:p>
            <a:pPr marL="788670" lvl="1" indent="-514350">
              <a:lnSpc>
                <a:spcPct val="100000"/>
              </a:lnSpc>
              <a:spcBef>
                <a:spcPts val="0"/>
              </a:spcBef>
              <a:spcAft>
                <a:spcPts val="1200"/>
              </a:spcAft>
              <a:buClr>
                <a:schemeClr val="accent1">
                  <a:lumMod val="50000"/>
                </a:schemeClr>
              </a:buClr>
              <a:buFont typeface="+mj-lt"/>
              <a:buAutoNum type="arabicPeriod"/>
            </a:pPr>
            <a:r>
              <a:rPr lang="es-US" sz="2800" dirty="0"/>
              <a:t>La deuda sea suya</a:t>
            </a:r>
          </a:p>
          <a:p>
            <a:pPr marL="788670" lvl="1" indent="-514350">
              <a:lnSpc>
                <a:spcPct val="100000"/>
              </a:lnSpc>
              <a:spcBef>
                <a:spcPts val="0"/>
              </a:spcBef>
              <a:spcAft>
                <a:spcPts val="1200"/>
              </a:spcAft>
              <a:buClr>
                <a:schemeClr val="accent1">
                  <a:lumMod val="50000"/>
                </a:schemeClr>
              </a:buClr>
              <a:buFont typeface="+mj-lt"/>
              <a:buAutoNum type="arabicPeriod"/>
            </a:pPr>
            <a:r>
              <a:rPr lang="es-US" sz="2800" dirty="0"/>
              <a:t>La deuda no haya prescrito</a:t>
            </a:r>
          </a:p>
          <a:p>
            <a:pPr marL="788670" lvl="1" indent="-514350">
              <a:lnSpc>
                <a:spcPct val="100000"/>
              </a:lnSpc>
              <a:spcBef>
                <a:spcPts val="0"/>
              </a:spcBef>
              <a:spcAft>
                <a:spcPts val="1200"/>
              </a:spcAft>
              <a:buClr>
                <a:schemeClr val="accent1">
                  <a:lumMod val="50000"/>
                </a:schemeClr>
              </a:buClr>
              <a:buFont typeface="+mj-lt"/>
              <a:buAutoNum type="arabicPeriod"/>
            </a:pPr>
            <a:r>
              <a:rPr lang="es-US" sz="2800" dirty="0"/>
              <a:t>Los cobradores de deudas sean legítimos</a:t>
            </a:r>
            <a:endParaRPr lang="es-US" dirty="0"/>
          </a:p>
          <a:p>
            <a:pPr marL="73152" indent="0" algn="ctr">
              <a:lnSpc>
                <a:spcPct val="100000"/>
              </a:lnSpc>
              <a:spcBef>
                <a:spcPts val="0"/>
              </a:spcBef>
              <a:buNone/>
            </a:pPr>
            <a:endParaRPr lang="es-US" sz="3200" dirty="0"/>
          </a:p>
          <a:p>
            <a:pPr marL="73152" indent="0" algn="ctr">
              <a:lnSpc>
                <a:spcPct val="100000"/>
              </a:lnSpc>
              <a:spcBef>
                <a:spcPts val="0"/>
              </a:spcBef>
              <a:buNone/>
            </a:pPr>
            <a:r>
              <a:rPr lang="es-US" sz="3200" dirty="0"/>
              <a:t>Si no tiene dudas sobre estos tres puntos, pague la deuda                            (por completo, si es posible)</a:t>
            </a:r>
          </a:p>
        </p:txBody>
      </p:sp>
      <p:sp>
        <p:nvSpPr>
          <p:cNvPr id="5" name="Slide Number Placeholder 4"/>
          <p:cNvSpPr>
            <a:spLocks noGrp="1"/>
          </p:cNvSpPr>
          <p:nvPr>
            <p:ph type="sldNum" sz="quarter" idx="4"/>
          </p:nvPr>
        </p:nvSpPr>
        <p:spPr/>
        <p:txBody>
          <a:bodyPr/>
          <a:lstStyle/>
          <a:p>
            <a:fld id="{AF83BEB6-139A-B746-BC33-1F5B6187E651}" type="slidenum">
              <a:rPr lang="en-US" smtClean="0"/>
              <a:pPr/>
              <a:t>51</a:t>
            </a:fld>
            <a:endParaRPr lang="en-US" dirty="0"/>
          </a:p>
        </p:txBody>
      </p:sp>
    </p:spTree>
    <p:extLst>
      <p:ext uri="{BB962C8B-B14F-4D97-AF65-F5344CB8AC3E}">
        <p14:creationId xmlns:p14="http://schemas.microsoft.com/office/powerpoint/2010/main" val="390974230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US" dirty="0"/>
              <a:t>Si no es posible pagar la deuda por completo </a:t>
            </a:r>
          </a:p>
        </p:txBody>
      </p:sp>
      <p:sp>
        <p:nvSpPr>
          <p:cNvPr id="3" name="Content Placeholder 2"/>
          <p:cNvSpPr>
            <a:spLocks noGrp="1"/>
          </p:cNvSpPr>
          <p:nvPr>
            <p:ph idx="1"/>
          </p:nvPr>
        </p:nvSpPr>
        <p:spPr/>
        <p:txBody>
          <a:bodyPr>
            <a:normAutofit/>
          </a:bodyPr>
          <a:lstStyle/>
          <a:p>
            <a:pPr marL="515938" lvl="1" indent="-287338">
              <a:lnSpc>
                <a:spcPct val="100000"/>
              </a:lnSpc>
              <a:buFont typeface="Wingdings" panose="05000000000000000000" pitchFamily="2" charset="2"/>
              <a:buChar char="§"/>
            </a:pPr>
            <a:r>
              <a:rPr lang="es-US" sz="3200" dirty="0">
                <a:latin typeface="+mj-lt"/>
              </a:rPr>
              <a:t>Fíjese un plan de pagos</a:t>
            </a:r>
          </a:p>
          <a:p>
            <a:pPr marL="740664" lvl="2">
              <a:spcBef>
                <a:spcPts val="600"/>
              </a:spcBef>
              <a:spcAft>
                <a:spcPts val="600"/>
              </a:spcAft>
              <a:buFont typeface="Arial"/>
              <a:buChar char="•"/>
            </a:pPr>
            <a:r>
              <a:rPr lang="es-US" sz="2800" dirty="0"/>
              <a:t>Asegúrese de que sea un plan realista </a:t>
            </a:r>
          </a:p>
          <a:p>
            <a:pPr marL="515938" lvl="1" indent="-287338">
              <a:lnSpc>
                <a:spcPct val="100000"/>
              </a:lnSpc>
              <a:spcBef>
                <a:spcPts val="1800"/>
              </a:spcBef>
              <a:buFont typeface="Wingdings" panose="05000000000000000000" pitchFamily="2" charset="2"/>
              <a:buChar char="§"/>
            </a:pPr>
            <a:r>
              <a:rPr lang="es-US" sz="3200" dirty="0">
                <a:latin typeface="+mj-lt"/>
              </a:rPr>
              <a:t>Negocie y pida un saldo menor</a:t>
            </a:r>
          </a:p>
          <a:p>
            <a:pPr marL="742950" lvl="2">
              <a:buFont typeface="Arial"/>
              <a:buChar char="•"/>
            </a:pPr>
            <a:r>
              <a:rPr lang="es-US" sz="2800" dirty="0"/>
              <a:t>Pida que sea “pagado por completo” y no “negociado”</a:t>
            </a:r>
          </a:p>
          <a:p>
            <a:pPr marL="347663" lvl="1" indent="-228600">
              <a:lnSpc>
                <a:spcPct val="100000"/>
              </a:lnSpc>
              <a:buFont typeface="Arial" panose="020B0604020202020204" pitchFamily="34" charset="0"/>
              <a:buChar char="•"/>
            </a:pPr>
            <a:endParaRPr lang="en-US" sz="3200" dirty="0"/>
          </a:p>
          <a:p>
            <a:pPr marL="347663" lvl="1" indent="-228600">
              <a:lnSpc>
                <a:spcPct val="100000"/>
              </a:lnSpc>
              <a:buFont typeface="Arial" panose="020B0604020202020204" pitchFamily="34" charset="0"/>
              <a:buChar char="•"/>
            </a:pPr>
            <a:endParaRPr lang="en-US" sz="2800" dirty="0"/>
          </a:p>
          <a:p>
            <a:pPr marL="347663" lvl="1" indent="-228600">
              <a:lnSpc>
                <a:spcPct val="100000"/>
              </a:lnSpc>
              <a:buFont typeface="Arial" panose="020B0604020202020204" pitchFamily="34" charset="0"/>
              <a:buChar char="•"/>
            </a:pPr>
            <a:endParaRPr lang="en-US" sz="28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52</a:t>
            </a:fld>
            <a:endParaRPr lang="en-US" dirty="0"/>
          </a:p>
        </p:txBody>
      </p:sp>
    </p:spTree>
    <p:extLst>
      <p:ext uri="{BB962C8B-B14F-4D97-AF65-F5344CB8AC3E}">
        <p14:creationId xmlns:p14="http://schemas.microsoft.com/office/powerpoint/2010/main" val="29864297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US" dirty="0"/>
              <a:t>Los cobradores deben cumplir las reglas</a:t>
            </a:r>
          </a:p>
        </p:txBody>
      </p:sp>
      <p:sp>
        <p:nvSpPr>
          <p:cNvPr id="3" name="Content Placeholder 2"/>
          <p:cNvSpPr>
            <a:spLocks noGrp="1"/>
          </p:cNvSpPr>
          <p:nvPr>
            <p:ph idx="1"/>
          </p:nvPr>
        </p:nvSpPr>
        <p:spPr>
          <a:xfrm>
            <a:off x="577986" y="1424723"/>
            <a:ext cx="6083192" cy="4938892"/>
          </a:xfrm>
        </p:spPr>
        <p:txBody>
          <a:bodyPr>
            <a:normAutofit fontScale="92500" lnSpcReduction="10000"/>
          </a:bodyPr>
          <a:lstStyle/>
          <a:p>
            <a:pPr marL="255588" indent="-255588">
              <a:lnSpc>
                <a:spcPct val="100000"/>
              </a:lnSpc>
              <a:spcAft>
                <a:spcPts val="600"/>
              </a:spcAft>
              <a:buFont typeface="Wingdings" panose="05000000000000000000" pitchFamily="2" charset="2"/>
              <a:buChar char="§"/>
            </a:pPr>
            <a:r>
              <a:rPr lang="es-US" sz="3200" dirty="0"/>
              <a:t>No a las prácticas abusivas, desleales o engañosas</a:t>
            </a:r>
            <a:r>
              <a:rPr lang="es-US" sz="2800" dirty="0"/>
              <a:t> </a:t>
            </a:r>
          </a:p>
          <a:p>
            <a:pPr lvl="1">
              <a:lnSpc>
                <a:spcPct val="100000"/>
              </a:lnSpc>
              <a:spcBef>
                <a:spcPts val="0"/>
              </a:spcBef>
              <a:spcAft>
                <a:spcPts val="1200"/>
              </a:spcAft>
            </a:pPr>
            <a:r>
              <a:rPr lang="es-US" sz="2800" dirty="0"/>
              <a:t>No pueden llamar a su lugar de trabajo si usted les pide que no lo hagan</a:t>
            </a:r>
          </a:p>
          <a:p>
            <a:pPr lvl="1">
              <a:lnSpc>
                <a:spcPct val="100000"/>
              </a:lnSpc>
              <a:spcBef>
                <a:spcPts val="0"/>
              </a:spcBef>
              <a:spcAft>
                <a:spcPts val="1200"/>
              </a:spcAft>
            </a:pPr>
            <a:r>
              <a:rPr lang="es-US" sz="2800" dirty="0"/>
              <a:t>No pueden amenazarle con violencia</a:t>
            </a:r>
          </a:p>
          <a:p>
            <a:pPr lvl="1">
              <a:lnSpc>
                <a:spcPct val="100000"/>
              </a:lnSpc>
              <a:spcBef>
                <a:spcPts val="0"/>
              </a:spcBef>
              <a:spcAft>
                <a:spcPts val="1200"/>
              </a:spcAft>
            </a:pPr>
            <a:r>
              <a:rPr lang="es-US" sz="2800" dirty="0"/>
              <a:t>No pueden hablarle con groserías ni obscenidades </a:t>
            </a:r>
          </a:p>
          <a:p>
            <a:pPr>
              <a:lnSpc>
                <a:spcPct val="100000"/>
              </a:lnSpc>
              <a:spcBef>
                <a:spcPts val="1200"/>
              </a:spcBef>
              <a:buFont typeface="Wingdings" panose="05000000000000000000" pitchFamily="2" charset="2"/>
              <a:buChar char="§"/>
            </a:pPr>
            <a:r>
              <a:rPr lang="es-US" sz="3200" dirty="0"/>
              <a:t>Denuncie cualquier problema con cobradores de deudas</a:t>
            </a:r>
          </a:p>
        </p:txBody>
      </p:sp>
      <p:pic>
        <p:nvPicPr>
          <p:cNvPr id="9" name="Picture 8" descr="Señal de calle amarilla sobre un poste con letras negras que leen &quot;REGLAS&quot;&#10;">
            <a:extLst>
              <a:ext uri="{FF2B5EF4-FFF2-40B4-BE49-F238E27FC236}">
                <a16:creationId xmlns:a16="http://schemas.microsoft.com/office/drawing/2014/main" id="{8C2A281F-A14A-4A74-B8DD-B95113794FA0}"/>
              </a:ext>
            </a:extLst>
          </p:cNvPr>
          <p:cNvPicPr>
            <a:picLocks noChangeAspect="1"/>
          </p:cNvPicPr>
          <p:nvPr/>
        </p:nvPicPr>
        <p:blipFill>
          <a:blip r:embed="rId2"/>
          <a:stretch>
            <a:fillRect/>
          </a:stretch>
        </p:blipFill>
        <p:spPr>
          <a:xfrm>
            <a:off x="6379391" y="1424723"/>
            <a:ext cx="2590800" cy="3810000"/>
          </a:xfrm>
          <a:prstGeom prst="rect">
            <a:avLst/>
          </a:prstGeom>
        </p:spPr>
      </p:pic>
      <p:sp>
        <p:nvSpPr>
          <p:cNvPr id="5" name="Slide Number Placeholder 4"/>
          <p:cNvSpPr>
            <a:spLocks noGrp="1"/>
          </p:cNvSpPr>
          <p:nvPr>
            <p:ph type="sldNum" sz="quarter" idx="4"/>
          </p:nvPr>
        </p:nvSpPr>
        <p:spPr>
          <a:xfrm>
            <a:off x="7888303" y="6353676"/>
            <a:ext cx="725762" cy="283845"/>
          </a:xfrm>
        </p:spPr>
        <p:txBody>
          <a:bodyPr/>
          <a:lstStyle/>
          <a:p>
            <a:fld id="{AF83BEB6-139A-B746-BC33-1F5B6187E651}" type="slidenum">
              <a:rPr lang="en-US" smtClean="0"/>
              <a:pPr/>
              <a:t>53</a:t>
            </a:fld>
            <a:endParaRPr lang="en-US" dirty="0"/>
          </a:p>
        </p:txBody>
      </p:sp>
    </p:spTree>
    <p:extLst>
      <p:ext uri="{BB962C8B-B14F-4D97-AF65-F5344CB8AC3E}">
        <p14:creationId xmlns:p14="http://schemas.microsoft.com/office/powerpoint/2010/main" val="287312411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8002192" cy="916084"/>
          </a:xfrm>
        </p:spPr>
        <p:txBody>
          <a:bodyPr>
            <a:noAutofit/>
          </a:bodyPr>
          <a:lstStyle/>
          <a:p>
            <a:r>
              <a:rPr lang="es-US" dirty="0"/>
              <a:t>Sección 4: Recuerde las conclusiones principales</a:t>
            </a:r>
            <a:endParaRPr lang="en-US" dirty="0"/>
          </a:p>
        </p:txBody>
      </p:sp>
      <p:sp>
        <p:nvSpPr>
          <p:cNvPr id="3" name="Content Placeholder 2"/>
          <p:cNvSpPr>
            <a:spLocks noGrp="1"/>
          </p:cNvSpPr>
          <p:nvPr>
            <p:ph idx="1"/>
          </p:nvPr>
        </p:nvSpPr>
        <p:spPr/>
        <p:txBody>
          <a:bodyPr>
            <a:normAutofit/>
          </a:bodyPr>
          <a:lstStyle/>
          <a:p>
            <a:pPr marL="0" indent="0">
              <a:buNone/>
            </a:pPr>
            <a:r>
              <a:rPr lang="es-US" sz="3200" i="1" dirty="0"/>
              <a:t>No evite a los cobradores de deudas. Asegúrese lo antes posible de que cada deuda por la que le pregunten es válida. Busque ayuda si es necesario.</a:t>
            </a:r>
          </a:p>
          <a:p>
            <a:endParaRPr lang="en-US" sz="20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54</a:t>
            </a:fld>
            <a:endParaRPr lang="en-US" dirty="0"/>
          </a:p>
        </p:txBody>
      </p:sp>
    </p:spTree>
    <p:extLst>
      <p:ext uri="{BB962C8B-B14F-4D97-AF65-F5344CB8AC3E}">
        <p14:creationId xmlns:p14="http://schemas.microsoft.com/office/powerpoint/2010/main" val="120537085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dirty="0"/>
              <a:t>Section 5: Dealing with Student Loan Debt</a:t>
            </a:r>
          </a:p>
        </p:txBody>
      </p:sp>
      <p:sp>
        <p:nvSpPr>
          <p:cNvPr id="6" name="Content Placeholder 5"/>
          <p:cNvSpPr>
            <a:spLocks noGrp="1"/>
          </p:cNvSpPr>
          <p:nvPr>
            <p:ph sz="quarter" idx="12"/>
          </p:nvPr>
        </p:nvSpPr>
        <p:spPr/>
        <p:txBody>
          <a:bodyPr>
            <a:normAutofit lnSpcReduction="10000"/>
          </a:bodyPr>
          <a:lstStyle/>
          <a:p>
            <a:r>
              <a:rPr lang="es-US" dirty="0"/>
              <a:t>Sección 5</a:t>
            </a:r>
          </a:p>
        </p:txBody>
      </p:sp>
      <p:sp>
        <p:nvSpPr>
          <p:cNvPr id="3" name="Subtitle 2"/>
          <p:cNvSpPr>
            <a:spLocks noGrp="1"/>
          </p:cNvSpPr>
          <p:nvPr>
            <p:ph type="body" sz="quarter" idx="11"/>
          </p:nvPr>
        </p:nvSpPr>
        <p:spPr>
          <a:xfrm>
            <a:off x="457654" y="949570"/>
            <a:ext cx="3124445" cy="3268947"/>
          </a:xfrm>
        </p:spPr>
        <p:txBody>
          <a:bodyPr>
            <a:normAutofit fontScale="92500" lnSpcReduction="10000"/>
          </a:bodyPr>
          <a:lstStyle/>
          <a:p>
            <a:r>
              <a:rPr lang="es-US" dirty="0"/>
              <a:t>Cómo manejar las deudas por préstamos para estudiantes</a:t>
            </a:r>
          </a:p>
        </p:txBody>
      </p:sp>
      <p:sp>
        <p:nvSpPr>
          <p:cNvPr id="8" name="Rectangle 7"/>
          <p:cNvSpPr/>
          <p:nvPr/>
        </p:nvSpPr>
        <p:spPr>
          <a:xfrm>
            <a:off x="571468" y="4218517"/>
            <a:ext cx="2622107" cy="646331"/>
          </a:xfrm>
          <a:prstGeom prst="rect">
            <a:avLst/>
          </a:prstGeom>
        </p:spPr>
        <p:txBody>
          <a:bodyPr wrap="square">
            <a:spAutoFit/>
          </a:bodyPr>
          <a:lstStyle/>
          <a:p>
            <a:r>
              <a:rPr lang="es-US" dirty="0"/>
              <a:t>Consulte la pág. 31 en su Guía del participante</a:t>
            </a:r>
          </a:p>
        </p:txBody>
      </p:sp>
      <p:pic>
        <p:nvPicPr>
          <p:cNvPr id="7" name="Picture 6" descr="Fila de graduados en togas y birretes. La persona al frente es mujer y sonríe ampliamente.&#10;"/>
          <p:cNvPicPr>
            <a:picLocks noChangeAspect="1"/>
          </p:cNvPicPr>
          <p:nvPr/>
        </p:nvPicPr>
        <p:blipFill rotWithShape="1">
          <a:blip r:embed="rId2" cstate="print">
            <a:extLst>
              <a:ext uri="{28A0092B-C50C-407E-A947-70E740481C1C}">
                <a14:useLocalDpi xmlns:a14="http://schemas.microsoft.com/office/drawing/2010/main"/>
              </a:ext>
            </a:extLst>
          </a:blip>
          <a:srcRect l="13978" r="17675" b="1944"/>
          <a:stretch/>
        </p:blipFill>
        <p:spPr>
          <a:xfrm>
            <a:off x="3888329" y="586158"/>
            <a:ext cx="5255671" cy="5026851"/>
          </a:xfrm>
          <a:prstGeom prst="rect">
            <a:avLst/>
          </a:prstGeom>
        </p:spPr>
      </p:pic>
      <p:sp>
        <p:nvSpPr>
          <p:cNvPr id="2" name="Slide Number Placeholder 1"/>
          <p:cNvSpPr>
            <a:spLocks noGrp="1"/>
          </p:cNvSpPr>
          <p:nvPr>
            <p:ph type="sldNum" sz="quarter" idx="4"/>
          </p:nvPr>
        </p:nvSpPr>
        <p:spPr/>
        <p:txBody>
          <a:bodyPr/>
          <a:lstStyle/>
          <a:p>
            <a:fld id="{AF83BEB6-139A-B746-BC33-1F5B6187E651}" type="slidenum">
              <a:rPr lang="en-US" smtClean="0"/>
              <a:pPr/>
              <a:t>55</a:t>
            </a:fld>
            <a:endParaRPr lang="en-US" dirty="0"/>
          </a:p>
        </p:txBody>
      </p:sp>
    </p:spTree>
    <p:extLst>
      <p:ext uri="{BB962C8B-B14F-4D97-AF65-F5344CB8AC3E}">
        <p14:creationId xmlns:p14="http://schemas.microsoft.com/office/powerpoint/2010/main" val="301992050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95591" y="425590"/>
            <a:ext cx="7620000" cy="890448"/>
          </a:xfrm>
        </p:spPr>
        <p:txBody>
          <a:bodyPr>
            <a:normAutofit/>
          </a:bodyPr>
          <a:lstStyle/>
          <a:p>
            <a:r>
              <a:rPr lang="es-US" dirty="0"/>
              <a:t>Sección 5: las conclusiones principales</a:t>
            </a:r>
          </a:p>
        </p:txBody>
      </p:sp>
      <p:sp>
        <p:nvSpPr>
          <p:cNvPr id="3" name="Content Placeholder 2"/>
          <p:cNvSpPr>
            <a:spLocks noGrp="1"/>
          </p:cNvSpPr>
          <p:nvPr>
            <p:ph idx="1"/>
          </p:nvPr>
        </p:nvSpPr>
        <p:spPr>
          <a:xfrm>
            <a:off x="595591" y="1285484"/>
            <a:ext cx="4991477" cy="4958031"/>
          </a:xfrm>
        </p:spPr>
        <p:txBody>
          <a:bodyPr>
            <a:normAutofit fontScale="85000" lnSpcReduction="10000"/>
          </a:bodyPr>
          <a:lstStyle/>
          <a:p>
            <a:pPr marL="0" indent="0">
              <a:buNone/>
            </a:pPr>
            <a:r>
              <a:rPr lang="es-US" sz="3200" i="1" dirty="0"/>
              <a:t>Cuando ya sea hora de pagar sus préstamos para estudiantes, considere sus opciones y comprenda lo que ocurrirá si se atrasa en sus pagos. Los administradores de sus préstamos pueden ayudarle a </a:t>
            </a:r>
            <a:r>
              <a:rPr lang="es-US" sz="3200" i="1" dirty="0">
                <a:highlight>
                  <a:srgbClr val="FFFFFF"/>
                </a:highlight>
              </a:rPr>
              <a:t>analizar </a:t>
            </a:r>
            <a:r>
              <a:rPr lang="es-US" sz="3200" i="1" dirty="0"/>
              <a:t>planes de pago.</a:t>
            </a:r>
            <a:endParaRPr lang="es-US" sz="28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56</a:t>
            </a:fld>
            <a:endParaRPr lang="en-US" dirty="0"/>
          </a:p>
        </p:txBody>
      </p:sp>
    </p:spTree>
    <p:extLst>
      <p:ext uri="{BB962C8B-B14F-4D97-AF65-F5344CB8AC3E}">
        <p14:creationId xmlns:p14="http://schemas.microsoft.com/office/powerpoint/2010/main" val="292508121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t>¿Qué son las deudas por préstamos para estudiantes?</a:t>
            </a:r>
          </a:p>
        </p:txBody>
      </p:sp>
      <p:sp>
        <p:nvSpPr>
          <p:cNvPr id="8" name="Content Placeholder 7"/>
          <p:cNvSpPr>
            <a:spLocks noGrp="1"/>
          </p:cNvSpPr>
          <p:nvPr>
            <p:ph idx="1"/>
          </p:nvPr>
        </p:nvSpPr>
        <p:spPr/>
        <p:txBody>
          <a:bodyPr>
            <a:normAutofit/>
          </a:bodyPr>
          <a:lstStyle/>
          <a:p>
            <a:pPr>
              <a:buFont typeface="Wingdings" panose="05000000000000000000" pitchFamily="2" charset="2"/>
              <a:buChar char="§"/>
            </a:pPr>
            <a:r>
              <a:rPr lang="es-US" sz="3200" dirty="0"/>
              <a:t>El dinero que debe por préstamos para estudiantes</a:t>
            </a:r>
          </a:p>
          <a:p>
            <a:pPr>
              <a:buFont typeface="Wingdings" panose="05000000000000000000" pitchFamily="2" charset="2"/>
              <a:buChar char="§"/>
            </a:pPr>
            <a:r>
              <a:rPr lang="es-US" sz="3200" dirty="0"/>
              <a:t>La deuda más grande de muchas personas </a:t>
            </a:r>
          </a:p>
          <a:p>
            <a:pPr>
              <a:buFont typeface="Wingdings" panose="05000000000000000000" pitchFamily="2" charset="2"/>
              <a:buChar char="§"/>
            </a:pPr>
            <a:r>
              <a:rPr lang="es-US" sz="3200" dirty="0"/>
              <a:t>Puede ser un tema muy estresante</a:t>
            </a:r>
            <a:endParaRPr lang="es-US" sz="2800" dirty="0"/>
          </a:p>
        </p:txBody>
      </p:sp>
      <p:sp>
        <p:nvSpPr>
          <p:cNvPr id="3" name="Slide Number Placeholder 2"/>
          <p:cNvSpPr>
            <a:spLocks noGrp="1"/>
          </p:cNvSpPr>
          <p:nvPr>
            <p:ph type="sldNum" sz="quarter" idx="4"/>
          </p:nvPr>
        </p:nvSpPr>
        <p:spPr/>
        <p:txBody>
          <a:bodyPr/>
          <a:lstStyle/>
          <a:p>
            <a:fld id="{AF83BEB6-139A-B746-BC33-1F5B6187E651}" type="slidenum">
              <a:rPr lang="en-US" smtClean="0"/>
              <a:pPr/>
              <a:t>57</a:t>
            </a:fld>
            <a:endParaRPr lang="en-US" dirty="0"/>
          </a:p>
        </p:txBody>
      </p:sp>
    </p:spTree>
    <p:extLst>
      <p:ext uri="{BB962C8B-B14F-4D97-AF65-F5344CB8AC3E}">
        <p14:creationId xmlns:p14="http://schemas.microsoft.com/office/powerpoint/2010/main" val="405575028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312014" cy="881682"/>
          </a:xfrm>
        </p:spPr>
        <p:txBody>
          <a:bodyPr>
            <a:noAutofit/>
          </a:bodyPr>
          <a:lstStyle/>
          <a:p>
            <a:r>
              <a:rPr lang="es-US" dirty="0"/>
              <a:t>¿Qué ocurre si usted no paga sus deudas por préstamos para estudiantes</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s-US" sz="3200" dirty="0"/>
              <a:t>Paga más cargos e intereses</a:t>
            </a:r>
          </a:p>
          <a:p>
            <a:pPr>
              <a:buFont typeface="Wingdings" panose="05000000000000000000" pitchFamily="2" charset="2"/>
              <a:buChar char="§"/>
            </a:pPr>
            <a:r>
              <a:rPr lang="es-US" sz="3200" dirty="0"/>
              <a:t>Embargo de salario</a:t>
            </a:r>
          </a:p>
          <a:p>
            <a:pPr>
              <a:buFont typeface="Wingdings" panose="05000000000000000000" pitchFamily="2" charset="2"/>
              <a:buChar char="§"/>
            </a:pPr>
            <a:r>
              <a:rPr lang="es-US" sz="3200" dirty="0"/>
              <a:t>Embargo de cuenta bancaria </a:t>
            </a:r>
          </a:p>
          <a:p>
            <a:pPr lvl="0">
              <a:lnSpc>
                <a:spcPct val="100000"/>
              </a:lnSpc>
              <a:buFont typeface="Wingdings" panose="05000000000000000000" pitchFamily="2" charset="2"/>
              <a:buChar char="§"/>
            </a:pPr>
            <a:r>
              <a:rPr lang="es-US" sz="3200" dirty="0"/>
              <a:t>Compensación del tesoro </a:t>
            </a:r>
          </a:p>
        </p:txBody>
      </p:sp>
      <p:sp>
        <p:nvSpPr>
          <p:cNvPr id="5" name="Slide Number Placeholder 4"/>
          <p:cNvSpPr>
            <a:spLocks noGrp="1"/>
          </p:cNvSpPr>
          <p:nvPr>
            <p:ph type="sldNum" sz="quarter" idx="4"/>
          </p:nvPr>
        </p:nvSpPr>
        <p:spPr/>
        <p:txBody>
          <a:bodyPr/>
          <a:lstStyle/>
          <a:p>
            <a:fld id="{AF83BEB6-139A-B746-BC33-1F5B6187E651}" type="slidenum">
              <a:rPr lang="en-US" smtClean="0"/>
              <a:pPr/>
              <a:t>58</a:t>
            </a:fld>
            <a:endParaRPr lang="en-US" dirty="0"/>
          </a:p>
        </p:txBody>
      </p:sp>
    </p:spTree>
    <p:extLst>
      <p:ext uri="{BB962C8B-B14F-4D97-AF65-F5344CB8AC3E}">
        <p14:creationId xmlns:p14="http://schemas.microsoft.com/office/powerpoint/2010/main" val="282791410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US" dirty="0"/>
              <a:t>Otras cosas que pueden ocurrir si no paga sus préstamos</a:t>
            </a:r>
            <a:endParaRPr lang="en-US" dirty="0"/>
          </a:p>
        </p:txBody>
      </p:sp>
      <p:sp>
        <p:nvSpPr>
          <p:cNvPr id="3" name="Content Placeholder 2"/>
          <p:cNvSpPr>
            <a:spLocks noGrp="1"/>
          </p:cNvSpPr>
          <p:nvPr>
            <p:ph idx="1"/>
          </p:nvPr>
        </p:nvSpPr>
        <p:spPr>
          <a:xfrm>
            <a:off x="577986" y="1424723"/>
            <a:ext cx="7408333" cy="4701440"/>
          </a:xfrm>
        </p:spPr>
        <p:txBody>
          <a:bodyPr>
            <a:noAutofit/>
          </a:bodyPr>
          <a:lstStyle/>
          <a:p>
            <a:pPr>
              <a:lnSpc>
                <a:spcPct val="100000"/>
              </a:lnSpc>
              <a:spcBef>
                <a:spcPts val="600"/>
              </a:spcBef>
              <a:spcAft>
                <a:spcPts val="0"/>
              </a:spcAft>
              <a:buFont typeface="Wingdings" panose="05000000000000000000" pitchFamily="2" charset="2"/>
              <a:buChar char="§"/>
            </a:pPr>
            <a:r>
              <a:rPr lang="es-US" dirty="0"/>
              <a:t>Imposibilitado de pedir ayuda financiera del gobierno federal</a:t>
            </a:r>
          </a:p>
          <a:p>
            <a:pPr lvl="1">
              <a:lnSpc>
                <a:spcPct val="100000"/>
              </a:lnSpc>
              <a:spcBef>
                <a:spcPts val="600"/>
              </a:spcBef>
              <a:spcAft>
                <a:spcPts val="1200"/>
              </a:spcAft>
            </a:pPr>
            <a:r>
              <a:rPr lang="es-US" sz="2400" dirty="0"/>
              <a:t>Es posible que tenga que dejar de estudiar por uno o más semestres</a:t>
            </a:r>
          </a:p>
          <a:p>
            <a:pPr lvl="0">
              <a:lnSpc>
                <a:spcPct val="100000"/>
              </a:lnSpc>
              <a:buFont typeface="Wingdings" panose="05000000000000000000" pitchFamily="2" charset="2"/>
              <a:buChar char="§"/>
            </a:pPr>
            <a:r>
              <a:rPr lang="es-US" dirty="0"/>
              <a:t>Información negativa en sus informes de crédito</a:t>
            </a:r>
          </a:p>
          <a:p>
            <a:pPr>
              <a:lnSpc>
                <a:spcPct val="100000"/>
              </a:lnSpc>
              <a:spcBef>
                <a:spcPts val="600"/>
              </a:spcBef>
              <a:buFont typeface="Wingdings" panose="05000000000000000000" pitchFamily="2" charset="2"/>
              <a:buChar char="§"/>
            </a:pPr>
            <a:r>
              <a:rPr lang="es-US" dirty="0"/>
              <a:t>Baja en su puntaje de crédito</a:t>
            </a:r>
          </a:p>
          <a:p>
            <a:pPr>
              <a:lnSpc>
                <a:spcPct val="100000"/>
              </a:lnSpc>
              <a:spcBef>
                <a:spcPts val="600"/>
              </a:spcBef>
              <a:buFont typeface="Wingdings" panose="05000000000000000000" pitchFamily="2" charset="2"/>
              <a:buChar char="§"/>
            </a:pPr>
            <a:r>
              <a:rPr lang="es-US" dirty="0"/>
              <a:t>Menos posibilidades para pedir préstamos</a:t>
            </a:r>
          </a:p>
          <a:p>
            <a:pPr>
              <a:lnSpc>
                <a:spcPct val="100000"/>
              </a:lnSpc>
              <a:spcBef>
                <a:spcPts val="600"/>
              </a:spcBef>
              <a:buFont typeface="Wingdings" panose="05000000000000000000" pitchFamily="2" charset="2"/>
              <a:buChar char="§"/>
            </a:pPr>
            <a:r>
              <a:rPr lang="es-US" dirty="0"/>
              <a:t>Estrés por deber dinero</a:t>
            </a:r>
          </a:p>
          <a:p>
            <a:pPr>
              <a:lnSpc>
                <a:spcPct val="100000"/>
              </a:lnSpc>
              <a:spcBef>
                <a:spcPts val="600"/>
              </a:spcBef>
              <a:buFont typeface="Wingdings" panose="05000000000000000000" pitchFamily="2" charset="2"/>
              <a:buChar char="§"/>
            </a:pPr>
            <a:r>
              <a:rPr lang="es-US" dirty="0">
                <a:highlight>
                  <a:srgbClr val="FFFFFF"/>
                </a:highlight>
              </a:rPr>
              <a:t>Postergación </a:t>
            </a:r>
            <a:r>
              <a:rPr lang="es-US" dirty="0"/>
              <a:t>en el logro de otras metas</a:t>
            </a:r>
          </a:p>
        </p:txBody>
      </p:sp>
      <p:sp>
        <p:nvSpPr>
          <p:cNvPr id="5" name="Slide Number Placeholder 4"/>
          <p:cNvSpPr>
            <a:spLocks noGrp="1"/>
          </p:cNvSpPr>
          <p:nvPr>
            <p:ph type="sldNum" sz="quarter" idx="4"/>
          </p:nvPr>
        </p:nvSpPr>
        <p:spPr/>
        <p:txBody>
          <a:bodyPr/>
          <a:lstStyle/>
          <a:p>
            <a:fld id="{AF83BEB6-139A-B746-BC33-1F5B6187E651}" type="slidenum">
              <a:rPr lang="en-US" smtClean="0"/>
              <a:pPr/>
              <a:t>59</a:t>
            </a:fld>
            <a:endParaRPr lang="en-US" dirty="0"/>
          </a:p>
        </p:txBody>
      </p:sp>
    </p:spTree>
    <p:extLst>
      <p:ext uri="{BB962C8B-B14F-4D97-AF65-F5344CB8AC3E}">
        <p14:creationId xmlns:p14="http://schemas.microsoft.com/office/powerpoint/2010/main" val="527822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10540"/>
            <a:ext cx="7499213" cy="1105498"/>
          </a:xfrm>
        </p:spPr>
        <p:txBody>
          <a:bodyPr/>
          <a:lstStyle/>
          <a:p>
            <a:r>
              <a:rPr lang="es-US" dirty="0"/>
              <a:t>Las deudas no son lo mismo             que el crédito</a:t>
            </a:r>
          </a:p>
        </p:txBody>
      </p:sp>
      <p:sp>
        <p:nvSpPr>
          <p:cNvPr id="3" name="Content Placeholder 2"/>
          <p:cNvSpPr>
            <a:spLocks noGrp="1"/>
          </p:cNvSpPr>
          <p:nvPr>
            <p:ph idx="1"/>
          </p:nvPr>
        </p:nvSpPr>
        <p:spPr>
          <a:xfrm>
            <a:off x="577986" y="1424723"/>
            <a:ext cx="8006616" cy="4701440"/>
          </a:xfrm>
        </p:spPr>
        <p:txBody>
          <a:bodyPr>
            <a:normAutofit lnSpcReduction="10000"/>
          </a:bodyPr>
          <a:lstStyle/>
          <a:p>
            <a:pPr lvl="0">
              <a:buFont typeface="Wingdings" panose="05000000000000000000" pitchFamily="2" charset="2"/>
              <a:buChar char="§"/>
            </a:pPr>
            <a:r>
              <a:rPr lang="es-US" sz="3200" dirty="0">
                <a:latin typeface="+mj-lt"/>
              </a:rPr>
              <a:t>Las deudas son el dinero que usted debe</a:t>
            </a:r>
          </a:p>
          <a:p>
            <a:pPr lvl="0">
              <a:buFont typeface="Wingdings" panose="05000000000000000000" pitchFamily="2" charset="2"/>
              <a:buChar char="§"/>
            </a:pPr>
            <a:r>
              <a:rPr lang="es-US" sz="3200" dirty="0">
                <a:latin typeface="+mj-lt"/>
              </a:rPr>
              <a:t>El crédito es la capacidad que usted tiene de pedir un préstamo</a:t>
            </a:r>
          </a:p>
          <a:p>
            <a:pPr marL="0" lvl="0" indent="0" algn="ctr">
              <a:buNone/>
            </a:pPr>
            <a:endParaRPr lang="es-US" sz="3200" dirty="0">
              <a:latin typeface="+mj-lt"/>
            </a:endParaRPr>
          </a:p>
          <a:p>
            <a:pPr marL="0" lvl="0" indent="0" algn="ctr">
              <a:buNone/>
            </a:pPr>
            <a:r>
              <a:rPr lang="es-US" sz="3200" dirty="0">
                <a:latin typeface="+mj-lt"/>
              </a:rPr>
              <a:t>El crédito se utiliza para pedir dinero, y ese mismo dinero se convierte en su deuda</a:t>
            </a:r>
          </a:p>
        </p:txBody>
      </p:sp>
      <p:sp>
        <p:nvSpPr>
          <p:cNvPr id="7" name="Slide Number Placeholder 6"/>
          <p:cNvSpPr>
            <a:spLocks noGrp="1"/>
          </p:cNvSpPr>
          <p:nvPr>
            <p:ph type="sldNum" sz="quarter" idx="4"/>
          </p:nvPr>
        </p:nvSpPr>
        <p:spPr/>
        <p:txBody>
          <a:bodyPr/>
          <a:lstStyle/>
          <a:p>
            <a:fld id="{AF83BEB6-139A-B746-BC33-1F5B6187E651}" type="slidenum">
              <a:rPr lang="en-US" smtClean="0"/>
              <a:pPr/>
              <a:t>6</a:t>
            </a:fld>
            <a:endParaRPr lang="en-US" dirty="0"/>
          </a:p>
        </p:txBody>
      </p:sp>
    </p:spTree>
    <p:extLst>
      <p:ext uri="{BB962C8B-B14F-4D97-AF65-F5344CB8AC3E}">
        <p14:creationId xmlns:p14="http://schemas.microsoft.com/office/powerpoint/2010/main" val="255965866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3961" y="0"/>
            <a:ext cx="8334858" cy="1031358"/>
          </a:xfrm>
        </p:spPr>
        <p:txBody>
          <a:bodyPr>
            <a:normAutofit fontScale="90000"/>
          </a:bodyPr>
          <a:lstStyle/>
          <a:p>
            <a:r>
              <a:rPr lang="es-US" sz="3100" dirty="0"/>
              <a:t>Aplíquelo: Mis deudas por préstamos para estudiantes</a:t>
            </a:r>
            <a:r>
              <a:rPr lang="es-US" dirty="0"/>
              <a:t/>
            </a:r>
            <a:br>
              <a:rPr lang="es-US" dirty="0"/>
            </a:br>
            <a:r>
              <a:rPr lang="es-US" sz="2400" dirty="0"/>
              <a:t>Consulte la pág. 31 en su Guía del participante</a:t>
            </a:r>
          </a:p>
        </p:txBody>
      </p:sp>
      <p:pic>
        <p:nvPicPr>
          <p:cNvPr id="3" name="Picture 2" descr="Captura de pantalla de Aplíquelo: Mis deudas por préstamos para estudiantes de la Guía del participante. Se muestra solo con fines de navegación&#10;">
            <a:extLst>
              <a:ext uri="{FF2B5EF4-FFF2-40B4-BE49-F238E27FC236}">
                <a16:creationId xmlns:a16="http://schemas.microsoft.com/office/drawing/2014/main" id="{FC4CB10D-C5A1-4FF9-AB46-9A29E6BE4AC3}"/>
              </a:ext>
            </a:extLst>
          </p:cNvPr>
          <p:cNvPicPr>
            <a:picLocks noChangeAspect="1"/>
          </p:cNvPicPr>
          <p:nvPr/>
        </p:nvPicPr>
        <p:blipFill>
          <a:blip r:embed="rId2"/>
          <a:stretch>
            <a:fillRect/>
          </a:stretch>
        </p:blipFill>
        <p:spPr>
          <a:xfrm>
            <a:off x="1286539" y="1210739"/>
            <a:ext cx="6489847" cy="489234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60</a:t>
            </a:fld>
            <a:endParaRPr lang="en-US" dirty="0"/>
          </a:p>
        </p:txBody>
      </p:sp>
    </p:spTree>
    <p:extLst>
      <p:ext uri="{BB962C8B-B14F-4D97-AF65-F5344CB8AC3E}">
        <p14:creationId xmlns:p14="http://schemas.microsoft.com/office/powerpoint/2010/main" val="92516503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t>Tipos de préstamos para estudiantes</a:t>
            </a:r>
          </a:p>
        </p:txBody>
      </p:sp>
      <p:sp>
        <p:nvSpPr>
          <p:cNvPr id="3" name="Content Placeholder 2"/>
          <p:cNvSpPr>
            <a:spLocks noGrp="1"/>
          </p:cNvSpPr>
          <p:nvPr>
            <p:ph idx="1"/>
          </p:nvPr>
        </p:nvSpPr>
        <p:spPr/>
        <p:txBody>
          <a:bodyPr>
            <a:noAutofit/>
          </a:bodyPr>
          <a:lstStyle/>
          <a:p>
            <a:pPr>
              <a:lnSpc>
                <a:spcPct val="100000"/>
              </a:lnSpc>
              <a:buFont typeface="Wingdings" panose="05000000000000000000" pitchFamily="2" charset="2"/>
              <a:buChar char="§"/>
            </a:pPr>
            <a:r>
              <a:rPr lang="es-US" sz="3200" dirty="0"/>
              <a:t>Préstamos privados para estudiantes</a:t>
            </a:r>
          </a:p>
          <a:p>
            <a:pPr>
              <a:lnSpc>
                <a:spcPct val="100000"/>
              </a:lnSpc>
              <a:buFont typeface="Wingdings" panose="05000000000000000000" pitchFamily="2" charset="2"/>
              <a:buChar char="§"/>
            </a:pPr>
            <a:r>
              <a:rPr lang="es-US" sz="3200" dirty="0"/>
              <a:t>Préstamos federales para estudiantes</a:t>
            </a:r>
          </a:p>
          <a:p>
            <a:pPr>
              <a:lnSpc>
                <a:spcPct val="100000"/>
              </a:lnSpc>
              <a:buFont typeface="Wingdings" panose="05000000000000000000" pitchFamily="2" charset="2"/>
              <a:buChar char="§"/>
            </a:pPr>
            <a:endParaRPr lang="en-US" sz="3200" dirty="0"/>
          </a:p>
          <a:p>
            <a:pPr marL="0" indent="0" algn="ctr">
              <a:lnSpc>
                <a:spcPct val="100000"/>
              </a:lnSpc>
              <a:buNone/>
            </a:pPr>
            <a:r>
              <a:rPr lang="en-US" sz="3200" dirty="0"/>
              <a:t/>
            </a:r>
            <a:br>
              <a:rPr lang="en-US" sz="3200" dirty="0"/>
            </a:br>
            <a:r>
              <a:rPr lang="en-US" sz="3200" dirty="0"/>
              <a:t>No </a:t>
            </a:r>
            <a:r>
              <a:rPr lang="es-US" sz="3200" dirty="0"/>
              <a:t>hablaremos</a:t>
            </a:r>
            <a:r>
              <a:rPr lang="en-US" sz="3200" dirty="0"/>
              <a:t> de los p</a:t>
            </a:r>
            <a:r>
              <a:rPr lang="es-US" sz="3200" dirty="0" err="1"/>
              <a:t>réstamos</a:t>
            </a:r>
            <a:r>
              <a:rPr lang="es-US" sz="3200" dirty="0"/>
              <a:t>    privados para estudiantes</a:t>
            </a:r>
            <a:endParaRPr lang="en-US" sz="3200" dirty="0"/>
          </a:p>
          <a:p>
            <a:pPr marL="0" indent="0">
              <a:lnSpc>
                <a:spcPct val="100000"/>
              </a:lnSpc>
              <a:buNone/>
            </a:pPr>
            <a:endParaRPr lang="en-US" sz="3200" dirty="0"/>
          </a:p>
          <a:p>
            <a:pPr>
              <a:lnSpc>
                <a:spcPct val="100000"/>
              </a:lnSpc>
            </a:pPr>
            <a:endParaRPr lang="en-US" sz="28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61</a:t>
            </a:fld>
            <a:endParaRPr lang="en-US" dirty="0"/>
          </a:p>
        </p:txBody>
      </p:sp>
    </p:spTree>
    <p:extLst>
      <p:ext uri="{BB962C8B-B14F-4D97-AF65-F5344CB8AC3E}">
        <p14:creationId xmlns:p14="http://schemas.microsoft.com/office/powerpoint/2010/main" val="168869821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US" dirty="0"/>
              <a:t>Opciones de pago de préstamos federales para estudiantes</a:t>
            </a:r>
          </a:p>
        </p:txBody>
      </p:sp>
      <p:sp>
        <p:nvSpPr>
          <p:cNvPr id="3" name="Content Placeholder 2"/>
          <p:cNvSpPr>
            <a:spLocks noGrp="1"/>
          </p:cNvSpPr>
          <p:nvPr>
            <p:ph idx="1"/>
          </p:nvPr>
        </p:nvSpPr>
        <p:spPr>
          <a:xfrm>
            <a:off x="457200" y="1600200"/>
            <a:ext cx="8229600" cy="4402567"/>
          </a:xfrm>
        </p:spPr>
        <p:txBody>
          <a:bodyPr>
            <a:normAutofit/>
          </a:bodyPr>
          <a:lstStyle/>
          <a:p>
            <a:pPr lvl="0">
              <a:lnSpc>
                <a:spcPct val="100000"/>
              </a:lnSpc>
              <a:buFont typeface="Wingdings" panose="05000000000000000000" pitchFamily="2" charset="2"/>
              <a:buChar char="§"/>
            </a:pPr>
            <a:r>
              <a:rPr lang="es-US" sz="3200" dirty="0"/>
              <a:t>Período de gracia</a:t>
            </a:r>
          </a:p>
          <a:p>
            <a:pPr lvl="0">
              <a:lnSpc>
                <a:spcPct val="100000"/>
              </a:lnSpc>
              <a:buFont typeface="Wingdings" panose="05000000000000000000" pitchFamily="2" charset="2"/>
              <a:buChar char="§"/>
            </a:pPr>
            <a:r>
              <a:rPr lang="es-US" sz="3200" dirty="0"/>
              <a:t>Plan estándar de pago (</a:t>
            </a:r>
            <a:r>
              <a:rPr lang="es-US" sz="3200" dirty="0">
                <a:highlight>
                  <a:srgbClr val="FFFFFF"/>
                </a:highlight>
              </a:rPr>
              <a:t>default</a:t>
            </a:r>
            <a:r>
              <a:rPr lang="es-US" sz="3200" dirty="0"/>
              <a:t>)</a:t>
            </a:r>
          </a:p>
          <a:p>
            <a:pPr>
              <a:lnSpc>
                <a:spcPct val="100000"/>
              </a:lnSpc>
              <a:spcAft>
                <a:spcPts val="0"/>
              </a:spcAft>
              <a:buFont typeface="Wingdings" panose="05000000000000000000" pitchFamily="2" charset="2"/>
              <a:buChar char="§"/>
            </a:pPr>
            <a:r>
              <a:rPr lang="es-US" sz="3200" dirty="0"/>
              <a:t>Pagos reestructurados NO según ingresos</a:t>
            </a:r>
          </a:p>
          <a:p>
            <a:pPr lvl="1">
              <a:lnSpc>
                <a:spcPct val="100000"/>
              </a:lnSpc>
            </a:pPr>
            <a:r>
              <a:rPr lang="es-US" sz="2800" dirty="0"/>
              <a:t>Plan escalonado de pagos</a:t>
            </a:r>
          </a:p>
          <a:p>
            <a:pPr lvl="1">
              <a:lnSpc>
                <a:spcPct val="100000"/>
              </a:lnSpc>
            </a:pPr>
            <a:r>
              <a:rPr lang="es-US" sz="2800" dirty="0"/>
              <a:t>Plan extendido de pagos</a:t>
            </a:r>
          </a:p>
          <a:p>
            <a:pPr lvl="1">
              <a:lnSpc>
                <a:spcPct val="100000"/>
              </a:lnSpc>
            </a:pPr>
            <a:endParaRPr lang="en-US" sz="3200" dirty="0"/>
          </a:p>
          <a:p>
            <a:pPr lvl="1">
              <a:lnSpc>
                <a:spcPct val="100000"/>
              </a:lnSpc>
            </a:pPr>
            <a:endParaRPr lang="en-US"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62</a:t>
            </a:fld>
            <a:endParaRPr lang="en-US" dirty="0"/>
          </a:p>
        </p:txBody>
      </p:sp>
    </p:spTree>
    <p:extLst>
      <p:ext uri="{BB962C8B-B14F-4D97-AF65-F5344CB8AC3E}">
        <p14:creationId xmlns:p14="http://schemas.microsoft.com/office/powerpoint/2010/main" val="25199615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US" dirty="0"/>
              <a:t>Planes de pago según ingresos</a:t>
            </a:r>
          </a:p>
        </p:txBody>
      </p:sp>
      <p:sp>
        <p:nvSpPr>
          <p:cNvPr id="3" name="Content Placeholder 2"/>
          <p:cNvSpPr>
            <a:spLocks noGrp="1"/>
          </p:cNvSpPr>
          <p:nvPr>
            <p:ph idx="1"/>
          </p:nvPr>
        </p:nvSpPr>
        <p:spPr/>
        <p:txBody>
          <a:bodyPr>
            <a:normAutofit/>
          </a:bodyPr>
          <a:lstStyle/>
          <a:p>
            <a:pPr>
              <a:lnSpc>
                <a:spcPct val="100000"/>
              </a:lnSpc>
              <a:spcBef>
                <a:spcPts val="0"/>
              </a:spcBef>
              <a:spcAft>
                <a:spcPts val="2400"/>
              </a:spcAft>
              <a:buFont typeface="Wingdings" panose="05000000000000000000" pitchFamily="2" charset="2"/>
              <a:buChar char="§"/>
            </a:pPr>
            <a:r>
              <a:rPr lang="en-US" sz="3200" dirty="0">
                <a:highlight>
                  <a:srgbClr val="FFFFFF"/>
                </a:highlight>
              </a:rPr>
              <a:t>Plan REPAYE </a:t>
            </a:r>
          </a:p>
          <a:p>
            <a:pPr>
              <a:lnSpc>
                <a:spcPct val="100000"/>
              </a:lnSpc>
              <a:spcBef>
                <a:spcPts val="0"/>
              </a:spcBef>
              <a:spcAft>
                <a:spcPts val="2400"/>
              </a:spcAft>
              <a:buFont typeface="Wingdings" panose="05000000000000000000" pitchFamily="2" charset="2"/>
              <a:buChar char="§"/>
            </a:pPr>
            <a:r>
              <a:rPr lang="en-US" sz="3200" dirty="0">
                <a:highlight>
                  <a:srgbClr val="FFFFFF"/>
                </a:highlight>
              </a:rPr>
              <a:t>Plan PAYE </a:t>
            </a:r>
          </a:p>
          <a:p>
            <a:pPr>
              <a:lnSpc>
                <a:spcPct val="100000"/>
              </a:lnSpc>
              <a:spcBef>
                <a:spcPts val="0"/>
              </a:spcBef>
              <a:spcAft>
                <a:spcPts val="2400"/>
              </a:spcAft>
              <a:buFont typeface="Wingdings" panose="05000000000000000000" pitchFamily="2" charset="2"/>
              <a:buChar char="§"/>
            </a:pPr>
            <a:r>
              <a:rPr lang="es-US" sz="3200" dirty="0"/>
              <a:t>Plan de pago en base a ingresos (IBR) </a:t>
            </a:r>
          </a:p>
          <a:p>
            <a:pPr>
              <a:lnSpc>
                <a:spcPct val="100000"/>
              </a:lnSpc>
              <a:spcBef>
                <a:spcPts val="0"/>
              </a:spcBef>
              <a:spcAft>
                <a:spcPts val="2400"/>
              </a:spcAft>
              <a:buFont typeface="Wingdings" panose="05000000000000000000" pitchFamily="2" charset="2"/>
              <a:buChar char="§"/>
            </a:pPr>
            <a:r>
              <a:rPr lang="es-US" sz="3200" dirty="0"/>
              <a:t>Plan de pago sujeto a ingresos (ICR)</a:t>
            </a:r>
            <a:endParaRPr lang="es-US" sz="18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63</a:t>
            </a:fld>
            <a:endParaRPr lang="en-US" dirty="0"/>
          </a:p>
        </p:txBody>
      </p:sp>
    </p:spTree>
    <p:extLst>
      <p:ext uri="{BB962C8B-B14F-4D97-AF65-F5344CB8AC3E}">
        <p14:creationId xmlns:p14="http://schemas.microsoft.com/office/powerpoint/2010/main" val="175602890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US" dirty="0"/>
              <a:t>Acuerdos por morosidad y prórroga</a:t>
            </a:r>
          </a:p>
        </p:txBody>
      </p:sp>
      <p:sp>
        <p:nvSpPr>
          <p:cNvPr id="3" name="Content Placeholder 2"/>
          <p:cNvSpPr>
            <a:spLocks noGrp="1"/>
          </p:cNvSpPr>
          <p:nvPr>
            <p:ph idx="1"/>
          </p:nvPr>
        </p:nvSpPr>
        <p:spPr/>
        <p:txBody>
          <a:bodyPr>
            <a:noAutofit/>
          </a:bodyPr>
          <a:lstStyle/>
          <a:p>
            <a:pPr>
              <a:lnSpc>
                <a:spcPct val="100000"/>
              </a:lnSpc>
              <a:spcBef>
                <a:spcPts val="0"/>
              </a:spcBef>
              <a:spcAft>
                <a:spcPts val="600"/>
              </a:spcAft>
              <a:buFont typeface="Wingdings" panose="05000000000000000000" pitchFamily="2" charset="2"/>
              <a:buChar char="§"/>
            </a:pPr>
            <a:r>
              <a:rPr lang="es-US" sz="3200" dirty="0">
                <a:latin typeface="+mj-lt"/>
              </a:rPr>
              <a:t>Acuerdo por morosidad</a:t>
            </a:r>
          </a:p>
          <a:p>
            <a:pPr lvl="1">
              <a:lnSpc>
                <a:spcPct val="100000"/>
              </a:lnSpc>
              <a:spcBef>
                <a:spcPts val="0"/>
              </a:spcBef>
            </a:pPr>
            <a:r>
              <a:rPr lang="es-US" sz="2800" dirty="0">
                <a:latin typeface="+mn-lt"/>
              </a:rPr>
              <a:t>Aplazamiento o reducción temporal de los pagos debido a dificultades económicas </a:t>
            </a:r>
          </a:p>
          <a:p>
            <a:pPr lvl="1">
              <a:lnSpc>
                <a:spcPct val="100000"/>
              </a:lnSpc>
              <a:spcBef>
                <a:spcPts val="0"/>
              </a:spcBef>
            </a:pPr>
            <a:endParaRPr lang="en-US" sz="2800" dirty="0">
              <a:latin typeface="+mn-lt"/>
            </a:endParaRPr>
          </a:p>
          <a:p>
            <a:pPr>
              <a:lnSpc>
                <a:spcPct val="100000"/>
              </a:lnSpc>
              <a:spcBef>
                <a:spcPts val="0"/>
              </a:spcBef>
              <a:spcAft>
                <a:spcPts val="600"/>
              </a:spcAft>
              <a:buFont typeface="Wingdings" panose="05000000000000000000" pitchFamily="2" charset="2"/>
              <a:buChar char="§"/>
            </a:pPr>
            <a:r>
              <a:rPr lang="es-US" sz="3200" dirty="0"/>
              <a:t>Prórroga de cobros</a:t>
            </a:r>
          </a:p>
          <a:p>
            <a:pPr lvl="1">
              <a:lnSpc>
                <a:spcPct val="100000"/>
              </a:lnSpc>
              <a:spcBef>
                <a:spcPts val="0"/>
              </a:spcBef>
              <a:spcAft>
                <a:spcPts val="600"/>
              </a:spcAft>
            </a:pPr>
            <a:r>
              <a:rPr lang="es-US" sz="2800" dirty="0">
                <a:latin typeface="+mn-lt"/>
              </a:rPr>
              <a:t>Suspensión temporal de pagos por situaciones específicas</a:t>
            </a:r>
            <a:endParaRPr lang="es-US" dirty="0">
              <a:latin typeface="+mn-lt"/>
            </a:endParaRPr>
          </a:p>
          <a:p>
            <a:pPr>
              <a:lnSpc>
                <a:spcPct val="100000"/>
              </a:lnSpc>
              <a:spcBef>
                <a:spcPts val="0"/>
              </a:spcBef>
            </a:pPr>
            <a:endParaRPr lang="en-US" b="1"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64</a:t>
            </a:fld>
            <a:endParaRPr lang="en-US" dirty="0"/>
          </a:p>
        </p:txBody>
      </p:sp>
    </p:spTree>
    <p:extLst>
      <p:ext uri="{BB962C8B-B14F-4D97-AF65-F5344CB8AC3E}">
        <p14:creationId xmlns:p14="http://schemas.microsoft.com/office/powerpoint/2010/main" val="172609344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936840" cy="881682"/>
          </a:xfrm>
        </p:spPr>
        <p:txBody>
          <a:bodyPr/>
          <a:lstStyle/>
          <a:p>
            <a:r>
              <a:rPr lang="es-US" dirty="0"/>
              <a:t>Condonación de préstamo, cancelación y anulación</a:t>
            </a:r>
          </a:p>
        </p:txBody>
      </p:sp>
      <p:sp>
        <p:nvSpPr>
          <p:cNvPr id="3" name="Content Placeholder 2"/>
          <p:cNvSpPr>
            <a:spLocks noGrp="1"/>
          </p:cNvSpPr>
          <p:nvPr>
            <p:ph idx="1"/>
          </p:nvPr>
        </p:nvSpPr>
        <p:spPr/>
        <p:txBody>
          <a:bodyPr>
            <a:normAutofit fontScale="92500" lnSpcReduction="10000"/>
          </a:bodyPr>
          <a:lstStyle/>
          <a:p>
            <a:pPr>
              <a:lnSpc>
                <a:spcPct val="100000"/>
              </a:lnSpc>
              <a:buFont typeface="Wingdings" panose="05000000000000000000" pitchFamily="2" charset="2"/>
              <a:buChar char="§"/>
            </a:pPr>
            <a:r>
              <a:rPr lang="es-US" sz="3200" dirty="0"/>
              <a:t>Anulación por clausura de institución educativa </a:t>
            </a:r>
          </a:p>
          <a:p>
            <a:pPr>
              <a:lnSpc>
                <a:spcPct val="100000"/>
              </a:lnSpc>
              <a:buFont typeface="Wingdings" panose="05000000000000000000" pitchFamily="2" charset="2"/>
              <a:buChar char="§"/>
            </a:pPr>
            <a:r>
              <a:rPr lang="es-US" sz="3200" dirty="0"/>
              <a:t>Condonación de préstamos por servicio público </a:t>
            </a:r>
          </a:p>
          <a:p>
            <a:pPr>
              <a:lnSpc>
                <a:spcPct val="100000"/>
              </a:lnSpc>
              <a:buFont typeface="Wingdings" panose="05000000000000000000" pitchFamily="2" charset="2"/>
              <a:buChar char="§"/>
            </a:pPr>
            <a:r>
              <a:rPr lang="es-US" sz="3200" dirty="0"/>
              <a:t>Condonación de préstamos para maestros</a:t>
            </a:r>
          </a:p>
          <a:p>
            <a:pPr>
              <a:lnSpc>
                <a:spcPct val="100000"/>
              </a:lnSpc>
              <a:buFont typeface="Wingdings" panose="05000000000000000000" pitchFamily="2" charset="2"/>
              <a:buChar char="§"/>
            </a:pPr>
            <a:r>
              <a:rPr lang="es-US" sz="3200" dirty="0"/>
              <a:t>Anulación total y permanente por discapacidad</a:t>
            </a:r>
          </a:p>
          <a:p>
            <a:pPr>
              <a:lnSpc>
                <a:spcPct val="100000"/>
              </a:lnSpc>
              <a:buFont typeface="Wingdings" panose="05000000000000000000" pitchFamily="2" charset="2"/>
              <a:buChar char="§"/>
            </a:pPr>
            <a:r>
              <a:rPr lang="es-US" sz="3200" dirty="0"/>
              <a:t>Anulación por causa de muerte</a:t>
            </a:r>
          </a:p>
        </p:txBody>
      </p:sp>
      <p:sp>
        <p:nvSpPr>
          <p:cNvPr id="5" name="Slide Number Placeholder 4"/>
          <p:cNvSpPr>
            <a:spLocks noGrp="1"/>
          </p:cNvSpPr>
          <p:nvPr>
            <p:ph type="sldNum" sz="quarter" idx="4"/>
          </p:nvPr>
        </p:nvSpPr>
        <p:spPr/>
        <p:txBody>
          <a:bodyPr/>
          <a:lstStyle/>
          <a:p>
            <a:fld id="{AF83BEB6-139A-B746-BC33-1F5B6187E651}" type="slidenum">
              <a:rPr lang="en-US" smtClean="0"/>
              <a:pPr/>
              <a:t>65</a:t>
            </a:fld>
            <a:endParaRPr lang="en-US" dirty="0"/>
          </a:p>
        </p:txBody>
      </p:sp>
    </p:spTree>
    <p:extLst>
      <p:ext uri="{BB962C8B-B14F-4D97-AF65-F5344CB8AC3E}">
        <p14:creationId xmlns:p14="http://schemas.microsoft.com/office/powerpoint/2010/main" val="131528850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altLang="en-US" dirty="0">
                <a:highlight>
                  <a:srgbClr val="FFFFFF"/>
                </a:highlight>
              </a:rPr>
              <a:t>Tome medidas para no caer en incumplimiento</a:t>
            </a:r>
            <a:endParaRPr lang="es-US" dirty="0">
              <a:highlight>
                <a:srgbClr val="FFFFFF"/>
              </a:highlight>
            </a:endParaRPr>
          </a:p>
        </p:txBody>
      </p:sp>
      <p:sp>
        <p:nvSpPr>
          <p:cNvPr id="6" name="Rectangle 1"/>
          <p:cNvSpPr>
            <a:spLocks noGrp="1" noChangeArrowheads="1"/>
          </p:cNvSpPr>
          <p:nvPr>
            <p:ph idx="1"/>
          </p:nvPr>
        </p:nvSpPr>
        <p:spPr/>
        <p:txBody>
          <a:bodyPr>
            <a:normAutofit fontScale="92500" lnSpcReduction="10000"/>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nSpc>
                <a:spcPct val="100000"/>
              </a:lnSpc>
              <a:spcAft>
                <a:spcPts val="0"/>
              </a:spcAft>
              <a:buFont typeface="Wingdings" panose="05000000000000000000" pitchFamily="2" charset="2"/>
              <a:buChar char="§"/>
            </a:pPr>
            <a:r>
              <a:rPr lang="es-US" altLang="en-US" sz="3200" dirty="0">
                <a:latin typeface="+mj-lt"/>
              </a:rPr>
              <a:t>Considere estas opciones para prevenir incumplimiento:</a:t>
            </a:r>
          </a:p>
          <a:p>
            <a:pPr lvl="1">
              <a:lnSpc>
                <a:spcPct val="100000"/>
              </a:lnSpc>
              <a:spcBef>
                <a:spcPts val="768"/>
              </a:spcBef>
              <a:spcAft>
                <a:spcPts val="600"/>
              </a:spcAft>
            </a:pPr>
            <a:r>
              <a:rPr lang="es-US" altLang="en-US" sz="2800" dirty="0">
                <a:latin typeface="+mn-lt"/>
              </a:rPr>
              <a:t>Fechas diferentes de pago</a:t>
            </a:r>
          </a:p>
          <a:p>
            <a:pPr lvl="1">
              <a:lnSpc>
                <a:spcPct val="100000"/>
              </a:lnSpc>
              <a:spcBef>
                <a:spcPts val="768"/>
              </a:spcBef>
              <a:spcAft>
                <a:spcPts val="600"/>
              </a:spcAft>
            </a:pPr>
            <a:r>
              <a:rPr lang="es-US" altLang="en-US" sz="2800" dirty="0">
                <a:latin typeface="+mn-lt"/>
              </a:rPr>
              <a:t>Opciones en planes de pago</a:t>
            </a:r>
          </a:p>
          <a:p>
            <a:pPr lvl="1">
              <a:lnSpc>
                <a:spcPct val="100000"/>
              </a:lnSpc>
              <a:spcBef>
                <a:spcPts val="768"/>
              </a:spcBef>
              <a:spcAft>
                <a:spcPts val="1200"/>
              </a:spcAft>
            </a:pPr>
            <a:r>
              <a:rPr lang="es-US" sz="2800" dirty="0">
                <a:latin typeface="+mn-lt"/>
              </a:rPr>
              <a:t>Acuerdos de morosidad, prórroga, condonación de préstamos, cancelación de préstamos o anulación de préstamos</a:t>
            </a:r>
            <a:r>
              <a:rPr lang="es-US" altLang="en-US" sz="2800" dirty="0">
                <a:latin typeface="+mn-lt"/>
              </a:rPr>
              <a:t> </a:t>
            </a:r>
          </a:p>
          <a:p>
            <a:pPr marL="284163" indent="-284163">
              <a:lnSpc>
                <a:spcPct val="100000"/>
              </a:lnSpc>
              <a:spcBef>
                <a:spcPts val="768"/>
              </a:spcBef>
              <a:spcAft>
                <a:spcPts val="1200"/>
              </a:spcAft>
              <a:buFont typeface="Wingdings" panose="05000000000000000000" pitchFamily="2" charset="2"/>
              <a:buChar char="§"/>
            </a:pPr>
            <a:r>
              <a:rPr lang="es-US" altLang="en-US" sz="3200" dirty="0">
                <a:latin typeface="+mj-lt"/>
              </a:rPr>
              <a:t>Declararse en bancarrota no anula automáticamente los préstamos federales para estudiantes</a:t>
            </a:r>
          </a:p>
        </p:txBody>
      </p:sp>
      <p:sp>
        <p:nvSpPr>
          <p:cNvPr id="3" name="Slide Number Placeholder 2"/>
          <p:cNvSpPr>
            <a:spLocks noGrp="1"/>
          </p:cNvSpPr>
          <p:nvPr>
            <p:ph type="sldNum" sz="quarter" idx="4"/>
          </p:nvPr>
        </p:nvSpPr>
        <p:spPr/>
        <p:txBody>
          <a:bodyPr/>
          <a:lstStyle/>
          <a:p>
            <a:fld id="{AF83BEB6-139A-B746-BC33-1F5B6187E651}" type="slidenum">
              <a:rPr lang="en-US" smtClean="0"/>
              <a:pPr/>
              <a:t>66</a:t>
            </a:fld>
            <a:endParaRPr lang="en-US" dirty="0"/>
          </a:p>
        </p:txBody>
      </p:sp>
    </p:spTree>
    <p:extLst>
      <p:ext uri="{BB962C8B-B14F-4D97-AF65-F5344CB8AC3E}">
        <p14:creationId xmlns:p14="http://schemas.microsoft.com/office/powerpoint/2010/main" val="371566183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altLang="en-US" sz="3700" dirty="0"/>
              <a:t>Tenga cuidado con las estafas en préstamos para estudiantes</a:t>
            </a:r>
            <a:endParaRPr lang="es-US" sz="3700" dirty="0"/>
          </a:p>
        </p:txBody>
      </p:sp>
      <p:sp>
        <p:nvSpPr>
          <p:cNvPr id="6" name="Rectangle 1"/>
          <p:cNvSpPr>
            <a:spLocks noGrp="1" noChangeArrowheads="1"/>
          </p:cNvSpPr>
          <p:nvPr>
            <p:ph idx="1"/>
          </p:nvPr>
        </p:nvSpPr>
        <p:spPr>
          <a:xfrm>
            <a:off x="577986" y="1504129"/>
            <a:ext cx="7499214" cy="4701440"/>
          </a:xfrm>
        </p:spPr>
        <p:txBody>
          <a:bodyPr>
            <a:norm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lnSpc>
                <a:spcPct val="100000"/>
              </a:lnSpc>
              <a:spcAft>
                <a:spcPts val="1200"/>
              </a:spcAft>
              <a:buFont typeface="Wingdings" panose="05000000000000000000" pitchFamily="2" charset="2"/>
              <a:buChar char="§"/>
            </a:pPr>
            <a:r>
              <a:rPr lang="es-US" altLang="en-US" sz="3200" dirty="0">
                <a:latin typeface="+mj-lt"/>
              </a:rPr>
              <a:t>Nunca haga un pago por adelantado</a:t>
            </a:r>
          </a:p>
          <a:p>
            <a:pPr lvl="0">
              <a:lnSpc>
                <a:spcPct val="100000"/>
              </a:lnSpc>
              <a:spcAft>
                <a:spcPts val="1200"/>
              </a:spcAft>
              <a:buFont typeface="Wingdings" panose="05000000000000000000" pitchFamily="2" charset="2"/>
              <a:buChar char="§"/>
            </a:pPr>
            <a:r>
              <a:rPr lang="es-US" altLang="en-US" sz="3200" dirty="0">
                <a:latin typeface="+mj-lt"/>
              </a:rPr>
              <a:t>Solo los estafadores prometen la condonación rápida de préstamos</a:t>
            </a:r>
          </a:p>
          <a:p>
            <a:pPr lvl="0">
              <a:lnSpc>
                <a:spcPct val="100000"/>
              </a:lnSpc>
              <a:spcAft>
                <a:spcPts val="1200"/>
              </a:spcAft>
              <a:buFont typeface="Wingdings" panose="05000000000000000000" pitchFamily="2" charset="2"/>
              <a:buChar char="§"/>
            </a:pPr>
            <a:r>
              <a:rPr lang="es-US" altLang="en-US" sz="3200" dirty="0">
                <a:latin typeface="+mj-lt"/>
              </a:rPr>
              <a:t>Que un documento tenga en sello del Departamento de Educación no quiere decir que sea legítimo</a:t>
            </a:r>
          </a:p>
          <a:p>
            <a:pPr lvl="0">
              <a:lnSpc>
                <a:spcPct val="100000"/>
              </a:lnSpc>
              <a:spcAft>
                <a:spcPts val="1200"/>
              </a:spcAft>
              <a:buFont typeface="Wingdings" panose="05000000000000000000" pitchFamily="2" charset="2"/>
              <a:buChar char="§"/>
            </a:pPr>
            <a:r>
              <a:rPr lang="es-US" altLang="en-US" sz="3200" dirty="0">
                <a:latin typeface="+mj-lt"/>
              </a:rPr>
              <a:t>Nunca </a:t>
            </a:r>
            <a:r>
              <a:rPr lang="es-US" altLang="en-US" sz="3200" dirty="0">
                <a:highlight>
                  <a:srgbClr val="FFFFFF"/>
                </a:highlight>
                <a:latin typeface="+mj-lt"/>
              </a:rPr>
              <a:t>dé</a:t>
            </a:r>
            <a:r>
              <a:rPr lang="es-US" altLang="en-US" sz="3200" dirty="0">
                <a:latin typeface="+mj-lt"/>
              </a:rPr>
              <a:t> su credencial FSA ID</a:t>
            </a:r>
            <a:endParaRPr lang="es-US" altLang="en-US" sz="2800" dirty="0">
              <a:latin typeface="+mj-lt"/>
            </a:endParaRPr>
          </a:p>
        </p:txBody>
      </p:sp>
      <p:sp>
        <p:nvSpPr>
          <p:cNvPr id="3" name="Slide Number Placeholder 2"/>
          <p:cNvSpPr>
            <a:spLocks noGrp="1"/>
          </p:cNvSpPr>
          <p:nvPr>
            <p:ph type="sldNum" sz="quarter" idx="4"/>
          </p:nvPr>
        </p:nvSpPr>
        <p:spPr/>
        <p:txBody>
          <a:bodyPr/>
          <a:lstStyle/>
          <a:p>
            <a:fld id="{AF83BEB6-139A-B746-BC33-1F5B6187E651}" type="slidenum">
              <a:rPr lang="en-US" smtClean="0"/>
              <a:pPr/>
              <a:t>67</a:t>
            </a:fld>
            <a:endParaRPr lang="en-US" dirty="0"/>
          </a:p>
        </p:txBody>
      </p:sp>
    </p:spTree>
    <p:extLst>
      <p:ext uri="{BB962C8B-B14F-4D97-AF65-F5344CB8AC3E}">
        <p14:creationId xmlns:p14="http://schemas.microsoft.com/office/powerpoint/2010/main" val="405226930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183609"/>
            <a:ext cx="8036078" cy="1373180"/>
          </a:xfrm>
        </p:spPr>
        <p:txBody>
          <a:bodyPr>
            <a:normAutofit fontScale="90000"/>
          </a:bodyPr>
          <a:lstStyle/>
          <a:p>
            <a:r>
              <a:rPr lang="es-US" sz="3800" dirty="0"/>
              <a:t>Pruébelo: Explore las opciones para pagar los préstamos para estudiantes </a:t>
            </a:r>
            <a:r>
              <a:rPr lang="en-US" dirty="0"/>
              <a:t/>
            </a:r>
            <a:br>
              <a:rPr lang="en-US" dirty="0"/>
            </a:br>
            <a:r>
              <a:rPr lang="es-US" sz="2600" dirty="0"/>
              <a:t>Consulte la pág. 35 en su Guía del participante</a:t>
            </a:r>
          </a:p>
        </p:txBody>
      </p:sp>
      <p:pic>
        <p:nvPicPr>
          <p:cNvPr id="3" name="Picture 2" descr="Captura de pantalla de Pruébelo: Explore las opciones para pagar los préstamos para estudiantes de la Guía del participante. Se muestra solo con fines de navegación&#10;">
            <a:extLst>
              <a:ext uri="{FF2B5EF4-FFF2-40B4-BE49-F238E27FC236}">
                <a16:creationId xmlns:a16="http://schemas.microsoft.com/office/drawing/2014/main" id="{3FD850B3-4C5E-4FCF-AA0A-CAF9842BB9D6}"/>
              </a:ext>
            </a:extLst>
          </p:cNvPr>
          <p:cNvPicPr>
            <a:picLocks noChangeAspect="1"/>
          </p:cNvPicPr>
          <p:nvPr/>
        </p:nvPicPr>
        <p:blipFill>
          <a:blip r:embed="rId2"/>
          <a:stretch>
            <a:fillRect/>
          </a:stretch>
        </p:blipFill>
        <p:spPr>
          <a:xfrm>
            <a:off x="1384659" y="1646109"/>
            <a:ext cx="6683016" cy="445808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4" name="Slide Number Placeholder 3"/>
          <p:cNvSpPr>
            <a:spLocks noGrp="1"/>
          </p:cNvSpPr>
          <p:nvPr>
            <p:ph type="sldNum" sz="quarter" idx="4"/>
          </p:nvPr>
        </p:nvSpPr>
        <p:spPr/>
        <p:txBody>
          <a:bodyPr/>
          <a:lstStyle/>
          <a:p>
            <a:fld id="{AF83BEB6-139A-B746-BC33-1F5B6187E651}" type="slidenum">
              <a:rPr lang="en-US" smtClean="0"/>
              <a:pPr/>
              <a:t>68</a:t>
            </a:fld>
            <a:endParaRPr lang="en-US" dirty="0"/>
          </a:p>
        </p:txBody>
      </p:sp>
    </p:spTree>
    <p:extLst>
      <p:ext uri="{BB962C8B-B14F-4D97-AF65-F5344CB8AC3E}">
        <p14:creationId xmlns:p14="http://schemas.microsoft.com/office/powerpoint/2010/main" val="202106989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263" y="295554"/>
            <a:ext cx="8566014" cy="799021"/>
          </a:xfrm>
        </p:spPr>
        <p:txBody>
          <a:bodyPr>
            <a:normAutofit fontScale="90000"/>
          </a:bodyPr>
          <a:lstStyle/>
          <a:p>
            <a:pPr>
              <a:lnSpc>
                <a:spcPts val="3600"/>
              </a:lnSpc>
            </a:pPr>
            <a:r>
              <a:rPr lang="es-US" sz="3800" dirty="0"/>
              <a:t>Aplíquelo</a:t>
            </a:r>
            <a:r>
              <a:rPr lang="en-US" sz="3800" dirty="0"/>
              <a:t>: </a:t>
            </a:r>
            <a:r>
              <a:rPr lang="es-US" sz="3800" dirty="0"/>
              <a:t>Atraso en el pago de sus préstamos</a:t>
            </a:r>
            <a:r>
              <a:rPr lang="en-US" sz="4000" dirty="0"/>
              <a:t/>
            </a:r>
            <a:br>
              <a:rPr lang="en-US" sz="4000" dirty="0"/>
            </a:br>
            <a:r>
              <a:rPr lang="es-US" sz="2600" dirty="0"/>
              <a:t>Consulte</a:t>
            </a:r>
            <a:r>
              <a:rPr lang="en-US" sz="2600" dirty="0"/>
              <a:t> la pág. 34 </a:t>
            </a:r>
            <a:r>
              <a:rPr lang="es-US" sz="2600" dirty="0"/>
              <a:t>en su Guía del participante </a:t>
            </a:r>
          </a:p>
        </p:txBody>
      </p:sp>
      <p:pic>
        <p:nvPicPr>
          <p:cNvPr id="8" name="Picture 7" descr="Captura de pantalla de la parte superior de Aplíquelo: Lista de comprobación de préstamos para estudiantes atrasados. Se muestra solo con fines de navegación."/>
          <p:cNvPicPr>
            <a:picLocks noChangeAspect="1"/>
          </p:cNvPicPr>
          <p:nvPr/>
        </p:nvPicPr>
        <p:blipFill>
          <a:blip r:embed="rId2"/>
          <a:stretch>
            <a:fillRect/>
          </a:stretch>
        </p:blipFill>
        <p:spPr>
          <a:xfrm>
            <a:off x="812799" y="1244672"/>
            <a:ext cx="7318003" cy="4424608"/>
          </a:xfrm>
          <a:prstGeom prst="rect">
            <a:avLst/>
          </a:prstGeom>
          <a:ln>
            <a:solidFill>
              <a:schemeClr val="bg1">
                <a:lumMod val="75000"/>
              </a:schemeClr>
            </a:solidFill>
          </a:ln>
          <a:effectLst>
            <a:outerShdw blurRad="50800" dist="38100" dir="2700000" algn="tl" rotWithShape="0">
              <a:prstClr val="black">
                <a:alpha val="40000"/>
              </a:prstClr>
            </a:outerShdw>
          </a:effectLst>
        </p:spPr>
      </p:pic>
      <p:sp>
        <p:nvSpPr>
          <p:cNvPr id="5" name="Slide Number Placeholder 4"/>
          <p:cNvSpPr>
            <a:spLocks noGrp="1"/>
          </p:cNvSpPr>
          <p:nvPr>
            <p:ph type="sldNum" sz="quarter" idx="4"/>
          </p:nvPr>
        </p:nvSpPr>
        <p:spPr/>
        <p:txBody>
          <a:bodyPr/>
          <a:lstStyle/>
          <a:p>
            <a:fld id="{AF83BEB6-139A-B746-BC33-1F5B6187E651}" type="slidenum">
              <a:rPr lang="en-US" smtClean="0"/>
              <a:pPr/>
              <a:t>69</a:t>
            </a:fld>
            <a:endParaRPr lang="en-US" dirty="0"/>
          </a:p>
        </p:txBody>
      </p:sp>
    </p:spTree>
    <p:extLst>
      <p:ext uri="{BB962C8B-B14F-4D97-AF65-F5344CB8AC3E}">
        <p14:creationId xmlns:p14="http://schemas.microsoft.com/office/powerpoint/2010/main" val="4136719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t>Deudores y acreedores</a:t>
            </a:r>
          </a:p>
        </p:txBody>
      </p:sp>
      <p:sp>
        <p:nvSpPr>
          <p:cNvPr id="3" name="Content Placeholder 2"/>
          <p:cNvSpPr>
            <a:spLocks noGrp="1"/>
          </p:cNvSpPr>
          <p:nvPr>
            <p:ph idx="1"/>
          </p:nvPr>
        </p:nvSpPr>
        <p:spPr>
          <a:xfrm>
            <a:off x="577986" y="1424723"/>
            <a:ext cx="4645947" cy="4701440"/>
          </a:xfrm>
        </p:spPr>
        <p:txBody>
          <a:bodyPr>
            <a:normAutofit/>
          </a:bodyPr>
          <a:lstStyle/>
          <a:p>
            <a:pPr lvl="0">
              <a:lnSpc>
                <a:spcPct val="100000"/>
              </a:lnSpc>
              <a:spcBef>
                <a:spcPts val="0"/>
              </a:spcBef>
              <a:spcAft>
                <a:spcPts val="0"/>
              </a:spcAft>
              <a:buFont typeface="Wingdings" panose="05000000000000000000" pitchFamily="2" charset="2"/>
              <a:buChar char="§"/>
            </a:pPr>
            <a:endParaRPr lang="en-US" sz="2800" dirty="0">
              <a:latin typeface="+mj-lt"/>
            </a:endParaRPr>
          </a:p>
          <a:p>
            <a:pPr lvl="0">
              <a:spcBef>
                <a:spcPts val="768"/>
              </a:spcBef>
              <a:buFont typeface="Wingdings" panose="05000000000000000000" pitchFamily="2" charset="2"/>
              <a:buChar char="§"/>
            </a:pPr>
            <a:r>
              <a:rPr lang="es-US" sz="3200" dirty="0">
                <a:latin typeface="+mj-lt"/>
              </a:rPr>
              <a:t>¿Cuál es la diferencia entre un deudor y un acreedor?</a:t>
            </a:r>
          </a:p>
        </p:txBody>
      </p:sp>
      <p:sp>
        <p:nvSpPr>
          <p:cNvPr id="5" name="Rectangle 4"/>
          <p:cNvSpPr/>
          <p:nvPr/>
        </p:nvSpPr>
        <p:spPr>
          <a:xfrm>
            <a:off x="5634459" y="651242"/>
            <a:ext cx="2129109" cy="4708981"/>
          </a:xfrm>
          <a:prstGeom prst="rect">
            <a:avLst/>
          </a:prstGeom>
        </p:spPr>
        <p:txBody>
          <a:bodyPr wrap="none">
            <a:spAutoFit/>
          </a:bodyPr>
          <a:lstStyle/>
          <a:p>
            <a:r>
              <a:rPr lang="en-US" sz="30000" dirty="0">
                <a:solidFill>
                  <a:schemeClr val="tx2"/>
                </a:solidFill>
                <a:latin typeface="+mj-lt"/>
              </a:rPr>
              <a:t>?</a:t>
            </a:r>
          </a:p>
        </p:txBody>
      </p:sp>
      <p:sp>
        <p:nvSpPr>
          <p:cNvPr id="7" name="Slide Number Placeholder 6"/>
          <p:cNvSpPr>
            <a:spLocks noGrp="1"/>
          </p:cNvSpPr>
          <p:nvPr>
            <p:ph type="sldNum" sz="quarter" idx="4"/>
          </p:nvPr>
        </p:nvSpPr>
        <p:spPr/>
        <p:txBody>
          <a:bodyPr/>
          <a:lstStyle/>
          <a:p>
            <a:fld id="{AF83BEB6-139A-B746-BC33-1F5B6187E651}" type="slidenum">
              <a:rPr lang="en-US" smtClean="0"/>
              <a:pPr/>
              <a:t>7</a:t>
            </a:fld>
            <a:endParaRPr lang="en-US" dirty="0"/>
          </a:p>
        </p:txBody>
      </p:sp>
    </p:spTree>
    <p:extLst>
      <p:ext uri="{BB962C8B-B14F-4D97-AF65-F5344CB8AC3E}">
        <p14:creationId xmlns:p14="http://schemas.microsoft.com/office/powerpoint/2010/main" val="255965866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8047218" cy="916084"/>
          </a:xfrm>
        </p:spPr>
        <p:txBody>
          <a:bodyPr>
            <a:noAutofit/>
          </a:bodyPr>
          <a:lstStyle/>
          <a:p>
            <a:r>
              <a:rPr lang="es-US" dirty="0"/>
              <a:t>Sección 5: Recuerde las conclusiones principales</a:t>
            </a:r>
          </a:p>
        </p:txBody>
      </p:sp>
      <p:sp>
        <p:nvSpPr>
          <p:cNvPr id="3" name="Content Placeholder 2"/>
          <p:cNvSpPr>
            <a:spLocks noGrp="1"/>
          </p:cNvSpPr>
          <p:nvPr>
            <p:ph idx="1"/>
          </p:nvPr>
        </p:nvSpPr>
        <p:spPr>
          <a:xfrm>
            <a:off x="611873" y="1416581"/>
            <a:ext cx="5864428" cy="4966171"/>
          </a:xfrm>
        </p:spPr>
        <p:txBody>
          <a:bodyPr>
            <a:noAutofit/>
          </a:bodyPr>
          <a:lstStyle/>
          <a:p>
            <a:pPr marL="0" indent="0">
              <a:buNone/>
            </a:pPr>
            <a:r>
              <a:rPr lang="es-US" sz="2800" i="1" dirty="0">
                <a:highlight>
                  <a:srgbClr val="FFFFFF"/>
                </a:highlight>
              </a:rPr>
              <a:t>Cuando ya sea hora de pagar sus préstamos para estudiantes, considere sus opciones y comprenda lo que ocurrirá si se atrasa en sus pagos. Los administradores de sus préstamos pueden ayudarle a analizar planes de pago.</a:t>
            </a:r>
            <a:endParaRPr lang="es-US" sz="2800" dirty="0">
              <a:highlight>
                <a:srgbClr val="FFFFFF"/>
              </a:highlight>
            </a:endParaRPr>
          </a:p>
        </p:txBody>
      </p:sp>
      <p:sp>
        <p:nvSpPr>
          <p:cNvPr id="5" name="Slide Number Placeholder 4"/>
          <p:cNvSpPr>
            <a:spLocks noGrp="1"/>
          </p:cNvSpPr>
          <p:nvPr>
            <p:ph type="sldNum" sz="quarter" idx="4"/>
          </p:nvPr>
        </p:nvSpPr>
        <p:spPr/>
        <p:txBody>
          <a:bodyPr/>
          <a:lstStyle/>
          <a:p>
            <a:fld id="{AF83BEB6-139A-B746-BC33-1F5B6187E651}" type="slidenum">
              <a:rPr lang="en-US" smtClean="0"/>
              <a:pPr/>
              <a:t>70</a:t>
            </a:fld>
            <a:endParaRPr lang="en-US" dirty="0"/>
          </a:p>
        </p:txBody>
      </p:sp>
    </p:spTree>
    <p:extLst>
      <p:ext uri="{BB962C8B-B14F-4D97-AF65-F5344CB8AC3E}">
        <p14:creationId xmlns:p14="http://schemas.microsoft.com/office/powerpoint/2010/main" val="58745432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dirty="0"/>
              <a:t>Section</a:t>
            </a:r>
            <a:r>
              <a:rPr lang="en-US" baseline="0" dirty="0"/>
              <a:t> 6: Managing Medical Debt</a:t>
            </a:r>
            <a:endParaRPr lang="en-US" dirty="0"/>
          </a:p>
        </p:txBody>
      </p:sp>
      <p:sp>
        <p:nvSpPr>
          <p:cNvPr id="6" name="Content Placeholder 5"/>
          <p:cNvSpPr>
            <a:spLocks noGrp="1"/>
          </p:cNvSpPr>
          <p:nvPr>
            <p:ph sz="quarter" idx="12"/>
          </p:nvPr>
        </p:nvSpPr>
        <p:spPr/>
        <p:txBody>
          <a:bodyPr>
            <a:normAutofit lnSpcReduction="10000"/>
          </a:bodyPr>
          <a:lstStyle/>
          <a:p>
            <a:r>
              <a:rPr lang="es-US" dirty="0"/>
              <a:t>Sección 6</a:t>
            </a:r>
          </a:p>
        </p:txBody>
      </p:sp>
      <p:sp>
        <p:nvSpPr>
          <p:cNvPr id="3" name="Subtitle 2"/>
          <p:cNvSpPr>
            <a:spLocks noGrp="1"/>
          </p:cNvSpPr>
          <p:nvPr>
            <p:ph type="body" sz="quarter" idx="11"/>
          </p:nvPr>
        </p:nvSpPr>
        <p:spPr>
          <a:xfrm>
            <a:off x="457654" y="949570"/>
            <a:ext cx="3059567" cy="3268947"/>
          </a:xfrm>
        </p:spPr>
        <p:txBody>
          <a:bodyPr>
            <a:normAutofit/>
          </a:bodyPr>
          <a:lstStyle/>
          <a:p>
            <a:r>
              <a:rPr lang="es-US" dirty="0"/>
              <a:t>Controlar las deudas por gastos médicos</a:t>
            </a:r>
          </a:p>
        </p:txBody>
      </p:sp>
      <p:sp>
        <p:nvSpPr>
          <p:cNvPr id="8" name="Rectangle 7"/>
          <p:cNvSpPr/>
          <p:nvPr/>
        </p:nvSpPr>
        <p:spPr>
          <a:xfrm>
            <a:off x="458108" y="3579004"/>
            <a:ext cx="2622107" cy="646331"/>
          </a:xfrm>
          <a:prstGeom prst="rect">
            <a:avLst/>
          </a:prstGeom>
        </p:spPr>
        <p:txBody>
          <a:bodyPr wrap="square">
            <a:spAutoFit/>
          </a:bodyPr>
          <a:lstStyle/>
          <a:p>
            <a:r>
              <a:rPr lang="es-US" dirty="0"/>
              <a:t>Consulte la pág. 38 de su Guía del participante </a:t>
            </a:r>
          </a:p>
        </p:txBody>
      </p:sp>
      <p:pic>
        <p:nvPicPr>
          <p:cNvPr id="7" name="Picture 6" descr="Doctor ajustando lo que parece un audífono en el oído de una mujer.&#10;"/>
          <p:cNvPicPr>
            <a:picLocks noChangeAspect="1"/>
          </p:cNvPicPr>
          <p:nvPr/>
        </p:nvPicPr>
        <p:blipFill rotWithShape="1">
          <a:blip r:embed="rId2" cstate="print">
            <a:extLst>
              <a:ext uri="{28A0092B-C50C-407E-A947-70E740481C1C}">
                <a14:useLocalDpi xmlns:a14="http://schemas.microsoft.com/office/drawing/2010/main"/>
              </a:ext>
            </a:extLst>
          </a:blip>
          <a:srcRect l="30401"/>
          <a:stretch/>
        </p:blipFill>
        <p:spPr>
          <a:xfrm>
            <a:off x="3893125" y="586158"/>
            <a:ext cx="5250875" cy="5029200"/>
          </a:xfrm>
          <a:prstGeom prst="rect">
            <a:avLst/>
          </a:prstGeom>
        </p:spPr>
      </p:pic>
      <p:sp>
        <p:nvSpPr>
          <p:cNvPr id="2" name="Slide Number Placeholder 1"/>
          <p:cNvSpPr>
            <a:spLocks noGrp="1"/>
          </p:cNvSpPr>
          <p:nvPr>
            <p:ph type="sldNum" sz="quarter" idx="4"/>
          </p:nvPr>
        </p:nvSpPr>
        <p:spPr/>
        <p:txBody>
          <a:bodyPr/>
          <a:lstStyle/>
          <a:p>
            <a:fld id="{AF83BEB6-139A-B746-BC33-1F5B6187E651}" type="slidenum">
              <a:rPr lang="en-US" smtClean="0"/>
              <a:pPr/>
              <a:t>71</a:t>
            </a:fld>
            <a:endParaRPr lang="en-US" dirty="0"/>
          </a:p>
        </p:txBody>
      </p:sp>
    </p:spTree>
    <p:extLst>
      <p:ext uri="{BB962C8B-B14F-4D97-AF65-F5344CB8AC3E}">
        <p14:creationId xmlns:p14="http://schemas.microsoft.com/office/powerpoint/2010/main" val="396851520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95591" y="425590"/>
            <a:ext cx="7620000" cy="890448"/>
          </a:xfrm>
        </p:spPr>
        <p:txBody>
          <a:bodyPr>
            <a:normAutofit/>
          </a:bodyPr>
          <a:lstStyle/>
          <a:p>
            <a:r>
              <a:rPr lang="es-US" dirty="0"/>
              <a:t>Sección 6: conclusiones principales</a:t>
            </a:r>
          </a:p>
        </p:txBody>
      </p:sp>
      <p:sp>
        <p:nvSpPr>
          <p:cNvPr id="3" name="Content Placeholder 2"/>
          <p:cNvSpPr>
            <a:spLocks noGrp="1"/>
          </p:cNvSpPr>
          <p:nvPr>
            <p:ph idx="1"/>
          </p:nvPr>
        </p:nvSpPr>
        <p:spPr>
          <a:xfrm>
            <a:off x="520090" y="1360811"/>
            <a:ext cx="5341383" cy="4958031"/>
          </a:xfrm>
        </p:spPr>
        <p:txBody>
          <a:bodyPr>
            <a:normAutofit/>
          </a:bodyPr>
          <a:lstStyle/>
          <a:p>
            <a:pPr marL="0" indent="0">
              <a:buNone/>
            </a:pPr>
            <a:r>
              <a:rPr lang="es-US" sz="3200" i="1" dirty="0"/>
              <a:t>Si usted recibe una factura por gastos médicos, asegúrese de que sea válida. Si no puede pagarla, intente fijarse un plan de pagos. </a:t>
            </a:r>
          </a:p>
        </p:txBody>
      </p:sp>
      <p:sp>
        <p:nvSpPr>
          <p:cNvPr id="5" name="Slide Number Placeholder 4"/>
          <p:cNvSpPr>
            <a:spLocks noGrp="1"/>
          </p:cNvSpPr>
          <p:nvPr>
            <p:ph type="sldNum" sz="quarter" idx="4"/>
          </p:nvPr>
        </p:nvSpPr>
        <p:spPr/>
        <p:txBody>
          <a:bodyPr/>
          <a:lstStyle/>
          <a:p>
            <a:fld id="{AF83BEB6-139A-B746-BC33-1F5B6187E651}" type="slidenum">
              <a:rPr lang="en-US" smtClean="0"/>
              <a:pPr/>
              <a:t>72</a:t>
            </a:fld>
            <a:endParaRPr lang="en-US" dirty="0"/>
          </a:p>
        </p:txBody>
      </p:sp>
    </p:spTree>
    <p:extLst>
      <p:ext uri="{BB962C8B-B14F-4D97-AF65-F5344CB8AC3E}">
        <p14:creationId xmlns:p14="http://schemas.microsoft.com/office/powerpoint/2010/main" val="65906148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US" dirty="0">
                <a:highlight>
                  <a:srgbClr val="FFFFFF"/>
                </a:highlight>
              </a:rPr>
              <a:t>¿Qué son las deudas médicas?</a:t>
            </a:r>
          </a:p>
        </p:txBody>
      </p:sp>
      <p:sp>
        <p:nvSpPr>
          <p:cNvPr id="3" name="Content Placeholder 2"/>
          <p:cNvSpPr>
            <a:spLocks noGrp="1"/>
          </p:cNvSpPr>
          <p:nvPr>
            <p:ph idx="1"/>
          </p:nvPr>
        </p:nvSpPr>
        <p:spPr/>
        <p:txBody>
          <a:bodyPr>
            <a:normAutofit/>
          </a:bodyPr>
          <a:lstStyle/>
          <a:p>
            <a:pPr lvl="0">
              <a:lnSpc>
                <a:spcPct val="100000"/>
              </a:lnSpc>
              <a:spcBef>
                <a:spcPts val="0"/>
              </a:spcBef>
              <a:spcAft>
                <a:spcPts val="2400"/>
              </a:spcAft>
              <a:buFont typeface="Wingdings" panose="05000000000000000000" pitchFamily="2" charset="2"/>
              <a:buChar char="§"/>
            </a:pPr>
            <a:r>
              <a:rPr lang="es-US" sz="3200" dirty="0"/>
              <a:t>El resultado de no pagar las facturas por gastos médicos en las fechas indicadas</a:t>
            </a:r>
          </a:p>
          <a:p>
            <a:pPr lvl="0">
              <a:lnSpc>
                <a:spcPct val="100000"/>
              </a:lnSpc>
              <a:spcBef>
                <a:spcPts val="0"/>
              </a:spcBef>
              <a:spcAft>
                <a:spcPts val="2400"/>
              </a:spcAft>
              <a:buFont typeface="Wingdings" panose="05000000000000000000" pitchFamily="2" charset="2"/>
              <a:buChar char="§"/>
            </a:pPr>
            <a:r>
              <a:rPr lang="es-US" sz="3200" dirty="0"/>
              <a:t>Las deudas no comienzan cuando usted recibe atención médica</a:t>
            </a:r>
          </a:p>
        </p:txBody>
      </p:sp>
      <p:pic>
        <p:nvPicPr>
          <p:cNvPr id="7" name="Picture 6" descr="Gráfico de flecha que apunta a la izquierda con cuatro cuadros de texto. De izquierda a derecha, las casillas dicen &quot;Recibe atención médica&quot;, &quot;Recibe factura por atención médica&quot;, &quot;Factura no se paga&quot;, &quot;Deuda por gastos médicos&quot;.">
            <a:extLst>
              <a:ext uri="{FF2B5EF4-FFF2-40B4-BE49-F238E27FC236}">
                <a16:creationId xmlns:a16="http://schemas.microsoft.com/office/drawing/2014/main" id="{80047367-5967-4B6C-9D06-53EB1CD492AF}"/>
              </a:ext>
            </a:extLst>
          </p:cNvPr>
          <p:cNvPicPr>
            <a:picLocks noChangeAspect="1"/>
          </p:cNvPicPr>
          <p:nvPr/>
        </p:nvPicPr>
        <p:blipFill>
          <a:blip r:embed="rId2"/>
          <a:stretch>
            <a:fillRect/>
          </a:stretch>
        </p:blipFill>
        <p:spPr>
          <a:xfrm>
            <a:off x="1656247" y="3775443"/>
            <a:ext cx="5698156" cy="2377440"/>
          </a:xfrm>
          <a:prstGeom prst="rect">
            <a:avLst/>
          </a:prstGeom>
        </p:spPr>
      </p:pic>
      <p:sp>
        <p:nvSpPr>
          <p:cNvPr id="6" name="Slide Number Placeholder 5"/>
          <p:cNvSpPr>
            <a:spLocks noGrp="1"/>
          </p:cNvSpPr>
          <p:nvPr>
            <p:ph type="sldNum" sz="quarter" idx="4"/>
          </p:nvPr>
        </p:nvSpPr>
        <p:spPr/>
        <p:txBody>
          <a:bodyPr/>
          <a:lstStyle/>
          <a:p>
            <a:fld id="{AF83BEB6-139A-B746-BC33-1F5B6187E651}" type="slidenum">
              <a:rPr lang="en-US" smtClean="0"/>
              <a:pPr/>
              <a:t>73</a:t>
            </a:fld>
            <a:endParaRPr lang="en-US" dirty="0"/>
          </a:p>
        </p:txBody>
      </p:sp>
    </p:spTree>
    <p:extLst>
      <p:ext uri="{BB962C8B-B14F-4D97-AF65-F5344CB8AC3E}">
        <p14:creationId xmlns:p14="http://schemas.microsoft.com/office/powerpoint/2010/main" val="142197904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1971" y="424315"/>
            <a:ext cx="7499213" cy="881682"/>
          </a:xfrm>
        </p:spPr>
        <p:txBody>
          <a:bodyPr>
            <a:noAutofit/>
          </a:bodyPr>
          <a:lstStyle/>
          <a:p>
            <a:r>
              <a:rPr lang="en-US" sz="3200" dirty="0"/>
              <a:t>¿</a:t>
            </a:r>
            <a:r>
              <a:rPr lang="es-US" sz="3200" dirty="0"/>
              <a:t>Por qué las facturas por gastos médicos comúnmente se convierten en deudas?</a:t>
            </a:r>
          </a:p>
        </p:txBody>
      </p:sp>
      <p:sp>
        <p:nvSpPr>
          <p:cNvPr id="3" name="Content Placeholder 2"/>
          <p:cNvSpPr>
            <a:spLocks noGrp="1"/>
          </p:cNvSpPr>
          <p:nvPr>
            <p:ph idx="1"/>
          </p:nvPr>
        </p:nvSpPr>
        <p:spPr/>
        <p:txBody>
          <a:bodyPr>
            <a:noAutofit/>
          </a:bodyPr>
          <a:lstStyle/>
          <a:p>
            <a:pPr>
              <a:lnSpc>
                <a:spcPct val="100000"/>
              </a:lnSpc>
              <a:spcBef>
                <a:spcPts val="0"/>
              </a:spcBef>
              <a:spcAft>
                <a:spcPts val="1800"/>
              </a:spcAft>
              <a:buFont typeface="Wingdings" panose="05000000000000000000" pitchFamily="2" charset="2"/>
              <a:buChar char="§"/>
            </a:pPr>
            <a:r>
              <a:rPr lang="es-US" sz="3000" dirty="0"/>
              <a:t>Por lo general son imprevistas</a:t>
            </a:r>
          </a:p>
          <a:p>
            <a:pPr>
              <a:lnSpc>
                <a:spcPct val="100000"/>
              </a:lnSpc>
              <a:spcBef>
                <a:spcPts val="0"/>
              </a:spcBef>
              <a:spcAft>
                <a:spcPts val="1800"/>
              </a:spcAft>
              <a:buFont typeface="Wingdings" panose="05000000000000000000" pitchFamily="2" charset="2"/>
              <a:buChar char="§"/>
            </a:pPr>
            <a:r>
              <a:rPr lang="es-US" sz="3000" dirty="0"/>
              <a:t>El costo total no se sabe desde un principio</a:t>
            </a:r>
          </a:p>
          <a:p>
            <a:pPr>
              <a:lnSpc>
                <a:spcPct val="100000"/>
              </a:lnSpc>
              <a:spcBef>
                <a:spcPts val="0"/>
              </a:spcBef>
              <a:spcAft>
                <a:spcPts val="1800"/>
              </a:spcAft>
              <a:buFont typeface="Wingdings" panose="05000000000000000000" pitchFamily="2" charset="2"/>
              <a:buChar char="§"/>
            </a:pPr>
            <a:r>
              <a:rPr lang="es-US" sz="3000" dirty="0"/>
              <a:t>Los gastos se acumulan rápidamente</a:t>
            </a:r>
          </a:p>
          <a:p>
            <a:pPr>
              <a:lnSpc>
                <a:spcPct val="100000"/>
              </a:lnSpc>
              <a:spcBef>
                <a:spcPts val="0"/>
              </a:spcBef>
              <a:spcAft>
                <a:spcPts val="600"/>
              </a:spcAft>
              <a:buFont typeface="Wingdings" panose="05000000000000000000" pitchFamily="2" charset="2"/>
              <a:buChar char="§"/>
            </a:pPr>
            <a:r>
              <a:rPr lang="es-US" sz="3000" dirty="0"/>
              <a:t>Pueden ser difíciles de comprender</a:t>
            </a:r>
          </a:p>
          <a:p>
            <a:pPr lvl="1">
              <a:lnSpc>
                <a:spcPct val="100000"/>
              </a:lnSpc>
              <a:spcBef>
                <a:spcPts val="0"/>
              </a:spcBef>
              <a:spcAft>
                <a:spcPts val="600"/>
              </a:spcAft>
            </a:pPr>
            <a:r>
              <a:rPr lang="es-US" sz="2800" dirty="0"/>
              <a:t>Muchos profesionales que prestan servicios </a:t>
            </a:r>
          </a:p>
          <a:p>
            <a:pPr lvl="1">
              <a:lnSpc>
                <a:spcPct val="100000"/>
              </a:lnSpc>
              <a:spcBef>
                <a:spcPts val="0"/>
              </a:spcBef>
              <a:spcAft>
                <a:spcPts val="600"/>
              </a:spcAft>
            </a:pPr>
            <a:r>
              <a:rPr lang="es-US" sz="2800" dirty="0"/>
              <a:t>Falta de detalles fáciles de comprender</a:t>
            </a:r>
          </a:p>
          <a:p>
            <a:pPr lvl="1">
              <a:lnSpc>
                <a:spcPct val="100000"/>
              </a:lnSpc>
              <a:spcBef>
                <a:spcPts val="0"/>
              </a:spcBef>
              <a:spcAft>
                <a:spcPts val="600"/>
              </a:spcAft>
            </a:pPr>
            <a:r>
              <a:rPr lang="es-US" sz="2800" dirty="0"/>
              <a:t>Con frecuencia se desconoce la información del seguro</a:t>
            </a:r>
          </a:p>
        </p:txBody>
      </p:sp>
      <p:sp>
        <p:nvSpPr>
          <p:cNvPr id="5" name="Slide Number Placeholder 4"/>
          <p:cNvSpPr>
            <a:spLocks noGrp="1"/>
          </p:cNvSpPr>
          <p:nvPr>
            <p:ph type="sldNum" sz="quarter" idx="4"/>
          </p:nvPr>
        </p:nvSpPr>
        <p:spPr/>
        <p:txBody>
          <a:bodyPr/>
          <a:lstStyle/>
          <a:p>
            <a:fld id="{AF83BEB6-139A-B746-BC33-1F5B6187E651}" type="slidenum">
              <a:rPr lang="en-US" smtClean="0"/>
              <a:pPr/>
              <a:t>74</a:t>
            </a:fld>
            <a:endParaRPr lang="en-US" dirty="0"/>
          </a:p>
        </p:txBody>
      </p:sp>
    </p:spTree>
    <p:extLst>
      <p:ext uri="{BB962C8B-B14F-4D97-AF65-F5344CB8AC3E}">
        <p14:creationId xmlns:p14="http://schemas.microsoft.com/office/powerpoint/2010/main" val="285365684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586137"/>
            <a:ext cx="8353363" cy="881682"/>
          </a:xfrm>
        </p:spPr>
        <p:txBody>
          <a:bodyPr>
            <a:normAutofit fontScale="90000"/>
          </a:bodyPr>
          <a:lstStyle/>
          <a:p>
            <a:r>
              <a:rPr lang="es-US" dirty="0"/>
              <a:t>Aplíquelo: Actúe para solucionar sus deudas por gastos médicos</a:t>
            </a:r>
            <a:r>
              <a:rPr lang="en-US" dirty="0"/>
              <a:t/>
            </a:r>
            <a:br>
              <a:rPr lang="en-US" dirty="0"/>
            </a:br>
            <a:r>
              <a:rPr lang="es-US" sz="2400" dirty="0"/>
              <a:t>Consulte la pág. 39 de su Guía del participante</a:t>
            </a:r>
            <a:endParaRPr lang="es-US" sz="2400" strike="sngStrike" dirty="0">
              <a:solidFill>
                <a:srgbClr val="FF0000"/>
              </a:solidFill>
            </a:endParaRPr>
          </a:p>
        </p:txBody>
      </p:sp>
      <p:pic>
        <p:nvPicPr>
          <p:cNvPr id="3" name="Picture 2" descr="Captura de pantalla de Aplíquelo: Actúe para solucionar sus deudas por gastos médicos de la Guía del participante. Se muestra solo con fines de navegación&#10;">
            <a:extLst>
              <a:ext uri="{FF2B5EF4-FFF2-40B4-BE49-F238E27FC236}">
                <a16:creationId xmlns:a16="http://schemas.microsoft.com/office/drawing/2014/main" id="{D00C8596-6097-4658-85F2-75C34D88DB36}"/>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25000"/>
                    </a14:imgEffect>
                  </a14:imgLayer>
                </a14:imgProps>
              </a:ext>
            </a:extLst>
          </a:blip>
          <a:srcRect b="1194"/>
          <a:stretch/>
        </p:blipFill>
        <p:spPr>
          <a:xfrm>
            <a:off x="1454328" y="1563619"/>
            <a:ext cx="6303452" cy="454084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75</a:t>
            </a:fld>
            <a:endParaRPr lang="en-US" dirty="0"/>
          </a:p>
        </p:txBody>
      </p:sp>
    </p:spTree>
    <p:extLst>
      <p:ext uri="{BB962C8B-B14F-4D97-AF65-F5344CB8AC3E}">
        <p14:creationId xmlns:p14="http://schemas.microsoft.com/office/powerpoint/2010/main" val="321365367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128984"/>
            <a:ext cx="7499213" cy="881682"/>
          </a:xfrm>
        </p:spPr>
        <p:txBody>
          <a:bodyPr/>
          <a:lstStyle/>
          <a:p>
            <a:r>
              <a:rPr lang="es-US" sz="3400" dirty="0"/>
              <a:t>Acciones posibles</a:t>
            </a:r>
          </a:p>
        </p:txBody>
      </p:sp>
      <p:sp>
        <p:nvSpPr>
          <p:cNvPr id="3" name="Content Placeholder 2"/>
          <p:cNvSpPr>
            <a:spLocks noGrp="1"/>
          </p:cNvSpPr>
          <p:nvPr>
            <p:ph idx="1"/>
          </p:nvPr>
        </p:nvSpPr>
        <p:spPr>
          <a:xfrm>
            <a:off x="577986" y="820715"/>
            <a:ext cx="7499214" cy="5269691"/>
          </a:xfrm>
        </p:spPr>
        <p:txBody>
          <a:bodyPr>
            <a:noAutofit/>
          </a:bodyPr>
          <a:lstStyle/>
          <a:p>
            <a:pPr>
              <a:lnSpc>
                <a:spcPct val="100000"/>
              </a:lnSpc>
              <a:spcBef>
                <a:spcPts val="0"/>
              </a:spcBef>
              <a:buFont typeface="Wingdings" panose="05000000000000000000" pitchFamily="2" charset="2"/>
              <a:buChar char="§"/>
            </a:pPr>
            <a:r>
              <a:rPr lang="es-US" sz="2700" dirty="0"/>
              <a:t>Asegúrese de que sea una factura y que sea para usted</a:t>
            </a:r>
          </a:p>
          <a:p>
            <a:pPr>
              <a:lnSpc>
                <a:spcPct val="100000"/>
              </a:lnSpc>
              <a:spcBef>
                <a:spcPts val="0"/>
              </a:spcBef>
              <a:buFont typeface="Wingdings" panose="05000000000000000000" pitchFamily="2" charset="2"/>
              <a:buChar char="§"/>
            </a:pPr>
            <a:r>
              <a:rPr lang="es-US" sz="2700" dirty="0"/>
              <a:t>Si no es un gasto suyo, haga un reclamo por el cobro</a:t>
            </a:r>
          </a:p>
          <a:p>
            <a:pPr>
              <a:lnSpc>
                <a:spcPct val="100000"/>
              </a:lnSpc>
              <a:spcBef>
                <a:spcPts val="0"/>
              </a:spcBef>
              <a:buFont typeface="Wingdings" panose="05000000000000000000" pitchFamily="2" charset="2"/>
              <a:buChar char="§"/>
            </a:pPr>
            <a:r>
              <a:rPr lang="es-US" sz="2700" dirty="0"/>
              <a:t>Si es un gasto suyo, pero no lo puede pagar por completo:</a:t>
            </a:r>
          </a:p>
          <a:p>
            <a:pPr lvl="1">
              <a:lnSpc>
                <a:spcPct val="110000"/>
              </a:lnSpc>
              <a:spcBef>
                <a:spcPts val="0"/>
              </a:spcBef>
            </a:pPr>
            <a:r>
              <a:rPr lang="es-US" sz="2300" dirty="0"/>
              <a:t>Intente negociar pagos por una cantidad menor</a:t>
            </a:r>
          </a:p>
          <a:p>
            <a:pPr lvl="1">
              <a:lnSpc>
                <a:spcPct val="110000"/>
              </a:lnSpc>
              <a:spcBef>
                <a:spcPts val="0"/>
              </a:spcBef>
            </a:pPr>
            <a:r>
              <a:rPr lang="es-US" sz="2300" dirty="0"/>
              <a:t>Intente fijarse un plan de pagos</a:t>
            </a:r>
          </a:p>
          <a:p>
            <a:pPr lvl="1">
              <a:lnSpc>
                <a:spcPct val="110000"/>
              </a:lnSpc>
              <a:spcBef>
                <a:spcPts val="0"/>
              </a:spcBef>
            </a:pPr>
            <a:r>
              <a:rPr lang="es-US" sz="2300" dirty="0"/>
              <a:t>Intente negociar el monto total de la deuda</a:t>
            </a:r>
          </a:p>
          <a:p>
            <a:pPr lvl="1">
              <a:lnSpc>
                <a:spcPct val="110000"/>
              </a:lnSpc>
              <a:spcBef>
                <a:spcPts val="0"/>
              </a:spcBef>
            </a:pPr>
            <a:r>
              <a:rPr lang="es-US" sz="2300" dirty="0"/>
              <a:t>Consulte organizaciones sin fines de lucro de asesoramiento en temas de crédito</a:t>
            </a:r>
            <a:endParaRPr lang="en-US" sz="2300" dirty="0"/>
          </a:p>
          <a:p>
            <a:pPr lvl="1">
              <a:lnSpc>
                <a:spcPct val="110000"/>
              </a:lnSpc>
              <a:spcBef>
                <a:spcPts val="0"/>
              </a:spcBef>
            </a:pPr>
            <a:r>
              <a:rPr lang="es-US" sz="2300" dirty="0"/>
              <a:t>Considere la bancarrota solo como último recurso</a:t>
            </a:r>
          </a:p>
        </p:txBody>
      </p:sp>
      <p:sp>
        <p:nvSpPr>
          <p:cNvPr id="5" name="Slide Number Placeholder 4"/>
          <p:cNvSpPr>
            <a:spLocks noGrp="1"/>
          </p:cNvSpPr>
          <p:nvPr>
            <p:ph type="sldNum" sz="quarter" idx="4"/>
          </p:nvPr>
        </p:nvSpPr>
        <p:spPr/>
        <p:txBody>
          <a:bodyPr/>
          <a:lstStyle/>
          <a:p>
            <a:fld id="{AF83BEB6-139A-B746-BC33-1F5B6187E651}" type="slidenum">
              <a:rPr lang="en-US" smtClean="0"/>
              <a:pPr/>
              <a:t>76</a:t>
            </a:fld>
            <a:endParaRPr lang="en-US" dirty="0"/>
          </a:p>
        </p:txBody>
      </p:sp>
    </p:spTree>
    <p:extLst>
      <p:ext uri="{BB962C8B-B14F-4D97-AF65-F5344CB8AC3E}">
        <p14:creationId xmlns:p14="http://schemas.microsoft.com/office/powerpoint/2010/main" val="344464401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1971" y="115574"/>
            <a:ext cx="7499213" cy="881682"/>
          </a:xfrm>
        </p:spPr>
        <p:txBody>
          <a:bodyPr>
            <a:normAutofit/>
          </a:bodyPr>
          <a:lstStyle/>
          <a:p>
            <a:r>
              <a:rPr lang="es-US" sz="3300" dirty="0"/>
              <a:t>Deudas médicas en cobranzas y el crédito</a:t>
            </a:r>
          </a:p>
        </p:txBody>
      </p:sp>
      <p:sp>
        <p:nvSpPr>
          <p:cNvPr id="3" name="Content Placeholder 2"/>
          <p:cNvSpPr>
            <a:spLocks noGrp="1"/>
          </p:cNvSpPr>
          <p:nvPr>
            <p:ph idx="1"/>
          </p:nvPr>
        </p:nvSpPr>
        <p:spPr/>
        <p:txBody>
          <a:bodyPr>
            <a:normAutofit fontScale="92500" lnSpcReduction="20000"/>
          </a:bodyPr>
          <a:lstStyle/>
          <a:p>
            <a:pPr>
              <a:lnSpc>
                <a:spcPct val="100000"/>
              </a:lnSpc>
              <a:spcBef>
                <a:spcPts val="0"/>
              </a:spcBef>
              <a:spcAft>
                <a:spcPts val="2400"/>
              </a:spcAft>
              <a:buFont typeface="Wingdings" panose="05000000000000000000" pitchFamily="2" charset="2"/>
              <a:buChar char="§"/>
            </a:pPr>
            <a:r>
              <a:rPr lang="es-US" sz="3200" dirty="0"/>
              <a:t>Las deudas en mora por gastos médicos aparecerán en los informes de crédito al año después de la primera cuota en mora</a:t>
            </a:r>
          </a:p>
          <a:p>
            <a:pPr>
              <a:lnSpc>
                <a:spcPct val="100000"/>
              </a:lnSpc>
              <a:spcBef>
                <a:spcPts val="0"/>
              </a:spcBef>
              <a:spcAft>
                <a:spcPts val="2400"/>
              </a:spcAft>
              <a:buFont typeface="Wingdings" panose="05000000000000000000" pitchFamily="2" charset="2"/>
              <a:buChar char="§"/>
            </a:pPr>
            <a:r>
              <a:rPr lang="es-US" sz="3200" dirty="0"/>
              <a:t>Estas deudas también pueden ser referidas a una agencia de cobranzas</a:t>
            </a:r>
          </a:p>
          <a:p>
            <a:pPr>
              <a:lnSpc>
                <a:spcPct val="100000"/>
              </a:lnSpc>
              <a:spcBef>
                <a:spcPts val="0"/>
              </a:spcBef>
              <a:spcAft>
                <a:spcPts val="2400"/>
              </a:spcAft>
              <a:buFont typeface="Wingdings" panose="05000000000000000000" pitchFamily="2" charset="2"/>
              <a:buChar char="§"/>
            </a:pPr>
            <a:r>
              <a:rPr lang="es-US" sz="3200" dirty="0"/>
              <a:t>Las deudas por gastos médicos en cobranza no </a:t>
            </a:r>
            <a:r>
              <a:rPr lang="es-US" sz="3200"/>
              <a:t>serán incluidas </a:t>
            </a:r>
            <a:r>
              <a:rPr lang="es-US" sz="3200" dirty="0"/>
              <a:t>en los informes de crédito una vez se hayan pagado en su totalidad</a:t>
            </a:r>
          </a:p>
          <a:p>
            <a:pPr>
              <a:lnSpc>
                <a:spcPct val="100000"/>
              </a:lnSpc>
              <a:spcBef>
                <a:spcPts val="0"/>
              </a:spcBef>
              <a:spcAft>
                <a:spcPts val="2400"/>
              </a:spcAft>
              <a:buFont typeface="Wingdings" panose="05000000000000000000" pitchFamily="2" charset="2"/>
              <a:buChar char="§"/>
            </a:pPr>
            <a:r>
              <a:rPr lang="es-US" sz="3200" dirty="0"/>
              <a:t>Busque ayuda si la necesita</a:t>
            </a:r>
          </a:p>
        </p:txBody>
      </p:sp>
      <p:sp>
        <p:nvSpPr>
          <p:cNvPr id="5" name="Slide Number Placeholder 4"/>
          <p:cNvSpPr>
            <a:spLocks noGrp="1"/>
          </p:cNvSpPr>
          <p:nvPr>
            <p:ph type="sldNum" sz="quarter" idx="4"/>
          </p:nvPr>
        </p:nvSpPr>
        <p:spPr/>
        <p:txBody>
          <a:bodyPr/>
          <a:lstStyle/>
          <a:p>
            <a:fld id="{AF83BEB6-139A-B746-BC33-1F5B6187E651}" type="slidenum">
              <a:rPr lang="en-US" smtClean="0"/>
              <a:pPr/>
              <a:t>77</a:t>
            </a:fld>
            <a:endParaRPr lang="en-US" dirty="0"/>
          </a:p>
        </p:txBody>
      </p:sp>
    </p:spTree>
    <p:extLst>
      <p:ext uri="{BB962C8B-B14F-4D97-AF65-F5344CB8AC3E}">
        <p14:creationId xmlns:p14="http://schemas.microsoft.com/office/powerpoint/2010/main" val="152353626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578712"/>
            <a:ext cx="8036078" cy="884081"/>
          </a:xfrm>
        </p:spPr>
        <p:txBody>
          <a:bodyPr>
            <a:normAutofit fontScale="90000"/>
          </a:bodyPr>
          <a:lstStyle/>
          <a:p>
            <a:r>
              <a:rPr lang="es-US" sz="3300" dirty="0"/>
              <a:t>Pruébelo: ¿Qué hacer si tiene deudas por gastos médicos?</a:t>
            </a:r>
            <a:r>
              <a:rPr lang="en-US" dirty="0"/>
              <a:t/>
            </a:r>
            <a:br>
              <a:rPr lang="en-US" dirty="0"/>
            </a:br>
            <a:r>
              <a:rPr lang="es-US" sz="2400" dirty="0"/>
              <a:t>Consulte la pág. 42 de su Guía del participante</a:t>
            </a:r>
          </a:p>
        </p:txBody>
      </p:sp>
      <p:pic>
        <p:nvPicPr>
          <p:cNvPr id="3" name="Picture 2" descr="Captura de pantalla de Pruébelo: ¿Qué hacer si tiene deudas por gastos médicos? de la Guía del participante. Se muestra solo con fines de navegación&#10;">
            <a:extLst>
              <a:ext uri="{FF2B5EF4-FFF2-40B4-BE49-F238E27FC236}">
                <a16:creationId xmlns:a16="http://schemas.microsoft.com/office/drawing/2014/main" id="{17F5D3B1-1A13-42DE-85F5-E314B1AAC078}"/>
              </a:ext>
            </a:extLst>
          </p:cNvPr>
          <p:cNvPicPr>
            <a:picLocks noChangeAspect="1"/>
          </p:cNvPicPr>
          <p:nvPr/>
        </p:nvPicPr>
        <p:blipFill>
          <a:blip r:embed="rId2"/>
          <a:stretch>
            <a:fillRect/>
          </a:stretch>
        </p:blipFill>
        <p:spPr>
          <a:xfrm>
            <a:off x="1531791" y="1573963"/>
            <a:ext cx="6080418" cy="464397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78</a:t>
            </a:fld>
            <a:endParaRPr lang="en-US" dirty="0"/>
          </a:p>
        </p:txBody>
      </p:sp>
    </p:spTree>
    <p:extLst>
      <p:ext uri="{BB962C8B-B14F-4D97-AF65-F5344CB8AC3E}">
        <p14:creationId xmlns:p14="http://schemas.microsoft.com/office/powerpoint/2010/main" val="329378938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2" y="399954"/>
            <a:ext cx="8033363" cy="916084"/>
          </a:xfrm>
        </p:spPr>
        <p:txBody>
          <a:bodyPr>
            <a:noAutofit/>
          </a:bodyPr>
          <a:lstStyle/>
          <a:p>
            <a:r>
              <a:rPr lang="es-US" sz="3600" dirty="0"/>
              <a:t>Sección 6: Recuerde las conclusiones principales</a:t>
            </a:r>
          </a:p>
        </p:txBody>
      </p:sp>
      <p:sp>
        <p:nvSpPr>
          <p:cNvPr id="3" name="Content Placeholder 2"/>
          <p:cNvSpPr>
            <a:spLocks noGrp="1"/>
          </p:cNvSpPr>
          <p:nvPr>
            <p:ph idx="1"/>
          </p:nvPr>
        </p:nvSpPr>
        <p:spPr/>
        <p:txBody>
          <a:bodyPr>
            <a:normAutofit/>
          </a:bodyPr>
          <a:lstStyle/>
          <a:p>
            <a:pPr marL="0" indent="0">
              <a:buNone/>
            </a:pPr>
            <a:r>
              <a:rPr lang="es-US" sz="3200" i="1" dirty="0"/>
              <a:t>Si usted recibe una factura por gastos médicos, asegúrese de que sea válida. Si no puede pagarla, intente fijarse un plan de pagos. </a:t>
            </a:r>
          </a:p>
        </p:txBody>
      </p:sp>
      <p:sp>
        <p:nvSpPr>
          <p:cNvPr id="5" name="Slide Number Placeholder 4"/>
          <p:cNvSpPr>
            <a:spLocks noGrp="1"/>
          </p:cNvSpPr>
          <p:nvPr>
            <p:ph type="sldNum" sz="quarter" idx="4"/>
          </p:nvPr>
        </p:nvSpPr>
        <p:spPr/>
        <p:txBody>
          <a:bodyPr/>
          <a:lstStyle/>
          <a:p>
            <a:fld id="{AF83BEB6-139A-B746-BC33-1F5B6187E651}" type="slidenum">
              <a:rPr lang="en-US" smtClean="0"/>
              <a:pPr/>
              <a:t>79</a:t>
            </a:fld>
            <a:endParaRPr lang="en-US" dirty="0"/>
          </a:p>
        </p:txBody>
      </p:sp>
    </p:spTree>
    <p:extLst>
      <p:ext uri="{BB962C8B-B14F-4D97-AF65-F5344CB8AC3E}">
        <p14:creationId xmlns:p14="http://schemas.microsoft.com/office/powerpoint/2010/main" val="2514438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0EBC8CB4-D515-4B9C-BA60-41AE03D51BBE}"/>
              </a:ext>
            </a:extLst>
          </p:cNvPr>
          <p:cNvSpPr txBox="1">
            <a:spLocks noGrp="1"/>
          </p:cNvSpPr>
          <p:nvPr>
            <p:ph type="title" idx="4294967295"/>
          </p:nvPr>
        </p:nvSpPr>
        <p:spPr>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lgn="l" defTabSz="914400" rtl="0" eaLnBrk="1" latinLnBrk="0" hangingPunct="1">
              <a:lnSpc>
                <a:spcPct val="100000"/>
              </a:lnSpc>
              <a:spcBef>
                <a:spcPct val="0"/>
              </a:spcBef>
              <a:buNone/>
              <a:defRPr sz="5400" kern="1200" cap="none" spc="-80" baseline="0">
                <a:solidFill>
                  <a:schemeClr val="tx1"/>
                </a:solidFill>
                <a:latin typeface="Franklin Gothic Medium"/>
                <a:ea typeface="+mj-ea"/>
                <a:cs typeface="Franklin Gothic Medium"/>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US" sz="3600" b="0" i="0" u="none" strike="noStrike" kern="1200" cap="none" spc="-80" normalizeH="0" baseline="0" noProof="0" dirty="0">
                <a:ln>
                  <a:noFill/>
                </a:ln>
                <a:solidFill>
                  <a:schemeClr val="bg2">
                    <a:lumMod val="50000"/>
                  </a:schemeClr>
                </a:solidFill>
                <a:effectLst/>
                <a:uLnTx/>
                <a:uFillTx/>
                <a:latin typeface="Franklin Gothic Medium"/>
                <a:ea typeface="+mj-ea"/>
                <a:cs typeface="Franklin Gothic Medium"/>
              </a:rPr>
              <a:t>Los deudores deben dinero a los prestamistas y acreedores</a:t>
            </a:r>
          </a:p>
        </p:txBody>
      </p:sp>
      <p:sp>
        <p:nvSpPr>
          <p:cNvPr id="7" name="Content Placeholder 2">
            <a:extLst>
              <a:ext uri="{FF2B5EF4-FFF2-40B4-BE49-F238E27FC236}">
                <a16:creationId xmlns:a16="http://schemas.microsoft.com/office/drawing/2014/main" id="{2CA61603-289B-48AE-8339-63EB97810C23}"/>
              </a:ext>
            </a:extLst>
          </p:cNvPr>
          <p:cNvSpPr txBox="1">
            <a:spLocks/>
          </p:cNvSpPr>
          <p:nvPr/>
        </p:nvSpPr>
        <p:spPr>
          <a:xfrm>
            <a:off x="577986" y="1424723"/>
            <a:ext cx="8006616" cy="4701440"/>
          </a:xfrm>
          <a:prstGeom prst="rect">
            <a:avLst/>
          </a:prstGeom>
        </p:spPr>
        <p:txBody>
          <a:bodyPr vert="horz" lIns="91440" tIns="45720" rIns="91440" bIns="45720" rtlCol="0">
            <a:normAutofit/>
          </a:bodyPr>
          <a:lstStyle>
            <a:lvl1pPr marL="0" indent="0" algn="l" defTabSz="914400" rtl="0" eaLnBrk="1" latinLnBrk="0" hangingPunct="1">
              <a:lnSpc>
                <a:spcPct val="140000"/>
              </a:lnSpc>
              <a:spcBef>
                <a:spcPct val="20000"/>
              </a:spcBef>
              <a:spcAft>
                <a:spcPts val="1200"/>
              </a:spcAft>
              <a:buClr>
                <a:schemeClr val="tx2"/>
              </a:buClr>
              <a:buFont typeface="Arial"/>
              <a:buNone/>
              <a:defRPr sz="2400" b="0" kern="1200" cap="all" spc="120" baseline="0">
                <a:solidFill>
                  <a:schemeClr val="tx2"/>
                </a:solidFill>
                <a:latin typeface="+mj-lt"/>
                <a:ea typeface="+mn-ea"/>
                <a:cs typeface="Franklin Gothic Medium"/>
              </a:defRPr>
            </a:lvl1pPr>
            <a:lvl2pPr marL="457200" indent="0" algn="ctr" defTabSz="914400" rtl="0" eaLnBrk="1" latinLnBrk="0" hangingPunct="1">
              <a:lnSpc>
                <a:spcPct val="140000"/>
              </a:lnSpc>
              <a:spcBef>
                <a:spcPct val="20000"/>
              </a:spcBef>
              <a:buClr>
                <a:schemeClr val="tx2"/>
              </a:buClr>
              <a:buFont typeface="Arial" pitchFamily="34" charset="0"/>
              <a:buNone/>
              <a:defRPr sz="2000" kern="1200">
                <a:solidFill>
                  <a:schemeClr val="tx1">
                    <a:tint val="75000"/>
                  </a:schemeClr>
                </a:solidFill>
                <a:latin typeface="Franklin Gothic Book"/>
                <a:ea typeface="+mn-ea"/>
                <a:cs typeface="Franklin Gothic Book"/>
              </a:defRPr>
            </a:lvl2pPr>
            <a:lvl3pPr marL="9144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3pPr>
            <a:lvl4pPr marL="13716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4pPr>
            <a:lvl5pPr marL="1828800" indent="0" algn="ctr" defTabSz="914400" rtl="0" eaLnBrk="1" latinLnBrk="0" hangingPunct="1">
              <a:spcBef>
                <a:spcPct val="20000"/>
              </a:spcBef>
              <a:buClr>
                <a:schemeClr val="tx2"/>
              </a:buClr>
              <a:buFont typeface="Arial" pitchFamily="34" charset="0"/>
              <a:buNone/>
              <a:defRPr sz="1800" kern="1200" baseline="0">
                <a:solidFill>
                  <a:schemeClr val="tx1">
                    <a:tint val="75000"/>
                  </a:schemeClr>
                </a:solidFill>
                <a:latin typeface="Franklin Gothic Book"/>
                <a:ea typeface="+mn-ea"/>
                <a:cs typeface="Franklin Gothic Book"/>
              </a:defRPr>
            </a:lvl5pPr>
            <a:lvl6pPr marL="22860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9pPr>
          </a:lstStyle>
          <a:p>
            <a:pPr marL="256032" indent="-256032">
              <a:lnSpc>
                <a:spcPct val="90000"/>
              </a:lnSpc>
              <a:spcBef>
                <a:spcPts val="1200"/>
              </a:spcBef>
              <a:buFont typeface="Wingdings" panose="05000000000000000000" pitchFamily="2" charset="2"/>
              <a:buChar char="§"/>
            </a:pPr>
            <a:r>
              <a:rPr lang="es-US" sz="3200" cap="none" dirty="0">
                <a:solidFill>
                  <a:schemeClr val="tx1"/>
                </a:solidFill>
              </a:rPr>
              <a:t>Los deudores deben dinero (porque pidieron un préstamo)</a:t>
            </a:r>
          </a:p>
          <a:p>
            <a:pPr marL="256032" indent="-256032">
              <a:lnSpc>
                <a:spcPct val="90000"/>
              </a:lnSpc>
              <a:spcBef>
                <a:spcPts val="1200"/>
              </a:spcBef>
              <a:buFont typeface="Wingdings" panose="05000000000000000000" pitchFamily="2" charset="2"/>
              <a:buChar char="§"/>
            </a:pPr>
            <a:r>
              <a:rPr lang="es-US" sz="3200" cap="none" dirty="0">
                <a:solidFill>
                  <a:schemeClr val="tx1"/>
                </a:solidFill>
              </a:rPr>
              <a:t>Los prestamistas y acreedores </a:t>
            </a:r>
            <a:r>
              <a:rPr lang="es-US" sz="3200" cap="none" dirty="0">
                <a:solidFill>
                  <a:schemeClr val="tx1"/>
                </a:solidFill>
                <a:highlight>
                  <a:srgbClr val="FFFFFF"/>
                </a:highlight>
              </a:rPr>
              <a:t>dan </a:t>
            </a:r>
            <a:r>
              <a:rPr lang="es-US" sz="3200" cap="none" dirty="0">
                <a:solidFill>
                  <a:schemeClr val="tx1"/>
                </a:solidFill>
              </a:rPr>
              <a:t>préstamos</a:t>
            </a:r>
          </a:p>
        </p:txBody>
      </p:sp>
      <p:sp>
        <p:nvSpPr>
          <p:cNvPr id="9" name="TextBox 8">
            <a:extLst>
              <a:ext uri="{FF2B5EF4-FFF2-40B4-BE49-F238E27FC236}">
                <a16:creationId xmlns:a16="http://schemas.microsoft.com/office/drawing/2014/main" id="{63A11616-480E-4D43-857C-07AE52BC586A}"/>
              </a:ext>
            </a:extLst>
          </p:cNvPr>
          <p:cNvSpPr txBox="1"/>
          <p:nvPr/>
        </p:nvSpPr>
        <p:spPr>
          <a:xfrm>
            <a:off x="628320" y="6462169"/>
            <a:ext cx="6651041" cy="261610"/>
          </a:xfrm>
          <a:prstGeom prst="rect">
            <a:avLst/>
          </a:prstGeom>
          <a:noFill/>
          <a:ln>
            <a:noFill/>
          </a:ln>
        </p:spPr>
        <p:txBody>
          <a:bodyPr wrap="square" rtlCol="0">
            <a:spAutoFit/>
          </a:bodyPr>
          <a:lstStyle/>
          <a:p>
            <a:r>
              <a:rPr lang="es-US" sz="1100" dirty="0"/>
              <a:t>MONEY SMART PARA ADULTOS         </a:t>
            </a:r>
            <a:r>
              <a:rPr lang="es-US" sz="1100" b="1" dirty="0"/>
              <a:t>Módulo 8: controlar sus deudas                           </a:t>
            </a:r>
            <a:r>
              <a:rPr lang="es-US" sz="1100" dirty="0"/>
              <a:t>Septiembre de 2018</a:t>
            </a:r>
          </a:p>
        </p:txBody>
      </p:sp>
    </p:spTree>
    <p:extLst>
      <p:ext uri="{BB962C8B-B14F-4D97-AF65-F5344CB8AC3E}">
        <p14:creationId xmlns:p14="http://schemas.microsoft.com/office/powerpoint/2010/main" val="344512677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dirty="0"/>
              <a:t>Section 7: Understanding High Cost Debt</a:t>
            </a:r>
          </a:p>
        </p:txBody>
      </p:sp>
      <p:sp>
        <p:nvSpPr>
          <p:cNvPr id="6" name="Content Placeholder 5"/>
          <p:cNvSpPr>
            <a:spLocks noGrp="1"/>
          </p:cNvSpPr>
          <p:nvPr>
            <p:ph sz="quarter" idx="12"/>
          </p:nvPr>
        </p:nvSpPr>
        <p:spPr/>
        <p:txBody>
          <a:bodyPr>
            <a:normAutofit lnSpcReduction="10000"/>
          </a:bodyPr>
          <a:lstStyle/>
          <a:p>
            <a:r>
              <a:rPr lang="es-US" dirty="0"/>
              <a:t>Sección 7</a:t>
            </a:r>
          </a:p>
        </p:txBody>
      </p:sp>
      <p:sp>
        <p:nvSpPr>
          <p:cNvPr id="3" name="Subtitle 2"/>
          <p:cNvSpPr>
            <a:spLocks noGrp="1"/>
          </p:cNvSpPr>
          <p:nvPr>
            <p:ph type="body" sz="quarter" idx="11"/>
          </p:nvPr>
        </p:nvSpPr>
        <p:spPr>
          <a:xfrm>
            <a:off x="457654" y="949570"/>
            <a:ext cx="3059567" cy="3268947"/>
          </a:xfrm>
        </p:spPr>
        <p:txBody>
          <a:bodyPr>
            <a:normAutofit/>
          </a:bodyPr>
          <a:lstStyle/>
          <a:p>
            <a:r>
              <a:rPr lang="es-US" sz="3600" dirty="0"/>
              <a:t>Comprender las deudas de alto costo</a:t>
            </a:r>
          </a:p>
        </p:txBody>
      </p:sp>
      <p:sp>
        <p:nvSpPr>
          <p:cNvPr id="8" name="Rectangle 7"/>
          <p:cNvSpPr/>
          <p:nvPr/>
        </p:nvSpPr>
        <p:spPr>
          <a:xfrm>
            <a:off x="571468" y="3248672"/>
            <a:ext cx="2622107" cy="646331"/>
          </a:xfrm>
          <a:prstGeom prst="rect">
            <a:avLst/>
          </a:prstGeom>
        </p:spPr>
        <p:txBody>
          <a:bodyPr wrap="square">
            <a:spAutoFit/>
          </a:bodyPr>
          <a:lstStyle/>
          <a:p>
            <a:r>
              <a:rPr lang="es-US" dirty="0"/>
              <a:t>Consulte la pág. 43 de su Guía del participante  </a:t>
            </a:r>
          </a:p>
        </p:txBody>
      </p:sp>
      <p:pic>
        <p:nvPicPr>
          <p:cNvPr id="7" name="Picture 6" descr="Hombre y mujer sentados, preocupados mientras miran las facturas. El hombre tiene una computadora portátil y la mujer tiene una tarjeta de crédito.&#10;"/>
          <p:cNvPicPr>
            <a:picLocks noChangeAspect="1"/>
          </p:cNvPicPr>
          <p:nvPr/>
        </p:nvPicPr>
        <p:blipFill rotWithShape="1">
          <a:blip r:embed="rId2" cstate="print">
            <a:extLst>
              <a:ext uri="{28A0092B-C50C-407E-A947-70E740481C1C}">
                <a14:useLocalDpi xmlns:a14="http://schemas.microsoft.com/office/drawing/2010/main"/>
              </a:ext>
            </a:extLst>
          </a:blip>
          <a:srcRect l="14943" r="14943"/>
          <a:stretch/>
        </p:blipFill>
        <p:spPr>
          <a:xfrm>
            <a:off x="3878405" y="586158"/>
            <a:ext cx="5265595" cy="5006568"/>
          </a:xfrm>
          <a:prstGeom prst="rect">
            <a:avLst/>
          </a:prstGeom>
        </p:spPr>
      </p:pic>
      <p:sp>
        <p:nvSpPr>
          <p:cNvPr id="2" name="Slide Number Placeholder 1"/>
          <p:cNvSpPr>
            <a:spLocks noGrp="1"/>
          </p:cNvSpPr>
          <p:nvPr>
            <p:ph type="sldNum" sz="quarter" idx="4"/>
          </p:nvPr>
        </p:nvSpPr>
        <p:spPr/>
        <p:txBody>
          <a:bodyPr/>
          <a:lstStyle/>
          <a:p>
            <a:fld id="{AF83BEB6-139A-B746-BC33-1F5B6187E651}" type="slidenum">
              <a:rPr lang="en-US" smtClean="0"/>
              <a:pPr/>
              <a:t>80</a:t>
            </a:fld>
            <a:endParaRPr lang="en-US" dirty="0"/>
          </a:p>
        </p:txBody>
      </p:sp>
    </p:spTree>
    <p:extLst>
      <p:ext uri="{BB962C8B-B14F-4D97-AF65-F5344CB8AC3E}">
        <p14:creationId xmlns:p14="http://schemas.microsoft.com/office/powerpoint/2010/main" val="65152362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95591" y="425590"/>
            <a:ext cx="7620000" cy="890448"/>
          </a:xfrm>
        </p:spPr>
        <p:txBody>
          <a:bodyPr>
            <a:normAutofit/>
          </a:bodyPr>
          <a:lstStyle/>
          <a:p>
            <a:r>
              <a:rPr lang="es-US" dirty="0"/>
              <a:t>Sección 7: conclusiones principales</a:t>
            </a:r>
          </a:p>
        </p:txBody>
      </p:sp>
      <p:sp>
        <p:nvSpPr>
          <p:cNvPr id="3" name="Content Placeholder 2"/>
          <p:cNvSpPr>
            <a:spLocks noGrp="1"/>
          </p:cNvSpPr>
          <p:nvPr>
            <p:ph idx="1"/>
          </p:nvPr>
        </p:nvSpPr>
        <p:spPr/>
        <p:txBody>
          <a:bodyPr>
            <a:normAutofit/>
          </a:bodyPr>
          <a:lstStyle/>
          <a:p>
            <a:pPr marL="0" indent="0">
              <a:buNone/>
            </a:pPr>
            <a:r>
              <a:rPr lang="es-US" sz="3200" i="1" dirty="0"/>
              <a:t>Comprender cómo se generan las deudas de alto costo. Identifique opciones de menos costo para el futuro. </a:t>
            </a:r>
            <a:endParaRPr lang="es-US" sz="2800"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81</a:t>
            </a:fld>
            <a:endParaRPr lang="en-US" dirty="0"/>
          </a:p>
        </p:txBody>
      </p:sp>
    </p:spTree>
    <p:extLst>
      <p:ext uri="{BB962C8B-B14F-4D97-AF65-F5344CB8AC3E}">
        <p14:creationId xmlns:p14="http://schemas.microsoft.com/office/powerpoint/2010/main" val="84294263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889739" cy="881682"/>
          </a:xfrm>
        </p:spPr>
        <p:txBody>
          <a:bodyPr>
            <a:normAutofit/>
          </a:bodyPr>
          <a:lstStyle/>
          <a:p>
            <a:r>
              <a:rPr lang="es-US" dirty="0"/>
              <a:t>¿Qué son las deudas de alto costo?</a:t>
            </a:r>
            <a:endParaRPr lang="es-US" strike="sngStrike" dirty="0">
              <a:solidFill>
                <a:srgbClr val="FF0000"/>
              </a:solidFill>
            </a:endParaRPr>
          </a:p>
        </p:txBody>
      </p:sp>
      <p:sp>
        <p:nvSpPr>
          <p:cNvPr id="3" name="Content Placeholder 2"/>
          <p:cNvSpPr>
            <a:spLocks noGrp="1"/>
          </p:cNvSpPr>
          <p:nvPr>
            <p:ph idx="1"/>
          </p:nvPr>
        </p:nvSpPr>
        <p:spPr/>
        <p:txBody>
          <a:bodyPr>
            <a:normAutofit/>
          </a:bodyPr>
          <a:lstStyle/>
          <a:p>
            <a:pPr>
              <a:lnSpc>
                <a:spcPct val="120000"/>
              </a:lnSpc>
              <a:spcBef>
                <a:spcPts val="0"/>
              </a:spcBef>
              <a:spcAft>
                <a:spcPts val="1800"/>
              </a:spcAft>
              <a:buFont typeface="Wingdings" panose="05000000000000000000" pitchFamily="2" charset="2"/>
              <a:buChar char="§"/>
            </a:pPr>
            <a:r>
              <a:rPr lang="es-US" sz="3200" dirty="0"/>
              <a:t>El resultado de préstamos por cantidades pequeñas, a corto plazo y que tienen cargos altos, intereses altos, o los dos. </a:t>
            </a:r>
          </a:p>
          <a:p>
            <a:pPr>
              <a:lnSpc>
                <a:spcPct val="120000"/>
              </a:lnSpc>
              <a:spcBef>
                <a:spcPts val="0"/>
              </a:spcBef>
              <a:spcAft>
                <a:spcPts val="1800"/>
              </a:spcAft>
              <a:buFont typeface="Wingdings" panose="05000000000000000000" pitchFamily="2" charset="2"/>
              <a:buChar char="§"/>
            </a:pPr>
            <a:r>
              <a:rPr lang="es-US" sz="3200" dirty="0"/>
              <a:t>Existen riesgos y beneficios con todos los productos y servicios financieros, incluidas las deudas de alto costo</a:t>
            </a:r>
          </a:p>
        </p:txBody>
      </p:sp>
      <p:sp>
        <p:nvSpPr>
          <p:cNvPr id="5" name="Slide Number Placeholder 4"/>
          <p:cNvSpPr>
            <a:spLocks noGrp="1"/>
          </p:cNvSpPr>
          <p:nvPr>
            <p:ph type="sldNum" sz="quarter" idx="4"/>
          </p:nvPr>
        </p:nvSpPr>
        <p:spPr/>
        <p:txBody>
          <a:bodyPr/>
          <a:lstStyle/>
          <a:p>
            <a:fld id="{AF83BEB6-139A-B746-BC33-1F5B6187E651}" type="slidenum">
              <a:rPr lang="en-US" smtClean="0"/>
              <a:pPr/>
              <a:t>82</a:t>
            </a:fld>
            <a:endParaRPr lang="en-US" dirty="0"/>
          </a:p>
        </p:txBody>
      </p:sp>
    </p:spTree>
    <p:extLst>
      <p:ext uri="{BB962C8B-B14F-4D97-AF65-F5344CB8AC3E}">
        <p14:creationId xmlns:p14="http://schemas.microsoft.com/office/powerpoint/2010/main" val="124640527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highlight>
                  <a:srgbClr val="FFFFFF"/>
                </a:highlight>
              </a:rPr>
              <a:t>Préstamos por título de automóvil u otro vehículo</a:t>
            </a:r>
          </a:p>
        </p:txBody>
      </p:sp>
      <p:sp>
        <p:nvSpPr>
          <p:cNvPr id="3" name="Content Placeholder 2"/>
          <p:cNvSpPr>
            <a:spLocks noGrp="1"/>
          </p:cNvSpPr>
          <p:nvPr>
            <p:ph idx="1"/>
          </p:nvPr>
        </p:nvSpPr>
        <p:spPr/>
        <p:txBody>
          <a:bodyPr>
            <a:normAutofit/>
          </a:bodyPr>
          <a:lstStyle/>
          <a:p>
            <a:pPr>
              <a:lnSpc>
                <a:spcPct val="100000"/>
              </a:lnSpc>
              <a:buFont typeface="Wingdings" panose="05000000000000000000" pitchFamily="2" charset="2"/>
              <a:buChar char="§"/>
            </a:pPr>
            <a:r>
              <a:rPr lang="es-US" sz="3200" dirty="0"/>
              <a:t>Préstamo por cantidad pequeña de dinero y a corto plazo</a:t>
            </a:r>
          </a:p>
          <a:p>
            <a:pPr>
              <a:lnSpc>
                <a:spcPct val="100000"/>
              </a:lnSpc>
              <a:buFont typeface="Wingdings" panose="05000000000000000000" pitchFamily="2" charset="2"/>
              <a:buChar char="§"/>
            </a:pPr>
            <a:r>
              <a:rPr lang="es-US" sz="3200" dirty="0"/>
              <a:t>El título del vehículo queda como garantía</a:t>
            </a:r>
          </a:p>
          <a:p>
            <a:pPr>
              <a:lnSpc>
                <a:spcPct val="100000"/>
              </a:lnSpc>
              <a:buFont typeface="Wingdings" panose="05000000000000000000" pitchFamily="2" charset="2"/>
              <a:buChar char="§"/>
            </a:pPr>
            <a:r>
              <a:rPr lang="es-US" sz="3200" dirty="0"/>
              <a:t>Préstamos que se devuelven en un pago único y por lo general en 30 días</a:t>
            </a:r>
          </a:p>
          <a:p>
            <a:pPr>
              <a:lnSpc>
                <a:spcPct val="100000"/>
              </a:lnSpc>
              <a:buFont typeface="Wingdings" panose="05000000000000000000" pitchFamily="2" charset="2"/>
              <a:buChar char="§"/>
            </a:pPr>
            <a:r>
              <a:rPr lang="es-US" sz="3200" dirty="0"/>
              <a:t>Pueden resultar muy costosos</a:t>
            </a:r>
            <a:endParaRPr lang="es-US" sz="28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83</a:t>
            </a:fld>
            <a:endParaRPr lang="en-US" dirty="0"/>
          </a:p>
        </p:txBody>
      </p:sp>
    </p:spTree>
    <p:extLst>
      <p:ext uri="{BB962C8B-B14F-4D97-AF65-F5344CB8AC3E}">
        <p14:creationId xmlns:p14="http://schemas.microsoft.com/office/powerpoint/2010/main" val="214194505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714053"/>
            <a:ext cx="3038050" cy="1740809"/>
          </a:xfrm>
        </p:spPr>
        <p:txBody>
          <a:bodyPr/>
          <a:lstStyle/>
          <a:p>
            <a:r>
              <a:rPr lang="es-US" dirty="0"/>
              <a:t>Préstamos de avance o del día de paga </a:t>
            </a:r>
          </a:p>
        </p:txBody>
      </p:sp>
      <p:sp>
        <p:nvSpPr>
          <p:cNvPr id="14" name="Text Box 2"/>
          <p:cNvSpPr txBox="1">
            <a:spLocks noChangeArrowheads="1"/>
          </p:cNvSpPr>
          <p:nvPr/>
        </p:nvSpPr>
        <p:spPr bwMode="auto">
          <a:xfrm>
            <a:off x="878417" y="3242734"/>
            <a:ext cx="1842930" cy="1109133"/>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gn="ctr">
              <a:spcBef>
                <a:spcPts val="0"/>
              </a:spcBef>
              <a:spcAft>
                <a:spcPts val="1200"/>
              </a:spcAft>
            </a:pPr>
            <a:r>
              <a:rPr lang="es-US" sz="2400" b="1" cap="all" dirty="0">
                <a:effectLst/>
                <a:latin typeface="Arial"/>
                <a:ea typeface="MS Mincho"/>
                <a:cs typeface="Times New Roman"/>
              </a:rPr>
              <a:t>Comienza aquí</a:t>
            </a:r>
            <a:endParaRPr lang="es-US" sz="2000" cap="all" dirty="0">
              <a:effectLst/>
              <a:latin typeface="Arial"/>
              <a:ea typeface="MS Mincho"/>
              <a:cs typeface="Times New Roman"/>
            </a:endParaRPr>
          </a:p>
        </p:txBody>
      </p:sp>
      <p:graphicFrame>
        <p:nvGraphicFramePr>
          <p:cNvPr id="13" name="Diagram 12" descr="El solicitante visita a un prestamista de día de pago. Sin verificación de crédito ni consideración de la capacidad del solicitante para pagar el préstamo. El solicitante obtiene un préstamo. El préstamo promedio es de $ 350 y las tarifas oscilan entre $ 10 y $ 30 por cada $ 100 prestados. El solicitante entrega al prestamista un cheque pagar en 14 días. La cantidad prestada + cargos $350 + 52.50 = 402.50. En 14 días, si el solicitante no tiene el dinero, se renueva el préstamo. El solicitante debe pagar $52.50 para renovar. Cada 14 días, el solicitante debe pagar el préstamo o renovarlo. El solicitante promedio tiene 10 transacciones por año. En este ejemplo, costaría $525 pedir prestados $350.&#10;"/>
          <p:cNvGraphicFramePr/>
          <p:nvPr>
            <p:extLst>
              <p:ext uri="{D42A27DB-BD31-4B8C-83A1-F6EECF244321}">
                <p14:modId xmlns:p14="http://schemas.microsoft.com/office/powerpoint/2010/main" val="2927020988"/>
              </p:ext>
            </p:extLst>
          </p:nvPr>
        </p:nvGraphicFramePr>
        <p:xfrm>
          <a:off x="2721347" y="501001"/>
          <a:ext cx="5943600" cy="55886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4"/>
          </p:nvPr>
        </p:nvSpPr>
        <p:spPr/>
        <p:txBody>
          <a:bodyPr/>
          <a:lstStyle/>
          <a:p>
            <a:fld id="{AF83BEB6-139A-B746-BC33-1F5B6187E651}" type="slidenum">
              <a:rPr lang="en-US" smtClean="0"/>
              <a:pPr/>
              <a:t>84</a:t>
            </a:fld>
            <a:endParaRPr lang="en-US" dirty="0"/>
          </a:p>
        </p:txBody>
      </p:sp>
    </p:spTree>
    <p:extLst>
      <p:ext uri="{BB962C8B-B14F-4D97-AF65-F5344CB8AC3E}">
        <p14:creationId xmlns:p14="http://schemas.microsoft.com/office/powerpoint/2010/main" val="285898998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t>Préstamos de casas de empeño</a:t>
            </a:r>
          </a:p>
        </p:txBody>
      </p:sp>
      <p:sp>
        <p:nvSpPr>
          <p:cNvPr id="3" name="Content Placeholder 2"/>
          <p:cNvSpPr>
            <a:spLocks noGrp="1"/>
          </p:cNvSpPr>
          <p:nvPr>
            <p:ph idx="1"/>
          </p:nvPr>
        </p:nvSpPr>
        <p:spPr/>
        <p:txBody>
          <a:bodyPr>
            <a:normAutofit/>
          </a:bodyPr>
          <a:lstStyle/>
          <a:p>
            <a:pPr>
              <a:lnSpc>
                <a:spcPct val="100000"/>
              </a:lnSpc>
              <a:spcBef>
                <a:spcPts val="0"/>
              </a:spcBef>
              <a:spcAft>
                <a:spcPts val="1800"/>
              </a:spcAft>
              <a:buFont typeface="Wingdings" panose="05000000000000000000" pitchFamily="2" charset="2"/>
              <a:buChar char="§"/>
            </a:pPr>
            <a:r>
              <a:rPr lang="es-US" sz="3200" dirty="0"/>
              <a:t>El artículo que se empeña se deja en garantía</a:t>
            </a:r>
          </a:p>
          <a:p>
            <a:pPr>
              <a:lnSpc>
                <a:spcPct val="100000"/>
              </a:lnSpc>
              <a:spcBef>
                <a:spcPts val="0"/>
              </a:spcBef>
              <a:spcAft>
                <a:spcPts val="1800"/>
              </a:spcAft>
              <a:buFont typeface="Wingdings" panose="05000000000000000000" pitchFamily="2" charset="2"/>
              <a:buChar char="§"/>
            </a:pPr>
            <a:r>
              <a:rPr lang="es-US" sz="3200" dirty="0"/>
              <a:t>La cantidad del préstamo: por lo general de 25% a 50% del valor del artículo según la casa de empeño </a:t>
            </a:r>
          </a:p>
          <a:p>
            <a:pPr>
              <a:lnSpc>
                <a:spcPct val="100000"/>
              </a:lnSpc>
              <a:spcBef>
                <a:spcPts val="0"/>
              </a:spcBef>
              <a:spcAft>
                <a:spcPts val="1800"/>
              </a:spcAft>
              <a:buFont typeface="Wingdings" panose="05000000000000000000" pitchFamily="2" charset="2"/>
              <a:buChar char="§"/>
            </a:pPr>
            <a:r>
              <a:rPr lang="es-US" sz="3200" dirty="0"/>
              <a:t>Pague el préstamo, renuévelo o pierda el artículo</a:t>
            </a:r>
          </a:p>
        </p:txBody>
      </p:sp>
      <p:sp>
        <p:nvSpPr>
          <p:cNvPr id="5" name="Slide Number Placeholder 4"/>
          <p:cNvSpPr>
            <a:spLocks noGrp="1"/>
          </p:cNvSpPr>
          <p:nvPr>
            <p:ph type="sldNum" sz="quarter" idx="4"/>
          </p:nvPr>
        </p:nvSpPr>
        <p:spPr/>
        <p:txBody>
          <a:bodyPr/>
          <a:lstStyle/>
          <a:p>
            <a:fld id="{AF83BEB6-139A-B746-BC33-1F5B6187E651}" type="slidenum">
              <a:rPr lang="en-US" smtClean="0"/>
              <a:pPr/>
              <a:t>85</a:t>
            </a:fld>
            <a:endParaRPr lang="en-US" dirty="0"/>
          </a:p>
        </p:txBody>
      </p:sp>
    </p:spTree>
    <p:extLst>
      <p:ext uri="{BB962C8B-B14F-4D97-AF65-F5344CB8AC3E}">
        <p14:creationId xmlns:p14="http://schemas.microsoft.com/office/powerpoint/2010/main" val="186277512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6196"/>
            <a:ext cx="8059576" cy="1491175"/>
          </a:xfrm>
        </p:spPr>
        <p:txBody>
          <a:bodyPr>
            <a:normAutofit/>
          </a:bodyPr>
          <a:lstStyle/>
          <a:p>
            <a:pPr>
              <a:lnSpc>
                <a:spcPts val="3600"/>
              </a:lnSpc>
            </a:pPr>
            <a:r>
              <a:rPr lang="es-US" sz="3200" dirty="0"/>
              <a:t>Pruébelo: Analizar alternativas ante las deudas de alto costo</a:t>
            </a:r>
            <a:r>
              <a:rPr lang="en-US" dirty="0"/>
              <a:t/>
            </a:r>
            <a:br>
              <a:rPr lang="en-US" dirty="0"/>
            </a:br>
            <a:r>
              <a:rPr lang="es-US" sz="2300" dirty="0"/>
              <a:t>Consulte la pág. 45 de su Guía del participante</a:t>
            </a:r>
          </a:p>
        </p:txBody>
      </p:sp>
      <p:pic>
        <p:nvPicPr>
          <p:cNvPr id="4" name="Picture 3" descr="Captura de pantalla de Pruébelo: Analizar alternativas ante las deudas de alto costo de la Guía del participante. Se muestra solo con fines de navegación.&#10;">
            <a:extLst>
              <a:ext uri="{FF2B5EF4-FFF2-40B4-BE49-F238E27FC236}">
                <a16:creationId xmlns:a16="http://schemas.microsoft.com/office/drawing/2014/main" id="{F72BF62D-858A-4D66-9516-B5A6BCA5DBC6}"/>
              </a:ext>
            </a:extLst>
          </p:cNvPr>
          <p:cNvPicPr>
            <a:picLocks noChangeAspect="1"/>
          </p:cNvPicPr>
          <p:nvPr/>
        </p:nvPicPr>
        <p:blipFill>
          <a:blip r:embed="rId2"/>
          <a:stretch>
            <a:fillRect/>
          </a:stretch>
        </p:blipFill>
        <p:spPr>
          <a:xfrm>
            <a:off x="1185310" y="1628568"/>
            <a:ext cx="6846117" cy="450776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86</a:t>
            </a:fld>
            <a:endParaRPr lang="en-US" dirty="0"/>
          </a:p>
        </p:txBody>
      </p:sp>
    </p:spTree>
    <p:extLst>
      <p:ext uri="{BB962C8B-B14F-4D97-AF65-F5344CB8AC3E}">
        <p14:creationId xmlns:p14="http://schemas.microsoft.com/office/powerpoint/2010/main" val="348484446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5" y="212652"/>
            <a:ext cx="8036079" cy="1488558"/>
          </a:xfrm>
        </p:spPr>
        <p:txBody>
          <a:bodyPr>
            <a:normAutofit/>
          </a:bodyPr>
          <a:lstStyle/>
          <a:p>
            <a:pPr>
              <a:lnSpc>
                <a:spcPts val="3600"/>
              </a:lnSpc>
            </a:pPr>
            <a:r>
              <a:rPr lang="es-US" dirty="0"/>
              <a:t>Aplíquelo: Mis alternativas ante las deudas de alto costo</a:t>
            </a:r>
            <a:r>
              <a:rPr lang="en-US" dirty="0"/>
              <a:t/>
            </a:r>
            <a:br>
              <a:rPr lang="en-US" dirty="0"/>
            </a:br>
            <a:r>
              <a:rPr lang="es-US" sz="2400" dirty="0"/>
              <a:t>Consulte la pág. 46 de su Guía del participante</a:t>
            </a:r>
          </a:p>
        </p:txBody>
      </p:sp>
      <p:pic>
        <p:nvPicPr>
          <p:cNvPr id="3" name="Picture 2" descr="Captura de pantalla de Aplíquelo: Mis alternativas ante las deudas de alto costo de la Guía del participante. Se muestra solo con fines de navegación.&#10;">
            <a:extLst>
              <a:ext uri="{FF2B5EF4-FFF2-40B4-BE49-F238E27FC236}">
                <a16:creationId xmlns:a16="http://schemas.microsoft.com/office/drawing/2014/main" id="{9E6E2388-58F3-45C1-B669-49B76125C433}"/>
              </a:ext>
            </a:extLst>
          </p:cNvPr>
          <p:cNvPicPr>
            <a:picLocks noChangeAspect="1"/>
          </p:cNvPicPr>
          <p:nvPr/>
        </p:nvPicPr>
        <p:blipFill>
          <a:blip r:embed="rId2"/>
          <a:stretch>
            <a:fillRect/>
          </a:stretch>
        </p:blipFill>
        <p:spPr>
          <a:xfrm>
            <a:off x="1000125" y="1803562"/>
            <a:ext cx="6972300" cy="43434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87</a:t>
            </a:fld>
            <a:endParaRPr lang="en-US" dirty="0"/>
          </a:p>
        </p:txBody>
      </p:sp>
    </p:spTree>
    <p:extLst>
      <p:ext uri="{BB962C8B-B14F-4D97-AF65-F5344CB8AC3E}">
        <p14:creationId xmlns:p14="http://schemas.microsoft.com/office/powerpoint/2010/main" val="66163175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2" y="399954"/>
            <a:ext cx="8033363" cy="916084"/>
          </a:xfrm>
        </p:spPr>
        <p:txBody>
          <a:bodyPr>
            <a:noAutofit/>
          </a:bodyPr>
          <a:lstStyle/>
          <a:p>
            <a:r>
              <a:rPr lang="es-US" sz="3600" dirty="0"/>
              <a:t>Sección 7: Recuerde las conclusiones principales</a:t>
            </a:r>
          </a:p>
        </p:txBody>
      </p:sp>
      <p:sp>
        <p:nvSpPr>
          <p:cNvPr id="3" name="Content Placeholder 2"/>
          <p:cNvSpPr>
            <a:spLocks noGrp="1"/>
          </p:cNvSpPr>
          <p:nvPr>
            <p:ph idx="1"/>
          </p:nvPr>
        </p:nvSpPr>
        <p:spPr/>
        <p:txBody>
          <a:bodyPr>
            <a:normAutofit/>
          </a:bodyPr>
          <a:lstStyle/>
          <a:p>
            <a:pPr marL="0" indent="0">
              <a:buNone/>
            </a:pPr>
            <a:r>
              <a:rPr lang="es-US" sz="3200" i="1" dirty="0"/>
              <a:t>Comprender cómo se generan las deudas de alto costo. Identifique opciones de menos costo para el futuro. </a:t>
            </a:r>
            <a:endParaRPr lang="es-US" sz="28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88</a:t>
            </a:fld>
            <a:endParaRPr lang="en-US" dirty="0"/>
          </a:p>
        </p:txBody>
      </p:sp>
    </p:spTree>
    <p:extLst>
      <p:ext uri="{BB962C8B-B14F-4D97-AF65-F5344CB8AC3E}">
        <p14:creationId xmlns:p14="http://schemas.microsoft.com/office/powerpoint/2010/main" val="123172054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762000" y="543658"/>
            <a:ext cx="7620000" cy="889206"/>
          </a:xfrm>
        </p:spPr>
        <p:txBody>
          <a:bodyPr>
            <a:normAutofit fontScale="90000"/>
          </a:bodyPr>
          <a:lstStyle/>
          <a:p>
            <a:r>
              <a:rPr lang="es-US" sz="4000" dirty="0"/>
              <a:t>Tomar medidas</a:t>
            </a:r>
            <a:br>
              <a:rPr lang="es-US" sz="4000" dirty="0"/>
            </a:br>
            <a:r>
              <a:rPr lang="es-US" sz="2700" dirty="0"/>
              <a:t>Consulte la pág. 47 de su Guía del </a:t>
            </a:r>
            <a:br>
              <a:rPr lang="es-US" sz="2700" dirty="0"/>
            </a:br>
            <a:r>
              <a:rPr lang="es-US" sz="2700" dirty="0"/>
              <a:t>participante</a:t>
            </a:r>
          </a:p>
        </p:txBody>
      </p:sp>
      <p:sp>
        <p:nvSpPr>
          <p:cNvPr id="3" name="Content Placeholder 2"/>
          <p:cNvSpPr>
            <a:spLocks noGrp="1"/>
          </p:cNvSpPr>
          <p:nvPr>
            <p:ph idx="1"/>
          </p:nvPr>
        </p:nvSpPr>
        <p:spPr>
          <a:xfrm>
            <a:off x="644436" y="1432864"/>
            <a:ext cx="5146764" cy="2862045"/>
          </a:xfrm>
        </p:spPr>
        <p:txBody>
          <a:bodyPr>
            <a:normAutofit fontScale="32500" lnSpcReduction="20000"/>
          </a:bodyPr>
          <a:lstStyle/>
          <a:p>
            <a:pPr>
              <a:lnSpc>
                <a:spcPct val="120000"/>
              </a:lnSpc>
              <a:spcBef>
                <a:spcPts val="768"/>
              </a:spcBef>
            </a:pPr>
            <a:r>
              <a:rPr lang="es-ES" sz="7200" dirty="0"/>
              <a:t>¿Qué haré?</a:t>
            </a:r>
          </a:p>
          <a:p>
            <a:pPr>
              <a:lnSpc>
                <a:spcPct val="120000"/>
              </a:lnSpc>
              <a:spcBef>
                <a:spcPts val="768"/>
              </a:spcBef>
            </a:pPr>
            <a:r>
              <a:rPr lang="es-ES" sz="7200" dirty="0"/>
              <a:t>¿Cómo lo haré?</a:t>
            </a:r>
          </a:p>
          <a:p>
            <a:pPr>
              <a:lnSpc>
                <a:spcPct val="120000"/>
              </a:lnSpc>
              <a:spcBef>
                <a:spcPts val="768"/>
              </a:spcBef>
            </a:pPr>
            <a:r>
              <a:rPr lang="es-ES" sz="7200" dirty="0"/>
              <a:t>¿Le contaré mis planes a alguien? En caso de que sea así, ¿a quién?</a:t>
            </a:r>
            <a:endParaRPr lang="en-US" i="1" dirty="0"/>
          </a:p>
          <a:p>
            <a:pPr marL="0" indent="0">
              <a:buNone/>
            </a:pPr>
            <a:endParaRPr lang="en-US" dirty="0"/>
          </a:p>
          <a:p>
            <a:endParaRPr lang="en-US" dirty="0"/>
          </a:p>
          <a:p>
            <a:pPr marL="0" indent="0">
              <a:buNone/>
            </a:pPr>
            <a:endParaRPr lang="en-US" dirty="0"/>
          </a:p>
        </p:txBody>
      </p:sp>
      <p:sp>
        <p:nvSpPr>
          <p:cNvPr id="6" name="TextBox 5"/>
          <p:cNvSpPr txBox="1"/>
          <p:nvPr/>
        </p:nvSpPr>
        <p:spPr>
          <a:xfrm>
            <a:off x="531523" y="5610552"/>
            <a:ext cx="8085457" cy="461665"/>
          </a:xfrm>
          <a:prstGeom prst="rect">
            <a:avLst/>
          </a:prstGeom>
          <a:solidFill>
            <a:schemeClr val="accent2"/>
          </a:solidFill>
        </p:spPr>
        <p:txBody>
          <a:bodyPr wrap="square" rtlCol="0">
            <a:spAutoFit/>
          </a:bodyPr>
          <a:lstStyle/>
          <a:p>
            <a:r>
              <a:rPr lang="es-ES" sz="2400" dirty="0">
                <a:latin typeface="+mj-lt"/>
              </a:rPr>
              <a:t>Visite dic.gov/</a:t>
            </a:r>
            <a:r>
              <a:rPr lang="es-ES" sz="2400" dirty="0" err="1">
                <a:latin typeface="+mj-lt"/>
              </a:rPr>
              <a:t>education</a:t>
            </a:r>
            <a:r>
              <a:rPr lang="es-ES" sz="2400" dirty="0">
                <a:latin typeface="+mj-lt"/>
              </a:rPr>
              <a:t> para tener más información</a:t>
            </a:r>
          </a:p>
        </p:txBody>
      </p:sp>
      <p:sp>
        <p:nvSpPr>
          <p:cNvPr id="9" name="Slide Number Placeholder 8"/>
          <p:cNvSpPr>
            <a:spLocks noGrp="1"/>
          </p:cNvSpPr>
          <p:nvPr>
            <p:ph type="sldNum" sz="quarter" idx="4"/>
          </p:nvPr>
        </p:nvSpPr>
        <p:spPr/>
        <p:txBody>
          <a:bodyPr/>
          <a:lstStyle/>
          <a:p>
            <a:fld id="{AF83BEB6-139A-B746-BC33-1F5B6187E651}" type="slidenum">
              <a:rPr lang="en-US" smtClean="0"/>
              <a:pPr/>
              <a:t>89</a:t>
            </a:fld>
            <a:endParaRPr lang="en-US" dirty="0"/>
          </a:p>
        </p:txBody>
      </p:sp>
    </p:spTree>
    <p:extLst>
      <p:ext uri="{BB962C8B-B14F-4D97-AF65-F5344CB8AC3E}">
        <p14:creationId xmlns:p14="http://schemas.microsoft.com/office/powerpoint/2010/main" val="2284401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t>Comprender sus deudas</a:t>
            </a:r>
          </a:p>
        </p:txBody>
      </p:sp>
      <p:sp>
        <p:nvSpPr>
          <p:cNvPr id="3" name="Content Placeholder 2"/>
          <p:cNvSpPr>
            <a:spLocks noGrp="1"/>
          </p:cNvSpPr>
          <p:nvPr>
            <p:ph idx="1"/>
          </p:nvPr>
        </p:nvSpPr>
        <p:spPr/>
        <p:txBody>
          <a:bodyPr>
            <a:noAutofit/>
          </a:bodyPr>
          <a:lstStyle/>
          <a:p>
            <a:pPr marL="0" indent="0">
              <a:lnSpc>
                <a:spcPct val="100000"/>
              </a:lnSpc>
              <a:spcBef>
                <a:spcPts val="1200"/>
              </a:spcBef>
              <a:spcAft>
                <a:spcPts val="600"/>
              </a:spcAft>
              <a:buNone/>
            </a:pPr>
            <a:r>
              <a:rPr lang="es-US" sz="3200" dirty="0"/>
              <a:t>Lo que necesita saber:</a:t>
            </a:r>
          </a:p>
          <a:p>
            <a:pPr>
              <a:lnSpc>
                <a:spcPct val="100000"/>
              </a:lnSpc>
              <a:spcBef>
                <a:spcPts val="1200"/>
              </a:spcBef>
              <a:spcAft>
                <a:spcPts val="600"/>
              </a:spcAft>
              <a:buFont typeface="Wingdings" panose="05000000000000000000" pitchFamily="2" charset="2"/>
              <a:buChar char="§"/>
            </a:pPr>
            <a:r>
              <a:rPr lang="es-US" sz="3200" dirty="0"/>
              <a:t>A quién le debe</a:t>
            </a:r>
          </a:p>
          <a:p>
            <a:pPr>
              <a:lnSpc>
                <a:spcPct val="100000"/>
              </a:lnSpc>
              <a:spcBef>
                <a:spcPts val="1200"/>
              </a:spcBef>
              <a:spcAft>
                <a:spcPts val="600"/>
              </a:spcAft>
              <a:buFont typeface="Wingdings" panose="05000000000000000000" pitchFamily="2" charset="2"/>
              <a:buChar char="§"/>
            </a:pPr>
            <a:r>
              <a:rPr lang="es-US" sz="3200" dirty="0"/>
              <a:t>Cuánto dinero debe a cada uno</a:t>
            </a:r>
          </a:p>
          <a:p>
            <a:pPr>
              <a:lnSpc>
                <a:spcPct val="100000"/>
              </a:lnSpc>
              <a:spcBef>
                <a:spcPts val="1200"/>
              </a:spcBef>
              <a:spcAft>
                <a:spcPts val="600"/>
              </a:spcAft>
              <a:buFont typeface="Wingdings" panose="05000000000000000000" pitchFamily="2" charset="2"/>
              <a:buChar char="§"/>
            </a:pPr>
            <a:r>
              <a:rPr lang="es-US" sz="3200" dirty="0">
                <a:highlight>
                  <a:srgbClr val="FFFFFF"/>
                </a:highlight>
              </a:rPr>
              <a:t>De cuánto dinero </a:t>
            </a:r>
            <a:r>
              <a:rPr lang="es-US" sz="3200" dirty="0"/>
              <a:t>son los pagos</a:t>
            </a:r>
          </a:p>
          <a:p>
            <a:pPr>
              <a:lnSpc>
                <a:spcPct val="100000"/>
              </a:lnSpc>
              <a:spcBef>
                <a:spcPts val="1200"/>
              </a:spcBef>
              <a:spcAft>
                <a:spcPts val="600"/>
              </a:spcAft>
              <a:buFont typeface="Wingdings" panose="05000000000000000000" pitchFamily="2" charset="2"/>
              <a:buChar char="§"/>
            </a:pPr>
            <a:r>
              <a:rPr lang="es-US" sz="3200" dirty="0">
                <a:highlight>
                  <a:srgbClr val="FFFFFF"/>
                </a:highlight>
              </a:rPr>
              <a:t>Las fechas de los pagos</a:t>
            </a:r>
          </a:p>
          <a:p>
            <a:pPr>
              <a:lnSpc>
                <a:spcPct val="100000"/>
              </a:lnSpc>
              <a:spcBef>
                <a:spcPts val="1200"/>
              </a:spcBef>
              <a:spcAft>
                <a:spcPts val="600"/>
              </a:spcAft>
              <a:buFont typeface="Wingdings" panose="05000000000000000000" pitchFamily="2" charset="2"/>
              <a:buChar char="§"/>
            </a:pPr>
            <a:r>
              <a:rPr lang="es-US" sz="3200" dirty="0"/>
              <a:t>Otros datos importantes de sus deudas</a:t>
            </a:r>
          </a:p>
        </p:txBody>
      </p:sp>
      <p:sp>
        <p:nvSpPr>
          <p:cNvPr id="5" name="Slide Number Placeholder 4"/>
          <p:cNvSpPr>
            <a:spLocks noGrp="1"/>
          </p:cNvSpPr>
          <p:nvPr>
            <p:ph type="sldNum" sz="quarter" idx="4"/>
          </p:nvPr>
        </p:nvSpPr>
        <p:spPr/>
        <p:txBody>
          <a:bodyPr/>
          <a:lstStyle/>
          <a:p>
            <a:fld id="{AF83BEB6-139A-B746-BC33-1F5B6187E651}" type="slidenum">
              <a:rPr lang="en-US" smtClean="0"/>
              <a:pPr/>
              <a:t>9</a:t>
            </a:fld>
            <a:endParaRPr lang="en-US" dirty="0"/>
          </a:p>
        </p:txBody>
      </p:sp>
    </p:spTree>
    <p:extLst>
      <p:ext uri="{BB962C8B-B14F-4D97-AF65-F5344CB8AC3E}">
        <p14:creationId xmlns:p14="http://schemas.microsoft.com/office/powerpoint/2010/main" val="284450674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577986" y="259083"/>
            <a:ext cx="5755081" cy="881682"/>
          </a:xfrm>
        </p:spPr>
        <p:txBody>
          <a:bodyPr/>
          <a:lstStyle/>
          <a:p>
            <a:r>
              <a:rPr lang="es-US" sz="2800" dirty="0"/>
              <a:t>Encuesta posterior a la capacitación</a:t>
            </a:r>
            <a:r>
              <a:rPr lang="es-US" dirty="0"/>
              <a:t/>
            </a:r>
            <a:br>
              <a:rPr lang="es-US" dirty="0"/>
            </a:br>
            <a:r>
              <a:rPr lang="es-US" sz="2000" dirty="0"/>
              <a:t>Consulte la pág. 51 de su Guía del participante</a:t>
            </a:r>
          </a:p>
        </p:txBody>
      </p:sp>
      <p:pic>
        <p:nvPicPr>
          <p:cNvPr id="3" name="Picture 2" descr="Rectángulos negros, cada uno con una letra de la palabra &quot;GRACIAS&quot;, colgando de cuerdas.">
            <a:extLst>
              <a:ext uri="{FF2B5EF4-FFF2-40B4-BE49-F238E27FC236}">
                <a16:creationId xmlns:a16="http://schemas.microsoft.com/office/drawing/2014/main" id="{27647B7B-F83B-4F41-A53B-EDB60A87AD75}"/>
              </a:ext>
            </a:extLst>
          </p:cNvPr>
          <p:cNvPicPr>
            <a:picLocks noChangeAspect="1"/>
          </p:cNvPicPr>
          <p:nvPr/>
        </p:nvPicPr>
        <p:blipFill>
          <a:blip r:embed="rId2"/>
          <a:stretch>
            <a:fillRect/>
          </a:stretch>
        </p:blipFill>
        <p:spPr>
          <a:xfrm>
            <a:off x="5657805" y="150926"/>
            <a:ext cx="3243072" cy="1133856"/>
          </a:xfrm>
          <a:prstGeom prst="rect">
            <a:avLst/>
          </a:prstGeom>
        </p:spPr>
      </p:pic>
      <p:pic>
        <p:nvPicPr>
          <p:cNvPr id="4" name="Picture 3" descr="Captura de pantalla de la Encuesta posterior a la capacitación de la Guía del participante. Se muestra solo con fines de navegación">
            <a:extLst>
              <a:ext uri="{FF2B5EF4-FFF2-40B4-BE49-F238E27FC236}">
                <a16:creationId xmlns:a16="http://schemas.microsoft.com/office/drawing/2014/main" id="{8F2E16C8-0E08-4970-BFFC-57E2BA1CE328}"/>
              </a:ext>
            </a:extLst>
          </p:cNvPr>
          <p:cNvPicPr>
            <a:picLocks noChangeAspect="1"/>
          </p:cNvPicPr>
          <p:nvPr/>
        </p:nvPicPr>
        <p:blipFill>
          <a:blip r:embed="rId3"/>
          <a:stretch>
            <a:fillRect/>
          </a:stretch>
        </p:blipFill>
        <p:spPr>
          <a:xfrm>
            <a:off x="1328488" y="1708519"/>
            <a:ext cx="6271325" cy="397082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6" name="Slide Number Placeholder 5"/>
          <p:cNvSpPr>
            <a:spLocks noGrp="1"/>
          </p:cNvSpPr>
          <p:nvPr>
            <p:ph type="sldNum" sz="quarter" idx="4"/>
          </p:nvPr>
        </p:nvSpPr>
        <p:spPr/>
        <p:txBody>
          <a:bodyPr/>
          <a:lstStyle/>
          <a:p>
            <a:fld id="{AF83BEB6-139A-B746-BC33-1F5B6187E651}" type="slidenum">
              <a:rPr lang="en-US" smtClean="0"/>
              <a:pPr/>
              <a:t>90</a:t>
            </a:fld>
            <a:endParaRPr lang="en-US" dirty="0"/>
          </a:p>
        </p:txBody>
      </p:sp>
    </p:spTree>
    <p:extLst>
      <p:ext uri="{BB962C8B-B14F-4D97-AF65-F5344CB8AC3E}">
        <p14:creationId xmlns:p14="http://schemas.microsoft.com/office/powerpoint/2010/main" val="262281027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ECTOMILLISECCONVERTED" val="1"/>
  <p:tag name="MMPROD_NEXTUNIQUEID" val="10010"/>
  <p:tag name="MMPROD_UIDATA" val="&lt;database version=&quot;11.0&quot;&gt;&lt;object type=&quot;1&quot; unique_id=&quot;10001&quot;&gt;&lt;object type=&quot;2&quot; unique_id=&quot;13113&quot;&gt;&lt;object type=&quot;3&quot; unique_id=&quot;13114&quot;&gt;&lt;property id=&quot;20148&quot; value=&quot;5&quot;/&gt;&lt;property id=&quot;20300&quot; value=&quot;Slide 1 - &amp;quot;Module 8: Managing Debt&amp;quot;&quot;/&gt;&lt;property id=&quot;20307&quot; value=&quot;688&quot;/&gt;&lt;/object&gt;&lt;object type=&quot;3&quot; unique_id=&quot;13115&quot;&gt;&lt;property id=&quot;20148&quot; value=&quot;5&quot;/&gt;&lt;property id=&quot;20300&quot; value=&quot;Slide 2 - &amp;quot;Encuesta previa a la capacitación Consulte la pág. 49 de su Guía del participante&amp;quot;&quot;/&gt;&lt;property id=&quot;20307&quot; value=&quot;689&quot;/&gt;&lt;/object&gt;&lt;object type=&quot;3&quot; unique_id=&quot;13116&quot;&gt;&lt;property id=&quot;20148&quot; value=&quot;5&quot;/&gt;&lt;property id=&quot;20300&quot; value=&quot;Slide 3 - &amp;quot;Section 1: What is Debt?&amp;quot;&quot;/&gt;&lt;property id=&quot;20307&quot; value=&quot;274&quot;/&gt;&lt;/object&gt;&lt;object type=&quot;3&quot; unique_id=&quot;13117&quot;&gt;&lt;property id=&quot;20148&quot; value=&quot;5&quot;/&gt;&lt;property id=&quot;20300&quot; value=&quot;Slide 4 - &amp;quot;Sección 1: Principales conclusiones&amp;quot;&quot;/&gt;&lt;property id=&quot;20307&quot; value=&quot;261&quot;/&gt;&lt;/object&gt;&lt;object type=&quot;3&quot; unique_id=&quot;13118&quot;&gt;&lt;property id=&quot;20148&quot; value=&quot;5&quot;/&gt;&lt;property id=&quot;20300&quot; value=&quot;Slide 5 - &amp;quot;Las deudas y el crédito&amp;quot;&quot;/&gt;&lt;property id=&quot;20307&quot; value=&quot;436&quot;/&gt;&lt;/object&gt;&lt;object type=&quot;3&quot; unique_id=&quot;13119&quot;&gt;&lt;property id=&quot;20148&quot; value=&quot;5&quot;/&gt;&lt;property id=&quot;20300&quot; value=&quot;Slide 6 - &amp;quot;Las deudas no son lo mismo             que el crédito&amp;quot;&quot;/&gt;&lt;property id=&quot;20307&quot; value=&quot;734&quot;/&gt;&lt;/object&gt;&lt;object type=&quot;3&quot; unique_id=&quot;13120&quot;&gt;&lt;property id=&quot;20148&quot; value=&quot;5&quot;/&gt;&lt;property id=&quot;20300&quot; value=&quot;Slide 7 - &amp;quot;Deudores y acreedores&amp;quot;&quot;/&gt;&lt;property id=&quot;20307&quot; value=&quot;735&quot;/&gt;&lt;/object&gt;&lt;object type=&quot;3&quot; unique_id=&quot;13121&quot;&gt;&lt;property id=&quot;20148&quot; value=&quot;5&quot;/&gt;&lt;property id=&quot;20300&quot; value=&quot;Slide 8 - &amp;quot;Los deudores deben dinero a los prestamistas y acreedores&amp;quot;&quot;/&gt;&lt;property id=&quot;20307&quot; value=&quot;738&quot;/&gt;&lt;/object&gt;&lt;object type=&quot;3&quot; unique_id=&quot;13122&quot;&gt;&lt;property id=&quot;20148&quot; value=&quot;5&quot;/&gt;&lt;property id=&quot;20300&quot; value=&quot;Slide 9 - &amp;quot;Comprender sus deudas&amp;quot;&quot;/&gt;&lt;property id=&quot;20307&quot; value=&quot;559&quot;/&gt;&lt;/object&gt;&lt;object type=&quot;3&quot; unique_id=&quot;13123&quot;&gt;&lt;property id=&quot;20148&quot; value=&quot;5&quot;/&gt;&lt;property id=&quot;20300&quot; value=&quot;Slide 10 - &amp;quot;La gente se endeuda por muchas razones&amp;quot;&quot;/&gt;&lt;property id=&quot;20307&quot; value=&quot;640&quot;/&gt;&lt;/object&gt;&lt;object type=&quot;3&quot; unique_id=&quot;13124&quot;&gt;&lt;property id=&quot;20148&quot; value=&quot;5&quot;/&gt;&lt;property id=&quot;20300&quot; value=&quot;Slide 11 - &amp;quot;De qué forma sus deudas pueden afectar su situación económica&amp;quot;&quot;/&gt;&lt;property id=&quot;20307&quot; value=&quot;490&quot;/&gt;&lt;/object&gt;&lt;object type=&quot;3&quot; unique_id=&quot;13125&quot;&gt;&lt;property id=&quot;20148&quot; value=&quot;5&quot;/&gt;&lt;property id=&quot;20300&quot; value=&quot;Slide 12 - &amp;quot;Aplíquelo: Comprender mis deudas Consulte la pág. 6 de su Guía del participante&amp;quot;&quot;/&gt;&lt;property id=&quot;20307&quot; value=&quot;489&quot;/&gt;&lt;/object&gt;&lt;object type=&quot;3&quot; unique_id=&quot;13126&quot;&gt;&lt;property id=&quot;20148&quot; value=&quot;5&quot;/&gt;&lt;property id=&quot;20300&quot; value=&quot;Slide 13 - &amp;quot;Sección 1: Recordar las conclusiones principales&amp;quot;&quot;/&gt;&lt;property id=&quot;20307&quot; value=&quot;414&quot;/&gt;&lt;/object&gt;&lt;object type=&quot;3&quot; unique_id=&quot;13127&quot;&gt;&lt;property id=&quot;20148&quot; value=&quot;5&quot;/&gt;&lt;property id=&quot;20300&quot; value=&quot;Slide 14 - &amp;quot;Cómo funcionan las deudas&amp;quot;&quot;/&gt;&lt;property id=&quot;20307&quot; value=&quot;275&quot;/&gt;&lt;/object&gt;&lt;object type=&quot;3&quot; unique_id=&quot;13128&quot;&gt;&lt;property id=&quot;20148&quot; value=&quot;5&quot;/&gt;&lt;property id=&quot;20300&quot; value=&quot;Slide 15 - &amp;quot;Sección 2: Principales conclusiones&amp;quot;&quot;/&gt;&lt;property id=&quot;20307&quot; value=&quot;278&quot;/&gt;&lt;/object&gt;&lt;object type=&quot;3&quot; unique_id=&quot;13129&quot;&gt;&lt;property id=&quot;20148&quot; value=&quot;5&quot;/&gt;&lt;property id=&quot;20300&quot; value=&quot;Slide 16 - &amp;quot;Definición 1&amp;quot;&quot;/&gt;&lt;property id=&quot;20307&quot; value=&quot;415&quot;/&gt;&lt;/object&gt;&lt;object type=&quot;3&quot; unique_id=&quot;13130&quot;&gt;&lt;property id=&quot;20148&quot; value=&quot;5&quot;/&gt;&lt;property id=&quot;20300&quot; value=&quot;Slide 17 - &amp;quot;Definición 2&amp;quot;&quot;/&gt;&lt;property id=&quot;20307&quot; value=&quot;562&quot;/&gt;&lt;/object&gt;&lt;object type=&quot;3&quot; unique_id=&quot;13131&quot;&gt;&lt;property id=&quot;20148&quot; value=&quot;5&quot;/&gt;&lt;property id=&quot;20300&quot; value=&quot;Slide 18 - &amp;quot;Definición 3&amp;quot;&quot;/&gt;&lt;property id=&quot;20307&quot; value=&quot;563&quot;/&gt;&lt;/object&gt;&lt;object type=&quot;3&quot; unique_id=&quot;13132&quot;&gt;&lt;property id=&quot;20148&quot; value=&quot;5&quot;/&gt;&lt;property id=&quot;20300&quot; value=&quot;Slide 19 - &amp;quot;Definición 4&amp;quot;&quot;/&gt;&lt;property id=&quot;20307&quot; value=&quot;564&quot;/&gt;&lt;/object&gt;&lt;object type=&quot;3&quot; unique_id=&quot;13133&quot;&gt;&lt;property id=&quot;20148&quot; value=&quot;5&quot;/&gt;&lt;property id=&quot;20300&quot; value=&quot;Slide 20 - &amp;quot;Definición 5&amp;quot;&quot;/&gt;&lt;property id=&quot;20307&quot; value=&quot;565&quot;/&gt;&lt;/object&gt;&lt;object type=&quot;3&quot; unique_id=&quot;13134&quot;&gt;&lt;property id=&quot;20148&quot; value=&quot;5&quot;/&gt;&lt;property id=&quot;20300&quot; value=&quot;Slide 21 - &amp;quot;Definición 6&amp;quot;&quot;/&gt;&lt;property id=&quot;20307&quot; value=&quot;567&quot;/&gt;&lt;/object&gt;&lt;object type=&quot;3&quot; unique_id=&quot;13135&quot;&gt;&lt;property id=&quot;20148&quot; value=&quot;5&quot;/&gt;&lt;property id=&quot;20300&quot; value=&quot;Slide 22 - &amp;quot;Definición 7&amp;quot;&quot;/&gt;&lt;property id=&quot;20307&quot; value=&quot;569&quot;/&gt;&lt;/object&gt;&lt;object type=&quot;3&quot; unique_id=&quot;13136&quot;&gt;&lt;property id=&quot;20148&quot; value=&quot;5&quot;/&gt;&lt;property id=&quot;20300&quot; value=&quot;Slide 23 - &amp;quot;Préstamos en cuotas&amp;quot;&quot;/&gt;&lt;property id=&quot;20307&quot; value=&quot;570&quot;/&gt;&lt;/object&gt;&lt;object type=&quot;3&quot; unique_id=&quot;13137&quot;&gt;&lt;property id=&quot;20148&quot; value=&quot;5&quot;/&gt;&lt;property id=&quot;20300&quot; value=&quot;Slide 24 - &amp;quot;Crédito rotativo&amp;quot;&quot;/&gt;&lt;property id=&quot;20307&quot; value=&quot;578&quot;/&gt;&lt;/object&gt;&lt;object type=&quot;3&quot; unique_id=&quot;13138&quot;&gt;&lt;property id=&quot;20148&quot; value=&quot;5&quot;/&gt;&lt;property id=&quot;20300&quot; value=&quot;Slide 25 - &amp;quot;  Pruébelo: Cómo son los préstamos en cuotas Consulte la pág. 10 de su Guía del participante&amp;quot;&quot;/&gt;&lt;property id=&quot;20307&quot; value=&quot;572&quot;/&gt;&lt;/object&gt;&lt;object type=&quot;3&quot; unique_id=&quot;13139&quot;&gt;&lt;property id=&quot;20148&quot; value=&quot;5&quot;/&gt;&lt;property id=&quot;20300&quot; value=&quot;Slide 26 - &amp;quot;Pruébelo: Cómo funciona el crédito rotativo Consulte la pág. 11 de su Guía del participante&amp;quot;&quot;/&gt;&lt;property id=&quot;20307&quot; value=&quot;641&quot;/&gt;&lt;/object&gt;&lt;object type=&quot;3&quot; unique_id=&quot;13140&quot;&gt;&lt;property id=&quot;20148&quot; value=&quot;5&quot;/&gt;&lt;property id=&quot;20300&quot; value=&quot;Slide 27 - &amp;quot;Cargos&amp;quot;&quot;/&gt;&lt;property id=&quot;20307&quot; value=&quot;727&quot;/&gt;&lt;/object&gt;&lt;object type=&quot;3&quot; unique_id=&quot;13141&quot;&gt;&lt;property id=&quot;20148&quot; value=&quot;5&quot;/&gt;&lt;property id=&quot;20300&quot; value=&quot;Slide 28 - &amp;quot;Prepagos&amp;quot;&quot;/&gt;&lt;property id=&quot;20307&quot; value=&quot;728&quot;/&gt;&lt;/object&gt;&lt;object type=&quot;3&quot; unique_id=&quot;13142&quot;&gt;&lt;property id=&quot;20148&quot; value=&quot;5&quot;/&gt;&lt;property id=&quot;20300&quot; value=&quot;Slide 29 - &amp;quot;Sección 2: Recordar las conclusiones principales&amp;quot;&quot;/&gt;&lt;property id=&quot;20307&quot; value=&quot;417&quot;/&gt;&lt;/object&gt;&lt;object type=&quot;3&quot; unique_id=&quot;13143&quot;&gt;&lt;property id=&quot;20148&quot; value=&quot;5&quot;/&gt;&lt;property id=&quot;20300&quot; value=&quot;Slide 30 - &amp;quot;Section 3: Reducing Debt&amp;quot;&quot;/&gt;&lt;property id=&quot;20307&quot; value=&quot;636&quot;/&gt;&lt;/object&gt;&lt;object type=&quot;3&quot; unique_id=&quot;13144&quot;&gt;&lt;property id=&quot;20148&quot; value=&quot;5&quot;/&gt;&lt;property id=&quot;20300&quot; value=&quot;Slide 31 - &amp;quot;Sección 3: las conclusiones principales&amp;quot;&quot;/&gt;&lt;property id=&quot;20307&quot; value=&quot;626&quot;/&gt;&lt;/object&gt;&lt;object type=&quot;3&quot; unique_id=&quot;13145&quot;&gt;&lt;property id=&quot;20148&quot; value=&quot;5&quot;/&gt;&lt;property id=&quot;20300&quot; value=&quot;Slide 32 - &amp;quot;Dos estrategias para reducir las deudas&amp;quot;&quot;/&gt;&lt;property id=&quot;20307&quot; value=&quot;627&quot;/&gt;&lt;/object&gt;&lt;object type=&quot;3&quot; unique_id=&quot;13146&quot;&gt;&lt;property id=&quot;20148&quot; value=&quot;5&quot;/&gt;&lt;property id=&quot;20300&quot; value=&quot;Slide 33 - &amp;quot;Aplíquelo: Mi plan para reducir las deudas Consulte la pág. 16 en su Guía del participante&amp;quot;&quot;/&gt;&lt;property id=&quot;20307&quot; value=&quot;693&quot;/&gt;&lt;/object&gt;&lt;object type=&quot;3&quot; unique_id=&quot;13147&quot;&gt;&lt;property id=&quot;20148&quot; value=&quot;5&quot;/&gt;&lt;property id=&quot;20300&quot; value=&quot;Slide 34 - &amp;quot;Método 1: Primero pague las deudas de alto costo  &amp;quot;&quot;/&gt;&lt;property id=&quot;20307&quot; value=&quot;692&quot;/&gt;&lt;/object&gt;&lt;object type=&quot;3&quot; unique_id=&quot;13148&quot;&gt;&lt;property id=&quot;20148&quot; value=&quot;5&quot;/&gt;&lt;property id=&quot;20300&quot; value=&quot;Slide 35 - &amp;quot;Método 2: bola de nieve &amp;quot;&quot;/&gt;&lt;property id=&quot;20307&quot; value=&quot;737&quot;/&gt;&lt;/object&gt;&lt;object type=&quot;3&quot; unique_id=&quot;13149&quot;&gt;&lt;property id=&quot;20148&quot; value=&quot;5&quot;/&gt;&lt;property id=&quot;20300&quot; value=&quot;Slide 36 - &amp;quot;Pruébelo: Hacer un plan para reducir sus deudas Consulte la pág. 20 en su Guía del participante&amp;quot;&quot;/&gt;&lt;property id=&quot;20307&quot; value=&quot;685&quot;/&gt;&lt;/object&gt;&lt;object type=&quot;3&quot; unique_id=&quot;13150&quot;&gt;&lt;property id=&quot;20148&quot; value=&quot;5&quot;/&gt;&lt;property id=&quot;20300&quot; value=&quot;Slide 37 - &amp;quot;Método 1: Hoja de respuestas &amp;quot;&quot;/&gt;&lt;property id=&quot;20307&quot; value=&quot;686&quot;/&gt;&lt;/object&gt;&lt;object type=&quot;3&quot; unique_id=&quot;13151&quot;&gt;&lt;property id=&quot;20148&quot; value=&quot;5&quot;/&gt;&lt;property id=&quot;20300&quot; value=&quot;Slide 38 - &amp;quot;Método 2: Hoja de respuestas &amp;quot;&quot;/&gt;&lt;property id=&quot;20307&quot; value=&quot;687&quot;/&gt;&lt;/object&gt;&lt;object type=&quot;3&quot; unique_id=&quot;13152&quot;&gt;&lt;property id=&quot;20148&quot; value=&quot;5&quot;/&gt;&lt;property id=&quot;20300&quot; value=&quot;Slide 39 - &amp;quot;Dónde puede conseguir ayuda&amp;quot;&quot;/&gt;&lt;property id=&quot;20307&quot; value=&quot;628&quot;/&gt;&lt;/object&gt;&lt;object type=&quot;3&quot; unique_id=&quot;13153&quot;&gt;&lt;property id=&quot;20148&quot; value=&quot;5&quot;/&gt;&lt;property id=&quot;20300&quot; value=&quot;Slide 40 - &amp;quot;Tenga cuidado al buscar ayuda&amp;quot;&quot;/&gt;&lt;property id=&quot;20307&quot; value=&quot;638&quot;/&gt;&lt;/object&gt;&lt;object type=&quot;3&quot; unique_id=&quot;13154&quot;&gt;&lt;property id=&quot;20148&quot; value=&quot;5&quot;/&gt;&lt;property id=&quot;20300&quot; value=&quot;Slide 41 - &amp;quot;Aplíquelo: En qué debe fijarse a la hora de pedir ayuda sobre sus deudas  Consulte la pág. 23 en su Guía del parti&quot;/&gt;&lt;property id=&quot;20307&quot; value=&quot;630&quot;/&gt;&lt;/object&gt;&lt;object type=&quot;3&quot; unique_id=&quot;13155&quot;&gt;&lt;property id=&quot;20148&quot; value=&quot;5&quot;/&gt;&lt;property id=&quot;20300&quot; value=&quot;Slide 42 - &amp;quot;Sección 3: recuerde las conclusiones principales&amp;quot;&quot;/&gt;&lt;property id=&quot;20307&quot; value=&quot;635&quot;/&gt;&lt;/object&gt;&lt;object type=&quot;3&quot; unique_id=&quot;13156&quot;&gt;&lt;property id=&quot;20148&quot; value=&quot;5&quot;/&gt;&lt;property id=&quot;20300&quot; value=&quot;Slide 43 - &amp;quot;Section 4: Nonpayment of Debts and Debts in Collection&amp;quot;&quot;/&gt;&lt;property id=&quot;20307&quot; value=&quot;642&quot;/&gt;&lt;/object&gt;&lt;object type=&quot;3&quot; unique_id=&quot;13157&quot;&gt;&lt;property id=&quot;20148&quot; value=&quot;5&quot;/&gt;&lt;property id=&quot;20300&quot; value=&quot;Slide 44 - &amp;quot;Sección 4: conclusiones principales&amp;quot;&quot;/&gt;&lt;property id=&quot;20307&quot; value=&quot;643&quot;/&gt;&lt;/object&gt;&lt;object type=&quot;3&quot; unique_id=&quot;13158&quot;&gt;&lt;property id=&quot;20148&quot; value=&quot;5&quot;/&gt;&lt;property id=&quot;20300&quot; value=&quot;Slide 45 - &amp;quot;El ciclo de la deuda: al día&amp;quot;&quot;/&gt;&lt;property id=&quot;20307&quot; value=&quot;647&quot;/&gt;&lt;/object&gt;&lt;object type=&quot;3&quot; unique_id=&quot;13159&quot;&gt;&lt;property id=&quot;20148&quot; value=&quot;5&quot;/&gt;&lt;property id=&quot;20300&quot; value=&quot;Slide 46 - &amp;quot;El ciclo de la deuda – atrasada&amp;quot;&quot;/&gt;&lt;property id=&quot;20307&quot; value=&quot;648&quot;/&gt;&lt;/object&gt;&lt;object type=&quot;3&quot; unique_id=&quot;13160&quot;&gt;&lt;property id=&quot;20148&quot; value=&quot;5&quot;/&gt;&lt;property id=&quot;20300&quot; value=&quot;Slide 47 - &amp;quot;No pagar las deudas&amp;quot;&quot;/&gt;&lt;property id=&quot;20307&quot; value=&quot;644&quot;/&gt;&lt;/object&gt;&lt;object type=&quot;3&quot; unique_id=&quot;13161&quot;&gt;&lt;property id=&quot;20148&quot; value=&quot;5&quot;/&gt;&lt;property id=&quot;20300&quot; value=&quot;Slide 48 - &amp;quot; Lo que puede ocurrir si usted no paga sus deudas &amp;quot;&quot;/&gt;&lt;property id=&quot;20307&quot; value=&quot;729&quot;/&gt;&lt;/object&gt;&lt;object type=&quot;3&quot; unique_id=&quot;13162&quot;&gt;&lt;property id=&quot;20148&quot; value=&quot;5&quot;/&gt;&lt;property id=&quot;20300&quot; value=&quot;Slide 49 - &amp;quot;Otras cosas que pueden ocurrir&amp;quot;&quot;/&gt;&lt;property id=&quot;20307&quot; value=&quot;645&quot;/&gt;&lt;/object&gt;&lt;object type=&quot;3&quot; unique_id=&quot;13163&quot;&gt;&lt;property id=&quot;20148&quot; value=&quot;5&quot;/&gt;&lt;property id=&quot;20300&quot; value=&quot;Slide 50 - &amp;quot;Aplíquelo: Cómo manejar las deudas que ya están en agencias de cobranzas Consulte la pág. 27 en su Guía del partic&quot;/&gt;&lt;property id=&quot;20307&quot; value=&quot;649&quot;/&gt;&lt;/object&gt;&lt;object type=&quot;3&quot; unique_id=&quot;13164&quot;&gt;&lt;property id=&quot;20148&quot; value=&quot;5&quot;/&gt;&lt;property id=&quot;20300&quot; value=&quot;Slide 51 - &amp;quot;Antes de hacer un plan para pagar una deuda&amp;quot;&quot;/&gt;&lt;property id=&quot;20307&quot; value=&quot;653&quot;/&gt;&lt;/object&gt;&lt;object type=&quot;3&quot; unique_id=&quot;13165&quot;&gt;&lt;property id=&quot;20148&quot; value=&quot;5&quot;/&gt;&lt;property id=&quot;20300&quot; value=&quot;Slide 52 - &amp;quot;Si no es posible pagar la deuda por completo &amp;quot;&quot;/&gt;&lt;property id=&quot;20307&quot; value=&quot;655&quot;/&gt;&lt;/object&gt;&lt;object type=&quot;3&quot; unique_id=&quot;13166&quot;&gt;&lt;property id=&quot;20148&quot; value=&quot;5&quot;/&gt;&lt;property id=&quot;20300&quot; value=&quot;Slide 53 - &amp;quot;Los cobradores deben cumplir las reglas&amp;quot;&quot;/&gt;&lt;property id=&quot;20307&quot; value=&quot;654&quot;/&gt;&lt;/object&gt;&lt;object type=&quot;3&quot; unique_id=&quot;13167&quot;&gt;&lt;property id=&quot;20148&quot; value=&quot;5&quot;/&gt;&lt;property id=&quot;20300&quot; value=&quot;Slide 54 - &amp;quot;Sección 4: Recuerde las conclusiones principales&amp;quot;&quot;/&gt;&lt;property id=&quot;20307&quot; value=&quot;651&quot;/&gt;&lt;/object&gt;&lt;object type=&quot;3&quot; unique_id=&quot;13168&quot;&gt;&lt;property id=&quot;20148&quot; value=&quot;5&quot;/&gt;&lt;property id=&quot;20300&quot; value=&quot;Slide 55 - &amp;quot;Section 5: Dealing with Student Loan Debt&amp;quot;&quot;/&gt;&lt;property id=&quot;20307&quot; value=&quot;694&quot;/&gt;&lt;/object&gt;&lt;object type=&quot;3&quot; unique_id=&quot;13169&quot;&gt;&lt;property id=&quot;20148&quot; value=&quot;5&quot;/&gt;&lt;property id=&quot;20300&quot; value=&quot;Slide 56 - &amp;quot;Sección 5: las conclusiones principales&amp;quot;&quot;/&gt;&lt;property id=&quot;20307&quot; value=&quot;695&quot;/&gt;&lt;/object&gt;&lt;object type=&quot;3&quot; unique_id=&quot;13170&quot;&gt;&lt;property id=&quot;20148&quot; value=&quot;5&quot;/&gt;&lt;property id=&quot;20300&quot; value=&quot;Slide 57 - &amp;quot;¿Qué son las deudas por préstamos para estudiantes?&amp;quot;&quot;/&gt;&lt;property id=&quot;20307&quot; value=&quot;696&quot;/&gt;&lt;/object&gt;&lt;object type=&quot;3&quot; unique_id=&quot;13171&quot;&gt;&lt;property id=&quot;20148&quot; value=&quot;5&quot;/&gt;&lt;property id=&quot;20300&quot; value=&quot;Slide 58 - &amp;quot;¿Qué ocurre si usted no paga sus deudas por préstamos para estudiantes&amp;quot;&quot;/&gt;&lt;property id=&quot;20307&quot; value=&quot;697&quot;/&gt;&lt;/object&gt;&lt;object type=&quot;3&quot; unique_id=&quot;13172&quot;&gt;&lt;property id=&quot;20148&quot; value=&quot;5&quot;/&gt;&lt;property id=&quot;20300&quot; value=&quot;Slide 59 - &amp;quot;Otras cosas que pueden ocurrir si no paga sus préstamos&amp;quot;&quot;/&gt;&lt;property id=&quot;20307&quot; value=&quot;698&quot;/&gt;&lt;/object&gt;&lt;object type=&quot;3&quot; unique_id=&quot;13173&quot;&gt;&lt;property id=&quot;20148&quot; value=&quot;5&quot;/&gt;&lt;property id=&quot;20300&quot; value=&quot;Slide 60 - &amp;quot;Aplíquelo: Mis deudas por préstamos para estudiantes Consulte la pág. 31 en su Guía del participante&amp;quot;&quot;/&gt;&lt;property id=&quot;20307&quot; value=&quot;699&quot;/&gt;&lt;/object&gt;&lt;object type=&quot;3&quot; unique_id=&quot;13174&quot;&gt;&lt;property id=&quot;20148&quot; value=&quot;5&quot;/&gt;&lt;property id=&quot;20300&quot; value=&quot;Slide 61 - &amp;quot;Tipos de préstamos para estudiantes&amp;quot;&quot;/&gt;&lt;property id=&quot;20307&quot; value=&quot;700&quot;/&gt;&lt;/object&gt;&lt;object type=&quot;3&quot; unique_id=&quot;13175&quot;&gt;&lt;property id=&quot;20148&quot; value=&quot;5&quot;/&gt;&lt;property id=&quot;20300&quot; value=&quot;Slide 62 - &amp;quot;Opciones de pago de préstamos federales para estudiantes&amp;quot;&quot;/&gt;&lt;property id=&quot;20307&quot; value=&quot;701&quot;/&gt;&lt;/object&gt;&lt;object type=&quot;3&quot; unique_id=&quot;13176&quot;&gt;&lt;property id=&quot;20148&quot; value=&quot;5&quot;/&gt;&lt;property id=&quot;20300&quot; value=&quot;Slide 63 - &amp;quot;Planes de pago según ingresos&amp;quot;&quot;/&gt;&lt;property id=&quot;20307&quot; value=&quot;702&quot;/&gt;&lt;/object&gt;&lt;object type=&quot;3&quot; unique_id=&quot;13177&quot;&gt;&lt;property id=&quot;20148&quot; value=&quot;5&quot;/&gt;&lt;property id=&quot;20300&quot; value=&quot;Slide 64 - &amp;quot;Acuerdos por morosidad y prórroga&amp;quot;&quot;/&gt;&lt;property id=&quot;20307&quot; value=&quot;703&quot;/&gt;&lt;/object&gt;&lt;object type=&quot;3&quot; unique_id=&quot;13178&quot;&gt;&lt;property id=&quot;20148&quot; value=&quot;5&quot;/&gt;&lt;property id=&quot;20300&quot; value=&quot;Slide 65 - &amp;quot;Condonación de préstamo, cancelación y anulación&amp;quot;&quot;/&gt;&lt;property id=&quot;20307&quot; value=&quot;730&quot;/&gt;&lt;/object&gt;&lt;object type=&quot;3&quot; unique_id=&quot;13179&quot;&gt;&lt;property id=&quot;20148&quot; value=&quot;5&quot;/&gt;&lt;property id=&quot;20300&quot; value=&quot;Slide 66 - &amp;quot;Tome medidas para no caer en incumplimiento&amp;quot;&quot;/&gt;&lt;property id=&quot;20307&quot; value=&quot;704&quot;/&gt;&lt;/object&gt;&lt;object type=&quot;3&quot; unique_id=&quot;13180&quot;&gt;&lt;property id=&quot;20148&quot; value=&quot;5&quot;/&gt;&lt;property id=&quot;20300&quot; value=&quot;Slide 67 - &amp;quot;Tenga cuidado con las estafas en préstamos para estudiantes&amp;quot;&quot;/&gt;&lt;property id=&quot;20307&quot; value=&quot;726&quot;/&gt;&lt;/object&gt;&lt;object type=&quot;3&quot; unique_id=&quot;13181&quot;&gt;&lt;property id=&quot;20148&quot; value=&quot;5&quot;/&gt;&lt;property id=&quot;20300&quot; value=&quot;Slide 68 - &amp;quot;Pruébelo: Explore las opciones para pagar los préstamos para estudiantes  Consulte la pág. 35 en su Guía del parti&quot;/&gt;&lt;property id=&quot;20307&quot; value=&quot;705&quot;/&gt;&lt;/object&gt;&lt;object type=&quot;3&quot; unique_id=&quot;13182&quot;&gt;&lt;property id=&quot;20148&quot; value=&quot;5&quot;/&gt;&lt;property id=&quot;20300&quot; value=&quot;Slide 69 - &amp;quot;Aplíquelo: Atraso en el pago de sus préstamos Consulte la pág. 34 en su Guía del participante &amp;quot;&quot;/&gt;&lt;property id=&quot;20307&quot; value=&quot;706&quot;/&gt;&lt;/object&gt;&lt;object type=&quot;3&quot; unique_id=&quot;13183&quot;&gt;&lt;property id=&quot;20148&quot; value=&quot;5&quot;/&gt;&lt;property id=&quot;20300&quot; value=&quot;Slide 70 - &amp;quot;Sección 5: Recuerde las conclusiones principales&amp;quot;&quot;/&gt;&lt;property id=&quot;20307&quot; value=&quot;707&quot;/&gt;&lt;/object&gt;&lt;object type=&quot;3&quot; unique_id=&quot;13184&quot;&gt;&lt;property id=&quot;20148&quot; value=&quot;5&quot;/&gt;&lt;property id=&quot;20300&quot; value=&quot;Slide 71 - &amp;quot;Section 6: Managing Medical Debt&amp;quot;&quot;/&gt;&lt;property id=&quot;20307&quot; value=&quot;708&quot;/&gt;&lt;/object&gt;&lt;object type=&quot;3&quot; unique_id=&quot;13185&quot;&gt;&lt;property id=&quot;20148&quot; value=&quot;5&quot;/&gt;&lt;property id=&quot;20300&quot; value=&quot;Slide 72 - &amp;quot;Sección 6: conclusiones principales&amp;quot;&quot;/&gt;&lt;property id=&quot;20307&quot; value=&quot;709&quot;/&gt;&lt;/object&gt;&lt;object type=&quot;3&quot; unique_id=&quot;13186&quot;&gt;&lt;property id=&quot;20148&quot; value=&quot;5&quot;/&gt;&lt;property id=&quot;20300&quot; value=&quot;Slide 73 - &amp;quot;¿Qué son las deudas médicas?&amp;quot;&quot;/&gt;&lt;property id=&quot;20307&quot; value=&quot;725&quot;/&gt;&lt;/object&gt;&lt;object type=&quot;3&quot; unique_id=&quot;13187&quot;&gt;&lt;property id=&quot;20148&quot; value=&quot;5&quot;/&gt;&lt;property id=&quot;20300&quot; value=&quot;Slide 74 - &amp;quot;¿Por qué las facturas por gastos médicos comúnmente se convierten en deudas?&amp;quot;&quot;/&gt;&lt;property id=&quot;20307&quot; value=&quot;710&quot;/&gt;&lt;/object&gt;&lt;object type=&quot;3&quot; unique_id=&quot;13188&quot;&gt;&lt;property id=&quot;20148&quot; value=&quot;5&quot;/&gt;&lt;property id=&quot;20300&quot; value=&quot;Slide 75 - &amp;quot;Aplíquelo: Actúe para solucionar sus deudas por gastos médicos Consulte la pág. 39 de su Guía del participante&amp;quot;&quot;/&gt;&lt;property id=&quot;20307&quot; value=&quot;711&quot;/&gt;&lt;/object&gt;&lt;object type=&quot;3&quot; unique_id=&quot;13189&quot;&gt;&lt;property id=&quot;20148&quot; value=&quot;5&quot;/&gt;&lt;property id=&quot;20300&quot; value=&quot;Slide 76 - &amp;quot;Acciones posibles&amp;quot;&quot;/&gt;&lt;property id=&quot;20307&quot; value=&quot;712&quot;/&gt;&lt;/object&gt;&lt;object type=&quot;3&quot; unique_id=&quot;13190&quot;&gt;&lt;property id=&quot;20148&quot; value=&quot;5&quot;/&gt;&lt;property id=&quot;20300&quot; value=&quot;Slide 77 - &amp;quot;Deudas médicas en cobranzas y el crédito&amp;quot;&quot;/&gt;&lt;property id=&quot;20307&quot; value=&quot;713&quot;/&gt;&lt;/object&gt;&lt;object type=&quot;3&quot; unique_id=&quot;13191&quot;&gt;&lt;property id=&quot;20148&quot; value=&quot;5&quot;/&gt;&lt;property id=&quot;20300&quot; value=&quot;Slide 78 - &amp;quot;Pruébelo: ¿Qué hacer si tiene deudas por gastos médicos? Consulte la pág. 42 de su Guía del participante&amp;quot;&quot;/&gt;&lt;property id=&quot;20307&quot; value=&quot;714&quot;/&gt;&lt;/object&gt;&lt;object type=&quot;3&quot; unique_id=&quot;13192&quot;&gt;&lt;property id=&quot;20148&quot; value=&quot;5&quot;/&gt;&lt;property id=&quot;20300&quot; value=&quot;Slide 79 - &amp;quot;Sección 6: Recuerde las conclusiones principales&amp;quot;&quot;/&gt;&lt;property id=&quot;20307&quot; value=&quot;715&quot;/&gt;&lt;/object&gt;&lt;object type=&quot;3&quot; unique_id=&quot;13193&quot;&gt;&lt;property id=&quot;20148&quot; value=&quot;5&quot;/&gt;&lt;property id=&quot;20300&quot; value=&quot;Slide 80 - &amp;quot;Section 7: Understanding High Cost Debt&amp;quot;&quot;/&gt;&lt;property id=&quot;20307&quot; value=&quot;716&quot;/&gt;&lt;/object&gt;&lt;object type=&quot;3&quot; unique_id=&quot;13194&quot;&gt;&lt;property id=&quot;20148&quot; value=&quot;5&quot;/&gt;&lt;property id=&quot;20300&quot; value=&quot;Slide 81 - &amp;quot;Sección 7: conclusiones principales&amp;quot;&quot;/&gt;&lt;property id=&quot;20307&quot; value=&quot;717&quot;/&gt;&lt;/object&gt;&lt;object type=&quot;3&quot; unique_id=&quot;13195&quot;&gt;&lt;property id=&quot;20148&quot; value=&quot;5&quot;/&gt;&lt;property id=&quot;20300&quot; value=&quot;Slide 82 - &amp;quot;¿Qué son las deudas de alto costo?&amp;quot;&quot;/&gt;&lt;property id=&quot;20307&quot; value=&quot;718&quot;/&gt;&lt;/object&gt;&lt;object type=&quot;3&quot; unique_id=&quot;13196&quot;&gt;&lt;property id=&quot;20148&quot; value=&quot;5&quot;/&gt;&lt;property id=&quot;20300&quot; value=&quot;Slide 83 - &amp;quot;Préstamos por título de automóvil u otro vehículo&amp;quot;&quot;/&gt;&lt;property id=&quot;20307&quot; value=&quot;720&quot;/&gt;&lt;/object&gt;&lt;object type=&quot;3&quot; unique_id=&quot;13197&quot;&gt;&lt;property id=&quot;20148&quot; value=&quot;5&quot;/&gt;&lt;property id=&quot;20300&quot; value=&quot;Slide 84 - &amp;quot;Préstamos de avance o del día de paga &amp;quot;&quot;/&gt;&lt;property id=&quot;20307&quot; value=&quot;719&quot;/&gt;&lt;/object&gt;&lt;object type=&quot;3&quot; unique_id=&quot;13198&quot;&gt;&lt;property id=&quot;20148&quot; value=&quot;5&quot;/&gt;&lt;property id=&quot;20300&quot; value=&quot;Slide 85 - &amp;quot;Préstamos de casas de empeño&amp;quot;&quot;/&gt;&lt;property id=&quot;20307&quot; value=&quot;721&quot;/&gt;&lt;/object&gt;&lt;object type=&quot;3&quot; unique_id=&quot;13199&quot;&gt;&lt;property id=&quot;20148&quot; value=&quot;5&quot;/&gt;&lt;property id=&quot;20300&quot; value=&quot;Slide 86 - &amp;quot;Pruébelo: Analizar alternativas ante las deudas de alto costo Consulte la pág. 45 de su Guía del participante&amp;quot;&quot;/&gt;&lt;property id=&quot;20307&quot; value=&quot;722&quot;/&gt;&lt;/object&gt;&lt;object type=&quot;3&quot; unique_id=&quot;13200&quot;&gt;&lt;property id=&quot;20148&quot; value=&quot;5&quot;/&gt;&lt;property id=&quot;20300&quot; value=&quot;Slide 87 - &amp;quot;Aplíquelo: Mis alternativas ante las deudas de alto costo Consulte la pág. 46 de su Guía del participante&amp;quot;&quot;/&gt;&lt;property id=&quot;20307&quot; value=&quot;723&quot;/&gt;&lt;/object&gt;&lt;object type=&quot;3&quot; unique_id=&quot;13201&quot;&gt;&lt;property id=&quot;20148&quot; value=&quot;5&quot;/&gt;&lt;property id=&quot;20300&quot; value=&quot;Slide 88 - &amp;quot;Sección 7: Recuerde las conclusiones principales&amp;quot;&quot;/&gt;&lt;property id=&quot;20307&quot; value=&quot;724&quot;/&gt;&lt;/object&gt;&lt;object type=&quot;3&quot; unique_id=&quot;13202&quot;&gt;&lt;property id=&quot;20148&quot; value=&quot;5&quot;/&gt;&lt;property id=&quot;20300&quot; value=&quot;Slide 89 - &amp;quot;Tomar medidas Consulte la pág. 47 de su Guía del  participante&amp;quot;&quot;/&gt;&lt;property id=&quot;20307&quot; value=&quot;690&quot;/&gt;&lt;/object&gt;&lt;object type=&quot;3&quot; unique_id=&quot;13203&quot;&gt;&lt;property id=&quot;20148&quot; value=&quot;5&quot;/&gt;&lt;property id=&quot;20300&quot; value=&quot;Slide 90 - &amp;quot;Encuesta posterior a la capacitación Consulte la pág. 51 de su Guía del participante&amp;quot;&quot;/&gt;&lt;property id=&quot;20307&quot; value=&quot;691&quot;/&gt;&lt;/object&gt;&lt;/object&gt;&lt;object type=&quot;8&quot; unique_id=&quot;13295&quot;&gt;&lt;/object&gt;&lt;/object&gt;&lt;/database&g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s_new">
  <a:themeElements>
    <a:clrScheme name="Custom 1">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0070C0"/>
      </a:hlink>
      <a:folHlink>
        <a:srgbClr val="83B0D3"/>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5E23366CB696C4AB5DDF839C63E83E8" ma:contentTypeVersion="30" ma:contentTypeDescription="Create a new document." ma:contentTypeScope="" ma:versionID="a3e283e125d718f30b3319346094eb82">
  <xsd:schema xmlns:xsd="http://www.w3.org/2001/XMLSchema" xmlns:xs="http://www.w3.org/2001/XMLSchema" xmlns:p="http://schemas.microsoft.com/office/2006/metadata/properties" xmlns:ns1="http://schemas.microsoft.com/sharepoint/v3" xmlns:ns2="46b93f41-955d-4ad8-ab2a-363dbf4a553d" xmlns:ns3="a9ea5901-5d6f-43a6-8870-a09b753afc6a" xmlns:ns4="519676ab-80fa-4d6e-b1fb-39e1e896865c" targetNamespace="http://schemas.microsoft.com/office/2006/metadata/properties" ma:root="true" ma:fieldsID="3cba2377c662557eb996a023f6e7b1e3" ns1:_="" ns2:_="" ns3:_="" ns4:_="">
    <xsd:import namespace="http://schemas.microsoft.com/sharepoint/v3"/>
    <xsd:import namespace="46b93f41-955d-4ad8-ab2a-363dbf4a553d"/>
    <xsd:import namespace="a9ea5901-5d6f-43a6-8870-a09b753afc6a"/>
    <xsd:import namespace="519676ab-80fa-4d6e-b1fb-39e1e896865c"/>
    <xsd:element name="properties">
      <xsd:complexType>
        <xsd:sequence>
          <xsd:element name="documentManagement">
            <xsd:complexType>
              <xsd:all>
                <xsd:element ref="ns1:Editor" minOccurs="0"/>
                <xsd:element ref="ns1:CheckoutUser" minOccurs="0"/>
                <xsd:element ref="ns1:Author" minOccurs="0"/>
                <xsd:element ref="ns2:Sensitivity"/>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ditor" ma:index="9" nillable="true" ma:displayName="Modified By" ma:list="UserInfo" ma:internalName="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0" nillable="true" ma:displayName="Checked Out To" ma:list="UserInfo" ma:internalName="CheckoutUs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1" nillable="true" ma:displayName="Created By" ma:list="UserInfo" ma:internalName="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6b93f41-955d-4ad8-ab2a-363dbf4a553d" elementFormDefault="qualified">
    <xsd:import namespace="http://schemas.microsoft.com/office/2006/documentManagement/types"/>
    <xsd:import namespace="http://schemas.microsoft.com/office/infopath/2007/PartnerControls"/>
    <xsd:element name="Sensitivity" ma:index="12" ma:displayName="Sensitivity" ma:default="Sensitive Data"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ma:readOnly="false">
      <xsd:simpleType>
        <xsd:restriction base="dms:Choice">
          <xsd:enumeration value="Sensitive Data"/>
          <xsd:enumeration value="Sensitive PII"/>
          <xsd:enumeration value="Non-Sensitive Data"/>
        </xsd:restriction>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3"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b58a1203-ac53-45d5-a518-17ee4e78f8d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9ea5901-5d6f-43a6-8870-a09b753afc6a" elementFormDefault="qualified">
    <xsd:import namespace="http://schemas.microsoft.com/office/2006/documentManagement/types"/>
    <xsd:import namespace="http://schemas.microsoft.com/office/infopath/2007/PartnerControls"/>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19676ab-80fa-4d6e-b1fb-39e1e896865c" elementFormDefault="qualified">
    <xsd:import namespace="http://schemas.microsoft.com/office/2006/documentManagement/types"/>
    <xsd:import namespace="http://schemas.microsoft.com/office/infopath/2007/PartnerControls"/>
    <xsd:element name="TaxCatchAll" ma:index="26" nillable="true" ma:displayName="Taxonomy Catch All Column" ma:hidden="true" ma:list="{e06f332f-6466-4c4f-a9ad-3c7777759461}" ma:internalName="TaxCatchAll" ma:showField="CatchAllData" ma:web="519676ab-80fa-4d6e-b1fb-39e1e896865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Author xmlns="http://schemas.microsoft.com/sharepoint/v3">
      <UserInfo>
        <DisplayName/>
        <AccountId xsi:nil="true"/>
        <AccountType/>
      </UserInfo>
    </Author>
    <Sensitivity xmlns="46b93f41-955d-4ad8-ab2a-363dbf4a553d">Non-Sensitive Data</Sensitivity>
    <Editor xmlns="http://schemas.microsoft.com/sharepoint/v3">
      <UserInfo>
        <DisplayName/>
        <AccountId xsi:nil="true"/>
        <AccountType/>
      </UserInfo>
    </Editor>
    <CheckoutUser xmlns="http://schemas.microsoft.com/sharepoint/v3">
      <UserInfo>
        <DisplayName/>
        <AccountId xsi:nil="true"/>
        <AccountType/>
      </UserInfo>
    </CheckoutUser>
    <TaxCatchAll xmlns="519676ab-80fa-4d6e-b1fb-39e1e896865c" xsi:nil="true"/>
    <lcf76f155ced4ddcb4097134ff3c332f xmlns="46b93f41-955d-4ad8-ab2a-363dbf4a553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49926F6-0589-4327-95E6-DD33E4E21930}"/>
</file>

<file path=customXml/itemProps2.xml><?xml version="1.0" encoding="utf-8"?>
<ds:datastoreItem xmlns:ds="http://schemas.openxmlformats.org/officeDocument/2006/customXml" ds:itemID="{7462C8FB-F91E-4BDA-97E6-09F94EECCA4F}">
  <ds:schemaRefs>
    <ds:schemaRef ds:uri="http://schemas.microsoft.com/sharepoint/v3/contenttype/forms"/>
  </ds:schemaRefs>
</ds:datastoreItem>
</file>

<file path=customXml/itemProps3.xml><?xml version="1.0" encoding="utf-8"?>
<ds:datastoreItem xmlns:ds="http://schemas.openxmlformats.org/officeDocument/2006/customXml" ds:itemID="{25AE26E9-5D66-4858-A1AF-20BC649BE8C5}">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343c76de-4752-4217-8b23-c2026360b588"/>
    <ds:schemaRef ds:uri="http://purl.org/dc/elements/1.1/"/>
    <ds:schemaRef ds:uri="http://schemas.microsoft.com/office/2006/metadata/properties"/>
    <ds:schemaRef ds:uri="cf31d778-5f55-45b5-ba0d-2c15cafa4197"/>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24458</TotalTime>
  <Words>3154</Words>
  <Application>Microsoft Office PowerPoint</Application>
  <PresentationFormat>On-screen Show (4:3)</PresentationFormat>
  <Paragraphs>478</Paragraphs>
  <Slides>90</Slides>
  <Notes>7</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90</vt:i4>
      </vt:variant>
    </vt:vector>
  </HeadingPairs>
  <TitlesOfParts>
    <vt:vector size="102" baseType="lpstr">
      <vt:lpstr>Arial</vt:lpstr>
      <vt:lpstr>Calibri</vt:lpstr>
      <vt:lpstr>Calibri Light</vt:lpstr>
      <vt:lpstr>Cambria</vt:lpstr>
      <vt:lpstr>Franklin Gothic Book</vt:lpstr>
      <vt:lpstr>Franklin Gothic Medium</vt:lpstr>
      <vt:lpstr>MS Mincho</vt:lpstr>
      <vt:lpstr>Times New Roman</vt:lpstr>
      <vt:lpstr>Wingdings</vt:lpstr>
      <vt:lpstr>Modules_new</vt:lpstr>
      <vt:lpstr>1_Custom Design</vt:lpstr>
      <vt:lpstr>Custom Design</vt:lpstr>
      <vt:lpstr>Module 8: Managing Debt</vt:lpstr>
      <vt:lpstr>Encuesta previa a la capacitación Consulte la pág. 49 de su Guía del participante</vt:lpstr>
      <vt:lpstr>Section 1: What is Debt?</vt:lpstr>
      <vt:lpstr>Sección 1: Principales conclusiones</vt:lpstr>
      <vt:lpstr>Las deudas y el crédito</vt:lpstr>
      <vt:lpstr>Las deudas no son lo mismo             que el crédito</vt:lpstr>
      <vt:lpstr>Deudores y acreedores</vt:lpstr>
      <vt:lpstr>Los deudores deben dinero a los prestamistas y acreedores</vt:lpstr>
      <vt:lpstr>Comprender sus deudas</vt:lpstr>
      <vt:lpstr>La gente se endeuda por muchas razones</vt:lpstr>
      <vt:lpstr>De qué forma sus deudas pueden afectar su situación económica</vt:lpstr>
      <vt:lpstr>Aplíquelo: Comprender mis deudas Consulte la pág. 6 de su Guía del participante</vt:lpstr>
      <vt:lpstr>Sección 1: Recordar las conclusiones principales</vt:lpstr>
      <vt:lpstr>Cómo funcionan las deudas</vt:lpstr>
      <vt:lpstr>Sección 2: Principales conclusiones</vt:lpstr>
      <vt:lpstr>Definición 1</vt:lpstr>
      <vt:lpstr>Definición 2</vt:lpstr>
      <vt:lpstr>Definición 3</vt:lpstr>
      <vt:lpstr>Definición 4</vt:lpstr>
      <vt:lpstr>Definición 5</vt:lpstr>
      <vt:lpstr>Definición 6</vt:lpstr>
      <vt:lpstr>Definición 7</vt:lpstr>
      <vt:lpstr>Préstamos en cuotas</vt:lpstr>
      <vt:lpstr>Crédito rotativo</vt:lpstr>
      <vt:lpstr>  Pruébelo: Cómo son los préstamos en cuotas Consulte la pág. 10 de su Guía del participante</vt:lpstr>
      <vt:lpstr>Pruébelo: Cómo funciona el crédito rotativo Consulte la pág. 11 de su Guía del participante</vt:lpstr>
      <vt:lpstr>Cargos</vt:lpstr>
      <vt:lpstr>Prepagos</vt:lpstr>
      <vt:lpstr>Sección 2: Recordar las conclusiones principales</vt:lpstr>
      <vt:lpstr>Section 3: Reducing Debt</vt:lpstr>
      <vt:lpstr>Sección 3: las conclusiones principales</vt:lpstr>
      <vt:lpstr>Dos estrategias para reducir las deudas</vt:lpstr>
      <vt:lpstr>Aplíquelo: Mi plan para reducir las deudas Consulte la pág. 16 en su Guía del participante</vt:lpstr>
      <vt:lpstr>Método 1: Primero pague las deudas de alto costo  </vt:lpstr>
      <vt:lpstr>Método 2: bola de nieve </vt:lpstr>
      <vt:lpstr>Pruébelo: Hacer un plan para reducir sus deudas Consulte la pág. 20 en su Guía del participante</vt:lpstr>
      <vt:lpstr>Método 1: Hoja de respuestas </vt:lpstr>
      <vt:lpstr>Método 2: Hoja de respuestas </vt:lpstr>
      <vt:lpstr>Dónde puede conseguir ayuda</vt:lpstr>
      <vt:lpstr>Tenga cuidado al buscar ayuda</vt:lpstr>
      <vt:lpstr>Aplíquelo: En qué debe fijarse a la hora de pedir ayuda sobre sus deudas  Consulte la pág. 23 en su Guía del participante</vt:lpstr>
      <vt:lpstr>Sección 3: recuerde las conclusiones principales</vt:lpstr>
      <vt:lpstr>Section 4: Nonpayment of Debts and Debts in Collection</vt:lpstr>
      <vt:lpstr>Sección 4: conclusiones principales</vt:lpstr>
      <vt:lpstr>El ciclo de la deuda: al día</vt:lpstr>
      <vt:lpstr>El ciclo de la deuda – atrasada</vt:lpstr>
      <vt:lpstr>No pagar las deudas</vt:lpstr>
      <vt:lpstr> Lo que puede ocurrir si usted no paga sus deudas </vt:lpstr>
      <vt:lpstr>Otras cosas que pueden ocurrir</vt:lpstr>
      <vt:lpstr>Aplíquelo: Cómo manejar las deudas que ya están en agencias de cobranzas Consulte la pág. 27 en su Guía del participante</vt:lpstr>
      <vt:lpstr>Antes de hacer un plan para pagar una deuda</vt:lpstr>
      <vt:lpstr>Si no es posible pagar la deuda por completo </vt:lpstr>
      <vt:lpstr>Los cobradores deben cumplir las reglas</vt:lpstr>
      <vt:lpstr>Sección 4: Recuerde las conclusiones principales</vt:lpstr>
      <vt:lpstr>Section 5: Dealing with Student Loan Debt</vt:lpstr>
      <vt:lpstr>Sección 5: las conclusiones principales</vt:lpstr>
      <vt:lpstr>¿Qué son las deudas por préstamos para estudiantes?</vt:lpstr>
      <vt:lpstr>¿Qué ocurre si usted no paga sus deudas por préstamos para estudiantes</vt:lpstr>
      <vt:lpstr>Otras cosas que pueden ocurrir si no paga sus préstamos</vt:lpstr>
      <vt:lpstr>Aplíquelo: Mis deudas por préstamos para estudiantes Consulte la pág. 31 en su Guía del participante</vt:lpstr>
      <vt:lpstr>Tipos de préstamos para estudiantes</vt:lpstr>
      <vt:lpstr>Opciones de pago de préstamos federales para estudiantes</vt:lpstr>
      <vt:lpstr>Planes de pago según ingresos</vt:lpstr>
      <vt:lpstr>Acuerdos por morosidad y prórroga</vt:lpstr>
      <vt:lpstr>Condonación de préstamo, cancelación y anulación</vt:lpstr>
      <vt:lpstr>Tome medidas para no caer en incumplimiento</vt:lpstr>
      <vt:lpstr>Tenga cuidado con las estafas en préstamos para estudiantes</vt:lpstr>
      <vt:lpstr>Pruébelo: Explore las opciones para pagar los préstamos para estudiantes  Consulte la pág. 35 en su Guía del participante</vt:lpstr>
      <vt:lpstr>Aplíquelo: Atraso en el pago de sus préstamos Consulte la pág. 34 en su Guía del participante </vt:lpstr>
      <vt:lpstr>Sección 5: Recuerde las conclusiones principales</vt:lpstr>
      <vt:lpstr>Section 6: Managing Medical Debt</vt:lpstr>
      <vt:lpstr>Sección 6: conclusiones principales</vt:lpstr>
      <vt:lpstr>¿Qué son las deudas médicas?</vt:lpstr>
      <vt:lpstr>¿Por qué las facturas por gastos médicos comúnmente se convierten en deudas?</vt:lpstr>
      <vt:lpstr>Aplíquelo: Actúe para solucionar sus deudas por gastos médicos Consulte la pág. 39 de su Guía del participante</vt:lpstr>
      <vt:lpstr>Acciones posibles</vt:lpstr>
      <vt:lpstr>Deudas médicas en cobranzas y el crédito</vt:lpstr>
      <vt:lpstr>Pruébelo: ¿Qué hacer si tiene deudas por gastos médicos? Consulte la pág. 42 de su Guía del participante</vt:lpstr>
      <vt:lpstr>Sección 6: Recuerde las conclusiones principales</vt:lpstr>
      <vt:lpstr>Section 7: Understanding High Cost Debt</vt:lpstr>
      <vt:lpstr>Sección 7: conclusiones principales</vt:lpstr>
      <vt:lpstr>¿Qué son las deudas de alto costo?</vt:lpstr>
      <vt:lpstr>Préstamos por título de automóvil u otro vehículo</vt:lpstr>
      <vt:lpstr>Préstamos de avance o del día de paga </vt:lpstr>
      <vt:lpstr>Préstamos de casas de empeño</vt:lpstr>
      <vt:lpstr>Pruébelo: Analizar alternativas ante las deudas de alto costo Consulte la pág. 45 de su Guía del participante</vt:lpstr>
      <vt:lpstr>Aplíquelo: Mis alternativas ante las deudas de alto costo Consulte la pág. 46 de su Guía del participante</vt:lpstr>
      <vt:lpstr>Sección 7: Recuerde las conclusiones principales</vt:lpstr>
      <vt:lpstr>Tomar medidas Consulte la pág. 47 de su Guía del  participante</vt:lpstr>
      <vt:lpstr>Encuesta posterior a la capacitación Consulte la pág. 51 de su Guía del participante</vt:lpstr>
    </vt:vector>
  </TitlesOfParts>
  <Manager/>
  <Company>FDIC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Modulo 8 Controlar sus deudas</dc:title>
  <dc:subject>Modulo 8 Controlar sus deudas</dc:subject>
  <dc:creator>FDIC</dc:creator>
  <cp:keywords>Modulo 8 Controlar sus deudas</cp:keywords>
  <dc:description>Modulo 8 Controlar sus deudas</dc:description>
  <cp:lastModifiedBy>Vallarta, Alfred J. [CTR]</cp:lastModifiedBy>
  <cp:revision>769</cp:revision>
  <cp:lastPrinted>2017-11-16T10:49:32Z</cp:lastPrinted>
  <dcterms:created xsi:type="dcterms:W3CDTF">2017-05-22T18:21:11Z</dcterms:created>
  <dcterms:modified xsi:type="dcterms:W3CDTF">2022-10-26T21:38:09Z</dcterms:modified>
  <cp:category>Modulo 8 Controlar sus deudas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0x01010045E23366CB696C4AB5DDF839C63E83E8</vt:lpwstr>
  </property>
</Properties>
</file>