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gif" ContentType="image/gif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53" r:id="rId5"/>
    <p:sldId id="350" r:id="rId6"/>
    <p:sldId id="257" r:id="rId7"/>
    <p:sldId id="287" r:id="rId8"/>
    <p:sldId id="320" r:id="rId9"/>
    <p:sldId id="326" r:id="rId10"/>
    <p:sldId id="329" r:id="rId11"/>
    <p:sldId id="342" r:id="rId12"/>
    <p:sldId id="337" r:id="rId13"/>
    <p:sldId id="349" r:id="rId14"/>
    <p:sldId id="343" r:id="rId15"/>
    <p:sldId id="348" r:id="rId16"/>
    <p:sldId id="347" r:id="rId17"/>
    <p:sldId id="340" r:id="rId18"/>
    <p:sldId id="327" r:id="rId19"/>
    <p:sldId id="351" r:id="rId20"/>
    <p:sldId id="339" r:id="rId21"/>
    <p:sldId id="295" r:id="rId22"/>
    <p:sldId id="323" r:id="rId23"/>
    <p:sldId id="341" r:id="rId24"/>
    <p:sldId id="352" r:id="rId25"/>
  </p:sldIdLst>
  <p:sldSz cx="9144000" cy="6858000" type="screen4x3"/>
  <p:notesSz cx="9236075" cy="6950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1670">
          <p15:clr>
            <a:srgbClr val="A4A3A4"/>
          </p15:clr>
        </p15:guide>
        <p15:guide id="3" orient="horz" pos="2784" userDrawn="1">
          <p15:clr>
            <a:srgbClr val="A4A3A4"/>
          </p15:clr>
        </p15:guide>
        <p15:guide id="4" orient="horz" pos="3611">
          <p15:clr>
            <a:srgbClr val="A4A3A4"/>
          </p15:clr>
        </p15:guide>
        <p15:guide id="5" pos="5503">
          <p15:clr>
            <a:srgbClr val="A4A3A4"/>
          </p15:clr>
        </p15:guide>
        <p15:guide id="6" pos="2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1F497D"/>
    <a:srgbClr val="C1961C"/>
    <a:srgbClr val="FFCC66"/>
    <a:srgbClr val="1A3159"/>
    <a:srgbClr val="996633"/>
    <a:srgbClr val="002060"/>
    <a:srgbClr val="63252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7" autoAdjust="0"/>
    <p:restoredTop sz="86395" autoAdjust="0"/>
  </p:normalViewPr>
  <p:slideViewPr>
    <p:cSldViewPr snapToGrid="0" snapToObjects="1">
      <p:cViewPr varScale="1">
        <p:scale>
          <a:sx n="69" d="100"/>
          <a:sy n="69" d="100"/>
        </p:scale>
        <p:origin x="466" y="72"/>
      </p:cViewPr>
      <p:guideLst>
        <p:guide orient="horz" pos="551"/>
        <p:guide orient="horz" pos="1670"/>
        <p:guide orient="horz" pos="2784"/>
        <p:guide orient="horz" pos="3611"/>
        <p:guide pos="5503"/>
        <p:guide pos="221"/>
      </p:guideLst>
    </p:cSldViewPr>
  </p:slideViewPr>
  <p:outlineViewPr>
    <p:cViewPr>
      <p:scale>
        <a:sx n="33" d="100"/>
        <a:sy n="33" d="100"/>
      </p:scale>
      <p:origin x="0" y="-11126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-3762" y="-72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2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81313" y="520700"/>
            <a:ext cx="3473450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2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2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1" y="6601147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2895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Pilas de monedas con bloques apilados en la parte superior que deletrean "flujo de fondos"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3736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1493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608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2706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8692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7214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006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Font typeface="Calibri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341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810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7083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2436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3379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B5562E-47ED-4A90-B0D1-29934B173752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369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8273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373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394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923824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b="95809"/>
          <a:stretch/>
        </p:blipFill>
        <p:spPr bwMode="auto">
          <a:xfrm>
            <a:off x="-19050" y="0"/>
            <a:ext cx="9163050" cy="28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0" y="5242560"/>
            <a:ext cx="1294227" cy="5392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0B8DC4-838C-CA4D-9309-A7F363BCCF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550" y="4851600"/>
            <a:ext cx="3289300" cy="1092200"/>
          </a:xfrm>
          <a:prstGeom prst="rect">
            <a:avLst/>
          </a:prstGeom>
        </p:spPr>
      </p:pic>
      <p:pic>
        <p:nvPicPr>
          <p:cNvPr id="11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t="91473"/>
          <a:stretch/>
        </p:blipFill>
        <p:spPr bwMode="auto">
          <a:xfrm>
            <a:off x="-18736" y="6271590"/>
            <a:ext cx="9163050" cy="58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2281BA1-70EC-E546-A1E2-90768744A8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286895" y="6400800"/>
            <a:ext cx="317130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Administrando el flujo de fondos/efectivo</a:t>
            </a:r>
            <a:endParaRPr lang="es-E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D8CF1-1E7F-D6C9-0956-FD4228D66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Administrando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flujo</a:t>
            </a:r>
            <a:r>
              <a:rPr lang="en-US" dirty="0"/>
              <a:t> de </a:t>
            </a:r>
            <a:r>
              <a:rPr lang="en-US" dirty="0" err="1"/>
              <a:t>fondos</a:t>
            </a:r>
            <a:r>
              <a:rPr lang="en-US" dirty="0"/>
              <a:t>/</a:t>
            </a:r>
            <a:r>
              <a:rPr lang="en-US" dirty="0" err="1"/>
              <a:t>efectivo</a:t>
            </a:r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8F982A-596F-9D5B-3806-DEFFD0528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pequeños</a:t>
            </a:r>
            <a:r>
              <a:rPr lang="en-US" dirty="0"/>
              <a:t> </a:t>
            </a:r>
            <a:r>
              <a:rPr lang="en-US" dirty="0" err="1"/>
              <a:t>negocios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CFE9B8-7C3A-DC31-66C7-F63AF5DA41B6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791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17" y="381000"/>
            <a:ext cx="1838418" cy="2492829"/>
          </a:xfrm>
        </p:spPr>
        <p:txBody>
          <a:bodyPr/>
          <a:lstStyle/>
          <a:p>
            <a:r>
              <a:rPr lang="es-ES" sz="2400" noProof="0" dirty="0"/>
              <a:t>Balance inicial para The </a:t>
            </a:r>
            <a:r>
              <a:rPr lang="es-ES" sz="2400" noProof="0" dirty="0" err="1"/>
              <a:t>Wired</a:t>
            </a:r>
            <a:r>
              <a:rPr lang="es-ES" sz="2400" noProof="0" dirty="0"/>
              <a:t> </a:t>
            </a:r>
            <a:r>
              <a:rPr lang="es-ES" sz="2400" dirty="0"/>
              <a:t>Cup (Segunda parte)</a:t>
            </a:r>
            <a:endParaRPr lang="es-ES" sz="2400" noProof="0" dirty="0"/>
          </a:p>
        </p:txBody>
      </p:sp>
      <p:sp>
        <p:nvSpPr>
          <p:cNvPr id="6" name="Rectangle 5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132F5A"/>
                </a:solidFill>
              </a:rPr>
              <a:t>Página 5 </a:t>
            </a:r>
            <a:br>
              <a:rPr lang="en-US" sz="2000" b="1" dirty="0">
                <a:solidFill>
                  <a:srgbClr val="132F5A"/>
                </a:solidFill>
              </a:rPr>
            </a:br>
            <a:r>
              <a:rPr lang="en-US" sz="2000" b="1" dirty="0">
                <a:solidFill>
                  <a:srgbClr val="132F5A"/>
                </a:solidFill>
              </a:rPr>
              <a:t>en el manual.</a:t>
            </a:r>
            <a:endParaRPr lang="es-ES" sz="2400" b="1" dirty="0">
              <a:solidFill>
                <a:srgbClr val="132F5A"/>
              </a:solidFill>
            </a:endParaRPr>
          </a:p>
        </p:txBody>
      </p:sp>
      <p:graphicFrame>
        <p:nvGraphicFramePr>
          <p:cNvPr id="3" name="Object 2" descr="Balance general de apertura del año 1 para el café Wired Cup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690208"/>
              </p:ext>
            </p:extLst>
          </p:nvPr>
        </p:nvGraphicFramePr>
        <p:xfrm>
          <a:off x="2361406" y="254000"/>
          <a:ext cx="6782593" cy="616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4" imgW="7008538" imgH="6376191" progId="Word.Document.12">
                  <p:embed/>
                </p:oleObj>
              </mc:Choice>
              <mc:Fallback>
                <p:oleObj name="Document" r:id="rId4" imgW="7008538" imgH="63761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61406" y="254000"/>
                        <a:ext cx="6782593" cy="616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218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444061"/>
            <a:ext cx="5467248" cy="609600"/>
          </a:xfrm>
        </p:spPr>
        <p:txBody>
          <a:bodyPr/>
          <a:lstStyle/>
          <a:p>
            <a:r>
              <a:rPr lang="es-ES" sz="3200" noProof="0" dirty="0"/>
              <a:t>Tres puntos de vista sobre el flujo de fondos/efectivo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67" y="2617099"/>
            <a:ext cx="4735841" cy="2989526"/>
          </a:xfrm>
        </p:spPr>
        <p:txBody>
          <a:bodyPr anchor="ctr"/>
          <a:lstStyle/>
          <a:p>
            <a:r>
              <a:rPr lang="es-ES" sz="3200" noProof="0" dirty="0"/>
              <a:t>Ciclo de conversión de efectivo</a:t>
            </a:r>
          </a:p>
          <a:p>
            <a:r>
              <a:rPr lang="es-ES" sz="3200" noProof="0" dirty="0"/>
              <a:t>Diagrama de flujo de fondos/efectivo</a:t>
            </a:r>
          </a:p>
          <a:p>
            <a:r>
              <a:rPr lang="es-ES" sz="3200" noProof="0" dirty="0"/>
              <a:t>Declaración de flujo de fondos/efectivo</a:t>
            </a:r>
          </a:p>
          <a:p>
            <a:endParaRPr lang="es-ES" sz="3200" noProof="0" dirty="0"/>
          </a:p>
          <a:p>
            <a:pPr marL="0" indent="0">
              <a:buNone/>
            </a:pPr>
            <a:endParaRPr lang="es-ES" sz="3200" noProof="0" dirty="0"/>
          </a:p>
        </p:txBody>
      </p:sp>
      <p:pic>
        <p:nvPicPr>
          <p:cNvPr id="11" name="Picture 10" descr="Pilas de monedas con bloques apilados en la parte superior que deletrean &quot;flujo de fondos&quot;">
            <a:extLst>
              <a:ext uri="{FF2B5EF4-FFF2-40B4-BE49-F238E27FC236}">
                <a16:creationId xmlns:a16="http://schemas.microsoft.com/office/drawing/2014/main" id="{B2AEC0C5-B56A-FCBC-2616-C4221AD1B3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634" y="780261"/>
            <a:ext cx="2612161" cy="529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79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Ciclo de conversión de efectivo</a:t>
            </a:r>
          </a:p>
        </p:txBody>
      </p:sp>
      <p:grpSp>
        <p:nvGrpSpPr>
          <p:cNvPr id="3" name="Group 2" descr="Diagrama que muestra el ciclo de conversión de efectivo"/>
          <p:cNvGrpSpPr/>
          <p:nvPr/>
        </p:nvGrpSpPr>
        <p:grpSpPr>
          <a:xfrm>
            <a:off x="1858019" y="1260143"/>
            <a:ext cx="5508972" cy="3773447"/>
            <a:chOff x="1858019" y="1260143"/>
            <a:chExt cx="5508972" cy="3773447"/>
          </a:xfrm>
        </p:grpSpPr>
        <p:sp>
          <p:nvSpPr>
            <p:cNvPr id="5" name="Freeform 4"/>
            <p:cNvSpPr/>
            <p:nvPr/>
          </p:nvSpPr>
          <p:spPr>
            <a:xfrm>
              <a:off x="3640335" y="1260143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  <a:solidFill>
              <a:srgbClr val="1F497D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paga la materia prima</a:t>
              </a:r>
              <a:endParaRPr lang="es-ES" sz="20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5503663" y="3822426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  <a:solidFill>
              <a:srgbClr val="1F497D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hace el producto</a:t>
              </a:r>
              <a:endParaRPr lang="es-ES" sz="20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858019" y="3822427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  <a:solidFill>
              <a:srgbClr val="1F497D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944" tIns="142944" rIns="142944" bIns="14294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El negocio vende el producto</a:t>
              </a:r>
              <a:endParaRPr lang="es-ES" sz="2000" kern="1200" dirty="0"/>
            </a:p>
          </p:txBody>
        </p:sp>
        <p:sp>
          <p:nvSpPr>
            <p:cNvPr id="11" name="Down Arrow 10"/>
            <p:cNvSpPr/>
            <p:nvPr/>
          </p:nvSpPr>
          <p:spPr>
            <a:xfrm rot="19380138">
              <a:off x="5177980" y="2488052"/>
              <a:ext cx="109728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Dinero EGRESA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3" name="Down Arrow 12"/>
            <p:cNvSpPr/>
            <p:nvPr/>
          </p:nvSpPr>
          <p:spPr>
            <a:xfrm rot="16200000" flipV="1">
              <a:off x="4159372" y="3869836"/>
              <a:ext cx="731520" cy="137160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13227149">
              <a:off x="2688697" y="2278705"/>
              <a:ext cx="1005840" cy="1463040"/>
            </a:xfrm>
            <a:prstGeom prst="downArrow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Dinero 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INGRESA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086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1168" y="381000"/>
            <a:ext cx="3712744" cy="2033016"/>
          </a:xfrm>
        </p:spPr>
        <p:txBody>
          <a:bodyPr/>
          <a:lstStyle/>
          <a:p>
            <a:pPr algn="ctr"/>
            <a:r>
              <a:rPr lang="es-ES" sz="3200" noProof="0" dirty="0"/>
              <a:t>Diagrama de flujo de fondos / efectivo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4836" y="4187442"/>
            <a:ext cx="3025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132F5A"/>
                </a:solidFill>
              </a:rPr>
              <a:t>Página 7 en el manual</a:t>
            </a:r>
            <a:endParaRPr lang="es-ES" sz="1600" dirty="0">
              <a:solidFill>
                <a:srgbClr val="132F5A"/>
              </a:solidFill>
            </a:endParaRPr>
          </a:p>
          <a:p>
            <a:pPr algn="ctr"/>
            <a:endParaRPr lang="es-E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006255" y="5131446"/>
            <a:ext cx="2907657" cy="6001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100" dirty="0"/>
              <a:t>Este diagrama es una adaptación de un diagrama diseñado por George M. Dawson e ilustrado por Buck Dawson, 1995.</a:t>
            </a:r>
          </a:p>
        </p:txBody>
      </p:sp>
      <p:pic>
        <p:nvPicPr>
          <p:cNvPr id="7" name="Picture 6" descr="Diagrama de flujo de efectiv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3912" y="382021"/>
            <a:ext cx="4699270" cy="558846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344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7827071" cy="609600"/>
          </a:xfrm>
        </p:spPr>
        <p:txBody>
          <a:bodyPr/>
          <a:lstStyle/>
          <a:p>
            <a:r>
              <a:rPr lang="es-ES" noProof="0" dirty="0"/>
              <a:t>La declaración de flujo de fondos/efectivo de The Wired Cup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46" y="1761688"/>
            <a:ext cx="7572376" cy="420880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/>
              <a:t>Página 10 en el manual.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800" noProof="0" dirty="0"/>
              <a:t>Esta declaración cuenta una historia: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Cuánto dinero tiene Bob para administrar su negocio.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Cuánto dinero ingresa y egresa de The Wired Cup.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De dónde viene el dinero y a dónde va.</a:t>
            </a:r>
          </a:p>
          <a:p>
            <a:pPr>
              <a:spcBef>
                <a:spcPts val="0"/>
              </a:spcBef>
            </a:pPr>
            <a:r>
              <a:rPr lang="es-ES" sz="2800" noProof="0" dirty="0"/>
              <a:t>Cuándo ingresa y egresa ese dinero de su negocio.</a:t>
            </a:r>
          </a:p>
        </p:txBody>
      </p:sp>
      <p:pic>
        <p:nvPicPr>
          <p:cNvPr id="1026" name="Picture 2" descr="Usando una calculado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85" y="1532965"/>
            <a:ext cx="1389333" cy="129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439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s-ES" sz="3200" noProof="0" dirty="0"/>
              <a:t>¿Qué puede hacer Bob?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048" y="1115143"/>
            <a:ext cx="4734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132F5A"/>
                </a:solidFill>
              </a:rPr>
              <a:t>Discusión grupal:</a:t>
            </a:r>
            <a:endParaRPr lang="es-ES" sz="2800" b="1" dirty="0">
              <a:solidFill>
                <a:srgbClr val="132F5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1714916"/>
            <a:ext cx="8388644" cy="3890201"/>
          </a:xfrm>
          <a:noFill/>
        </p:spPr>
        <p:txBody>
          <a:bodyPr anchor="t"/>
          <a:lstStyle/>
          <a:p>
            <a:pPr lvl="0"/>
            <a:r>
              <a:rPr lang="es-ES" sz="2400" noProof="0" dirty="0"/>
              <a:t>¿Cómo puede Bob aumentar el ingreso por ventas en The Wired Cup?</a:t>
            </a:r>
          </a:p>
          <a:p>
            <a:pPr lvl="0"/>
            <a:r>
              <a:rPr lang="es-ES" sz="2400" noProof="0" dirty="0"/>
              <a:t>¿Cómo puede negociar Bob un trato más conveniente con sus vendedores y proveedores?</a:t>
            </a:r>
          </a:p>
          <a:p>
            <a:pPr lvl="0"/>
            <a:r>
              <a:rPr lang="es-ES" sz="2400" noProof="0" dirty="0"/>
              <a:t>¿Cómo puede hacer Bob para planificar los altibajos de temporada?</a:t>
            </a:r>
          </a:p>
          <a:p>
            <a:pPr lvl="0"/>
            <a:r>
              <a:rPr lang="es-ES" sz="2400" noProof="0" dirty="0"/>
              <a:t>¿Es una decisión sabia que Bob use su tarjeta de crédito para compensar los problemas de flujo de fondos/efectivo?</a:t>
            </a:r>
          </a:p>
          <a:p>
            <a:pPr lvl="0"/>
            <a:r>
              <a:rPr lang="es-ES" sz="2400" noProof="0" dirty="0"/>
              <a:t>¿Que recomiendan USTEDES?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es-ES" sz="2400" noProof="0" dirty="0"/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32875"/>
            <a:ext cx="8229600" cy="609600"/>
          </a:xfrm>
        </p:spPr>
        <p:txBody>
          <a:bodyPr/>
          <a:lstStyle/>
          <a:p>
            <a:r>
              <a:rPr lang="es-ES" noProof="0" dirty="0"/>
              <a:t>Posibles ideas para Bob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957408"/>
            <a:ext cx="8331363" cy="5154633"/>
          </a:xfrm>
        </p:spPr>
        <p:txBody>
          <a:bodyPr/>
          <a:lstStyle/>
          <a:p>
            <a:pPr marL="0" indent="0">
              <a:buNone/>
            </a:pPr>
            <a:r>
              <a:rPr lang="es-ES" sz="2200" noProof="0" dirty="0"/>
              <a:t>Aumentar los ingresos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Ofrecer incentivos a los clientes que pagan en efectivo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Iniciar un catering 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Vender tarjetas de regalo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Aumentar el número de cuentas corporativas</a:t>
            </a:r>
          </a:p>
          <a:p>
            <a:pPr marL="0" indent="0">
              <a:buNone/>
            </a:pPr>
            <a:r>
              <a:rPr lang="es-ES" sz="2200" noProof="0" dirty="0"/>
              <a:t>Negociar con los vendedores y proveedores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Solicitar mejores términos o planes de pago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Arrendador: pagar todo el año en 10 meses en vez de 12</a:t>
            </a:r>
          </a:p>
          <a:p>
            <a:pPr marL="0" indent="0">
              <a:buNone/>
            </a:pPr>
            <a:r>
              <a:rPr lang="es-ES" sz="2200" noProof="0" dirty="0"/>
              <a:t>Reducir los costos en los meses lentos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Personal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Horario comercial</a:t>
            </a:r>
          </a:p>
          <a:p>
            <a:pPr>
              <a:spcBef>
                <a:spcPts val="0"/>
              </a:spcBef>
            </a:pPr>
            <a:r>
              <a:rPr lang="es-ES" sz="2200" noProof="0" dirty="0"/>
              <a:t>Reducir las opciones del menú</a:t>
            </a:r>
          </a:p>
          <a:p>
            <a:pPr marL="0" indent="0">
              <a:buNone/>
            </a:pPr>
            <a:endParaRPr lang="es-ES" sz="2200" noProof="0" dirty="0"/>
          </a:p>
          <a:p>
            <a:endParaRPr lang="es-ES" sz="2200" noProof="0" dirty="0"/>
          </a:p>
        </p:txBody>
      </p:sp>
    </p:spTree>
    <p:extLst>
      <p:ext uri="{BB962C8B-B14F-4D97-AF65-F5344CB8AC3E}">
        <p14:creationId xmlns:p14="http://schemas.microsoft.com/office/powerpoint/2010/main" val="2184610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Lo que NO hay que hacer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3" y="1181997"/>
            <a:ext cx="8385175" cy="3746939"/>
          </a:xfrm>
        </p:spPr>
        <p:txBody>
          <a:bodyPr anchor="ctr"/>
          <a:lstStyle/>
          <a:p>
            <a:r>
              <a:rPr lang="es-ES" sz="2800" noProof="0" dirty="0"/>
              <a:t>No posponer los pagos de las estimaciones de impuestos</a:t>
            </a:r>
          </a:p>
          <a:p>
            <a:r>
              <a:rPr lang="es-ES" sz="2800" noProof="0" dirty="0"/>
              <a:t>No esconderse de los funcionarios de crédito, ya que pueden ofrecer consejos invaluables</a:t>
            </a:r>
          </a:p>
          <a:p>
            <a:r>
              <a:rPr lang="es-ES" sz="2800" noProof="0" dirty="0"/>
              <a:t>No les paguen tarde a los proveedores; ellos pueden cortar los suministros</a:t>
            </a:r>
          </a:p>
          <a:p>
            <a:r>
              <a:rPr lang="es-ES" sz="2800" noProof="0" dirty="0"/>
              <a:t>No sobrestime los ingresos</a:t>
            </a:r>
          </a:p>
          <a:p>
            <a:r>
              <a:rPr lang="es-ES" sz="2800" noProof="0" dirty="0"/>
              <a:t>No subestime los costos</a:t>
            </a:r>
          </a:p>
        </p:txBody>
      </p:sp>
      <p:pic>
        <p:nvPicPr>
          <p:cNvPr id="4" name="Picture 3" descr="Signo de CAUTEL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55" y="3471233"/>
            <a:ext cx="2755392" cy="275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78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Solicitar ayuda es un comportamiento profesional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397825" y="1594089"/>
            <a:ext cx="5996117" cy="5159921"/>
          </a:xfrm>
        </p:spPr>
        <p:txBody>
          <a:bodyPr anchor="t"/>
          <a:lstStyle/>
          <a:p>
            <a:pPr eaLnBrk="1" hangingPunct="1">
              <a:buFont typeface="Arial" charset="0"/>
              <a:buNone/>
            </a:pPr>
            <a:r>
              <a:rPr lang="es-ES" sz="2800" noProof="0" dirty="0">
                <a:solidFill>
                  <a:srgbClr val="1F497D"/>
                </a:solidFill>
                <a:latin typeface="+mn-lt"/>
              </a:rPr>
              <a:t>Pidan consejos </a:t>
            </a:r>
            <a:r>
              <a:rPr lang="es-ES" sz="2800" noProof="0" dirty="0">
                <a:solidFill>
                  <a:schemeClr val="tx2"/>
                </a:solidFill>
                <a:latin typeface="+mn-lt"/>
              </a:rPr>
              <a:t>y opiniones: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chemeClr val="tx2"/>
                </a:solidFill>
                <a:latin typeface="+mn-lt"/>
              </a:rPr>
              <a:t>Busquen la asistencia técnica de un experto.</a:t>
            </a:r>
            <a:endParaRPr lang="es-ES" b="1" noProof="0" dirty="0">
              <a:solidFill>
                <a:schemeClr val="tx2"/>
              </a:solidFill>
              <a:latin typeface="+mn-lt"/>
              <a:ea typeface="Geneva"/>
              <a:cs typeface="Geneva"/>
            </a:endParaRP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chemeClr val="tx2"/>
                </a:solidFill>
                <a:latin typeface="+mn-lt"/>
              </a:rPr>
              <a:t>Un contador puede ayudar a encontrar formas de aumentar el ingreso y reducir los egresos.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b="1" noProof="0" dirty="0">
                <a:solidFill>
                  <a:srgbClr val="1F497D"/>
                </a:solidFill>
                <a:latin typeface="+mn-lt"/>
              </a:rPr>
              <a:t>Comparta ideas con otros negocios para encontrar formas tanto para competir como para cooperar </a:t>
            </a:r>
            <a:br>
              <a:rPr lang="es-ES" b="1" noProof="0" dirty="0">
                <a:solidFill>
                  <a:srgbClr val="1F497D"/>
                </a:solidFill>
                <a:latin typeface="+mn-lt"/>
              </a:rPr>
            </a:br>
            <a:r>
              <a:rPr lang="es-ES" b="1" noProof="0" dirty="0">
                <a:solidFill>
                  <a:srgbClr val="1F497D"/>
                </a:solidFill>
                <a:latin typeface="+mn-lt"/>
              </a:rPr>
              <a:t>(¡coo-petencia!)</a:t>
            </a:r>
          </a:p>
        </p:txBody>
      </p:sp>
      <p:pic>
        <p:nvPicPr>
          <p:cNvPr id="4098" name="Picture 2" descr="Mujer vestida profesionalmen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942" y="1685925"/>
            <a:ext cx="241401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Puntos clave para recordar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195136"/>
            <a:ext cx="8347075" cy="5114925"/>
          </a:xfrm>
        </p:spPr>
        <p:txBody>
          <a:bodyPr anchor="t"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Administrar el flujo de fondos/efectivo es una habilidad necesaria básica para ser dueño de un pequeño negocio.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Un balance general inicial cuenta una historia convincente.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Una declaración de flujo de fondos/efectivo continúa narrando esa historia. Utilícenla para controlar los ingresos y los gastos proyectados y reales.</a:t>
            </a:r>
          </a:p>
          <a:p>
            <a:pPr marL="514350" lvl="0" indent="-514350">
              <a:spcBef>
                <a:spcPts val="0"/>
              </a:spcBef>
              <a:buFont typeface="+mj-lt"/>
              <a:buAutoNum type="arabicPeriod"/>
            </a:pPr>
            <a:r>
              <a:rPr lang="es-ES" sz="2400" noProof="0" dirty="0"/>
              <a:t>Planifiquen para anticipar las fluctuaciones de temporada.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Intenten mantener un ciclo de rápida conversión de efectivo.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Administren sus papeles como profesionales. </a:t>
            </a:r>
            <a:r>
              <a:rPr lang="es-ES" noProof="0" dirty="0"/>
              <a:t> </a:t>
            </a:r>
            <a:endParaRPr lang="es-ES" sz="2400" noProof="0" dirty="0"/>
          </a:p>
          <a:p>
            <a:pPr marL="514350" lvl="0" indent="-514350">
              <a:buFont typeface="+mj-lt"/>
              <a:buAutoNum type="arabicPeriod"/>
            </a:pPr>
            <a:r>
              <a:rPr lang="es-ES" sz="2400" noProof="0" dirty="0"/>
              <a:t>Asesórense con un contador. </a:t>
            </a:r>
            <a:endParaRPr lang="es-ES" sz="2400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Formulario de conocimientos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1368561"/>
            <a:ext cx="6777487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Encuentre el formulario de conocimientos y cuestionario de evaluación al reverso del manual.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Complete la columna de capacitación ANTES para evaluar su conocimiento del tema </a:t>
            </a:r>
            <a:r>
              <a:rPr lang="es-ES" sz="2800" b="0" i="1" noProof="0" dirty="0"/>
              <a:t>antes</a:t>
            </a:r>
            <a:r>
              <a:rPr lang="es-ES" sz="2800" b="0" noProof="0" dirty="0"/>
              <a:t> de participar en la clase.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557023"/>
            <a:ext cx="2560320" cy="461665"/>
          </a:xfrm>
          <a:prstGeom prst="rect">
            <a:avLst/>
          </a:prstGeom>
          <a:solidFill>
            <a:srgbClr val="1F497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Nota adhesiva que lee &quot;NO SE OLVIDE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7" y="2651125"/>
            <a:ext cx="203301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56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Set de recursos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38" y="1444753"/>
            <a:ext cx="8385175" cy="3508222"/>
          </a:xfrm>
        </p:spPr>
        <p:txBody>
          <a:bodyPr anchor="t"/>
          <a:lstStyle/>
          <a:p>
            <a:r>
              <a:rPr lang="es-ES" sz="2800" noProof="0" dirty="0"/>
              <a:t>Glosario de términos sobre </a:t>
            </a:r>
            <a:br>
              <a:rPr lang="es-ES" sz="2800" noProof="0" dirty="0"/>
            </a:br>
            <a:r>
              <a:rPr lang="es-ES" sz="2800" noProof="0" dirty="0"/>
              <a:t>el flujo de fondos/efectivo</a:t>
            </a:r>
          </a:p>
          <a:p>
            <a:r>
              <a:rPr lang="es-ES" sz="2800" noProof="0" dirty="0"/>
              <a:t>Modelo de declaración de flujo de fondos/efectivo</a:t>
            </a:r>
          </a:p>
          <a:p>
            <a:r>
              <a:rPr lang="es-ES" sz="2800" noProof="0" dirty="0"/>
              <a:t>Negociar mejores condiciones</a:t>
            </a:r>
          </a:p>
          <a:p>
            <a:r>
              <a:rPr lang="es-ES" sz="2800" noProof="0" dirty="0"/>
              <a:t>Para más información: opciones de asistencia técnica, ¡muchas son gratis!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72471" y="809397"/>
            <a:ext cx="2286000" cy="1737360"/>
          </a:xfrm>
          <a:prstGeom prst="rect">
            <a:avLst/>
          </a:prstGeom>
          <a:solidFill>
            <a:srgbClr val="1F497D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Consulte el </a:t>
            </a:r>
            <a:r>
              <a:rPr lang="en-US" sz="2000" b="1" i="0" dirty="0">
                <a:solidFill>
                  <a:schemeClr val="bg1"/>
                </a:solidFill>
              </a:rPr>
              <a:t>set de recursos</a:t>
            </a:r>
            <a:r>
              <a:rPr lang="en-US" sz="2000" dirty="0">
                <a:solidFill>
                  <a:schemeClr val="bg1"/>
                </a:solidFill>
              </a:rPr>
              <a:t> en su manual para obtener más detalles.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083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 noGrp="1"/>
          </p:cNvSpPr>
          <p:nvPr>
            <p:ph type="title" idx="4294967295"/>
          </p:nvPr>
        </p:nvSpPr>
        <p:spPr bwMode="auto">
          <a:xfrm>
            <a:off x="418500" y="458321"/>
            <a:ext cx="8229600" cy="1177969"/>
          </a:xfrm>
          <a:prstGeom prst="rect">
            <a:avLst/>
          </a:prstGeom>
          <a:noFill/>
          <a:ln w="9525">
            <a:noFill/>
            <a:prstDash/>
            <a:miter lim="800000"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0"/>
              </a:spcAft>
              <a:defRPr sz="3600" b="1" kern="1200" spc="0" baseline="0">
                <a:solidFill>
                  <a:srgbClr val="C1961C"/>
                </a:solidFill>
                <a:effectLst/>
                <a:latin typeface="Helvetica Neue"/>
                <a:ea typeface="Geneva" pitchFamily="-110" charset="-128"/>
                <a:cs typeface="Helvetica Neue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400" b="1" i="0" u="none" strike="noStrike" kern="1200" cap="none" spc="0" normalizeH="0" baseline="0" noProof="0" dirty="0">
                <a:ln>
                  <a:noFill/>
                </a:ln>
                <a:solidFill>
                  <a:srgbClr val="132F5A"/>
                </a:solidFill>
                <a:effectLst/>
                <a:uLnTx/>
                <a:uFillTx/>
                <a:latin typeface="Helvetica Neue"/>
                <a:ea typeface="Geneva" pitchFamily="-110" charset="-128"/>
                <a:cs typeface="Helvetica Neue"/>
              </a:rPr>
              <a:t>Cuestionarios previo y después de la capacitación, y evaluación.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06" y="2289072"/>
            <a:ext cx="6525786" cy="342365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s-ES" sz="2500" b="0" noProof="0" dirty="0"/>
              <a:t>Si aún no lo ha hecho, evalúe cuál era su conocimiento en el tema </a:t>
            </a:r>
            <a:r>
              <a:rPr lang="es-ES" sz="2500" b="0" i="1" noProof="0" dirty="0"/>
              <a:t>antes</a:t>
            </a:r>
            <a:r>
              <a:rPr lang="es-ES" sz="2500" b="0" noProof="0" dirty="0"/>
              <a:t> de haber participado en la clase.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Evalúe su conocimiento en el tema </a:t>
            </a:r>
            <a:r>
              <a:rPr lang="es-ES" sz="2500" b="0" i="1" noProof="0" dirty="0"/>
              <a:t>después</a:t>
            </a:r>
            <a:r>
              <a:rPr lang="es-ES" sz="2500" b="0" noProof="0" dirty="0"/>
              <a:t> de haber tomado la clase.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Complete el formulario de evaluación. </a:t>
            </a:r>
            <a:br>
              <a:rPr lang="es-ES" sz="2500" b="0" noProof="0" dirty="0"/>
            </a:br>
            <a:r>
              <a:rPr lang="es-ES" sz="2500" b="0" noProof="0" dirty="0"/>
              <a:t>¡Su opinión es importante!</a:t>
            </a:r>
          </a:p>
          <a:p>
            <a:pPr>
              <a:spcBef>
                <a:spcPts val="0"/>
              </a:spcBef>
            </a:pPr>
            <a:r>
              <a:rPr lang="es-ES" sz="2500" b="0" noProof="0" dirty="0"/>
              <a:t>Entregue ambos formularios al instructor antes de retirarse. ¡Muchas gracias!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240245" y="2048511"/>
            <a:ext cx="2560320" cy="461665"/>
          </a:xfrm>
          <a:prstGeom prst="rect">
            <a:avLst/>
          </a:prstGeom>
          <a:solidFill>
            <a:srgbClr val="1F497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Nota adhesiva que dice NO SE OLVID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11" y="3375718"/>
            <a:ext cx="203301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199979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50838" y="757763"/>
            <a:ext cx="8071710" cy="5093702"/>
          </a:xfrm>
        </p:spPr>
        <p:txBody>
          <a:bodyPr wrap="square" anchor="ctr">
            <a:spAutoFit/>
          </a:bodyPr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La bienvenida, formulario de conocimientos, agenda y objetivos de aprendizaje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Presentaciones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Caso de estudio: Bob y The Wired Cup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El balance general inicial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Tres puntos de vista sobre el flujo de fondos/efectivo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¿Qué puede hacer Bob?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s-ES" sz="2800" b="0" noProof="0" dirty="0"/>
              <a:t>Resumen, cuestionario de evaluación y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 de aprendizaje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11700"/>
          </a:xfrm>
        </p:spPr>
        <p:txBody>
          <a:bodyPr>
            <a:normAutofit fontScale="92500"/>
          </a:bodyPr>
          <a:lstStyle/>
          <a:p>
            <a:pPr lvl="0"/>
            <a:r>
              <a:rPr lang="es-ES" sz="2800" noProof="0" dirty="0"/>
              <a:t>Podrán describir el propósito de la administración del flujo de fondos/efectivo en un financiamiento inicial de un pequeño negocio.</a:t>
            </a:r>
          </a:p>
          <a:p>
            <a:pPr lvl="0"/>
            <a:r>
              <a:rPr lang="es-ES" sz="2800" noProof="0" dirty="0"/>
              <a:t>Podrán evaluar un ciclo de flujo de fondos/efectivo y hacer algunas proyecciones de un ciclo de flujo de fondos/efectivo. </a:t>
            </a:r>
          </a:p>
          <a:p>
            <a:r>
              <a:rPr lang="es-ES" sz="2800" noProof="0" dirty="0"/>
              <a:t>Podrán describir como una declaración de flujo de fondos/efectivo puede ayudar a evaluar y mejorar la salud financiera de un financiamiento inicial de un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s-ES" sz="2800" noProof="0" dirty="0"/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7391400" y="5715000"/>
            <a:ext cx="153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Helvetica Neue"/>
              </a:rPr>
              <a:t>Continuación 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376407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400" noProof="0" dirty="0"/>
              <a:t>Objetivos de aprendizaje, continuación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88938" y="1115736"/>
            <a:ext cx="8297862" cy="4738964"/>
          </a:xfrm>
        </p:spPr>
        <p:txBody>
          <a:bodyPr/>
          <a:lstStyle/>
          <a:p>
            <a:pPr lvl="0"/>
            <a:r>
              <a:rPr lang="es-ES" sz="2800" noProof="0" dirty="0"/>
              <a:t>Podrán identificar algunas formas de administrar el flujo de fondos/efectivo en lo referente a la administración de costos y a los ingresos potenciales.</a:t>
            </a:r>
          </a:p>
          <a:p>
            <a:pPr lvl="0"/>
            <a:r>
              <a:rPr lang="es-ES" sz="2800" noProof="0" dirty="0"/>
              <a:t>Podrán identificar maneras de buscar asistencia técnica profesional para mejorar su administración del flujo de fondos/efectivo. </a:t>
            </a:r>
          </a:p>
          <a:p>
            <a:pPr marL="0" indent="0" eaLnBrk="1" hangingPunct="1">
              <a:spcAft>
                <a:spcPts val="1800"/>
              </a:spcAft>
              <a:buNone/>
            </a:pPr>
            <a:endParaRPr lang="es-ES" sz="2800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24025" cy="609600"/>
          </a:xfrm>
        </p:spPr>
        <p:txBody>
          <a:bodyPr/>
          <a:lstStyle/>
          <a:p>
            <a:r>
              <a:rPr lang="es-ES" noProof="0" dirty="0"/>
              <a:t>Presentando a Bob y a The Wired Cup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9" y="906011"/>
            <a:ext cx="6090551" cy="4699135"/>
          </a:xfrm>
        </p:spPr>
        <p:txBody>
          <a:bodyPr anchor="ctr"/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/>
              <a:t>El caso de Bob comienza en la página 4 de su manual.</a:t>
            </a:r>
          </a:p>
          <a:p>
            <a:pPr>
              <a:spcBef>
                <a:spcPts val="0"/>
              </a:spcBef>
            </a:pPr>
            <a:r>
              <a:rPr lang="es-ES" sz="2400" noProof="0" dirty="0"/>
              <a:t>El café The Wired Cup ha tenido un magnífico comienzo. </a:t>
            </a:r>
          </a:p>
          <a:p>
            <a:pPr>
              <a:spcBef>
                <a:spcPts val="0"/>
              </a:spcBef>
            </a:pPr>
            <a:r>
              <a:rPr lang="es-ES" sz="2400" noProof="0" dirty="0"/>
              <a:t>Bob se enfrenta con algunos problemas de flujo de fondos/efectivo y necesita sopesar sus prioridades.</a:t>
            </a:r>
          </a:p>
          <a:p>
            <a:pPr>
              <a:spcBef>
                <a:spcPts val="0"/>
              </a:spcBef>
            </a:pPr>
            <a:r>
              <a:rPr lang="es-ES" sz="2400" b="1" noProof="0" dirty="0"/>
              <a:t>Las buenas noticias: Bob está pensando con anticipación y tiene grandes asesores: ¡ustedes!</a:t>
            </a:r>
            <a:endParaRPr lang="es-ES" sz="2400" noProof="0" dirty="0"/>
          </a:p>
        </p:txBody>
      </p:sp>
      <p:grpSp>
        <p:nvGrpSpPr>
          <p:cNvPr id="9" name="Group 8" descr="Ilustración de una taza de café humeante"/>
          <p:cNvGrpSpPr/>
          <p:nvPr/>
        </p:nvGrpSpPr>
        <p:grpSpPr>
          <a:xfrm>
            <a:off x="6359913" y="1473255"/>
            <a:ext cx="2540390" cy="3309760"/>
            <a:chOff x="19050" y="2899535"/>
            <a:chExt cx="2926080" cy="3200400"/>
          </a:xfrm>
        </p:grpSpPr>
        <p:pic>
          <p:nvPicPr>
            <p:cNvPr id="10" name="Picture 9" descr="Ilustración de una taza de café humeante"/>
            <p:cNvPicPr/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" r="4623"/>
            <a:stretch/>
          </p:blipFill>
          <p:spPr bwMode="auto">
            <a:xfrm>
              <a:off x="19050" y="2899535"/>
              <a:ext cx="2926080" cy="3200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994634" y="4733925"/>
              <a:ext cx="987687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Gigi" panose="04040504061007020D02" pitchFamily="82" charset="0"/>
                </a:rPr>
                <a:t>The Wired Cup</a:t>
              </a:r>
              <a:endParaRPr lang="es-ES" b="1" dirty="0">
                <a:latin typeface="Gigi" panose="04040504061007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/>
              <a:t>Presentaciones: ¿En qué punto se encuentra usted en el proceso continuo del flujo de fondos/efectivo?</a:t>
            </a:r>
          </a:p>
        </p:txBody>
      </p:sp>
      <p:grpSp>
        <p:nvGrpSpPr>
          <p:cNvPr id="3" name="Group 2" descr="Diagrama llamado continuo de flujo de efectivo, que incluye los niveles de conocimiento de principiante, intermedio y experto">
            <a:extLst>
              <a:ext uri="{FF2B5EF4-FFF2-40B4-BE49-F238E27FC236}">
                <a16:creationId xmlns:a16="http://schemas.microsoft.com/office/drawing/2014/main" id="{3F684964-FA12-5664-60EE-B90DB79D9049}"/>
              </a:ext>
            </a:extLst>
          </p:cNvPr>
          <p:cNvGrpSpPr/>
          <p:nvPr/>
        </p:nvGrpSpPr>
        <p:grpSpPr>
          <a:xfrm>
            <a:off x="350838" y="2190273"/>
            <a:ext cx="8385175" cy="2472714"/>
            <a:chOff x="350838" y="2190273"/>
            <a:chExt cx="8385175" cy="2472714"/>
          </a:xfrm>
        </p:grpSpPr>
        <p:sp>
          <p:nvSpPr>
            <p:cNvPr id="8" name="Rectangle 7"/>
            <p:cNvSpPr/>
            <p:nvPr/>
          </p:nvSpPr>
          <p:spPr>
            <a:xfrm>
              <a:off x="394140" y="4187974"/>
              <a:ext cx="8341873" cy="475013"/>
            </a:xfrm>
            <a:prstGeom prst="rect">
              <a:avLst/>
            </a:prstGeo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/>
                <a:t>Proceso continuo de flujo de </a:t>
              </a:r>
              <a:r>
                <a:rPr lang="en-US" sz="2800" b="1" dirty="0" err="1"/>
                <a:t>fondos</a:t>
              </a:r>
              <a:r>
                <a:rPr lang="en-US" sz="2800" b="1" dirty="0"/>
                <a:t>/</a:t>
              </a:r>
              <a:r>
                <a:rPr lang="en-US" sz="2800" b="1" dirty="0" err="1"/>
                <a:t>efectivo</a:t>
              </a:r>
              <a:endParaRPr lang="es-ES" sz="2800" b="1" dirty="0"/>
            </a:p>
          </p:txBody>
        </p:sp>
        <p:sp>
          <p:nvSpPr>
            <p:cNvPr id="9" name="Rectangular Callout 8"/>
            <p:cNvSpPr/>
            <p:nvPr/>
          </p:nvSpPr>
          <p:spPr>
            <a:xfrm>
              <a:off x="350838" y="2192252"/>
              <a:ext cx="2468880" cy="1463040"/>
            </a:xfrm>
            <a:prstGeom prst="wedgeRectCallout">
              <a:avLst>
                <a:gd name="adj1" fmla="val -42827"/>
                <a:gd name="adj2" fmla="val 92208"/>
              </a:avLst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Principiante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ular Callout 9"/>
            <p:cNvSpPr/>
            <p:nvPr/>
          </p:nvSpPr>
          <p:spPr>
            <a:xfrm>
              <a:off x="6267133" y="2190273"/>
              <a:ext cx="2468880" cy="1465019"/>
            </a:xfrm>
            <a:prstGeom prst="wedgeRectCallout">
              <a:avLst>
                <a:gd name="adj1" fmla="val 26406"/>
                <a:gd name="adj2" fmla="val 87216"/>
              </a:avLst>
            </a:prstGeom>
            <a:solidFill>
              <a:srgbClr val="996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Soy un experto </a:t>
              </a:r>
              <a:br>
                <a:rPr lang="en-US" sz="2000" b="1" dirty="0">
                  <a:solidFill>
                    <a:schemeClr val="bg1"/>
                  </a:solidFill>
                </a:rPr>
              </a:br>
              <a:r>
                <a:rPr lang="en-US" sz="2000" b="1" dirty="0">
                  <a:solidFill>
                    <a:schemeClr val="bg1"/>
                  </a:solidFill>
                </a:rPr>
                <a:t>(y aún así tengo preguntas)</a:t>
              </a:r>
              <a:endParaRPr lang="es-E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ular Callout 10"/>
            <p:cNvSpPr/>
            <p:nvPr/>
          </p:nvSpPr>
          <p:spPr>
            <a:xfrm>
              <a:off x="3298007" y="2194232"/>
              <a:ext cx="2468880" cy="1463040"/>
            </a:xfrm>
            <a:prstGeom prst="wedgeRectCallout">
              <a:avLst>
                <a:gd name="adj1" fmla="val -3646"/>
                <a:gd name="adj2" fmla="val 86520"/>
              </a:avLst>
            </a:prstGeom>
            <a:solidFill>
              <a:srgbClr val="C196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</a:rPr>
                <a:t>Intermedio: Algo sé, pero tengo preguntas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140" y="381000"/>
            <a:ext cx="1739385" cy="2492829"/>
          </a:xfrm>
        </p:spPr>
        <p:txBody>
          <a:bodyPr/>
          <a:lstStyle/>
          <a:p>
            <a:r>
              <a:rPr lang="es-ES" sz="2400" noProof="0" dirty="0"/>
              <a:t>Balance inicial para The </a:t>
            </a:r>
            <a:r>
              <a:rPr lang="es-ES" sz="2400" noProof="0" dirty="0" err="1"/>
              <a:t>Wired</a:t>
            </a:r>
            <a:r>
              <a:rPr lang="es-ES" sz="2400" noProof="0" dirty="0"/>
              <a:t> Cup</a:t>
            </a: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/>
              <a:t>(Primera parte)</a:t>
            </a:r>
            <a:endParaRPr lang="es-ES" sz="2400" noProof="0" dirty="0"/>
          </a:p>
        </p:txBody>
      </p:sp>
      <p:sp>
        <p:nvSpPr>
          <p:cNvPr id="7" name="Rectangle 6"/>
          <p:cNvSpPr/>
          <p:nvPr/>
        </p:nvSpPr>
        <p:spPr>
          <a:xfrm>
            <a:off x="144379" y="4659608"/>
            <a:ext cx="2073555" cy="111807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132F5A"/>
                </a:solidFill>
              </a:rPr>
              <a:t>Página 5 </a:t>
            </a:r>
            <a:br>
              <a:rPr lang="en-US" sz="2000" b="1" dirty="0">
                <a:solidFill>
                  <a:srgbClr val="132F5A"/>
                </a:solidFill>
              </a:rPr>
            </a:br>
            <a:r>
              <a:rPr lang="en-US" sz="2000" b="1" dirty="0">
                <a:solidFill>
                  <a:srgbClr val="132F5A"/>
                </a:solidFill>
              </a:rPr>
              <a:t>en el manual.</a:t>
            </a:r>
            <a:endParaRPr lang="es-ES" sz="2000" b="1" dirty="0">
              <a:solidFill>
                <a:srgbClr val="132F5A"/>
              </a:solidFill>
            </a:endParaRPr>
          </a:p>
        </p:txBody>
      </p:sp>
      <p:graphicFrame>
        <p:nvGraphicFramePr>
          <p:cNvPr id="3" name="Object 2" descr="Balance general de apertura del año 1 para el café Wired Cup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43782"/>
              </p:ext>
            </p:extLst>
          </p:nvPr>
        </p:nvGraphicFramePr>
        <p:xfrm>
          <a:off x="2195693" y="295272"/>
          <a:ext cx="6748288" cy="6138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4" imgW="7008538" imgH="6376191" progId="Word.Document.12">
                  <p:embed/>
                </p:oleObj>
              </mc:Choice>
              <mc:Fallback>
                <p:oleObj name="Document" r:id="rId4" imgW="7008538" imgH="63761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5693" y="295272"/>
                        <a:ext cx="6748288" cy="6138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507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2274" y="363916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Algunas notas sobre la deuda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8771" y="1053661"/>
            <a:ext cx="8331363" cy="4267200"/>
          </a:xfrm>
        </p:spPr>
        <p:txBody>
          <a:bodyPr/>
          <a:lstStyle/>
          <a:p>
            <a:pPr marL="233363" indent="-233363"/>
            <a:r>
              <a:rPr lang="es-ES" sz="2400" noProof="0" dirty="0"/>
              <a:t>Es necesario hacer un esfuerzo para obtener un préstamo para pequeños negocios.</a:t>
            </a:r>
          </a:p>
          <a:p>
            <a:pPr marL="233363" indent="-233363"/>
            <a:r>
              <a:rPr lang="es-ES" sz="2400" noProof="0" dirty="0"/>
              <a:t>Su puntaje de crédito influirá directamente sobre su capacidad de obtener un préstamo.</a:t>
            </a:r>
          </a:p>
          <a:p>
            <a:pPr marL="233363" indent="-233363"/>
            <a:r>
              <a:rPr lang="es-ES" sz="2400" noProof="0" dirty="0"/>
              <a:t>Hablen con el funcionario de préstamos comerciales del banco antes de necesitar el préstamo.</a:t>
            </a:r>
          </a:p>
          <a:p>
            <a:pPr marL="233363" indent="-233363"/>
            <a:r>
              <a:rPr lang="es-ES" sz="2400" noProof="0" dirty="0"/>
              <a:t>Eviten usar tarjetas de crédito para financiar </a:t>
            </a:r>
            <a:br>
              <a:rPr lang="es-ES" sz="2400" noProof="0" dirty="0"/>
            </a:br>
            <a:r>
              <a:rPr lang="es-ES" sz="2400" noProof="0" dirty="0"/>
              <a:t>su negocio.</a:t>
            </a:r>
          </a:p>
          <a:p>
            <a:pPr marL="233363" indent="-233363"/>
            <a:r>
              <a:rPr lang="es-ES" sz="2400" noProof="0" dirty="0"/>
              <a:t>¡Otros módulos de la serie Money </a:t>
            </a:r>
            <a:br>
              <a:rPr lang="es-ES" sz="2400" noProof="0" dirty="0"/>
            </a:br>
            <a:r>
              <a:rPr lang="es-ES" sz="2400" noProof="0" dirty="0"/>
              <a:t>Smart que pueden ser de utilidad!</a:t>
            </a:r>
          </a:p>
          <a:p>
            <a:endParaRPr lang="es-ES" sz="2800" noProof="0" dirty="0"/>
          </a:p>
          <a:p>
            <a:endParaRPr lang="es-ES" noProof="0" dirty="0"/>
          </a:p>
        </p:txBody>
      </p:sp>
      <p:pic>
        <p:nvPicPr>
          <p:cNvPr id="3076" name="Picture 4" descr="Detalle de una hoja de trabajo de contabilid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50" y="4356337"/>
            <a:ext cx="2455983" cy="17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133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3 - &amp;quot;Agenda&amp;quot;&quot;/&gt;&lt;property id=&quot;20307&quot; value=&quot;257&quot;/&gt;&lt;/object&gt;&lt;object type=&quot;3&quot; unique_id=&quot;10048&quot;&gt;&lt;property id=&quot;20148&quot; value=&quot;5&quot;/&gt;&lt;property id=&quot;20300&quot; value=&quot;Slide 4 - &amp;quot;Objetivos de aprendizaje&amp;quot;&quot;/&gt;&lt;property id=&quot;20307&quot; value=&quot;287&quot;/&gt;&lt;/object&gt;&lt;object type=&quot;3&quot; unique_id=&quot;10059&quot;&gt;&lt;property id=&quot;20148&quot; value=&quot;5&quot;/&gt;&lt;property id=&quot;20300&quot; value=&quot;Slide 5 - &amp;quot;Objetivos de aprendizaje, continuación&amp;quot;&quot;/&gt;&lt;property id=&quot;20307&quot; value=&quot;320&quot;/&gt;&lt;/object&gt;&lt;object type=&quot;3&quot; unique_id=&quot;10064&quot;&gt;&lt;property id=&quot;20148&quot; value=&quot;5&quot;/&gt;&lt;property id=&quot;20300&quot; value=&quot;Slide 18 - &amp;quot;Solicitar ayuda es un comportamiento profesional&amp;quot;&quot;/&gt;&lt;property id=&quot;20307&quot; value=&quot;295&quot;/&gt;&lt;/object&gt;&lt;object type=&quot;3&quot; unique_id=&quot;10615&quot;&gt;&lt;property id=&quot;20148&quot; value=&quot;5&quot;/&gt;&lt;property id=&quot;20300&quot; value=&quot;Slide 19 - &amp;quot;Puntos clave para recordar&amp;quot;&quot;/&gt;&lt;property id=&quot;20307&quot; value=&quot;323&quot;/&gt;&lt;/object&gt;&lt;object type=&quot;3&quot; unique_id=&quot;40890&quot;&gt;&lt;property id=&quot;20148&quot; value=&quot;5&quot;/&gt;&lt;property id=&quot;20300&quot; value=&quot;Slide 2 - &amp;quot;Formulario de conocimientos&amp;quot;&quot;/&gt;&lt;property id=&quot;20307&quot; value=&quot;350&quot;/&gt;&lt;/object&gt;&lt;object type=&quot;3&quot; unique_id=&quot;40891&quot;&gt;&lt;property id=&quot;20148&quot; value=&quot;5&quot;/&gt;&lt;property id=&quot;20300&quot; value=&quot;Slide 6 - &amp;quot;Presentando a Bob y a The Wired Cup&amp;quot;&quot;/&gt;&lt;property id=&quot;20307&quot; value=&quot;326&quot;/&gt;&lt;/object&gt;&lt;object type=&quot;3&quot; unique_id=&quot;40892&quot;&gt;&lt;property id=&quot;20148&quot; value=&quot;5&quot;/&gt;&lt;property id=&quot;20300&quot; value=&quot;Slide 7 - &amp;quot;Presentaciones: ¿En qué punto se encuentra usted en el proceso continuo del flujo de fondos/efectivo?&amp;quot;&quot;/&gt;&lt;property id=&quot;20307&quot; value=&quot;329&quot;/&gt;&lt;/object&gt;&lt;object type=&quot;3&quot; unique_id=&quot;40893&quot;&gt;&lt;property id=&quot;20148&quot; value=&quot;5&quot;/&gt;&lt;property id=&quot;20300&quot; value=&quot;Slide 8 - &amp;quot;Balance inicial para The Wired Cup (Primera parte)&amp;quot;&quot;/&gt;&lt;property id=&quot;20307&quot; value=&quot;342&quot;/&gt;&lt;/object&gt;&lt;object type=&quot;3&quot; unique_id=&quot;40894&quot;&gt;&lt;property id=&quot;20148&quot; value=&quot;5&quot;/&gt;&lt;property id=&quot;20300&quot; value=&quot;Slide 9 - &amp;quot;Algunas notas sobre la deuda&amp;quot;&quot;/&gt;&lt;property id=&quot;20307&quot; value=&quot;337&quot;/&gt;&lt;/object&gt;&lt;object type=&quot;3&quot; unique_id=&quot;40895&quot;&gt;&lt;property id=&quot;20148&quot; value=&quot;5&quot;/&gt;&lt;property id=&quot;20300&quot; value=&quot;Slide 10 - &amp;quot;Balance inicial para The Wired Cup (Segunda parte)&amp;quot;&quot;/&gt;&lt;property id=&quot;20307&quot; value=&quot;349&quot;/&gt;&lt;/object&gt;&lt;object type=&quot;3&quot; unique_id=&quot;40896&quot;&gt;&lt;property id=&quot;20148&quot; value=&quot;5&quot;/&gt;&lt;property id=&quot;20300&quot; value=&quot;Slide 11 - &amp;quot;Tres puntos de vista sobre el flujo de fondos/efectivo&amp;quot;&quot;/&gt;&lt;property id=&quot;20307&quot; value=&quot;343&quot;/&gt;&lt;/object&gt;&lt;object type=&quot;3&quot; unique_id=&quot;40897&quot;&gt;&lt;property id=&quot;20148&quot; value=&quot;5&quot;/&gt;&lt;property id=&quot;20300&quot; value=&quot;Slide 12 - &amp;quot;Ciclo de conversión de efectivo&amp;quot;&quot;/&gt;&lt;property id=&quot;20307&quot; value=&quot;348&quot;/&gt;&lt;/object&gt;&lt;object type=&quot;3&quot; unique_id=&quot;40898&quot;&gt;&lt;property id=&quot;20148&quot; value=&quot;5&quot;/&gt;&lt;property id=&quot;20300&quot; value=&quot;Slide 13 - &amp;quot;Diagrama de flujo de fondos / efectivo  &amp;quot;&quot;/&gt;&lt;property id=&quot;20307&quot; value=&quot;347&quot;/&gt;&lt;/object&gt;&lt;object type=&quot;3&quot; unique_id=&quot;40899&quot;&gt;&lt;property id=&quot;20148&quot; value=&quot;5&quot;/&gt;&lt;property id=&quot;20300&quot; value=&quot;Slide 14 - &amp;quot;La declaración de flujo de fondos/efectivo de The Wired Cup&amp;quot;&quot;/&gt;&lt;property id=&quot;20307&quot; value=&quot;340&quot;/&gt;&lt;/object&gt;&lt;object type=&quot;3&quot; unique_id=&quot;40900&quot;&gt;&lt;property id=&quot;20148&quot; value=&quot;5&quot;/&gt;&lt;property id=&quot;20300&quot; value=&quot;Slide 15 - &amp;quot;¿Qué puede hacer Bob?&amp;quot;&quot;/&gt;&lt;property id=&quot;20307&quot; value=&quot;327&quot;/&gt;&lt;/object&gt;&lt;object type=&quot;3&quot; unique_id=&quot;40901&quot;&gt;&lt;property id=&quot;20148&quot; value=&quot;5&quot;/&gt;&lt;property id=&quot;20300&quot; value=&quot;Slide 16 - &amp;quot;Posibles ideas para Bob&amp;quot;&quot;/&gt;&lt;property id=&quot;20307&quot; value=&quot;351&quot;/&gt;&lt;/object&gt;&lt;object type=&quot;3&quot; unique_id=&quot;40902&quot;&gt;&lt;property id=&quot;20148&quot; value=&quot;5&quot;/&gt;&lt;property id=&quot;20300&quot; value=&quot;Slide 17 - &amp;quot;Lo que NO hay que hacer &amp;quot;&quot;/&gt;&lt;property id=&quot;20307&quot; value=&quot;339&quot;/&gt;&lt;/object&gt;&lt;object type=&quot;3&quot; unique_id=&quot;40903&quot;&gt;&lt;property id=&quot;20148&quot; value=&quot;5&quot;/&gt;&lt;property id=&quot;20300&quot; value=&quot;Slide 20 - &amp;quot;Set de recursos&amp;quot;&quot;/&gt;&lt;property id=&quot;20307&quot; value=&quot;341&quot;/&gt;&lt;/object&gt;&lt;object type=&quot;3&quot; unique_id=&quot;40904&quot;&gt;&lt;property id=&quot;20148&quot; value=&quot;5&quot;/&gt;&lt;property id=&quot;20300&quot; value=&quot;Slide 21 - &amp;quot;Cuestionarios previo y después de la capacitación, y evaluación.&amp;quot;&quot;/&gt;&lt;property id=&quot;20307&quot; value=&quot;352&quot;/&gt;&lt;/object&gt;&lt;object type=&quot;3&quot; unique_id=&quot;41221&quot;&gt;&lt;property id=&quot;20148&quot; value=&quot;5&quot;/&gt;&lt;property id=&quot;20300&quot; value=&quot;Slide 1 - &amp;quot;Administrando el flujo de fondos/efectivo &amp;quot;&quot;/&gt;&lt;property id=&quot;20307&quot; value=&quot;353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1F84E6-784E-4C2D-B5D3-5A277D14F103}"/>
</file>

<file path=customXml/itemProps2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7E1D4E-A616-46F6-A4F2-20EDCC874A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1074</Words>
  <Application>Microsoft Office PowerPoint</Application>
  <PresentationFormat>On-screen Show (4:3)</PresentationFormat>
  <Paragraphs>136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Calibri</vt:lpstr>
      <vt:lpstr>Geneva</vt:lpstr>
      <vt:lpstr>Gigi</vt:lpstr>
      <vt:lpstr>Helvetica Neue</vt:lpstr>
      <vt:lpstr>Source Sans Pro SemiBold</vt:lpstr>
      <vt:lpstr>Times New Roman</vt:lpstr>
      <vt:lpstr>Office Theme</vt:lpstr>
      <vt:lpstr>Document</vt:lpstr>
      <vt:lpstr>Administrando el flujo de fondos/efectivo </vt:lpstr>
      <vt:lpstr>Formulario de conocimientos</vt:lpstr>
      <vt:lpstr>Agenda</vt:lpstr>
      <vt:lpstr>Objetivos de aprendizaje</vt:lpstr>
      <vt:lpstr>Objetivos de aprendizaje, continuación</vt:lpstr>
      <vt:lpstr>Presentando a Bob y a The Wired Cup</vt:lpstr>
      <vt:lpstr>Presentaciones: ¿En qué punto se encuentra usted en el proceso continuo del flujo de fondos/efectivo?</vt:lpstr>
      <vt:lpstr>Balance inicial para The Wired Cup (Primera parte)</vt:lpstr>
      <vt:lpstr>Algunas notas sobre la deuda</vt:lpstr>
      <vt:lpstr>Balance inicial para The Wired Cup (Segunda parte)</vt:lpstr>
      <vt:lpstr>Tres puntos de vista sobre el flujo de fondos/efectivo</vt:lpstr>
      <vt:lpstr>Ciclo de conversión de efectivo</vt:lpstr>
      <vt:lpstr>Diagrama de flujo de fondos / efectivo  </vt:lpstr>
      <vt:lpstr>La declaración de flujo de fondos/efectivo de The Wired Cup</vt:lpstr>
      <vt:lpstr>¿Qué puede hacer Bob?</vt:lpstr>
      <vt:lpstr>Posibles ideas para Bob</vt:lpstr>
      <vt:lpstr>Lo que NO hay que hacer </vt:lpstr>
      <vt:lpstr>Solicitar ayuda es un comportamiento profesional</vt:lpstr>
      <vt:lpstr>Puntos clave para recordar</vt:lpstr>
      <vt:lpstr>Set de recursos</vt:lpstr>
      <vt:lpstr>Cuestionarios previo y después de la capacitación, y evaluación.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Modulo 13 Administrando el flujo de fondos/efectivo para pequeños negocios</dc:title>
  <dc:subject>FDIC SB SP Modulo 13 Administrando el flujo de fondos/efectivo para pequeños negocios</dc:subject>
  <dc:creator/>
  <cp:keywords>FDIC SB SP Modulo 13 Administrando el flujo de fondos/efectivo para pequeños negocios</cp:keywords>
  <dc:description>FDIC SB SP Modulo 13 Administrando el flujo de fondos/efectivo para pequeños negocios</dc:description>
  <cp:lastModifiedBy/>
  <cp:revision>2</cp:revision>
  <dcterms:created xsi:type="dcterms:W3CDTF">2012-03-28T14:26:49Z</dcterms:created>
  <dcterms:modified xsi:type="dcterms:W3CDTF">2022-11-21T22:44:15Z</dcterms:modified>
  <cp:category>FDIC SB SP Modulo 13 Administrando el flujo de fondos/efectivo para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